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3" d="100"/>
          <a:sy n="133" d="100"/>
        </p:scale>
        <p:origin x="379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6-</a:t>
            </a: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35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6-</a:t>
            </a: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0" i="0">
                <a:solidFill>
                  <a:schemeClr val="tx1"/>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7" name="Holder 7"/>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6-</a:t>
            </a: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5" name="Holder 5"/>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6-</a:t>
            </a: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4" name="Holder 4"/>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12700">
              <a:lnSpc>
                <a:spcPts val="1045"/>
              </a:lnSpc>
            </a:pPr>
            <a:r>
              <a:rPr spc="-10" dirty="0"/>
              <a:t>6-</a:t>
            </a: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057655"/>
            <a:ext cx="10058400" cy="378460"/>
          </a:xfrm>
          <a:custGeom>
            <a:avLst/>
            <a:gdLst/>
            <a:ahLst/>
            <a:cxnLst/>
            <a:rect l="l" t="t" r="r" b="b"/>
            <a:pathLst>
              <a:path w="10058400" h="378459">
                <a:moveTo>
                  <a:pt x="10058400" y="377951"/>
                </a:moveTo>
                <a:lnTo>
                  <a:pt x="0" y="377951"/>
                </a:lnTo>
                <a:lnTo>
                  <a:pt x="0" y="0"/>
                </a:lnTo>
                <a:lnTo>
                  <a:pt x="10058400" y="0"/>
                </a:lnTo>
                <a:lnTo>
                  <a:pt x="10058400" y="377951"/>
                </a:lnTo>
                <a:close/>
              </a:path>
            </a:pathLst>
          </a:custGeom>
          <a:solidFill>
            <a:srgbClr val="186E77"/>
          </a:solidFill>
        </p:spPr>
        <p:txBody>
          <a:bodyPr wrap="square" lIns="0" tIns="0" rIns="0" bIns="0" rtlCol="0"/>
          <a:lstStyle/>
          <a:p>
            <a:endParaRPr/>
          </a:p>
        </p:txBody>
      </p:sp>
      <p:sp>
        <p:nvSpPr>
          <p:cNvPr id="17" name="bg object 17"/>
          <p:cNvSpPr/>
          <p:nvPr/>
        </p:nvSpPr>
        <p:spPr>
          <a:xfrm>
            <a:off x="0" y="6275832"/>
            <a:ext cx="10058400" cy="0"/>
          </a:xfrm>
          <a:custGeom>
            <a:avLst/>
            <a:gdLst/>
            <a:ahLst/>
            <a:cxnLst/>
            <a:rect l="l" t="t" r="r" b="b"/>
            <a:pathLst>
              <a:path w="10058400">
                <a:moveTo>
                  <a:pt x="0" y="0"/>
                </a:moveTo>
                <a:lnTo>
                  <a:pt x="10058400" y="0"/>
                </a:lnTo>
              </a:path>
            </a:pathLst>
          </a:custGeom>
          <a:ln w="10668">
            <a:solidFill>
              <a:srgbClr val="186E77"/>
            </a:solidFill>
          </a:ln>
        </p:spPr>
        <p:txBody>
          <a:bodyPr wrap="square" lIns="0" tIns="0" rIns="0" bIns="0" rtlCol="0"/>
          <a:lstStyle/>
          <a:p>
            <a:endParaRPr/>
          </a:p>
        </p:txBody>
      </p:sp>
      <p:sp>
        <p:nvSpPr>
          <p:cNvPr id="2" name="Holder 2"/>
          <p:cNvSpPr>
            <a:spLocks noGrp="1"/>
          </p:cNvSpPr>
          <p:nvPr>
            <p:ph type="title"/>
          </p:nvPr>
        </p:nvSpPr>
        <p:spPr>
          <a:xfrm>
            <a:off x="1465490" y="1633185"/>
            <a:ext cx="7127875" cy="804544"/>
          </a:xfrm>
          <a:prstGeom prst="rect">
            <a:avLst/>
          </a:prstGeom>
        </p:spPr>
        <p:txBody>
          <a:bodyPr wrap="square" lIns="0" tIns="0" rIns="0" bIns="0">
            <a:spAutoFit/>
          </a:bodyPr>
          <a:lstStyle>
            <a:lvl1pPr>
              <a:defRPr sz="5100" b="0" i="0">
                <a:solidFill>
                  <a:schemeClr val="tx1"/>
                </a:solidFill>
                <a:latin typeface="Calibri"/>
                <a:cs typeface="Calibri"/>
              </a:defRPr>
            </a:lvl1pPr>
          </a:lstStyle>
          <a:p>
            <a:endParaRPr/>
          </a:p>
        </p:txBody>
      </p:sp>
      <p:sp>
        <p:nvSpPr>
          <p:cNvPr id="3" name="Holder 3"/>
          <p:cNvSpPr>
            <a:spLocks noGrp="1"/>
          </p:cNvSpPr>
          <p:nvPr>
            <p:ph type="body" idx="1"/>
          </p:nvPr>
        </p:nvSpPr>
        <p:spPr>
          <a:xfrm>
            <a:off x="2267247" y="2331207"/>
            <a:ext cx="5524500" cy="3455035"/>
          </a:xfrm>
          <a:prstGeom prst="rect">
            <a:avLst/>
          </a:prstGeom>
        </p:spPr>
        <p:txBody>
          <a:bodyPr wrap="square" lIns="0" tIns="0" rIns="0" bIns="0">
            <a:spAutoFit/>
          </a:bodyPr>
          <a:lstStyle>
            <a:lvl1pPr>
              <a:defRPr sz="235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969479" y="6386131"/>
            <a:ext cx="2118360"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a:xfrm>
            <a:off x="9404018" y="6386131"/>
            <a:ext cx="293370"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45"/>
              </a:lnSpc>
            </a:pPr>
            <a:r>
              <a:rPr spc="-10" dirty="0"/>
              <a:t>6-</a:t>
            </a: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agilemodeling.com/artifacts/crcModel.htm#Figure4CRCModel" TargetMode="External"/><Relationship Id="rId2" Type="http://schemas.openxmlformats.org/officeDocument/2006/relationships/hyperlink" Target="https://agilemodeling.com/artifacts/crcmodel.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572255"/>
            <a:ext cx="10058400" cy="378460"/>
          </a:xfrm>
          <a:custGeom>
            <a:avLst/>
            <a:gdLst/>
            <a:ahLst/>
            <a:cxnLst/>
            <a:rect l="l" t="t" r="r" b="b"/>
            <a:pathLst>
              <a:path w="10058400" h="378460">
                <a:moveTo>
                  <a:pt x="10058400" y="377951"/>
                </a:moveTo>
                <a:lnTo>
                  <a:pt x="0" y="377951"/>
                </a:lnTo>
                <a:lnTo>
                  <a:pt x="0" y="0"/>
                </a:lnTo>
                <a:lnTo>
                  <a:pt x="10058400" y="0"/>
                </a:lnTo>
                <a:lnTo>
                  <a:pt x="10058400" y="377951"/>
                </a:lnTo>
                <a:close/>
              </a:path>
            </a:pathLst>
          </a:custGeom>
          <a:solidFill>
            <a:srgbClr val="186E77"/>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35" dirty="0"/>
              <a:t>System</a:t>
            </a:r>
            <a:r>
              <a:rPr spc="-180" dirty="0"/>
              <a:t> </a:t>
            </a:r>
            <a:r>
              <a:rPr spc="-30" dirty="0"/>
              <a:t>Analysis</a:t>
            </a:r>
            <a:r>
              <a:rPr spc="-200" dirty="0"/>
              <a:t> </a:t>
            </a:r>
            <a:r>
              <a:rPr dirty="0"/>
              <a:t>and</a:t>
            </a:r>
            <a:r>
              <a:rPr spc="-170" dirty="0"/>
              <a:t> </a:t>
            </a:r>
            <a:r>
              <a:rPr spc="-10" dirty="0"/>
              <a:t>Design</a:t>
            </a:r>
          </a:p>
        </p:txBody>
      </p:sp>
      <p:sp>
        <p:nvSpPr>
          <p:cNvPr id="4" name="object 4"/>
          <p:cNvSpPr txBox="1">
            <a:spLocks noGrp="1"/>
          </p:cNvSpPr>
          <p:nvPr>
            <p:ph type="body" idx="1"/>
          </p:nvPr>
        </p:nvSpPr>
        <p:spPr>
          <a:prstGeom prst="rect">
            <a:avLst/>
          </a:prstGeom>
        </p:spPr>
        <p:txBody>
          <a:bodyPr vert="horz" wrap="square" lIns="0" tIns="160655" rIns="0" bIns="0" rtlCol="0">
            <a:spAutoFit/>
          </a:bodyPr>
          <a:lstStyle/>
          <a:p>
            <a:pPr algn="ctr">
              <a:lnSpc>
                <a:spcPct val="100000"/>
              </a:lnSpc>
              <a:spcBef>
                <a:spcPts val="1265"/>
              </a:spcBef>
            </a:pPr>
            <a:r>
              <a:rPr dirty="0"/>
              <a:t>Eighth</a:t>
            </a:r>
            <a:r>
              <a:rPr spc="25" dirty="0"/>
              <a:t> </a:t>
            </a:r>
            <a:r>
              <a:rPr spc="-10" dirty="0"/>
              <a:t>Edition</a:t>
            </a:r>
          </a:p>
          <a:p>
            <a:pPr algn="ctr">
              <a:lnSpc>
                <a:spcPct val="100000"/>
              </a:lnSpc>
              <a:spcBef>
                <a:spcPts val="1120"/>
              </a:spcBef>
            </a:pPr>
            <a:r>
              <a:rPr sz="2300" b="0" dirty="0">
                <a:solidFill>
                  <a:srgbClr val="901A21"/>
                </a:solidFill>
                <a:latin typeface="Calibri"/>
                <a:cs typeface="Calibri"/>
              </a:rPr>
              <a:t>Alan</a:t>
            </a:r>
            <a:r>
              <a:rPr sz="2300" b="0" spc="-40" dirty="0">
                <a:solidFill>
                  <a:srgbClr val="901A21"/>
                </a:solidFill>
                <a:latin typeface="Calibri"/>
                <a:cs typeface="Calibri"/>
              </a:rPr>
              <a:t> </a:t>
            </a:r>
            <a:r>
              <a:rPr sz="2300" b="0" dirty="0">
                <a:solidFill>
                  <a:srgbClr val="901A21"/>
                </a:solidFill>
                <a:latin typeface="Calibri"/>
                <a:cs typeface="Calibri"/>
              </a:rPr>
              <a:t>Dennis,</a:t>
            </a:r>
            <a:r>
              <a:rPr sz="2300" b="0" spc="-45" dirty="0">
                <a:solidFill>
                  <a:srgbClr val="901A21"/>
                </a:solidFill>
                <a:latin typeface="Calibri"/>
                <a:cs typeface="Calibri"/>
              </a:rPr>
              <a:t> </a:t>
            </a:r>
            <a:r>
              <a:rPr sz="2300" b="0" dirty="0">
                <a:solidFill>
                  <a:srgbClr val="901A21"/>
                </a:solidFill>
                <a:latin typeface="Calibri"/>
                <a:cs typeface="Calibri"/>
              </a:rPr>
              <a:t>Barbara</a:t>
            </a:r>
            <a:r>
              <a:rPr sz="2300" b="0" spc="-40" dirty="0">
                <a:solidFill>
                  <a:srgbClr val="901A21"/>
                </a:solidFill>
                <a:latin typeface="Calibri"/>
                <a:cs typeface="Calibri"/>
              </a:rPr>
              <a:t> </a:t>
            </a:r>
            <a:r>
              <a:rPr sz="2300" b="0" dirty="0">
                <a:solidFill>
                  <a:srgbClr val="901A21"/>
                </a:solidFill>
                <a:latin typeface="Calibri"/>
                <a:cs typeface="Calibri"/>
              </a:rPr>
              <a:t>Wixom,</a:t>
            </a:r>
            <a:r>
              <a:rPr sz="2300" b="0" spc="-85" dirty="0">
                <a:solidFill>
                  <a:srgbClr val="901A21"/>
                </a:solidFill>
                <a:latin typeface="Calibri"/>
                <a:cs typeface="Calibri"/>
              </a:rPr>
              <a:t> </a:t>
            </a:r>
            <a:r>
              <a:rPr sz="2300" b="0" dirty="0">
                <a:solidFill>
                  <a:srgbClr val="901A21"/>
                </a:solidFill>
                <a:latin typeface="Calibri"/>
                <a:cs typeface="Calibri"/>
              </a:rPr>
              <a:t>Roberta</a:t>
            </a:r>
            <a:r>
              <a:rPr sz="2300" b="0" spc="-65" dirty="0">
                <a:solidFill>
                  <a:srgbClr val="901A21"/>
                </a:solidFill>
                <a:latin typeface="Calibri"/>
                <a:cs typeface="Calibri"/>
              </a:rPr>
              <a:t> </a:t>
            </a:r>
            <a:r>
              <a:rPr sz="2300" b="0" dirty="0">
                <a:solidFill>
                  <a:srgbClr val="901A21"/>
                </a:solidFill>
                <a:latin typeface="Calibri"/>
                <a:cs typeface="Calibri"/>
              </a:rPr>
              <a:t>M.</a:t>
            </a:r>
            <a:r>
              <a:rPr sz="2300" b="0" spc="-45" dirty="0">
                <a:solidFill>
                  <a:srgbClr val="901A21"/>
                </a:solidFill>
                <a:latin typeface="Calibri"/>
                <a:cs typeface="Calibri"/>
              </a:rPr>
              <a:t> </a:t>
            </a:r>
            <a:r>
              <a:rPr sz="2300" b="0" spc="-20" dirty="0">
                <a:solidFill>
                  <a:srgbClr val="901A21"/>
                </a:solidFill>
                <a:latin typeface="Calibri"/>
                <a:cs typeface="Calibri"/>
              </a:rPr>
              <a:t>Roth</a:t>
            </a:r>
            <a:endParaRPr sz="2300">
              <a:latin typeface="Calibri"/>
              <a:cs typeface="Calibri"/>
            </a:endParaRPr>
          </a:p>
          <a:p>
            <a:pPr>
              <a:lnSpc>
                <a:spcPct val="100000"/>
              </a:lnSpc>
            </a:pPr>
            <a:endParaRPr sz="2300">
              <a:latin typeface="Calibri"/>
              <a:cs typeface="Calibri"/>
            </a:endParaRPr>
          </a:p>
          <a:p>
            <a:pPr>
              <a:lnSpc>
                <a:spcPct val="100000"/>
              </a:lnSpc>
              <a:spcBef>
                <a:spcPts val="25"/>
              </a:spcBef>
            </a:pPr>
            <a:endParaRPr sz="2550">
              <a:latin typeface="Calibri"/>
              <a:cs typeface="Calibri"/>
            </a:endParaRPr>
          </a:p>
          <a:p>
            <a:pPr algn="ctr">
              <a:lnSpc>
                <a:spcPct val="100000"/>
              </a:lnSpc>
            </a:pPr>
            <a:r>
              <a:rPr sz="3300" dirty="0">
                <a:solidFill>
                  <a:srgbClr val="186E77"/>
                </a:solidFill>
              </a:rPr>
              <a:t>Chapter</a:t>
            </a:r>
            <a:r>
              <a:rPr sz="3300" spc="-75" dirty="0">
                <a:solidFill>
                  <a:srgbClr val="186E77"/>
                </a:solidFill>
              </a:rPr>
              <a:t> </a:t>
            </a:r>
            <a:r>
              <a:rPr sz="3300" spc="-50" dirty="0">
                <a:solidFill>
                  <a:srgbClr val="186E77"/>
                </a:solidFill>
              </a:rPr>
              <a:t>6</a:t>
            </a:r>
            <a:endParaRPr sz="3300"/>
          </a:p>
          <a:p>
            <a:pPr>
              <a:lnSpc>
                <a:spcPct val="100000"/>
              </a:lnSpc>
              <a:spcBef>
                <a:spcPts val="10"/>
              </a:spcBef>
            </a:pPr>
            <a:endParaRPr sz="4500"/>
          </a:p>
          <a:p>
            <a:pPr algn="ctr">
              <a:lnSpc>
                <a:spcPct val="100000"/>
              </a:lnSpc>
            </a:pPr>
            <a:r>
              <a:rPr sz="3100" b="0" dirty="0">
                <a:latin typeface="Calibri"/>
                <a:cs typeface="Calibri"/>
              </a:rPr>
              <a:t>Moving into</a:t>
            </a:r>
            <a:r>
              <a:rPr sz="3100" b="0" spc="90" dirty="0">
                <a:latin typeface="Calibri"/>
                <a:cs typeface="Calibri"/>
              </a:rPr>
              <a:t> </a:t>
            </a:r>
            <a:r>
              <a:rPr sz="3100" b="0" spc="-10" dirty="0">
                <a:latin typeface="Calibri"/>
                <a:cs typeface="Calibri"/>
              </a:rPr>
              <a:t>Design</a:t>
            </a:r>
            <a:endParaRPr sz="31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2477770"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86E77"/>
                </a:solidFill>
              </a:rPr>
              <a:t>Collaborations</a:t>
            </a:r>
            <a:endParaRPr sz="33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10</a:t>
            </a:fld>
            <a:endParaRPr spc="-25" dirty="0"/>
          </a:p>
        </p:txBody>
      </p:sp>
      <p:sp>
        <p:nvSpPr>
          <p:cNvPr id="3" name="object 3"/>
          <p:cNvSpPr txBox="1"/>
          <p:nvPr/>
        </p:nvSpPr>
        <p:spPr>
          <a:xfrm>
            <a:off x="398767" y="2447057"/>
            <a:ext cx="9159240" cy="3655695"/>
          </a:xfrm>
          <a:prstGeom prst="rect">
            <a:avLst/>
          </a:prstGeom>
        </p:spPr>
        <p:txBody>
          <a:bodyPr vert="horz" wrap="square" lIns="0" tIns="84455" rIns="0" bIns="0" rtlCol="0">
            <a:spAutoFit/>
          </a:bodyPr>
          <a:lstStyle/>
          <a:p>
            <a:pPr marL="253365" marR="806450" indent="-241300">
              <a:lnSpc>
                <a:spcPct val="80000"/>
              </a:lnSpc>
              <a:spcBef>
                <a:spcPts val="665"/>
              </a:spcBef>
              <a:buClr>
                <a:srgbClr val="901A21"/>
              </a:buClr>
              <a:buFont typeface="Arial"/>
              <a:buChar char="•"/>
              <a:tabLst>
                <a:tab pos="253365" algn="l"/>
                <a:tab pos="254000" algn="l"/>
              </a:tabLst>
            </a:pPr>
            <a:r>
              <a:rPr sz="2300" dirty="0">
                <a:latin typeface="Calibri"/>
                <a:cs typeface="Calibri"/>
              </a:rPr>
              <a:t>The</a:t>
            </a:r>
            <a:r>
              <a:rPr sz="2300" spc="-40" dirty="0">
                <a:latin typeface="Calibri"/>
                <a:cs typeface="Calibri"/>
              </a:rPr>
              <a:t> </a:t>
            </a:r>
            <a:r>
              <a:rPr sz="2300" dirty="0">
                <a:latin typeface="Calibri"/>
                <a:cs typeface="Calibri"/>
              </a:rPr>
              <a:t>structural</a:t>
            </a:r>
            <a:r>
              <a:rPr sz="2300" spc="-20" dirty="0">
                <a:latin typeface="Calibri"/>
                <a:cs typeface="Calibri"/>
              </a:rPr>
              <a:t> </a:t>
            </a:r>
            <a:r>
              <a:rPr sz="2300" dirty="0">
                <a:latin typeface="Calibri"/>
                <a:cs typeface="Calibri"/>
              </a:rPr>
              <a:t>model</a:t>
            </a:r>
            <a:r>
              <a:rPr sz="2300" spc="-40" dirty="0">
                <a:latin typeface="Calibri"/>
                <a:cs typeface="Calibri"/>
              </a:rPr>
              <a:t> </a:t>
            </a:r>
            <a:r>
              <a:rPr sz="2300" dirty="0">
                <a:latin typeface="Calibri"/>
                <a:cs typeface="Calibri"/>
              </a:rPr>
              <a:t>describes</a:t>
            </a:r>
            <a:r>
              <a:rPr sz="2300" spc="-50" dirty="0">
                <a:latin typeface="Calibri"/>
                <a:cs typeface="Calibri"/>
              </a:rPr>
              <a:t> </a:t>
            </a:r>
            <a:r>
              <a:rPr sz="2300" dirty="0">
                <a:latin typeface="Calibri"/>
                <a:cs typeface="Calibri"/>
              </a:rPr>
              <a:t>the</a:t>
            </a:r>
            <a:r>
              <a:rPr sz="2300" spc="-35" dirty="0">
                <a:latin typeface="Calibri"/>
                <a:cs typeface="Calibri"/>
              </a:rPr>
              <a:t> </a:t>
            </a:r>
            <a:r>
              <a:rPr sz="2300" dirty="0">
                <a:latin typeface="Calibri"/>
                <a:cs typeface="Calibri"/>
              </a:rPr>
              <a:t>objects</a:t>
            </a:r>
            <a:r>
              <a:rPr sz="2300" spc="-20" dirty="0">
                <a:latin typeface="Calibri"/>
                <a:cs typeface="Calibri"/>
              </a:rPr>
              <a:t> </a:t>
            </a:r>
            <a:r>
              <a:rPr sz="2300" dirty="0">
                <a:latin typeface="Calibri"/>
                <a:cs typeface="Calibri"/>
              </a:rPr>
              <a:t>necessary</a:t>
            </a:r>
            <a:r>
              <a:rPr sz="2300" spc="-30" dirty="0">
                <a:latin typeface="Calibri"/>
                <a:cs typeface="Calibri"/>
              </a:rPr>
              <a:t> </a:t>
            </a:r>
            <a:r>
              <a:rPr sz="2300" dirty="0">
                <a:latin typeface="Calibri"/>
                <a:cs typeface="Calibri"/>
              </a:rPr>
              <a:t>to</a:t>
            </a:r>
            <a:r>
              <a:rPr sz="2300" spc="-35" dirty="0">
                <a:latin typeface="Calibri"/>
                <a:cs typeface="Calibri"/>
              </a:rPr>
              <a:t> </a:t>
            </a:r>
            <a:r>
              <a:rPr sz="2300" dirty="0">
                <a:latin typeface="Calibri"/>
                <a:cs typeface="Calibri"/>
              </a:rPr>
              <a:t>support</a:t>
            </a:r>
            <a:r>
              <a:rPr sz="2300" spc="-10" dirty="0">
                <a:latin typeface="Calibri"/>
                <a:cs typeface="Calibri"/>
              </a:rPr>
              <a:t> </a:t>
            </a:r>
            <a:r>
              <a:rPr sz="2300" spc="-25" dirty="0">
                <a:latin typeface="Calibri"/>
                <a:cs typeface="Calibri"/>
              </a:rPr>
              <a:t>the </a:t>
            </a:r>
            <a:r>
              <a:rPr sz="2300" dirty="0">
                <a:latin typeface="Calibri"/>
                <a:cs typeface="Calibri"/>
              </a:rPr>
              <a:t>business</a:t>
            </a:r>
            <a:r>
              <a:rPr sz="2300" spc="-10" dirty="0">
                <a:latin typeface="Calibri"/>
                <a:cs typeface="Calibri"/>
              </a:rPr>
              <a:t> </a:t>
            </a:r>
            <a:r>
              <a:rPr sz="2300" dirty="0">
                <a:latin typeface="Calibri"/>
                <a:cs typeface="Calibri"/>
              </a:rPr>
              <a:t>processes</a:t>
            </a:r>
            <a:r>
              <a:rPr sz="2300" spc="-20" dirty="0">
                <a:latin typeface="Calibri"/>
                <a:cs typeface="Calibri"/>
              </a:rPr>
              <a:t> </a:t>
            </a:r>
            <a:r>
              <a:rPr sz="2300" dirty="0">
                <a:latin typeface="Calibri"/>
                <a:cs typeface="Calibri"/>
              </a:rPr>
              <a:t>modeled</a:t>
            </a:r>
            <a:r>
              <a:rPr sz="2300" spc="-55" dirty="0">
                <a:latin typeface="Calibri"/>
                <a:cs typeface="Calibri"/>
              </a:rPr>
              <a:t> </a:t>
            </a:r>
            <a:r>
              <a:rPr sz="2300" dirty="0">
                <a:latin typeface="Calibri"/>
                <a:cs typeface="Calibri"/>
              </a:rPr>
              <a:t>by</a:t>
            </a:r>
            <a:r>
              <a:rPr sz="2300" spc="-20" dirty="0">
                <a:latin typeface="Calibri"/>
                <a:cs typeface="Calibri"/>
              </a:rPr>
              <a:t> </a:t>
            </a:r>
            <a:r>
              <a:rPr sz="2300" dirty="0">
                <a:latin typeface="Calibri"/>
                <a:cs typeface="Calibri"/>
              </a:rPr>
              <a:t>the</a:t>
            </a:r>
            <a:r>
              <a:rPr sz="2300" spc="-35" dirty="0">
                <a:latin typeface="Calibri"/>
                <a:cs typeface="Calibri"/>
              </a:rPr>
              <a:t> </a:t>
            </a:r>
            <a:r>
              <a:rPr sz="2300" dirty="0">
                <a:latin typeface="Calibri"/>
                <a:cs typeface="Calibri"/>
              </a:rPr>
              <a:t>Use</a:t>
            </a:r>
            <a:r>
              <a:rPr sz="2300" spc="-30" dirty="0">
                <a:latin typeface="Calibri"/>
                <a:cs typeface="Calibri"/>
              </a:rPr>
              <a:t> </a:t>
            </a:r>
            <a:r>
              <a:rPr sz="2300" spc="-10" dirty="0">
                <a:latin typeface="Calibri"/>
                <a:cs typeface="Calibri"/>
              </a:rPr>
              <a:t>Cases.</a:t>
            </a:r>
            <a:endParaRPr sz="2300">
              <a:latin typeface="Calibri"/>
              <a:cs typeface="Calibri"/>
            </a:endParaRPr>
          </a:p>
          <a:p>
            <a:pPr marL="253365" marR="363220" indent="-241300">
              <a:lnSpc>
                <a:spcPts val="2220"/>
              </a:lnSpc>
              <a:spcBef>
                <a:spcPts val="815"/>
              </a:spcBef>
              <a:buClr>
                <a:srgbClr val="901A21"/>
              </a:buClr>
              <a:buFont typeface="Arial"/>
              <a:buChar char="•"/>
              <a:tabLst>
                <a:tab pos="253365" algn="l"/>
                <a:tab pos="254000" algn="l"/>
              </a:tabLst>
            </a:pPr>
            <a:r>
              <a:rPr sz="2300" dirty="0">
                <a:latin typeface="Calibri"/>
                <a:cs typeface="Calibri"/>
              </a:rPr>
              <a:t>Most</a:t>
            </a:r>
            <a:r>
              <a:rPr sz="2300" spc="-35" dirty="0">
                <a:latin typeface="Calibri"/>
                <a:cs typeface="Calibri"/>
              </a:rPr>
              <a:t> </a:t>
            </a:r>
            <a:r>
              <a:rPr sz="2300" dirty="0">
                <a:latin typeface="Calibri"/>
                <a:cs typeface="Calibri"/>
              </a:rPr>
              <a:t>Use</a:t>
            </a:r>
            <a:r>
              <a:rPr sz="2300" spc="-5" dirty="0">
                <a:latin typeface="Calibri"/>
                <a:cs typeface="Calibri"/>
              </a:rPr>
              <a:t> </a:t>
            </a:r>
            <a:r>
              <a:rPr sz="2300" dirty="0">
                <a:latin typeface="Calibri"/>
                <a:cs typeface="Calibri"/>
              </a:rPr>
              <a:t>Case</a:t>
            </a:r>
            <a:r>
              <a:rPr sz="2300" spc="-25" dirty="0">
                <a:latin typeface="Calibri"/>
                <a:cs typeface="Calibri"/>
              </a:rPr>
              <a:t> </a:t>
            </a:r>
            <a:r>
              <a:rPr sz="2300" spc="-10" dirty="0">
                <a:latin typeface="Calibri"/>
                <a:cs typeface="Calibri"/>
              </a:rPr>
              <a:t>implementations</a:t>
            </a:r>
            <a:r>
              <a:rPr sz="2300" spc="-35" dirty="0">
                <a:latin typeface="Calibri"/>
                <a:cs typeface="Calibri"/>
              </a:rPr>
              <a:t> </a:t>
            </a:r>
            <a:r>
              <a:rPr sz="2300" spc="-10" dirty="0">
                <a:latin typeface="Calibri"/>
                <a:cs typeface="Calibri"/>
              </a:rPr>
              <a:t>involve</a:t>
            </a:r>
            <a:r>
              <a:rPr sz="2300" spc="-45" dirty="0">
                <a:latin typeface="Calibri"/>
                <a:cs typeface="Calibri"/>
              </a:rPr>
              <a:t> </a:t>
            </a:r>
            <a:r>
              <a:rPr sz="2300" dirty="0">
                <a:latin typeface="Calibri"/>
                <a:cs typeface="Calibri"/>
              </a:rPr>
              <a:t>a</a:t>
            </a:r>
            <a:r>
              <a:rPr sz="2300" spc="-5" dirty="0">
                <a:latin typeface="Calibri"/>
                <a:cs typeface="Calibri"/>
              </a:rPr>
              <a:t> </a:t>
            </a:r>
            <a:r>
              <a:rPr sz="2300" dirty="0">
                <a:latin typeface="Calibri"/>
                <a:cs typeface="Calibri"/>
              </a:rPr>
              <a:t>set</a:t>
            </a:r>
            <a:r>
              <a:rPr sz="2300" spc="-20" dirty="0">
                <a:latin typeface="Calibri"/>
                <a:cs typeface="Calibri"/>
              </a:rPr>
              <a:t> </a:t>
            </a:r>
            <a:r>
              <a:rPr sz="2300" dirty="0">
                <a:latin typeface="Calibri"/>
                <a:cs typeface="Calibri"/>
              </a:rPr>
              <a:t>of</a:t>
            </a:r>
            <a:r>
              <a:rPr sz="2300" spc="-20" dirty="0">
                <a:latin typeface="Calibri"/>
                <a:cs typeface="Calibri"/>
              </a:rPr>
              <a:t> </a:t>
            </a:r>
            <a:r>
              <a:rPr sz="2300" spc="-10" dirty="0">
                <a:latin typeface="Calibri"/>
                <a:cs typeface="Calibri"/>
              </a:rPr>
              <a:t>several</a:t>
            </a:r>
            <a:r>
              <a:rPr sz="2300" spc="-30" dirty="0">
                <a:latin typeface="Calibri"/>
                <a:cs typeface="Calibri"/>
              </a:rPr>
              <a:t> </a:t>
            </a:r>
            <a:r>
              <a:rPr sz="2300" dirty="0">
                <a:latin typeface="Calibri"/>
                <a:cs typeface="Calibri"/>
              </a:rPr>
              <a:t>classes,</a:t>
            </a:r>
            <a:r>
              <a:rPr sz="2300" spc="-10" dirty="0">
                <a:latin typeface="Calibri"/>
                <a:cs typeface="Calibri"/>
              </a:rPr>
              <a:t> </a:t>
            </a:r>
            <a:r>
              <a:rPr sz="2300" dirty="0">
                <a:latin typeface="Calibri"/>
                <a:cs typeface="Calibri"/>
              </a:rPr>
              <a:t>not</a:t>
            </a:r>
            <a:r>
              <a:rPr sz="2300" spc="-20" dirty="0">
                <a:latin typeface="Calibri"/>
                <a:cs typeface="Calibri"/>
              </a:rPr>
              <a:t> just </a:t>
            </a:r>
            <a:r>
              <a:rPr sz="2300" dirty="0">
                <a:latin typeface="Calibri"/>
                <a:cs typeface="Calibri"/>
              </a:rPr>
              <a:t>one</a:t>
            </a:r>
            <a:r>
              <a:rPr sz="2300" spc="-15" dirty="0">
                <a:latin typeface="Calibri"/>
                <a:cs typeface="Calibri"/>
              </a:rPr>
              <a:t> </a:t>
            </a:r>
            <a:r>
              <a:rPr sz="2300" spc="-10" dirty="0">
                <a:latin typeface="Calibri"/>
                <a:cs typeface="Calibri"/>
              </a:rPr>
              <a:t>class.</a:t>
            </a:r>
            <a:endParaRPr sz="2300">
              <a:latin typeface="Calibri"/>
              <a:cs typeface="Calibri"/>
            </a:endParaRPr>
          </a:p>
          <a:p>
            <a:pPr marL="525780" lvl="1" indent="-265430">
              <a:lnSpc>
                <a:spcPts val="2335"/>
              </a:lnSpc>
              <a:buClr>
                <a:srgbClr val="901A21"/>
              </a:buClr>
              <a:buSzPct val="79487"/>
              <a:buFont typeface="Courier New"/>
              <a:buChar char="o"/>
              <a:tabLst>
                <a:tab pos="526415" algn="l"/>
              </a:tabLst>
            </a:pPr>
            <a:r>
              <a:rPr sz="1950" dirty="0">
                <a:latin typeface="Calibri"/>
                <a:cs typeface="Calibri"/>
              </a:rPr>
              <a:t>These</a:t>
            </a:r>
            <a:r>
              <a:rPr sz="1950" spc="50" dirty="0">
                <a:latin typeface="Calibri"/>
                <a:cs typeface="Calibri"/>
              </a:rPr>
              <a:t> </a:t>
            </a:r>
            <a:r>
              <a:rPr sz="1950" dirty="0">
                <a:latin typeface="Calibri"/>
                <a:cs typeface="Calibri"/>
              </a:rPr>
              <a:t>classes form</a:t>
            </a:r>
            <a:r>
              <a:rPr sz="1950" spc="30" dirty="0">
                <a:latin typeface="Calibri"/>
                <a:cs typeface="Calibri"/>
              </a:rPr>
              <a:t> </a:t>
            </a:r>
            <a:r>
              <a:rPr sz="1950" spc="-10" dirty="0">
                <a:latin typeface="Calibri"/>
                <a:cs typeface="Calibri"/>
              </a:rPr>
              <a:t>collaborations.</a:t>
            </a:r>
            <a:endParaRPr sz="1950">
              <a:latin typeface="Calibri"/>
              <a:cs typeface="Calibri"/>
            </a:endParaRPr>
          </a:p>
          <a:p>
            <a:pPr marL="253365" marR="339090" indent="-241300">
              <a:lnSpc>
                <a:spcPts val="2220"/>
              </a:lnSpc>
              <a:spcBef>
                <a:spcPts val="795"/>
              </a:spcBef>
              <a:buClr>
                <a:srgbClr val="901A21"/>
              </a:buClr>
              <a:buFont typeface="Arial"/>
              <a:buChar char="•"/>
              <a:tabLst>
                <a:tab pos="253365" algn="l"/>
                <a:tab pos="254000" algn="l"/>
              </a:tabLst>
            </a:pPr>
            <a:r>
              <a:rPr sz="2300" spc="-10" dirty="0">
                <a:latin typeface="Calibri"/>
                <a:cs typeface="Calibri"/>
              </a:rPr>
              <a:t>Collaborations</a:t>
            </a:r>
            <a:r>
              <a:rPr sz="2300" spc="-65" dirty="0">
                <a:latin typeface="Calibri"/>
                <a:cs typeface="Calibri"/>
              </a:rPr>
              <a:t> </a:t>
            </a:r>
            <a:r>
              <a:rPr sz="2300" dirty="0">
                <a:latin typeface="Calibri"/>
                <a:cs typeface="Calibri"/>
              </a:rPr>
              <a:t>allow</a:t>
            </a:r>
            <a:r>
              <a:rPr sz="2300" spc="-50" dirty="0">
                <a:latin typeface="Calibri"/>
                <a:cs typeface="Calibri"/>
              </a:rPr>
              <a:t> </a:t>
            </a:r>
            <a:r>
              <a:rPr sz="2300" dirty="0">
                <a:latin typeface="Calibri"/>
                <a:cs typeface="Calibri"/>
              </a:rPr>
              <a:t>the</a:t>
            </a:r>
            <a:r>
              <a:rPr sz="2300" spc="-10" dirty="0">
                <a:latin typeface="Calibri"/>
                <a:cs typeface="Calibri"/>
              </a:rPr>
              <a:t> </a:t>
            </a:r>
            <a:r>
              <a:rPr sz="2300" dirty="0">
                <a:latin typeface="Calibri"/>
                <a:cs typeface="Calibri"/>
              </a:rPr>
              <a:t>analyst</a:t>
            </a:r>
            <a:r>
              <a:rPr sz="2300" spc="-25" dirty="0">
                <a:latin typeface="Calibri"/>
                <a:cs typeface="Calibri"/>
              </a:rPr>
              <a:t> </a:t>
            </a:r>
            <a:r>
              <a:rPr sz="2300" dirty="0">
                <a:latin typeface="Calibri"/>
                <a:cs typeface="Calibri"/>
              </a:rPr>
              <a:t>to</a:t>
            </a:r>
            <a:r>
              <a:rPr sz="2300" spc="-30" dirty="0">
                <a:latin typeface="Calibri"/>
                <a:cs typeface="Calibri"/>
              </a:rPr>
              <a:t> </a:t>
            </a:r>
            <a:r>
              <a:rPr sz="2300" dirty="0">
                <a:latin typeface="Calibri"/>
                <a:cs typeface="Calibri"/>
              </a:rPr>
              <a:t>think</a:t>
            </a:r>
            <a:r>
              <a:rPr sz="2300" spc="-25" dirty="0">
                <a:latin typeface="Calibri"/>
                <a:cs typeface="Calibri"/>
              </a:rPr>
              <a:t> </a:t>
            </a:r>
            <a:r>
              <a:rPr sz="2300" dirty="0">
                <a:latin typeface="Calibri"/>
                <a:cs typeface="Calibri"/>
              </a:rPr>
              <a:t>in</a:t>
            </a:r>
            <a:r>
              <a:rPr sz="2300" spc="-25" dirty="0">
                <a:latin typeface="Calibri"/>
                <a:cs typeface="Calibri"/>
              </a:rPr>
              <a:t> </a:t>
            </a:r>
            <a:r>
              <a:rPr sz="2300" dirty="0">
                <a:latin typeface="Calibri"/>
                <a:cs typeface="Calibri"/>
              </a:rPr>
              <a:t>terms</a:t>
            </a:r>
            <a:r>
              <a:rPr sz="2300" spc="-40" dirty="0">
                <a:latin typeface="Calibri"/>
                <a:cs typeface="Calibri"/>
              </a:rPr>
              <a:t> </a:t>
            </a:r>
            <a:r>
              <a:rPr sz="2300" dirty="0">
                <a:latin typeface="Calibri"/>
                <a:cs typeface="Calibri"/>
              </a:rPr>
              <a:t>of</a:t>
            </a:r>
            <a:r>
              <a:rPr sz="2300" spc="-25" dirty="0">
                <a:latin typeface="Calibri"/>
                <a:cs typeface="Calibri"/>
              </a:rPr>
              <a:t> </a:t>
            </a:r>
            <a:r>
              <a:rPr sz="2300" dirty="0">
                <a:latin typeface="Calibri"/>
                <a:cs typeface="Calibri"/>
              </a:rPr>
              <a:t>clients,</a:t>
            </a:r>
            <a:r>
              <a:rPr sz="2300" spc="-35" dirty="0">
                <a:latin typeface="Calibri"/>
                <a:cs typeface="Calibri"/>
              </a:rPr>
              <a:t> </a:t>
            </a:r>
            <a:r>
              <a:rPr sz="2300" dirty="0">
                <a:latin typeface="Calibri"/>
                <a:cs typeface="Calibri"/>
              </a:rPr>
              <a:t>servers,</a:t>
            </a:r>
            <a:r>
              <a:rPr sz="2300" spc="-30" dirty="0">
                <a:latin typeface="Calibri"/>
                <a:cs typeface="Calibri"/>
              </a:rPr>
              <a:t> </a:t>
            </a:r>
            <a:r>
              <a:rPr sz="2300" spc="-25" dirty="0">
                <a:latin typeface="Calibri"/>
                <a:cs typeface="Calibri"/>
              </a:rPr>
              <a:t>and </a:t>
            </a:r>
            <a:r>
              <a:rPr sz="2300" spc="-10" dirty="0">
                <a:latin typeface="Calibri"/>
                <a:cs typeface="Calibri"/>
              </a:rPr>
              <a:t>contracts.</a:t>
            </a:r>
            <a:endParaRPr sz="2300">
              <a:latin typeface="Calibri"/>
              <a:cs typeface="Calibri"/>
            </a:endParaRPr>
          </a:p>
          <a:p>
            <a:pPr marL="525780" marR="5080" lvl="1" indent="-265430">
              <a:lnSpc>
                <a:spcPts val="1910"/>
              </a:lnSpc>
              <a:spcBef>
                <a:spcPts val="420"/>
              </a:spcBef>
              <a:buClr>
                <a:srgbClr val="901A21"/>
              </a:buClr>
              <a:buSzPct val="79487"/>
              <a:buFont typeface="Courier New"/>
              <a:buChar char="o"/>
              <a:tabLst>
                <a:tab pos="526415" algn="l"/>
              </a:tabLst>
            </a:pPr>
            <a:r>
              <a:rPr sz="1950" dirty="0">
                <a:latin typeface="Calibri"/>
                <a:cs typeface="Calibri"/>
              </a:rPr>
              <a:t>A</a:t>
            </a:r>
            <a:r>
              <a:rPr sz="1950" spc="10" dirty="0">
                <a:latin typeface="Calibri"/>
                <a:cs typeface="Calibri"/>
              </a:rPr>
              <a:t> </a:t>
            </a:r>
            <a:r>
              <a:rPr sz="1950" dirty="0">
                <a:latin typeface="Calibri"/>
                <a:cs typeface="Calibri"/>
              </a:rPr>
              <a:t>client</a:t>
            </a:r>
            <a:r>
              <a:rPr sz="1950" spc="-5" dirty="0">
                <a:latin typeface="Calibri"/>
                <a:cs typeface="Calibri"/>
              </a:rPr>
              <a:t> </a:t>
            </a:r>
            <a:r>
              <a:rPr sz="1950" dirty="0">
                <a:latin typeface="Calibri"/>
                <a:cs typeface="Calibri"/>
              </a:rPr>
              <a:t>object</a:t>
            </a:r>
            <a:r>
              <a:rPr sz="1950" spc="-5" dirty="0">
                <a:latin typeface="Calibri"/>
                <a:cs typeface="Calibri"/>
              </a:rPr>
              <a:t> </a:t>
            </a:r>
            <a:r>
              <a:rPr sz="1950" dirty="0">
                <a:latin typeface="Calibri"/>
                <a:cs typeface="Calibri"/>
              </a:rPr>
              <a:t>is</a:t>
            </a:r>
            <a:r>
              <a:rPr sz="1950" spc="25" dirty="0">
                <a:latin typeface="Calibri"/>
                <a:cs typeface="Calibri"/>
              </a:rPr>
              <a:t> </a:t>
            </a:r>
            <a:r>
              <a:rPr sz="1950" dirty="0">
                <a:latin typeface="Calibri"/>
                <a:cs typeface="Calibri"/>
              </a:rPr>
              <a:t>an</a:t>
            </a:r>
            <a:r>
              <a:rPr sz="1950" spc="20" dirty="0">
                <a:latin typeface="Calibri"/>
                <a:cs typeface="Calibri"/>
              </a:rPr>
              <a:t> </a:t>
            </a:r>
            <a:r>
              <a:rPr sz="1950" dirty="0">
                <a:latin typeface="Calibri"/>
                <a:cs typeface="Calibri"/>
              </a:rPr>
              <a:t>instance</a:t>
            </a:r>
            <a:r>
              <a:rPr sz="1950" spc="10" dirty="0">
                <a:latin typeface="Calibri"/>
                <a:cs typeface="Calibri"/>
              </a:rPr>
              <a:t> </a:t>
            </a:r>
            <a:r>
              <a:rPr sz="1950" dirty="0">
                <a:latin typeface="Calibri"/>
                <a:cs typeface="Calibri"/>
              </a:rPr>
              <a:t>of</a:t>
            </a:r>
            <a:r>
              <a:rPr sz="1950" spc="-5" dirty="0">
                <a:latin typeface="Calibri"/>
                <a:cs typeface="Calibri"/>
              </a:rPr>
              <a:t> </a:t>
            </a:r>
            <a:r>
              <a:rPr sz="1950" dirty="0">
                <a:latin typeface="Calibri"/>
                <a:cs typeface="Calibri"/>
              </a:rPr>
              <a:t>a</a:t>
            </a:r>
            <a:r>
              <a:rPr sz="1950" spc="35" dirty="0">
                <a:latin typeface="Calibri"/>
                <a:cs typeface="Calibri"/>
              </a:rPr>
              <a:t> </a:t>
            </a:r>
            <a:r>
              <a:rPr sz="1950" dirty="0">
                <a:latin typeface="Calibri"/>
                <a:cs typeface="Calibri"/>
              </a:rPr>
              <a:t>class</a:t>
            </a:r>
            <a:r>
              <a:rPr sz="1950" spc="5" dirty="0">
                <a:latin typeface="Calibri"/>
                <a:cs typeface="Calibri"/>
              </a:rPr>
              <a:t> </a:t>
            </a:r>
            <a:r>
              <a:rPr sz="1950" dirty="0">
                <a:latin typeface="Calibri"/>
                <a:cs typeface="Calibri"/>
              </a:rPr>
              <a:t>that</a:t>
            </a:r>
            <a:r>
              <a:rPr sz="1950" spc="15" dirty="0">
                <a:latin typeface="Calibri"/>
                <a:cs typeface="Calibri"/>
              </a:rPr>
              <a:t> </a:t>
            </a:r>
            <a:r>
              <a:rPr sz="1950" dirty="0">
                <a:latin typeface="Calibri"/>
                <a:cs typeface="Calibri"/>
              </a:rPr>
              <a:t>sends</a:t>
            </a:r>
            <a:r>
              <a:rPr sz="1950" spc="5" dirty="0">
                <a:latin typeface="Calibri"/>
                <a:cs typeface="Calibri"/>
              </a:rPr>
              <a:t> </a:t>
            </a:r>
            <a:r>
              <a:rPr sz="1950" dirty="0">
                <a:latin typeface="Calibri"/>
                <a:cs typeface="Calibri"/>
              </a:rPr>
              <a:t>a</a:t>
            </a:r>
            <a:r>
              <a:rPr sz="1950" spc="15" dirty="0">
                <a:latin typeface="Calibri"/>
                <a:cs typeface="Calibri"/>
              </a:rPr>
              <a:t> </a:t>
            </a:r>
            <a:r>
              <a:rPr sz="1950" dirty="0">
                <a:latin typeface="Calibri"/>
                <a:cs typeface="Calibri"/>
              </a:rPr>
              <a:t>request</a:t>
            </a:r>
            <a:r>
              <a:rPr sz="1950" spc="-5" dirty="0">
                <a:latin typeface="Calibri"/>
                <a:cs typeface="Calibri"/>
              </a:rPr>
              <a:t> </a:t>
            </a:r>
            <a:r>
              <a:rPr sz="1950" dirty="0">
                <a:latin typeface="Calibri"/>
                <a:cs typeface="Calibri"/>
              </a:rPr>
              <a:t>to</a:t>
            </a:r>
            <a:r>
              <a:rPr sz="1950" spc="30" dirty="0">
                <a:latin typeface="Calibri"/>
                <a:cs typeface="Calibri"/>
              </a:rPr>
              <a:t> </a:t>
            </a:r>
            <a:r>
              <a:rPr sz="1950" dirty="0">
                <a:latin typeface="Calibri"/>
                <a:cs typeface="Calibri"/>
              </a:rPr>
              <a:t>an</a:t>
            </a:r>
            <a:r>
              <a:rPr sz="1950" spc="40" dirty="0">
                <a:latin typeface="Calibri"/>
                <a:cs typeface="Calibri"/>
              </a:rPr>
              <a:t> </a:t>
            </a:r>
            <a:r>
              <a:rPr sz="1950" dirty="0">
                <a:latin typeface="Calibri"/>
                <a:cs typeface="Calibri"/>
              </a:rPr>
              <a:t>instance</a:t>
            </a:r>
            <a:r>
              <a:rPr sz="1950" spc="-10" dirty="0">
                <a:latin typeface="Calibri"/>
                <a:cs typeface="Calibri"/>
              </a:rPr>
              <a:t> </a:t>
            </a:r>
            <a:r>
              <a:rPr sz="1950" dirty="0">
                <a:latin typeface="Calibri"/>
                <a:cs typeface="Calibri"/>
              </a:rPr>
              <a:t>of</a:t>
            </a:r>
            <a:r>
              <a:rPr sz="1950" spc="15" dirty="0">
                <a:latin typeface="Calibri"/>
                <a:cs typeface="Calibri"/>
              </a:rPr>
              <a:t> </a:t>
            </a:r>
            <a:r>
              <a:rPr sz="1950" spc="-10" dirty="0">
                <a:latin typeface="Calibri"/>
                <a:cs typeface="Calibri"/>
              </a:rPr>
              <a:t>another </a:t>
            </a:r>
            <a:r>
              <a:rPr sz="1950" dirty="0">
                <a:latin typeface="Calibri"/>
                <a:cs typeface="Calibri"/>
              </a:rPr>
              <a:t>class</a:t>
            </a:r>
            <a:r>
              <a:rPr sz="1950" spc="-20" dirty="0">
                <a:latin typeface="Calibri"/>
                <a:cs typeface="Calibri"/>
              </a:rPr>
              <a:t> </a:t>
            </a:r>
            <a:r>
              <a:rPr sz="1950" dirty="0">
                <a:latin typeface="Calibri"/>
                <a:cs typeface="Calibri"/>
              </a:rPr>
              <a:t>for</a:t>
            </a:r>
            <a:r>
              <a:rPr sz="1950" spc="10" dirty="0">
                <a:latin typeface="Calibri"/>
                <a:cs typeface="Calibri"/>
              </a:rPr>
              <a:t> </a:t>
            </a:r>
            <a:r>
              <a:rPr sz="1950" dirty="0">
                <a:latin typeface="Calibri"/>
                <a:cs typeface="Calibri"/>
              </a:rPr>
              <a:t>an</a:t>
            </a:r>
            <a:r>
              <a:rPr sz="1950" spc="10" dirty="0">
                <a:latin typeface="Calibri"/>
                <a:cs typeface="Calibri"/>
              </a:rPr>
              <a:t> </a:t>
            </a:r>
            <a:r>
              <a:rPr sz="1950" dirty="0">
                <a:latin typeface="Calibri"/>
                <a:cs typeface="Calibri"/>
              </a:rPr>
              <a:t>operation</a:t>
            </a:r>
            <a:r>
              <a:rPr sz="1950" spc="15" dirty="0">
                <a:latin typeface="Calibri"/>
                <a:cs typeface="Calibri"/>
              </a:rPr>
              <a:t> </a:t>
            </a:r>
            <a:r>
              <a:rPr sz="1950" dirty="0">
                <a:latin typeface="Calibri"/>
                <a:cs typeface="Calibri"/>
              </a:rPr>
              <a:t>to</a:t>
            </a:r>
            <a:r>
              <a:rPr sz="1950" spc="15" dirty="0">
                <a:latin typeface="Calibri"/>
                <a:cs typeface="Calibri"/>
              </a:rPr>
              <a:t> </a:t>
            </a:r>
            <a:r>
              <a:rPr sz="1950" dirty="0">
                <a:latin typeface="Calibri"/>
                <a:cs typeface="Calibri"/>
              </a:rPr>
              <a:t>be</a:t>
            </a:r>
            <a:r>
              <a:rPr sz="1950" spc="5" dirty="0">
                <a:latin typeface="Calibri"/>
                <a:cs typeface="Calibri"/>
              </a:rPr>
              <a:t> </a:t>
            </a:r>
            <a:r>
              <a:rPr sz="1950" spc="-10" dirty="0">
                <a:latin typeface="Calibri"/>
                <a:cs typeface="Calibri"/>
              </a:rPr>
              <a:t>executed.</a:t>
            </a:r>
            <a:endParaRPr sz="1950">
              <a:latin typeface="Calibri"/>
              <a:cs typeface="Calibri"/>
            </a:endParaRPr>
          </a:p>
          <a:p>
            <a:pPr marL="525780" lvl="1" indent="-265430">
              <a:lnSpc>
                <a:spcPts val="2300"/>
              </a:lnSpc>
              <a:buClr>
                <a:srgbClr val="901A21"/>
              </a:buClr>
              <a:buSzPct val="79487"/>
              <a:buFont typeface="Courier New"/>
              <a:buChar char="o"/>
              <a:tabLst>
                <a:tab pos="526415" algn="l"/>
              </a:tabLst>
            </a:pPr>
            <a:r>
              <a:rPr sz="1950" dirty="0">
                <a:latin typeface="Calibri"/>
                <a:cs typeface="Calibri"/>
              </a:rPr>
              <a:t>A</a:t>
            </a:r>
            <a:r>
              <a:rPr sz="1950" spc="10" dirty="0">
                <a:latin typeface="Calibri"/>
                <a:cs typeface="Calibri"/>
              </a:rPr>
              <a:t> </a:t>
            </a:r>
            <a:r>
              <a:rPr sz="1950" dirty="0">
                <a:latin typeface="Calibri"/>
                <a:cs typeface="Calibri"/>
              </a:rPr>
              <a:t>server</a:t>
            </a:r>
            <a:r>
              <a:rPr sz="1950" spc="30" dirty="0">
                <a:latin typeface="Calibri"/>
                <a:cs typeface="Calibri"/>
              </a:rPr>
              <a:t> </a:t>
            </a:r>
            <a:r>
              <a:rPr sz="1950" dirty="0">
                <a:latin typeface="Calibri"/>
                <a:cs typeface="Calibri"/>
              </a:rPr>
              <a:t>object</a:t>
            </a:r>
            <a:r>
              <a:rPr sz="1950" spc="15" dirty="0">
                <a:latin typeface="Calibri"/>
                <a:cs typeface="Calibri"/>
              </a:rPr>
              <a:t> </a:t>
            </a:r>
            <a:r>
              <a:rPr sz="1950" dirty="0">
                <a:latin typeface="Calibri"/>
                <a:cs typeface="Calibri"/>
              </a:rPr>
              <a:t>is</a:t>
            </a:r>
            <a:r>
              <a:rPr sz="1950" spc="5" dirty="0">
                <a:latin typeface="Calibri"/>
                <a:cs typeface="Calibri"/>
              </a:rPr>
              <a:t> </a:t>
            </a:r>
            <a:r>
              <a:rPr sz="1950" dirty="0">
                <a:latin typeface="Calibri"/>
                <a:cs typeface="Calibri"/>
              </a:rPr>
              <a:t>the</a:t>
            </a:r>
            <a:r>
              <a:rPr sz="1950" spc="15" dirty="0">
                <a:latin typeface="Calibri"/>
                <a:cs typeface="Calibri"/>
              </a:rPr>
              <a:t> </a:t>
            </a:r>
            <a:r>
              <a:rPr sz="1950" dirty="0">
                <a:latin typeface="Calibri"/>
                <a:cs typeface="Calibri"/>
              </a:rPr>
              <a:t>instance</a:t>
            </a:r>
            <a:r>
              <a:rPr sz="1950" spc="10" dirty="0">
                <a:latin typeface="Calibri"/>
                <a:cs typeface="Calibri"/>
              </a:rPr>
              <a:t> </a:t>
            </a:r>
            <a:r>
              <a:rPr sz="1950" dirty="0">
                <a:latin typeface="Calibri"/>
                <a:cs typeface="Calibri"/>
              </a:rPr>
              <a:t>that</a:t>
            </a:r>
            <a:r>
              <a:rPr sz="1950" spc="15" dirty="0">
                <a:latin typeface="Calibri"/>
                <a:cs typeface="Calibri"/>
              </a:rPr>
              <a:t> </a:t>
            </a:r>
            <a:r>
              <a:rPr sz="1950" dirty="0">
                <a:latin typeface="Calibri"/>
                <a:cs typeface="Calibri"/>
              </a:rPr>
              <a:t>receives</a:t>
            </a:r>
            <a:r>
              <a:rPr sz="1950" spc="25" dirty="0">
                <a:latin typeface="Calibri"/>
                <a:cs typeface="Calibri"/>
              </a:rPr>
              <a:t> </a:t>
            </a:r>
            <a:r>
              <a:rPr sz="1950" dirty="0">
                <a:latin typeface="Calibri"/>
                <a:cs typeface="Calibri"/>
              </a:rPr>
              <a:t>the</a:t>
            </a:r>
            <a:r>
              <a:rPr sz="1950" spc="15" dirty="0">
                <a:latin typeface="Calibri"/>
                <a:cs typeface="Calibri"/>
              </a:rPr>
              <a:t> </a:t>
            </a:r>
            <a:r>
              <a:rPr sz="1950" dirty="0">
                <a:latin typeface="Calibri"/>
                <a:cs typeface="Calibri"/>
              </a:rPr>
              <a:t>request</a:t>
            </a:r>
            <a:r>
              <a:rPr sz="1950" spc="-5" dirty="0">
                <a:latin typeface="Calibri"/>
                <a:cs typeface="Calibri"/>
              </a:rPr>
              <a:t> </a:t>
            </a:r>
            <a:r>
              <a:rPr sz="1950" dirty="0">
                <a:latin typeface="Calibri"/>
                <a:cs typeface="Calibri"/>
              </a:rPr>
              <a:t>from</a:t>
            </a:r>
            <a:r>
              <a:rPr sz="1950" spc="30" dirty="0">
                <a:latin typeface="Calibri"/>
                <a:cs typeface="Calibri"/>
              </a:rPr>
              <a:t> </a:t>
            </a:r>
            <a:r>
              <a:rPr sz="1950" dirty="0">
                <a:latin typeface="Calibri"/>
                <a:cs typeface="Calibri"/>
              </a:rPr>
              <a:t>the</a:t>
            </a:r>
            <a:r>
              <a:rPr sz="1950" spc="10" dirty="0">
                <a:latin typeface="Calibri"/>
                <a:cs typeface="Calibri"/>
              </a:rPr>
              <a:t> </a:t>
            </a:r>
            <a:r>
              <a:rPr sz="1950" dirty="0">
                <a:latin typeface="Calibri"/>
                <a:cs typeface="Calibri"/>
              </a:rPr>
              <a:t>client</a:t>
            </a:r>
            <a:r>
              <a:rPr sz="1950" spc="-5" dirty="0">
                <a:latin typeface="Calibri"/>
                <a:cs typeface="Calibri"/>
              </a:rPr>
              <a:t> </a:t>
            </a:r>
            <a:r>
              <a:rPr sz="1950" spc="-10" dirty="0">
                <a:latin typeface="Calibri"/>
                <a:cs typeface="Calibri"/>
              </a:rPr>
              <a:t>object.</a:t>
            </a:r>
            <a:endParaRPr sz="1950">
              <a:latin typeface="Calibri"/>
              <a:cs typeface="Calibri"/>
            </a:endParaRPr>
          </a:p>
          <a:p>
            <a:pPr marL="525780" marR="381635" lvl="1" indent="-265430">
              <a:lnSpc>
                <a:spcPts val="1910"/>
              </a:lnSpc>
              <a:spcBef>
                <a:spcPts val="409"/>
              </a:spcBef>
              <a:buClr>
                <a:srgbClr val="901A21"/>
              </a:buClr>
              <a:buSzPct val="79487"/>
              <a:buFont typeface="Courier New"/>
              <a:buChar char="o"/>
              <a:tabLst>
                <a:tab pos="526415" algn="l"/>
              </a:tabLst>
            </a:pPr>
            <a:r>
              <a:rPr sz="1950" dirty="0">
                <a:latin typeface="Calibri"/>
                <a:cs typeface="Calibri"/>
              </a:rPr>
              <a:t>A</a:t>
            </a:r>
            <a:r>
              <a:rPr sz="1950" spc="5" dirty="0">
                <a:latin typeface="Calibri"/>
                <a:cs typeface="Calibri"/>
              </a:rPr>
              <a:t> </a:t>
            </a:r>
            <a:r>
              <a:rPr sz="1950" dirty="0">
                <a:latin typeface="Calibri"/>
                <a:cs typeface="Calibri"/>
              </a:rPr>
              <a:t>contract</a:t>
            </a:r>
            <a:r>
              <a:rPr sz="1950" spc="-5" dirty="0">
                <a:latin typeface="Calibri"/>
                <a:cs typeface="Calibri"/>
              </a:rPr>
              <a:t> </a:t>
            </a:r>
            <a:r>
              <a:rPr sz="1950" dirty="0">
                <a:latin typeface="Calibri"/>
                <a:cs typeface="Calibri"/>
              </a:rPr>
              <a:t>formalizes</a:t>
            </a:r>
            <a:r>
              <a:rPr sz="1950" spc="5" dirty="0">
                <a:latin typeface="Calibri"/>
                <a:cs typeface="Calibri"/>
              </a:rPr>
              <a:t> </a:t>
            </a:r>
            <a:r>
              <a:rPr sz="1950" dirty="0">
                <a:latin typeface="Calibri"/>
                <a:cs typeface="Calibri"/>
              </a:rPr>
              <a:t>the</a:t>
            </a:r>
            <a:r>
              <a:rPr sz="1950" spc="25" dirty="0">
                <a:latin typeface="Calibri"/>
                <a:cs typeface="Calibri"/>
              </a:rPr>
              <a:t> </a:t>
            </a:r>
            <a:r>
              <a:rPr sz="1950" dirty="0">
                <a:latin typeface="Calibri"/>
                <a:cs typeface="Calibri"/>
              </a:rPr>
              <a:t>interactions</a:t>
            </a:r>
            <a:r>
              <a:rPr sz="1950" spc="5" dirty="0">
                <a:latin typeface="Calibri"/>
                <a:cs typeface="Calibri"/>
              </a:rPr>
              <a:t> </a:t>
            </a:r>
            <a:r>
              <a:rPr sz="1950" dirty="0">
                <a:latin typeface="Calibri"/>
                <a:cs typeface="Calibri"/>
              </a:rPr>
              <a:t>between</a:t>
            </a:r>
            <a:r>
              <a:rPr sz="1950" spc="35" dirty="0">
                <a:latin typeface="Calibri"/>
                <a:cs typeface="Calibri"/>
              </a:rPr>
              <a:t> </a:t>
            </a:r>
            <a:r>
              <a:rPr sz="1950" dirty="0">
                <a:latin typeface="Calibri"/>
                <a:cs typeface="Calibri"/>
              </a:rPr>
              <a:t>the</a:t>
            </a:r>
            <a:r>
              <a:rPr sz="1950" spc="10" dirty="0">
                <a:latin typeface="Calibri"/>
                <a:cs typeface="Calibri"/>
              </a:rPr>
              <a:t> </a:t>
            </a:r>
            <a:r>
              <a:rPr sz="1950" dirty="0">
                <a:latin typeface="Calibri"/>
                <a:cs typeface="Calibri"/>
              </a:rPr>
              <a:t>client</a:t>
            </a:r>
            <a:r>
              <a:rPr sz="1950" spc="15" dirty="0">
                <a:latin typeface="Calibri"/>
                <a:cs typeface="Calibri"/>
              </a:rPr>
              <a:t> </a:t>
            </a:r>
            <a:r>
              <a:rPr sz="1950" dirty="0">
                <a:latin typeface="Calibri"/>
                <a:cs typeface="Calibri"/>
              </a:rPr>
              <a:t>and</a:t>
            </a:r>
            <a:r>
              <a:rPr sz="1950" spc="35" dirty="0">
                <a:latin typeface="Calibri"/>
                <a:cs typeface="Calibri"/>
              </a:rPr>
              <a:t> </a:t>
            </a:r>
            <a:r>
              <a:rPr sz="1950" dirty="0">
                <a:latin typeface="Calibri"/>
                <a:cs typeface="Calibri"/>
              </a:rPr>
              <a:t>server</a:t>
            </a:r>
            <a:r>
              <a:rPr sz="1950" spc="5" dirty="0">
                <a:latin typeface="Calibri"/>
                <a:cs typeface="Calibri"/>
              </a:rPr>
              <a:t> </a:t>
            </a:r>
            <a:r>
              <a:rPr sz="1950" dirty="0">
                <a:latin typeface="Calibri"/>
                <a:cs typeface="Calibri"/>
              </a:rPr>
              <a:t>objects. </a:t>
            </a:r>
            <a:r>
              <a:rPr sz="1950" spc="-20" dirty="0">
                <a:latin typeface="Calibri"/>
                <a:cs typeface="Calibri"/>
              </a:rPr>
              <a:t>This </a:t>
            </a:r>
            <a:r>
              <a:rPr sz="1950" dirty="0">
                <a:latin typeface="Calibri"/>
                <a:cs typeface="Calibri"/>
              </a:rPr>
              <a:t>“contract”</a:t>
            </a:r>
            <a:r>
              <a:rPr sz="1950" spc="-10" dirty="0">
                <a:latin typeface="Calibri"/>
                <a:cs typeface="Calibri"/>
              </a:rPr>
              <a:t> </a:t>
            </a:r>
            <a:r>
              <a:rPr sz="1950" dirty="0">
                <a:latin typeface="Calibri"/>
                <a:cs typeface="Calibri"/>
              </a:rPr>
              <a:t>is</a:t>
            </a:r>
            <a:r>
              <a:rPr sz="1950" spc="10" dirty="0">
                <a:latin typeface="Calibri"/>
                <a:cs typeface="Calibri"/>
              </a:rPr>
              <a:t> </a:t>
            </a:r>
            <a:r>
              <a:rPr sz="1950" dirty="0">
                <a:latin typeface="Calibri"/>
                <a:cs typeface="Calibri"/>
              </a:rPr>
              <a:t>in</a:t>
            </a:r>
            <a:r>
              <a:rPr sz="1950" spc="20" dirty="0">
                <a:latin typeface="Calibri"/>
                <a:cs typeface="Calibri"/>
              </a:rPr>
              <a:t> </a:t>
            </a:r>
            <a:r>
              <a:rPr sz="1950" dirty="0">
                <a:latin typeface="Calibri"/>
                <a:cs typeface="Calibri"/>
              </a:rPr>
              <a:t>the</a:t>
            </a:r>
            <a:r>
              <a:rPr sz="1950" spc="40" dirty="0">
                <a:latin typeface="Calibri"/>
                <a:cs typeface="Calibri"/>
              </a:rPr>
              <a:t> </a:t>
            </a:r>
            <a:r>
              <a:rPr sz="1950" dirty="0">
                <a:latin typeface="Calibri"/>
                <a:cs typeface="Calibri"/>
              </a:rPr>
              <a:t>form</a:t>
            </a:r>
            <a:r>
              <a:rPr sz="1950" spc="15" dirty="0">
                <a:latin typeface="Calibri"/>
                <a:cs typeface="Calibri"/>
              </a:rPr>
              <a:t> </a:t>
            </a:r>
            <a:r>
              <a:rPr sz="1950" dirty="0">
                <a:latin typeface="Calibri"/>
                <a:cs typeface="Calibri"/>
              </a:rPr>
              <a:t>of the</a:t>
            </a:r>
            <a:r>
              <a:rPr sz="1950" spc="15" dirty="0">
                <a:latin typeface="Calibri"/>
                <a:cs typeface="Calibri"/>
              </a:rPr>
              <a:t> </a:t>
            </a:r>
            <a:r>
              <a:rPr sz="1950" dirty="0">
                <a:latin typeface="Calibri"/>
                <a:cs typeface="Calibri"/>
              </a:rPr>
              <a:t>public</a:t>
            </a:r>
            <a:r>
              <a:rPr sz="1950" spc="5" dirty="0">
                <a:latin typeface="Calibri"/>
                <a:cs typeface="Calibri"/>
              </a:rPr>
              <a:t> </a:t>
            </a:r>
            <a:r>
              <a:rPr sz="1950" dirty="0">
                <a:latin typeface="Calibri"/>
                <a:cs typeface="Calibri"/>
              </a:rPr>
              <a:t>methods</a:t>
            </a:r>
            <a:r>
              <a:rPr sz="1950" spc="10" dirty="0">
                <a:latin typeface="Calibri"/>
                <a:cs typeface="Calibri"/>
              </a:rPr>
              <a:t> </a:t>
            </a:r>
            <a:r>
              <a:rPr sz="1950" dirty="0">
                <a:latin typeface="Calibri"/>
                <a:cs typeface="Calibri"/>
              </a:rPr>
              <a:t>of</a:t>
            </a:r>
            <a:r>
              <a:rPr sz="1950" spc="20" dirty="0">
                <a:latin typeface="Calibri"/>
                <a:cs typeface="Calibri"/>
              </a:rPr>
              <a:t> </a:t>
            </a:r>
            <a:r>
              <a:rPr sz="1950" dirty="0">
                <a:latin typeface="Calibri"/>
                <a:cs typeface="Calibri"/>
              </a:rPr>
              <a:t>the</a:t>
            </a:r>
            <a:r>
              <a:rPr sz="1950" spc="35" dirty="0">
                <a:latin typeface="Calibri"/>
                <a:cs typeface="Calibri"/>
              </a:rPr>
              <a:t> </a:t>
            </a:r>
            <a:r>
              <a:rPr sz="1950" dirty="0">
                <a:latin typeface="Calibri"/>
                <a:cs typeface="Calibri"/>
              </a:rPr>
              <a:t>server</a:t>
            </a:r>
            <a:r>
              <a:rPr sz="1950" spc="15" dirty="0">
                <a:latin typeface="Calibri"/>
                <a:cs typeface="Calibri"/>
              </a:rPr>
              <a:t> </a:t>
            </a:r>
            <a:r>
              <a:rPr sz="1950" spc="-10" dirty="0">
                <a:latin typeface="Calibri"/>
                <a:cs typeface="Calibri"/>
              </a:rPr>
              <a:t>class.</a:t>
            </a:r>
            <a:endParaRPr sz="195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4246245" cy="528320"/>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186E77"/>
                </a:solidFill>
              </a:rPr>
              <a:t>Back</a:t>
            </a:r>
            <a:r>
              <a:rPr sz="3300" spc="-55" dirty="0">
                <a:solidFill>
                  <a:srgbClr val="186E77"/>
                </a:solidFill>
              </a:rPr>
              <a:t> </a:t>
            </a:r>
            <a:r>
              <a:rPr sz="3300" dirty="0">
                <a:solidFill>
                  <a:srgbClr val="186E77"/>
                </a:solidFill>
              </a:rPr>
              <a:t>to</a:t>
            </a:r>
            <a:r>
              <a:rPr sz="3300" spc="-25" dirty="0">
                <a:solidFill>
                  <a:srgbClr val="186E77"/>
                </a:solidFill>
              </a:rPr>
              <a:t> </a:t>
            </a:r>
            <a:r>
              <a:rPr sz="3300" dirty="0">
                <a:solidFill>
                  <a:srgbClr val="186E77"/>
                </a:solidFill>
              </a:rPr>
              <a:t>Nouns</a:t>
            </a:r>
            <a:r>
              <a:rPr sz="3300" spc="-10" dirty="0">
                <a:solidFill>
                  <a:srgbClr val="186E77"/>
                </a:solidFill>
              </a:rPr>
              <a:t> </a:t>
            </a:r>
            <a:r>
              <a:rPr sz="3300" dirty="0">
                <a:solidFill>
                  <a:srgbClr val="186E77"/>
                </a:solidFill>
              </a:rPr>
              <a:t>and</a:t>
            </a:r>
            <a:r>
              <a:rPr sz="3300" spc="-15" dirty="0">
                <a:solidFill>
                  <a:srgbClr val="186E77"/>
                </a:solidFill>
              </a:rPr>
              <a:t> </a:t>
            </a:r>
            <a:r>
              <a:rPr sz="3300" spc="-25" dirty="0">
                <a:solidFill>
                  <a:srgbClr val="186E77"/>
                </a:solidFill>
              </a:rPr>
              <a:t>Verbs</a:t>
            </a:r>
            <a:endParaRPr sz="33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11</a:t>
            </a:fld>
            <a:endParaRPr spc="-25" dirty="0"/>
          </a:p>
        </p:txBody>
      </p:sp>
      <p:sp>
        <p:nvSpPr>
          <p:cNvPr id="3" name="object 3"/>
          <p:cNvSpPr txBox="1"/>
          <p:nvPr/>
        </p:nvSpPr>
        <p:spPr>
          <a:xfrm>
            <a:off x="398706" y="2468342"/>
            <a:ext cx="8810625" cy="2190115"/>
          </a:xfrm>
          <a:prstGeom prst="rect">
            <a:avLst/>
          </a:prstGeom>
        </p:spPr>
        <p:txBody>
          <a:bodyPr vert="horz" wrap="square" lIns="0" tIns="59055" rIns="0" bIns="0" rtlCol="0">
            <a:spAutoFit/>
          </a:bodyPr>
          <a:lstStyle/>
          <a:p>
            <a:pPr marL="253365" marR="5080" indent="-241300">
              <a:lnSpc>
                <a:spcPts val="2840"/>
              </a:lnSpc>
              <a:spcBef>
                <a:spcPts val="465"/>
              </a:spcBef>
              <a:buClr>
                <a:srgbClr val="901A21"/>
              </a:buClr>
              <a:buFont typeface="Arial"/>
              <a:buChar char="•"/>
              <a:tabLst>
                <a:tab pos="254000" algn="l"/>
              </a:tabLst>
            </a:pPr>
            <a:r>
              <a:rPr sz="2650" dirty="0">
                <a:latin typeface="Calibri"/>
                <a:cs typeface="Calibri"/>
              </a:rPr>
              <a:t>For</a:t>
            </a:r>
            <a:r>
              <a:rPr sz="2650" spc="-90" dirty="0">
                <a:latin typeface="Calibri"/>
                <a:cs typeface="Calibri"/>
              </a:rPr>
              <a:t> </a:t>
            </a:r>
            <a:r>
              <a:rPr sz="2650" dirty="0">
                <a:latin typeface="Calibri"/>
                <a:cs typeface="Calibri"/>
              </a:rPr>
              <a:t>design</a:t>
            </a:r>
            <a:r>
              <a:rPr sz="2650" spc="-80" dirty="0">
                <a:latin typeface="Calibri"/>
                <a:cs typeface="Calibri"/>
              </a:rPr>
              <a:t> </a:t>
            </a:r>
            <a:r>
              <a:rPr sz="2650" dirty="0">
                <a:latin typeface="Calibri"/>
                <a:cs typeface="Calibri"/>
              </a:rPr>
              <a:t>level</a:t>
            </a:r>
            <a:r>
              <a:rPr sz="2650" spc="-65" dirty="0">
                <a:latin typeface="Calibri"/>
                <a:cs typeface="Calibri"/>
              </a:rPr>
              <a:t> </a:t>
            </a:r>
            <a:r>
              <a:rPr sz="2650" dirty="0">
                <a:latin typeface="Calibri"/>
                <a:cs typeface="Calibri"/>
              </a:rPr>
              <a:t>class</a:t>
            </a:r>
            <a:r>
              <a:rPr sz="2650" spc="-70" dirty="0">
                <a:latin typeface="Calibri"/>
                <a:cs typeface="Calibri"/>
              </a:rPr>
              <a:t> </a:t>
            </a:r>
            <a:r>
              <a:rPr sz="2650" spc="-10" dirty="0">
                <a:latin typeface="Calibri"/>
                <a:cs typeface="Calibri"/>
              </a:rPr>
              <a:t>diagrams,</a:t>
            </a:r>
            <a:r>
              <a:rPr sz="2650" spc="-95" dirty="0">
                <a:latin typeface="Calibri"/>
                <a:cs typeface="Calibri"/>
              </a:rPr>
              <a:t> </a:t>
            </a:r>
            <a:r>
              <a:rPr sz="2650" dirty="0">
                <a:latin typeface="Calibri"/>
                <a:cs typeface="Calibri"/>
              </a:rPr>
              <a:t>review</a:t>
            </a:r>
            <a:r>
              <a:rPr sz="2650" spc="-75" dirty="0">
                <a:latin typeface="Calibri"/>
                <a:cs typeface="Calibri"/>
              </a:rPr>
              <a:t> </a:t>
            </a:r>
            <a:r>
              <a:rPr sz="2650" dirty="0">
                <a:latin typeface="Calibri"/>
                <a:cs typeface="Calibri"/>
              </a:rPr>
              <a:t>your</a:t>
            </a:r>
            <a:r>
              <a:rPr sz="2650" spc="-90" dirty="0">
                <a:latin typeface="Calibri"/>
                <a:cs typeface="Calibri"/>
              </a:rPr>
              <a:t> </a:t>
            </a:r>
            <a:r>
              <a:rPr sz="2650" dirty="0">
                <a:latin typeface="Calibri"/>
                <a:cs typeface="Calibri"/>
              </a:rPr>
              <a:t>uses</a:t>
            </a:r>
            <a:r>
              <a:rPr sz="2650" spc="-90" dirty="0">
                <a:latin typeface="Calibri"/>
                <a:cs typeface="Calibri"/>
              </a:rPr>
              <a:t> </a:t>
            </a:r>
            <a:r>
              <a:rPr sz="2650" dirty="0">
                <a:latin typeface="Calibri"/>
                <a:cs typeface="Calibri"/>
              </a:rPr>
              <a:t>cases,</a:t>
            </a:r>
            <a:r>
              <a:rPr sz="2650" spc="-114" dirty="0">
                <a:latin typeface="Calibri"/>
                <a:cs typeface="Calibri"/>
              </a:rPr>
              <a:t> </a:t>
            </a:r>
            <a:r>
              <a:rPr sz="2650" spc="-10" dirty="0">
                <a:latin typeface="Calibri"/>
                <a:cs typeface="Calibri"/>
              </a:rPr>
              <a:t>activity </a:t>
            </a:r>
            <a:r>
              <a:rPr sz="2650" dirty="0">
                <a:latin typeface="Calibri"/>
                <a:cs typeface="Calibri"/>
              </a:rPr>
              <a:t>diagrams</a:t>
            </a:r>
            <a:r>
              <a:rPr sz="2650" spc="-85" dirty="0">
                <a:latin typeface="Calibri"/>
                <a:cs typeface="Calibri"/>
              </a:rPr>
              <a:t> </a:t>
            </a:r>
            <a:r>
              <a:rPr sz="2650" dirty="0">
                <a:latin typeface="Calibri"/>
                <a:cs typeface="Calibri"/>
              </a:rPr>
              <a:t>and</a:t>
            </a:r>
            <a:r>
              <a:rPr sz="2650" spc="-95" dirty="0">
                <a:latin typeface="Calibri"/>
                <a:cs typeface="Calibri"/>
              </a:rPr>
              <a:t> </a:t>
            </a:r>
            <a:r>
              <a:rPr sz="2650" dirty="0">
                <a:latin typeface="Calibri"/>
                <a:cs typeface="Calibri"/>
              </a:rPr>
              <a:t>even</a:t>
            </a:r>
            <a:r>
              <a:rPr sz="2650" spc="-114" dirty="0">
                <a:latin typeface="Calibri"/>
                <a:cs typeface="Calibri"/>
              </a:rPr>
              <a:t> </a:t>
            </a:r>
            <a:r>
              <a:rPr sz="2650" spc="-10" dirty="0">
                <a:latin typeface="Calibri"/>
                <a:cs typeface="Calibri"/>
              </a:rPr>
              <a:t>requirements.</a:t>
            </a:r>
            <a:endParaRPr sz="2650">
              <a:latin typeface="Calibri"/>
              <a:cs typeface="Calibri"/>
            </a:endParaRPr>
          </a:p>
          <a:p>
            <a:pPr marL="253365" indent="-241300">
              <a:lnSpc>
                <a:spcPct val="100000"/>
              </a:lnSpc>
              <a:spcBef>
                <a:spcPts val="459"/>
              </a:spcBef>
              <a:buClr>
                <a:srgbClr val="901A21"/>
              </a:buClr>
              <a:buFont typeface="Arial"/>
              <a:buChar char="•"/>
              <a:tabLst>
                <a:tab pos="254000" algn="l"/>
              </a:tabLst>
            </a:pPr>
            <a:r>
              <a:rPr sz="2650" dirty="0">
                <a:latin typeface="Calibri"/>
                <a:cs typeface="Calibri"/>
              </a:rPr>
              <a:t>Pick</a:t>
            </a:r>
            <a:r>
              <a:rPr sz="2650" spc="-55" dirty="0">
                <a:latin typeface="Calibri"/>
                <a:cs typeface="Calibri"/>
              </a:rPr>
              <a:t> </a:t>
            </a:r>
            <a:r>
              <a:rPr sz="2650" dirty="0">
                <a:latin typeface="Calibri"/>
                <a:cs typeface="Calibri"/>
              </a:rPr>
              <a:t>out</a:t>
            </a:r>
            <a:r>
              <a:rPr sz="2650" spc="-55" dirty="0">
                <a:latin typeface="Calibri"/>
                <a:cs typeface="Calibri"/>
              </a:rPr>
              <a:t> </a:t>
            </a:r>
            <a:r>
              <a:rPr sz="2650" dirty="0">
                <a:latin typeface="Calibri"/>
                <a:cs typeface="Calibri"/>
              </a:rPr>
              <a:t>the</a:t>
            </a:r>
            <a:r>
              <a:rPr sz="2650" spc="-65" dirty="0">
                <a:latin typeface="Calibri"/>
                <a:cs typeface="Calibri"/>
              </a:rPr>
              <a:t> </a:t>
            </a:r>
            <a:r>
              <a:rPr sz="2650" dirty="0">
                <a:latin typeface="Calibri"/>
                <a:cs typeface="Calibri"/>
              </a:rPr>
              <a:t>nouns</a:t>
            </a:r>
            <a:r>
              <a:rPr sz="2650" spc="-45" dirty="0">
                <a:latin typeface="Calibri"/>
                <a:cs typeface="Calibri"/>
              </a:rPr>
              <a:t> </a:t>
            </a:r>
            <a:r>
              <a:rPr sz="2650" dirty="0">
                <a:latin typeface="Calibri"/>
                <a:cs typeface="Calibri"/>
              </a:rPr>
              <a:t>and</a:t>
            </a:r>
            <a:r>
              <a:rPr sz="2650" spc="-35" dirty="0">
                <a:latin typeface="Calibri"/>
                <a:cs typeface="Calibri"/>
              </a:rPr>
              <a:t> </a:t>
            </a:r>
            <a:r>
              <a:rPr sz="2650" dirty="0">
                <a:latin typeface="Calibri"/>
                <a:cs typeface="Calibri"/>
              </a:rPr>
              <a:t>verbs</a:t>
            </a:r>
            <a:r>
              <a:rPr sz="2650" spc="-70" dirty="0">
                <a:latin typeface="Calibri"/>
                <a:cs typeface="Calibri"/>
              </a:rPr>
              <a:t> </a:t>
            </a:r>
            <a:r>
              <a:rPr sz="2650" dirty="0">
                <a:latin typeface="Calibri"/>
                <a:cs typeface="Calibri"/>
              </a:rPr>
              <a:t>as</a:t>
            </a:r>
            <a:r>
              <a:rPr sz="2650" spc="-45" dirty="0">
                <a:latin typeface="Calibri"/>
                <a:cs typeface="Calibri"/>
              </a:rPr>
              <a:t> </a:t>
            </a:r>
            <a:r>
              <a:rPr sz="2650" spc="-10" dirty="0">
                <a:latin typeface="Calibri"/>
                <a:cs typeface="Calibri"/>
              </a:rPr>
              <a:t>before.</a:t>
            </a:r>
            <a:endParaRPr sz="2650">
              <a:latin typeface="Calibri"/>
              <a:cs typeface="Calibri"/>
            </a:endParaRPr>
          </a:p>
          <a:p>
            <a:pPr marL="253365" indent="-241300">
              <a:lnSpc>
                <a:spcPct val="100000"/>
              </a:lnSpc>
              <a:spcBef>
                <a:spcPts val="505"/>
              </a:spcBef>
              <a:buClr>
                <a:srgbClr val="901A21"/>
              </a:buClr>
              <a:buFont typeface="Arial"/>
              <a:buChar char="•"/>
              <a:tabLst>
                <a:tab pos="254000" algn="l"/>
              </a:tabLst>
            </a:pPr>
            <a:r>
              <a:rPr sz="2650" dirty="0">
                <a:latin typeface="Calibri"/>
                <a:cs typeface="Calibri"/>
              </a:rPr>
              <a:t>“Discover”</a:t>
            </a:r>
            <a:r>
              <a:rPr sz="2650" spc="-65" dirty="0">
                <a:latin typeface="Calibri"/>
                <a:cs typeface="Calibri"/>
              </a:rPr>
              <a:t> </a:t>
            </a:r>
            <a:r>
              <a:rPr sz="2650" dirty="0">
                <a:latin typeface="Calibri"/>
                <a:cs typeface="Calibri"/>
              </a:rPr>
              <a:t>you</a:t>
            </a:r>
            <a:r>
              <a:rPr sz="2650" spc="-80" dirty="0">
                <a:latin typeface="Calibri"/>
                <a:cs typeface="Calibri"/>
              </a:rPr>
              <a:t> </a:t>
            </a:r>
            <a:r>
              <a:rPr sz="2650" dirty="0">
                <a:latin typeface="Calibri"/>
                <a:cs typeface="Calibri"/>
              </a:rPr>
              <a:t>initial</a:t>
            </a:r>
            <a:r>
              <a:rPr sz="2650" spc="-40" dirty="0">
                <a:latin typeface="Calibri"/>
                <a:cs typeface="Calibri"/>
              </a:rPr>
              <a:t> </a:t>
            </a:r>
            <a:r>
              <a:rPr sz="2650" dirty="0">
                <a:latin typeface="Calibri"/>
                <a:cs typeface="Calibri"/>
              </a:rPr>
              <a:t>set</a:t>
            </a:r>
            <a:r>
              <a:rPr sz="2650" spc="-55" dirty="0">
                <a:latin typeface="Calibri"/>
                <a:cs typeface="Calibri"/>
              </a:rPr>
              <a:t> </a:t>
            </a:r>
            <a:r>
              <a:rPr sz="2650" dirty="0">
                <a:latin typeface="Calibri"/>
                <a:cs typeface="Calibri"/>
              </a:rPr>
              <a:t>of</a:t>
            </a:r>
            <a:r>
              <a:rPr sz="2650" spc="-55" dirty="0">
                <a:latin typeface="Calibri"/>
                <a:cs typeface="Calibri"/>
              </a:rPr>
              <a:t> </a:t>
            </a:r>
            <a:r>
              <a:rPr sz="2650" dirty="0">
                <a:latin typeface="Calibri"/>
                <a:cs typeface="Calibri"/>
              </a:rPr>
              <a:t>class,</a:t>
            </a:r>
            <a:r>
              <a:rPr sz="2650" spc="-65" dirty="0">
                <a:latin typeface="Calibri"/>
                <a:cs typeface="Calibri"/>
              </a:rPr>
              <a:t> </a:t>
            </a:r>
            <a:r>
              <a:rPr sz="2650" spc="-10" dirty="0">
                <a:latin typeface="Calibri"/>
                <a:cs typeface="Calibri"/>
              </a:rPr>
              <a:t>attributes</a:t>
            </a:r>
            <a:r>
              <a:rPr sz="2650" spc="-65" dirty="0">
                <a:latin typeface="Calibri"/>
                <a:cs typeface="Calibri"/>
              </a:rPr>
              <a:t> </a:t>
            </a:r>
            <a:r>
              <a:rPr sz="2650" dirty="0">
                <a:latin typeface="Calibri"/>
                <a:cs typeface="Calibri"/>
              </a:rPr>
              <a:t>and</a:t>
            </a:r>
            <a:r>
              <a:rPr sz="2650" spc="-55" dirty="0">
                <a:latin typeface="Calibri"/>
                <a:cs typeface="Calibri"/>
              </a:rPr>
              <a:t> </a:t>
            </a:r>
            <a:r>
              <a:rPr sz="2650" spc="-10" dirty="0">
                <a:latin typeface="Calibri"/>
                <a:cs typeface="Calibri"/>
              </a:rPr>
              <a:t>operations</a:t>
            </a:r>
            <a:endParaRPr sz="2650">
              <a:latin typeface="Calibri"/>
              <a:cs typeface="Calibri"/>
            </a:endParaRPr>
          </a:p>
          <a:p>
            <a:pPr marL="253365" indent="-241300">
              <a:lnSpc>
                <a:spcPct val="100000"/>
              </a:lnSpc>
              <a:spcBef>
                <a:spcPts val="490"/>
              </a:spcBef>
              <a:buClr>
                <a:srgbClr val="901A21"/>
              </a:buClr>
              <a:buFont typeface="Arial"/>
              <a:buChar char="•"/>
              <a:tabLst>
                <a:tab pos="254000" algn="l"/>
              </a:tabLst>
            </a:pPr>
            <a:r>
              <a:rPr sz="2650" dirty="0">
                <a:latin typeface="Calibri"/>
                <a:cs typeface="Calibri"/>
              </a:rPr>
              <a:t>Then,</a:t>
            </a:r>
            <a:r>
              <a:rPr sz="2650" spc="-90" dirty="0">
                <a:latin typeface="Calibri"/>
                <a:cs typeface="Calibri"/>
              </a:rPr>
              <a:t> </a:t>
            </a:r>
            <a:r>
              <a:rPr sz="2650" dirty="0">
                <a:latin typeface="Calibri"/>
                <a:cs typeface="Calibri"/>
              </a:rPr>
              <a:t>step</a:t>
            </a:r>
            <a:r>
              <a:rPr sz="2650" spc="-80" dirty="0">
                <a:latin typeface="Calibri"/>
                <a:cs typeface="Calibri"/>
              </a:rPr>
              <a:t> </a:t>
            </a:r>
            <a:r>
              <a:rPr sz="2650" dirty="0">
                <a:latin typeface="Calibri"/>
                <a:cs typeface="Calibri"/>
              </a:rPr>
              <a:t>inside</a:t>
            </a:r>
            <a:r>
              <a:rPr sz="2650" spc="-65" dirty="0">
                <a:latin typeface="Calibri"/>
                <a:cs typeface="Calibri"/>
              </a:rPr>
              <a:t> </a:t>
            </a:r>
            <a:r>
              <a:rPr sz="2650" dirty="0">
                <a:latin typeface="Calibri"/>
                <a:cs typeface="Calibri"/>
              </a:rPr>
              <a:t>these</a:t>
            </a:r>
            <a:r>
              <a:rPr sz="2650" spc="-80" dirty="0">
                <a:latin typeface="Calibri"/>
                <a:cs typeface="Calibri"/>
              </a:rPr>
              <a:t> </a:t>
            </a:r>
            <a:r>
              <a:rPr sz="2650" spc="-10" dirty="0">
                <a:latin typeface="Calibri"/>
                <a:cs typeface="Calibri"/>
              </a:rPr>
              <a:t>classes…..</a:t>
            </a:r>
            <a:endParaRPr sz="265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3382010"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86E77"/>
                </a:solidFill>
              </a:rPr>
              <a:t>Anthropomorphism</a:t>
            </a:r>
            <a:endParaRPr sz="33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12</a:t>
            </a:fld>
            <a:endParaRPr spc="-25" dirty="0"/>
          </a:p>
        </p:txBody>
      </p:sp>
      <p:sp>
        <p:nvSpPr>
          <p:cNvPr id="3" name="object 3"/>
          <p:cNvSpPr txBox="1"/>
          <p:nvPr/>
        </p:nvSpPr>
        <p:spPr>
          <a:xfrm>
            <a:off x="398738" y="2413469"/>
            <a:ext cx="7626350" cy="1984375"/>
          </a:xfrm>
          <a:prstGeom prst="rect">
            <a:avLst/>
          </a:prstGeom>
        </p:spPr>
        <p:txBody>
          <a:bodyPr vert="horz" wrap="square" lIns="0" tIns="15240" rIns="0" bIns="0" rtlCol="0">
            <a:spAutoFit/>
          </a:bodyPr>
          <a:lstStyle/>
          <a:p>
            <a:pPr marL="253365" indent="-241300">
              <a:lnSpc>
                <a:spcPts val="2920"/>
              </a:lnSpc>
              <a:spcBef>
                <a:spcPts val="120"/>
              </a:spcBef>
              <a:buClr>
                <a:srgbClr val="901A21"/>
              </a:buClr>
              <a:buFont typeface="Arial"/>
              <a:buChar char="•"/>
              <a:tabLst>
                <a:tab pos="253365" algn="l"/>
                <a:tab pos="254000" algn="l"/>
              </a:tabLst>
            </a:pPr>
            <a:r>
              <a:rPr sz="2450" dirty="0">
                <a:latin typeface="Calibri"/>
                <a:cs typeface="Calibri"/>
              </a:rPr>
              <a:t>Pretending</a:t>
            </a:r>
            <a:r>
              <a:rPr sz="2450" spc="-55" dirty="0">
                <a:latin typeface="Calibri"/>
                <a:cs typeface="Calibri"/>
              </a:rPr>
              <a:t> </a:t>
            </a:r>
            <a:r>
              <a:rPr sz="2450" dirty="0">
                <a:latin typeface="Calibri"/>
                <a:cs typeface="Calibri"/>
              </a:rPr>
              <a:t>inanimate</a:t>
            </a:r>
            <a:r>
              <a:rPr sz="2450" spc="-35" dirty="0">
                <a:latin typeface="Calibri"/>
                <a:cs typeface="Calibri"/>
              </a:rPr>
              <a:t> </a:t>
            </a:r>
            <a:r>
              <a:rPr sz="2450" dirty="0">
                <a:latin typeface="Calibri"/>
                <a:cs typeface="Calibri"/>
              </a:rPr>
              <a:t>objects</a:t>
            </a:r>
            <a:r>
              <a:rPr sz="2450" spc="-45" dirty="0">
                <a:latin typeface="Calibri"/>
                <a:cs typeface="Calibri"/>
              </a:rPr>
              <a:t> </a:t>
            </a:r>
            <a:r>
              <a:rPr sz="2450" dirty="0">
                <a:latin typeface="Calibri"/>
                <a:cs typeface="Calibri"/>
              </a:rPr>
              <a:t>have</a:t>
            </a:r>
            <a:r>
              <a:rPr sz="2450" spc="-60" dirty="0">
                <a:latin typeface="Calibri"/>
                <a:cs typeface="Calibri"/>
              </a:rPr>
              <a:t> </a:t>
            </a:r>
            <a:r>
              <a:rPr sz="2450" dirty="0">
                <a:latin typeface="Calibri"/>
                <a:cs typeface="Calibri"/>
              </a:rPr>
              <a:t>human</a:t>
            </a:r>
            <a:r>
              <a:rPr sz="2450" spc="-50" dirty="0">
                <a:latin typeface="Calibri"/>
                <a:cs typeface="Calibri"/>
              </a:rPr>
              <a:t> </a:t>
            </a:r>
            <a:r>
              <a:rPr sz="2450" spc="-10" dirty="0">
                <a:latin typeface="Calibri"/>
                <a:cs typeface="Calibri"/>
              </a:rPr>
              <a:t>characteristics.</a:t>
            </a:r>
            <a:endParaRPr sz="2450">
              <a:latin typeface="Calibri"/>
              <a:cs typeface="Calibri"/>
            </a:endParaRPr>
          </a:p>
          <a:p>
            <a:pPr marL="253365" indent="-241300">
              <a:lnSpc>
                <a:spcPts val="2740"/>
              </a:lnSpc>
              <a:buClr>
                <a:srgbClr val="901A21"/>
              </a:buClr>
              <a:buFont typeface="Arial"/>
              <a:buChar char="•"/>
              <a:tabLst>
                <a:tab pos="253365" algn="l"/>
                <a:tab pos="254000" algn="l"/>
              </a:tabLst>
            </a:pPr>
            <a:r>
              <a:rPr sz="2450" dirty="0">
                <a:latin typeface="Calibri"/>
                <a:cs typeface="Calibri"/>
              </a:rPr>
              <a:t>Step</a:t>
            </a:r>
            <a:r>
              <a:rPr sz="2450" spc="-50" dirty="0">
                <a:latin typeface="Calibri"/>
                <a:cs typeface="Calibri"/>
              </a:rPr>
              <a:t> </a:t>
            </a:r>
            <a:r>
              <a:rPr sz="2450" dirty="0">
                <a:latin typeface="Calibri"/>
                <a:cs typeface="Calibri"/>
              </a:rPr>
              <a:t>inside</a:t>
            </a:r>
            <a:r>
              <a:rPr sz="2450" spc="10" dirty="0">
                <a:latin typeface="Calibri"/>
                <a:cs typeface="Calibri"/>
              </a:rPr>
              <a:t> </a:t>
            </a:r>
            <a:r>
              <a:rPr sz="2450" dirty="0">
                <a:latin typeface="Calibri"/>
                <a:cs typeface="Calibri"/>
              </a:rPr>
              <a:t>the</a:t>
            </a:r>
            <a:r>
              <a:rPr sz="2450" spc="-20" dirty="0">
                <a:latin typeface="Calibri"/>
                <a:cs typeface="Calibri"/>
              </a:rPr>
              <a:t> </a:t>
            </a:r>
            <a:r>
              <a:rPr sz="2450" dirty="0">
                <a:latin typeface="Calibri"/>
                <a:cs typeface="Calibri"/>
              </a:rPr>
              <a:t>object,</a:t>
            </a:r>
            <a:r>
              <a:rPr sz="2450" spc="-25" dirty="0">
                <a:latin typeface="Calibri"/>
                <a:cs typeface="Calibri"/>
              </a:rPr>
              <a:t> </a:t>
            </a:r>
            <a:r>
              <a:rPr sz="2450" dirty="0">
                <a:latin typeface="Calibri"/>
                <a:cs typeface="Calibri"/>
              </a:rPr>
              <a:t>and</a:t>
            </a:r>
            <a:r>
              <a:rPr sz="2450" spc="-10" dirty="0">
                <a:latin typeface="Calibri"/>
                <a:cs typeface="Calibri"/>
              </a:rPr>
              <a:t> </a:t>
            </a:r>
            <a:r>
              <a:rPr sz="2450" dirty="0">
                <a:latin typeface="Calibri"/>
                <a:cs typeface="Calibri"/>
              </a:rPr>
              <a:t>ask</a:t>
            </a:r>
            <a:r>
              <a:rPr sz="2450" spc="-15" dirty="0">
                <a:latin typeface="Calibri"/>
                <a:cs typeface="Calibri"/>
              </a:rPr>
              <a:t> </a:t>
            </a:r>
            <a:r>
              <a:rPr sz="2450" dirty="0">
                <a:latin typeface="Calibri"/>
                <a:cs typeface="Calibri"/>
              </a:rPr>
              <a:t>yourself</a:t>
            </a:r>
            <a:r>
              <a:rPr sz="2450" spc="-10" dirty="0">
                <a:latin typeface="Calibri"/>
                <a:cs typeface="Calibri"/>
              </a:rPr>
              <a:t> </a:t>
            </a:r>
            <a:r>
              <a:rPr sz="2450" dirty="0">
                <a:latin typeface="Calibri"/>
                <a:cs typeface="Calibri"/>
              </a:rPr>
              <a:t>these</a:t>
            </a:r>
            <a:r>
              <a:rPr sz="2450" spc="-40" dirty="0">
                <a:latin typeface="Calibri"/>
                <a:cs typeface="Calibri"/>
              </a:rPr>
              <a:t> </a:t>
            </a:r>
            <a:r>
              <a:rPr sz="2450" spc="-10" dirty="0">
                <a:latin typeface="Calibri"/>
                <a:cs typeface="Calibri"/>
              </a:rPr>
              <a:t>questions:</a:t>
            </a:r>
            <a:endParaRPr sz="2450">
              <a:latin typeface="Calibri"/>
              <a:cs typeface="Calibri"/>
            </a:endParaRPr>
          </a:p>
          <a:p>
            <a:pPr marL="525780" lvl="1" indent="-265430">
              <a:lnSpc>
                <a:spcPts val="2220"/>
              </a:lnSpc>
              <a:buClr>
                <a:srgbClr val="901A21"/>
              </a:buClr>
              <a:buSzPct val="79069"/>
              <a:buFont typeface="Courier New"/>
              <a:buChar char="o"/>
              <a:tabLst>
                <a:tab pos="526415" algn="l"/>
              </a:tabLst>
            </a:pPr>
            <a:r>
              <a:rPr sz="2150" dirty="0">
                <a:latin typeface="Calibri"/>
                <a:cs typeface="Calibri"/>
              </a:rPr>
              <a:t>Who</a:t>
            </a:r>
            <a:r>
              <a:rPr sz="2150" spc="-50" dirty="0">
                <a:latin typeface="Calibri"/>
                <a:cs typeface="Calibri"/>
              </a:rPr>
              <a:t> </a:t>
            </a:r>
            <a:r>
              <a:rPr sz="2150" dirty="0">
                <a:latin typeface="Calibri"/>
                <a:cs typeface="Calibri"/>
              </a:rPr>
              <a:t>or</a:t>
            </a:r>
            <a:r>
              <a:rPr sz="2150" spc="-45" dirty="0">
                <a:latin typeface="Calibri"/>
                <a:cs typeface="Calibri"/>
              </a:rPr>
              <a:t> </a:t>
            </a:r>
            <a:r>
              <a:rPr sz="2150" dirty="0">
                <a:latin typeface="Calibri"/>
                <a:cs typeface="Calibri"/>
              </a:rPr>
              <a:t>what</a:t>
            </a:r>
            <a:r>
              <a:rPr sz="2150" spc="-55" dirty="0">
                <a:latin typeface="Calibri"/>
                <a:cs typeface="Calibri"/>
              </a:rPr>
              <a:t> </a:t>
            </a:r>
            <a:r>
              <a:rPr sz="2150" dirty="0">
                <a:latin typeface="Calibri"/>
                <a:cs typeface="Calibri"/>
              </a:rPr>
              <a:t>are</a:t>
            </a:r>
            <a:r>
              <a:rPr sz="2150" spc="-65" dirty="0">
                <a:latin typeface="Calibri"/>
                <a:cs typeface="Calibri"/>
              </a:rPr>
              <a:t> </a:t>
            </a:r>
            <a:r>
              <a:rPr sz="2150" spc="-20" dirty="0">
                <a:latin typeface="Calibri"/>
                <a:cs typeface="Calibri"/>
              </a:rPr>
              <a:t>you?</a:t>
            </a:r>
            <a:endParaRPr sz="2150">
              <a:latin typeface="Calibri"/>
              <a:cs typeface="Calibri"/>
            </a:endParaRPr>
          </a:p>
          <a:p>
            <a:pPr marL="525780" lvl="1" indent="-265430">
              <a:lnSpc>
                <a:spcPts val="2215"/>
              </a:lnSpc>
              <a:buClr>
                <a:srgbClr val="901A21"/>
              </a:buClr>
              <a:buSzPct val="79069"/>
              <a:buFont typeface="Courier New"/>
              <a:buChar char="o"/>
              <a:tabLst>
                <a:tab pos="526415" algn="l"/>
              </a:tabLst>
            </a:pPr>
            <a:r>
              <a:rPr sz="2150" dirty="0">
                <a:latin typeface="Calibri"/>
                <a:cs typeface="Calibri"/>
              </a:rPr>
              <a:t>What</a:t>
            </a:r>
            <a:r>
              <a:rPr sz="2150" spc="-60" dirty="0">
                <a:latin typeface="Calibri"/>
                <a:cs typeface="Calibri"/>
              </a:rPr>
              <a:t> </a:t>
            </a:r>
            <a:r>
              <a:rPr sz="2150" dirty="0">
                <a:latin typeface="Calibri"/>
                <a:cs typeface="Calibri"/>
              </a:rPr>
              <a:t>do</a:t>
            </a:r>
            <a:r>
              <a:rPr sz="2150" spc="-65" dirty="0">
                <a:latin typeface="Calibri"/>
                <a:cs typeface="Calibri"/>
              </a:rPr>
              <a:t> </a:t>
            </a:r>
            <a:r>
              <a:rPr sz="2150" dirty="0">
                <a:latin typeface="Calibri"/>
                <a:cs typeface="Calibri"/>
              </a:rPr>
              <a:t>you</a:t>
            </a:r>
            <a:r>
              <a:rPr sz="2150" spc="-55" dirty="0">
                <a:latin typeface="Calibri"/>
                <a:cs typeface="Calibri"/>
              </a:rPr>
              <a:t> </a:t>
            </a:r>
            <a:r>
              <a:rPr sz="2150" spc="-20" dirty="0">
                <a:latin typeface="Calibri"/>
                <a:cs typeface="Calibri"/>
              </a:rPr>
              <a:t>know?</a:t>
            </a:r>
            <a:endParaRPr sz="2150">
              <a:latin typeface="Calibri"/>
              <a:cs typeface="Calibri"/>
            </a:endParaRPr>
          </a:p>
          <a:p>
            <a:pPr marL="525780" lvl="1" indent="-265430">
              <a:lnSpc>
                <a:spcPts val="2375"/>
              </a:lnSpc>
              <a:buClr>
                <a:srgbClr val="901A21"/>
              </a:buClr>
              <a:buSzPct val="79069"/>
              <a:buFont typeface="Courier New"/>
              <a:buChar char="o"/>
              <a:tabLst>
                <a:tab pos="526415" algn="l"/>
              </a:tabLst>
            </a:pPr>
            <a:r>
              <a:rPr sz="2150" dirty="0">
                <a:latin typeface="Calibri"/>
                <a:cs typeface="Calibri"/>
              </a:rPr>
              <a:t>What</a:t>
            </a:r>
            <a:r>
              <a:rPr sz="2150" spc="-65" dirty="0">
                <a:latin typeface="Calibri"/>
                <a:cs typeface="Calibri"/>
              </a:rPr>
              <a:t> </a:t>
            </a:r>
            <a:r>
              <a:rPr sz="2150" dirty="0">
                <a:latin typeface="Calibri"/>
                <a:cs typeface="Calibri"/>
              </a:rPr>
              <a:t>can</a:t>
            </a:r>
            <a:r>
              <a:rPr sz="2150" spc="-60" dirty="0">
                <a:latin typeface="Calibri"/>
                <a:cs typeface="Calibri"/>
              </a:rPr>
              <a:t> </a:t>
            </a:r>
            <a:r>
              <a:rPr sz="2150" dirty="0">
                <a:latin typeface="Calibri"/>
                <a:cs typeface="Calibri"/>
              </a:rPr>
              <a:t>you</a:t>
            </a:r>
            <a:r>
              <a:rPr sz="2150" spc="-85" dirty="0">
                <a:latin typeface="Calibri"/>
                <a:cs typeface="Calibri"/>
              </a:rPr>
              <a:t> </a:t>
            </a:r>
            <a:r>
              <a:rPr sz="2150" dirty="0">
                <a:latin typeface="Calibri"/>
                <a:cs typeface="Calibri"/>
              </a:rPr>
              <a:t>do</a:t>
            </a:r>
            <a:r>
              <a:rPr sz="2150" spc="-65" dirty="0">
                <a:latin typeface="Calibri"/>
                <a:cs typeface="Calibri"/>
              </a:rPr>
              <a:t> </a:t>
            </a:r>
            <a:r>
              <a:rPr sz="2150" dirty="0">
                <a:latin typeface="Calibri"/>
                <a:cs typeface="Calibri"/>
              </a:rPr>
              <a:t>for</a:t>
            </a:r>
            <a:r>
              <a:rPr sz="2150" spc="-45" dirty="0">
                <a:latin typeface="Calibri"/>
                <a:cs typeface="Calibri"/>
              </a:rPr>
              <a:t> </a:t>
            </a:r>
            <a:r>
              <a:rPr sz="2150" spc="-25" dirty="0">
                <a:latin typeface="Calibri"/>
                <a:cs typeface="Calibri"/>
              </a:rPr>
              <a:t>me?</a:t>
            </a:r>
            <a:endParaRPr sz="2150">
              <a:latin typeface="Calibri"/>
              <a:cs typeface="Calibri"/>
            </a:endParaRPr>
          </a:p>
          <a:p>
            <a:pPr marL="253365" indent="-241300">
              <a:lnSpc>
                <a:spcPts val="2920"/>
              </a:lnSpc>
              <a:buClr>
                <a:srgbClr val="901A21"/>
              </a:buClr>
              <a:buFont typeface="Arial"/>
              <a:buChar char="•"/>
              <a:tabLst>
                <a:tab pos="253365" algn="l"/>
                <a:tab pos="254000" algn="l"/>
              </a:tabLst>
            </a:pPr>
            <a:r>
              <a:rPr sz="2450" dirty="0">
                <a:latin typeface="Calibri"/>
                <a:cs typeface="Calibri"/>
              </a:rPr>
              <a:t>Answer</a:t>
            </a:r>
            <a:r>
              <a:rPr sz="2450" spc="-10" dirty="0">
                <a:latin typeface="Calibri"/>
                <a:cs typeface="Calibri"/>
              </a:rPr>
              <a:t> </a:t>
            </a:r>
            <a:r>
              <a:rPr sz="2450" dirty="0">
                <a:latin typeface="Calibri"/>
                <a:cs typeface="Calibri"/>
              </a:rPr>
              <a:t>these</a:t>
            </a:r>
            <a:r>
              <a:rPr sz="2450" spc="-30" dirty="0">
                <a:latin typeface="Calibri"/>
                <a:cs typeface="Calibri"/>
              </a:rPr>
              <a:t> </a:t>
            </a:r>
            <a:r>
              <a:rPr sz="2450" dirty="0">
                <a:latin typeface="Calibri"/>
                <a:cs typeface="Calibri"/>
              </a:rPr>
              <a:t>questions</a:t>
            </a:r>
            <a:r>
              <a:rPr sz="2450" spc="-10" dirty="0">
                <a:latin typeface="Calibri"/>
                <a:cs typeface="Calibri"/>
              </a:rPr>
              <a:t> </a:t>
            </a:r>
            <a:r>
              <a:rPr sz="2450" dirty="0">
                <a:latin typeface="Calibri"/>
                <a:cs typeface="Calibri"/>
              </a:rPr>
              <a:t>while</a:t>
            </a:r>
            <a:r>
              <a:rPr sz="2450" spc="-5" dirty="0">
                <a:latin typeface="Calibri"/>
                <a:cs typeface="Calibri"/>
              </a:rPr>
              <a:t> </a:t>
            </a:r>
            <a:r>
              <a:rPr sz="2450" dirty="0">
                <a:latin typeface="Calibri"/>
                <a:cs typeface="Calibri"/>
              </a:rPr>
              <a:t>filling</a:t>
            </a:r>
            <a:r>
              <a:rPr sz="2450" spc="15" dirty="0">
                <a:latin typeface="Calibri"/>
                <a:cs typeface="Calibri"/>
              </a:rPr>
              <a:t> </a:t>
            </a:r>
            <a:r>
              <a:rPr sz="2450" dirty="0">
                <a:latin typeface="Calibri"/>
                <a:cs typeface="Calibri"/>
              </a:rPr>
              <a:t>out</a:t>
            </a:r>
            <a:r>
              <a:rPr sz="2450" spc="-25" dirty="0">
                <a:latin typeface="Calibri"/>
                <a:cs typeface="Calibri"/>
              </a:rPr>
              <a:t> </a:t>
            </a:r>
            <a:r>
              <a:rPr sz="2450" dirty="0">
                <a:latin typeface="Calibri"/>
                <a:cs typeface="Calibri"/>
              </a:rPr>
              <a:t>the</a:t>
            </a:r>
            <a:r>
              <a:rPr sz="2450" spc="-30" dirty="0">
                <a:latin typeface="Calibri"/>
                <a:cs typeface="Calibri"/>
              </a:rPr>
              <a:t> </a:t>
            </a:r>
            <a:r>
              <a:rPr sz="2450" dirty="0">
                <a:latin typeface="Calibri"/>
                <a:cs typeface="Calibri"/>
              </a:rPr>
              <a:t>CRC</a:t>
            </a:r>
            <a:r>
              <a:rPr sz="2450" spc="-15" dirty="0">
                <a:latin typeface="Calibri"/>
                <a:cs typeface="Calibri"/>
              </a:rPr>
              <a:t> </a:t>
            </a:r>
            <a:r>
              <a:rPr sz="2450" spc="-10" dirty="0">
                <a:latin typeface="Calibri"/>
                <a:cs typeface="Calibri"/>
              </a:rPr>
              <a:t>Cards</a:t>
            </a:r>
            <a:endParaRPr sz="245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4470400" cy="528320"/>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186E77"/>
                </a:solidFill>
              </a:rPr>
              <a:t>CRC</a:t>
            </a:r>
            <a:r>
              <a:rPr sz="3300" spc="-45" dirty="0">
                <a:solidFill>
                  <a:srgbClr val="186E77"/>
                </a:solidFill>
              </a:rPr>
              <a:t> </a:t>
            </a:r>
            <a:r>
              <a:rPr sz="3300" dirty="0">
                <a:solidFill>
                  <a:srgbClr val="186E77"/>
                </a:solidFill>
              </a:rPr>
              <a:t>Card</a:t>
            </a:r>
            <a:r>
              <a:rPr sz="3300" spc="-40" dirty="0">
                <a:solidFill>
                  <a:srgbClr val="186E77"/>
                </a:solidFill>
              </a:rPr>
              <a:t> </a:t>
            </a:r>
            <a:r>
              <a:rPr sz="3300" dirty="0">
                <a:solidFill>
                  <a:srgbClr val="186E77"/>
                </a:solidFill>
              </a:rPr>
              <a:t>Elements</a:t>
            </a:r>
            <a:r>
              <a:rPr sz="3300" spc="-55" dirty="0">
                <a:solidFill>
                  <a:srgbClr val="186E77"/>
                </a:solidFill>
              </a:rPr>
              <a:t> </a:t>
            </a:r>
            <a:r>
              <a:rPr sz="3300" dirty="0">
                <a:solidFill>
                  <a:srgbClr val="186E77"/>
                </a:solidFill>
              </a:rPr>
              <a:t>-</a:t>
            </a:r>
            <a:r>
              <a:rPr sz="3300" spc="-40" dirty="0">
                <a:solidFill>
                  <a:srgbClr val="186E77"/>
                </a:solidFill>
              </a:rPr>
              <a:t> </a:t>
            </a:r>
            <a:r>
              <a:rPr sz="3300" spc="-10" dirty="0">
                <a:solidFill>
                  <a:srgbClr val="186E77"/>
                </a:solidFill>
              </a:rPr>
              <a:t>Front</a:t>
            </a:r>
            <a:endParaRPr sz="3300"/>
          </a:p>
        </p:txBody>
      </p:sp>
      <p:pic>
        <p:nvPicPr>
          <p:cNvPr id="3" name="object 3"/>
          <p:cNvPicPr/>
          <p:nvPr/>
        </p:nvPicPr>
        <p:blipFill>
          <a:blip r:embed="rId2" cstate="print"/>
          <a:stretch>
            <a:fillRect/>
          </a:stretch>
        </p:blipFill>
        <p:spPr>
          <a:xfrm>
            <a:off x="1691639" y="2500883"/>
            <a:ext cx="5774435" cy="3270503"/>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4356735" cy="528320"/>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186E77"/>
                </a:solidFill>
              </a:rPr>
              <a:t>CRC</a:t>
            </a:r>
            <a:r>
              <a:rPr sz="3300" spc="-35" dirty="0">
                <a:solidFill>
                  <a:srgbClr val="186E77"/>
                </a:solidFill>
              </a:rPr>
              <a:t> </a:t>
            </a:r>
            <a:r>
              <a:rPr sz="3300" dirty="0">
                <a:solidFill>
                  <a:srgbClr val="186E77"/>
                </a:solidFill>
              </a:rPr>
              <a:t>Card</a:t>
            </a:r>
            <a:r>
              <a:rPr sz="3300" spc="-40" dirty="0">
                <a:solidFill>
                  <a:srgbClr val="186E77"/>
                </a:solidFill>
              </a:rPr>
              <a:t> </a:t>
            </a:r>
            <a:r>
              <a:rPr sz="3300" dirty="0">
                <a:solidFill>
                  <a:srgbClr val="186E77"/>
                </a:solidFill>
              </a:rPr>
              <a:t>Elements</a:t>
            </a:r>
            <a:r>
              <a:rPr sz="3300" spc="-55" dirty="0">
                <a:solidFill>
                  <a:srgbClr val="186E77"/>
                </a:solidFill>
              </a:rPr>
              <a:t> </a:t>
            </a:r>
            <a:r>
              <a:rPr sz="3300" dirty="0">
                <a:solidFill>
                  <a:srgbClr val="186E77"/>
                </a:solidFill>
              </a:rPr>
              <a:t>-</a:t>
            </a:r>
            <a:r>
              <a:rPr sz="3300" spc="-40" dirty="0">
                <a:solidFill>
                  <a:srgbClr val="186E77"/>
                </a:solidFill>
              </a:rPr>
              <a:t> </a:t>
            </a:r>
            <a:r>
              <a:rPr sz="3300" spc="-20" dirty="0">
                <a:solidFill>
                  <a:srgbClr val="186E77"/>
                </a:solidFill>
              </a:rPr>
              <a:t>Back</a:t>
            </a:r>
            <a:endParaRPr sz="3300"/>
          </a:p>
        </p:txBody>
      </p:sp>
      <p:pic>
        <p:nvPicPr>
          <p:cNvPr id="3" name="object 3"/>
          <p:cNvPicPr/>
          <p:nvPr/>
        </p:nvPicPr>
        <p:blipFill>
          <a:blip r:embed="rId2" cstate="print"/>
          <a:stretch>
            <a:fillRect/>
          </a:stretch>
        </p:blipFill>
        <p:spPr>
          <a:xfrm>
            <a:off x="1946148" y="2500883"/>
            <a:ext cx="5593496" cy="3311651"/>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14</a:t>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839D7-BA2A-9FBD-EF72-B9EC14C67078}"/>
              </a:ext>
            </a:extLst>
          </p:cNvPr>
          <p:cNvSpPr>
            <a:spLocks noGrp="1"/>
          </p:cNvSpPr>
          <p:nvPr>
            <p:ph type="title"/>
          </p:nvPr>
        </p:nvSpPr>
        <p:spPr>
          <a:xfrm>
            <a:off x="1465490" y="1633185"/>
            <a:ext cx="7127875" cy="1031051"/>
          </a:xfrm>
        </p:spPr>
        <p:txBody>
          <a:bodyPr/>
          <a:lstStyle/>
          <a:p>
            <a:r>
              <a:rPr lang="en-US" dirty="0"/>
              <a:t>CRC Modeling</a:t>
            </a:r>
            <a:br>
              <a:rPr lang="en-US" dirty="0"/>
            </a:br>
            <a:r>
              <a:rPr lang="en-US" sz="1400" dirty="0">
                <a:hlinkClick r:id="rId2"/>
              </a:rPr>
              <a:t>https://agilemodeling.com/artifacts/crcmodel.htm</a:t>
            </a:r>
            <a:endParaRPr lang="en-US" sz="2000" dirty="0"/>
          </a:p>
        </p:txBody>
      </p:sp>
      <p:sp>
        <p:nvSpPr>
          <p:cNvPr id="3" name="Text Placeholder 2">
            <a:extLst>
              <a:ext uri="{FF2B5EF4-FFF2-40B4-BE49-F238E27FC236}">
                <a16:creationId xmlns:a16="http://schemas.microsoft.com/office/drawing/2014/main" id="{4B5940EE-BF25-A3E7-F9E0-9811BC467113}"/>
              </a:ext>
            </a:extLst>
          </p:cNvPr>
          <p:cNvSpPr>
            <a:spLocks noGrp="1"/>
          </p:cNvSpPr>
          <p:nvPr>
            <p:ph type="body" idx="1"/>
          </p:nvPr>
        </p:nvSpPr>
        <p:spPr>
          <a:xfrm>
            <a:off x="533400" y="2723614"/>
            <a:ext cx="9220199" cy="3847207"/>
          </a:xfrm>
        </p:spPr>
        <p:txBody>
          <a:bodyPr/>
          <a:lstStyle/>
          <a:p>
            <a:pPr algn="l"/>
            <a:r>
              <a:rPr lang="en-US" sz="1800" b="0" i="0" dirty="0">
                <a:solidFill>
                  <a:srgbClr val="333333"/>
                </a:solidFill>
                <a:effectLst/>
                <a:latin typeface="PT Sans" panose="020F0502020204030204" pitchFamily="34" charset="0"/>
              </a:rPr>
              <a:t>So how do you create CRC models? Iteratively perform the following steps:</a:t>
            </a:r>
          </a:p>
          <a:p>
            <a:pPr algn="l"/>
            <a:endParaRPr lang="en-US" sz="1600" b="0" i="0" dirty="0">
              <a:solidFill>
                <a:srgbClr val="333333"/>
              </a:solidFill>
              <a:effectLst/>
              <a:latin typeface="PT Sans" panose="020F0502020204030204" pitchFamily="34" charset="0"/>
            </a:endParaRPr>
          </a:p>
          <a:p>
            <a:pPr algn="l">
              <a:buFont typeface="Arial" panose="020B0604020202020204" pitchFamily="34" charset="0"/>
              <a:buChar char="•"/>
            </a:pPr>
            <a:r>
              <a:rPr lang="en-US" sz="1800" dirty="0">
                <a:solidFill>
                  <a:srgbClr val="333333"/>
                </a:solidFill>
                <a:latin typeface="PT Sans" panose="020F0502020204030204" pitchFamily="34" charset="0"/>
              </a:rPr>
              <a:t>Find classes</a:t>
            </a:r>
            <a:r>
              <a:rPr lang="en-US" sz="1800" b="0" dirty="0">
                <a:solidFill>
                  <a:srgbClr val="333333"/>
                </a:solidFill>
                <a:latin typeface="PT Sans" panose="020F0502020204030204" pitchFamily="34" charset="0"/>
              </a:rPr>
              <a:t>. Finding classes is fundamentally an analysis task because it deals with identifying the building blocks for your application. A good rule of thumb is that you should look for the three-to-five main classes right away, such as Student, Seminar, and Professor in </a:t>
            </a:r>
            <a:r>
              <a:rPr lang="en-US" sz="1800" b="0" dirty="0">
                <a:solidFill>
                  <a:srgbClr val="333333"/>
                </a:solidFill>
                <a:latin typeface="PT Sans" panose="020F0502020204030204" pitchFamily="34" charset="0"/>
                <a:hlinkClick r:id="rId3">
                  <a:extLst>
                    <a:ext uri="{A12FA001-AC4F-418D-AE19-62706E023703}">
                      <ahyp:hlinkClr xmlns:ahyp="http://schemas.microsoft.com/office/drawing/2018/hyperlinkcolor" val="tx"/>
                    </a:ext>
                  </a:extLst>
                </a:hlinkClick>
              </a:rPr>
              <a:t>Figure 4</a:t>
            </a:r>
            <a:r>
              <a:rPr lang="en-US" sz="1800" b="0" dirty="0">
                <a:solidFill>
                  <a:srgbClr val="333333"/>
                </a:solidFill>
                <a:latin typeface="PT Sans" panose="020F0502020204030204" pitchFamily="34" charset="0"/>
              </a:rPr>
              <a:t> (refer to webpage). I will sometimes include UI classes such as Transcript and Student Schedule, both are reports, although others will stick to just entity classes. Also, I’ll sometimes include cards representing actors when my stakeholders are struggling with the concept of a student in the real world (the actor) versus the student in the system (the entity).</a:t>
            </a:r>
          </a:p>
          <a:p>
            <a:pPr algn="l"/>
            <a:endParaRPr lang="en-US" sz="1800" b="0" i="0" dirty="0">
              <a:solidFill>
                <a:srgbClr val="333333"/>
              </a:solidFill>
              <a:effectLst/>
              <a:latin typeface="PT Sans" panose="020F0502020204030204" pitchFamily="34" charset="0"/>
            </a:endParaRPr>
          </a:p>
          <a:p>
            <a:pPr algn="l">
              <a:buFont typeface="Arial" panose="020B0604020202020204" pitchFamily="34" charset="0"/>
              <a:buChar char="•"/>
            </a:pPr>
            <a:r>
              <a:rPr lang="en-US" sz="1800" b="1" i="0" dirty="0">
                <a:solidFill>
                  <a:srgbClr val="333333"/>
                </a:solidFill>
                <a:effectLst/>
                <a:latin typeface="PT Sans" panose="020F0502020204030204" pitchFamily="34" charset="0"/>
              </a:rPr>
              <a:t>Find responsibilities</a:t>
            </a:r>
            <a:r>
              <a:rPr lang="en-US" sz="1800" b="0" i="0" dirty="0">
                <a:solidFill>
                  <a:srgbClr val="333333"/>
                </a:solidFill>
                <a:effectLst/>
                <a:latin typeface="PT Sans" panose="020F0502020204030204" pitchFamily="34" charset="0"/>
              </a:rPr>
              <a:t>. You should ask yourself what a class does as well as what information you wish to maintain about it. You will often identify a responsibility for a class to fulfill a collaboration with another class.</a:t>
            </a:r>
          </a:p>
        </p:txBody>
      </p:sp>
    </p:spTree>
    <p:extLst>
      <p:ext uri="{BB962C8B-B14F-4D97-AF65-F5344CB8AC3E}">
        <p14:creationId xmlns:p14="http://schemas.microsoft.com/office/powerpoint/2010/main" val="179400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2DBD-6EF2-7F2E-0D25-338D277AB41E}"/>
              </a:ext>
            </a:extLst>
          </p:cNvPr>
          <p:cNvSpPr>
            <a:spLocks noGrp="1"/>
          </p:cNvSpPr>
          <p:nvPr>
            <p:ph type="title"/>
          </p:nvPr>
        </p:nvSpPr>
        <p:spPr/>
        <p:txBody>
          <a:bodyPr/>
          <a:lstStyle/>
          <a:p>
            <a:r>
              <a:rPr lang="en-US" dirty="0"/>
              <a:t>CRC Modeling (</a:t>
            </a:r>
            <a:r>
              <a:rPr lang="en-US" dirty="0" err="1"/>
              <a:t>cont</a:t>
            </a:r>
            <a:r>
              <a:rPr lang="en-US" dirty="0"/>
              <a:t>)</a:t>
            </a:r>
          </a:p>
        </p:txBody>
      </p:sp>
      <p:sp>
        <p:nvSpPr>
          <p:cNvPr id="3" name="Text Placeholder 2">
            <a:extLst>
              <a:ext uri="{FF2B5EF4-FFF2-40B4-BE49-F238E27FC236}">
                <a16:creationId xmlns:a16="http://schemas.microsoft.com/office/drawing/2014/main" id="{63DAC5B4-9B75-F2EE-1723-CB239EA4C55F}"/>
              </a:ext>
            </a:extLst>
          </p:cNvPr>
          <p:cNvSpPr>
            <a:spLocks noGrp="1"/>
          </p:cNvSpPr>
          <p:nvPr>
            <p:ph type="body" idx="1"/>
          </p:nvPr>
        </p:nvSpPr>
        <p:spPr>
          <a:xfrm>
            <a:off x="674836" y="2667000"/>
            <a:ext cx="8708728" cy="4324261"/>
          </a:xfrm>
        </p:spPr>
        <p:txBody>
          <a:bodyPr/>
          <a:lstStyle/>
          <a:p>
            <a:pPr algn="l">
              <a:buFont typeface="Arial" panose="020B0604020202020204" pitchFamily="34" charset="0"/>
              <a:buChar char="•"/>
            </a:pPr>
            <a:r>
              <a:rPr lang="en-US" sz="1800" b="1" i="0" dirty="0">
                <a:solidFill>
                  <a:srgbClr val="333333"/>
                </a:solidFill>
                <a:effectLst/>
                <a:latin typeface="PT Sans" panose="020F0502020204030204" pitchFamily="34" charset="0"/>
              </a:rPr>
              <a:t>Define collaborators</a:t>
            </a:r>
            <a:r>
              <a:rPr lang="en-US" sz="1800" b="0" i="0" dirty="0">
                <a:solidFill>
                  <a:srgbClr val="333333"/>
                </a:solidFill>
                <a:effectLst/>
                <a:latin typeface="PT Sans" panose="020F0502020204030204" pitchFamily="34" charset="0"/>
              </a:rPr>
              <a:t>. A class often does not have sufficient information to fulfill its responsibilities. Therefore, it must collaborate (work) with other classes to get the job done. Collaboration will be in one of two forms: a request for information or a request to perform a task. To identify the collaborators of a class for each responsibility ask yourself “does the class have the ability to fulfill this responsibility?”. If not then look for a class that either has the ability to fulfill the missing functionality or the class which should fulfill it. In doing so you’ll often discover the need for new responsibilities in other classes and maybe even the need for a new class or two.</a:t>
            </a:r>
          </a:p>
          <a:p>
            <a:pPr algn="l">
              <a:buFont typeface="Arial" panose="020B0604020202020204" pitchFamily="34" charset="0"/>
              <a:buChar char="•"/>
            </a:pPr>
            <a:endParaRPr lang="en-US" sz="1800" b="0" i="0" dirty="0">
              <a:solidFill>
                <a:srgbClr val="333333"/>
              </a:solidFill>
              <a:effectLst/>
              <a:latin typeface="PT Sans" panose="020F0502020204030204" pitchFamily="34" charset="0"/>
            </a:endParaRPr>
          </a:p>
          <a:p>
            <a:pPr algn="l">
              <a:buFont typeface="Arial" panose="020B0604020202020204" pitchFamily="34" charset="0"/>
              <a:buChar char="•"/>
            </a:pPr>
            <a:r>
              <a:rPr lang="en-US" sz="1800" b="1" i="0" dirty="0">
                <a:solidFill>
                  <a:srgbClr val="333333"/>
                </a:solidFill>
                <a:effectLst/>
                <a:latin typeface="PT Sans" panose="020F0502020204030204" pitchFamily="34" charset="0"/>
              </a:rPr>
              <a:t>Move the cards around</a:t>
            </a:r>
            <a:r>
              <a:rPr lang="en-US" sz="1800" b="0" i="0" dirty="0">
                <a:solidFill>
                  <a:srgbClr val="333333"/>
                </a:solidFill>
                <a:effectLst/>
                <a:latin typeface="PT Sans" panose="020F0502020204030204" pitchFamily="34" charset="0"/>
              </a:rPr>
              <a:t>. To improve everyone’s understanding of the system, the cards should be placed on the table in an intelligent manner. Two cards that collaborate with one another should be placed close together on the table, whereas two cards that don’t collaborate should be placed far apart. Furthermore, the more two cards collaborate, the closer they should be on the desk. By having cards that collaborate with one another close together, it’s easier to understand the relationships between classes.</a:t>
            </a:r>
          </a:p>
          <a:p>
            <a:endParaRPr lang="en-US" sz="1200" dirty="0"/>
          </a:p>
        </p:txBody>
      </p:sp>
    </p:spTree>
    <p:extLst>
      <p:ext uri="{BB962C8B-B14F-4D97-AF65-F5344CB8AC3E}">
        <p14:creationId xmlns:p14="http://schemas.microsoft.com/office/powerpoint/2010/main" val="328932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18061"/>
            <a:ext cx="1803400"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901A21"/>
                </a:solidFill>
              </a:rPr>
              <a:t>Objectives</a:t>
            </a:r>
            <a:endParaRPr sz="33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2</a:t>
            </a:fld>
            <a:endParaRPr spc="-25" dirty="0"/>
          </a:p>
        </p:txBody>
      </p:sp>
      <p:sp>
        <p:nvSpPr>
          <p:cNvPr id="3" name="object 3"/>
          <p:cNvSpPr txBox="1"/>
          <p:nvPr/>
        </p:nvSpPr>
        <p:spPr>
          <a:xfrm>
            <a:off x="398767" y="2431373"/>
            <a:ext cx="8086725" cy="2463800"/>
          </a:xfrm>
          <a:prstGeom prst="rect">
            <a:avLst/>
          </a:prstGeom>
        </p:spPr>
        <p:txBody>
          <a:bodyPr vert="horz" wrap="square" lIns="0" tIns="57785" rIns="0" bIns="0" rtlCol="0">
            <a:spAutoFit/>
          </a:bodyPr>
          <a:lstStyle/>
          <a:p>
            <a:pPr marL="436245" indent="-424180">
              <a:lnSpc>
                <a:spcPct val="100000"/>
              </a:lnSpc>
              <a:spcBef>
                <a:spcPts val="455"/>
              </a:spcBef>
              <a:buClr>
                <a:srgbClr val="901A21"/>
              </a:buClr>
              <a:buFont typeface="Arial"/>
              <a:buChar char="•"/>
              <a:tabLst>
                <a:tab pos="436245" algn="l"/>
                <a:tab pos="436880" algn="l"/>
              </a:tabLst>
            </a:pPr>
            <a:r>
              <a:rPr sz="2300" dirty="0">
                <a:latin typeface="Calibri"/>
                <a:cs typeface="Calibri"/>
              </a:rPr>
              <a:t>Explain</a:t>
            </a:r>
            <a:r>
              <a:rPr sz="2300" spc="-75" dirty="0">
                <a:latin typeface="Calibri"/>
                <a:cs typeface="Calibri"/>
              </a:rPr>
              <a:t> </a:t>
            </a:r>
            <a:r>
              <a:rPr sz="2300" dirty="0">
                <a:latin typeface="Calibri"/>
                <a:cs typeface="Calibri"/>
              </a:rPr>
              <a:t>the</a:t>
            </a:r>
            <a:r>
              <a:rPr sz="2300" spc="-40" dirty="0">
                <a:latin typeface="Calibri"/>
                <a:cs typeface="Calibri"/>
              </a:rPr>
              <a:t> </a:t>
            </a:r>
            <a:r>
              <a:rPr sz="2300" dirty="0">
                <a:latin typeface="Calibri"/>
                <a:cs typeface="Calibri"/>
              </a:rPr>
              <a:t>initial</a:t>
            </a:r>
            <a:r>
              <a:rPr sz="2300" spc="-50" dirty="0">
                <a:latin typeface="Calibri"/>
                <a:cs typeface="Calibri"/>
              </a:rPr>
              <a:t> </a:t>
            </a:r>
            <a:r>
              <a:rPr sz="2300" dirty="0">
                <a:latin typeface="Calibri"/>
                <a:cs typeface="Calibri"/>
              </a:rPr>
              <a:t>transition</a:t>
            </a:r>
            <a:r>
              <a:rPr sz="2300" spc="-40" dirty="0">
                <a:latin typeface="Calibri"/>
                <a:cs typeface="Calibri"/>
              </a:rPr>
              <a:t> </a:t>
            </a:r>
            <a:r>
              <a:rPr sz="2300" dirty="0">
                <a:latin typeface="Calibri"/>
                <a:cs typeface="Calibri"/>
              </a:rPr>
              <a:t>from</a:t>
            </a:r>
            <a:r>
              <a:rPr sz="2300" spc="-70" dirty="0">
                <a:latin typeface="Calibri"/>
                <a:cs typeface="Calibri"/>
              </a:rPr>
              <a:t> </a:t>
            </a:r>
            <a:r>
              <a:rPr sz="2300" dirty="0">
                <a:latin typeface="Calibri"/>
                <a:cs typeface="Calibri"/>
              </a:rPr>
              <a:t>analysis</a:t>
            </a:r>
            <a:r>
              <a:rPr sz="2300" spc="-10" dirty="0">
                <a:latin typeface="Calibri"/>
                <a:cs typeface="Calibri"/>
              </a:rPr>
              <a:t> </a:t>
            </a:r>
            <a:r>
              <a:rPr sz="2300" dirty="0">
                <a:latin typeface="Calibri"/>
                <a:cs typeface="Calibri"/>
              </a:rPr>
              <a:t>to</a:t>
            </a:r>
            <a:r>
              <a:rPr sz="2300" spc="-40" dirty="0">
                <a:latin typeface="Calibri"/>
                <a:cs typeface="Calibri"/>
              </a:rPr>
              <a:t> </a:t>
            </a:r>
            <a:r>
              <a:rPr sz="2300" spc="-10" dirty="0">
                <a:latin typeface="Calibri"/>
                <a:cs typeface="Calibri"/>
              </a:rPr>
              <a:t>design.</a:t>
            </a:r>
            <a:endParaRPr sz="2300">
              <a:latin typeface="Calibri"/>
              <a:cs typeface="Calibri"/>
            </a:endParaRPr>
          </a:p>
          <a:p>
            <a:pPr marL="436245" indent="-424180">
              <a:lnSpc>
                <a:spcPct val="100000"/>
              </a:lnSpc>
              <a:spcBef>
                <a:spcPts val="465"/>
              </a:spcBef>
              <a:buClr>
                <a:srgbClr val="901A21"/>
              </a:buClr>
              <a:buFont typeface="Arial"/>
              <a:buChar char="•"/>
              <a:tabLst>
                <a:tab pos="436245" algn="l"/>
                <a:tab pos="436880" algn="l"/>
                <a:tab pos="4084320" algn="l"/>
              </a:tabLst>
            </a:pPr>
            <a:r>
              <a:rPr sz="2300" dirty="0">
                <a:latin typeface="Calibri"/>
                <a:cs typeface="Calibri"/>
              </a:rPr>
              <a:t>Create</a:t>
            </a:r>
            <a:r>
              <a:rPr sz="2300" spc="-95" dirty="0">
                <a:latin typeface="Calibri"/>
                <a:cs typeface="Calibri"/>
              </a:rPr>
              <a:t> </a:t>
            </a:r>
            <a:r>
              <a:rPr sz="2300" dirty="0">
                <a:latin typeface="Calibri"/>
                <a:cs typeface="Calibri"/>
              </a:rPr>
              <a:t>a</a:t>
            </a:r>
            <a:r>
              <a:rPr sz="2300" spc="-45" dirty="0">
                <a:latin typeface="Calibri"/>
                <a:cs typeface="Calibri"/>
              </a:rPr>
              <a:t> </a:t>
            </a:r>
            <a:r>
              <a:rPr sz="2300" spc="-10" dirty="0">
                <a:latin typeface="Calibri"/>
                <a:cs typeface="Calibri"/>
              </a:rPr>
              <a:t>system</a:t>
            </a:r>
            <a:r>
              <a:rPr sz="2300" spc="-65" dirty="0">
                <a:latin typeface="Calibri"/>
                <a:cs typeface="Calibri"/>
              </a:rPr>
              <a:t> </a:t>
            </a:r>
            <a:r>
              <a:rPr sz="2300" spc="-10" dirty="0">
                <a:latin typeface="Calibri"/>
                <a:cs typeface="Calibri"/>
              </a:rPr>
              <a:t>specification.</a:t>
            </a:r>
            <a:r>
              <a:rPr sz="2300" dirty="0">
                <a:latin typeface="Calibri"/>
                <a:cs typeface="Calibri"/>
              </a:rPr>
              <a:t>	</a:t>
            </a:r>
            <a:r>
              <a:rPr sz="2950" spc="-50" dirty="0">
                <a:solidFill>
                  <a:srgbClr val="00AF50"/>
                </a:solidFill>
                <a:latin typeface="Wingdings"/>
                <a:cs typeface="Wingdings"/>
              </a:rPr>
              <a:t></a:t>
            </a:r>
            <a:endParaRPr sz="2950">
              <a:latin typeface="Wingdings"/>
              <a:cs typeface="Wingdings"/>
            </a:endParaRPr>
          </a:p>
          <a:p>
            <a:pPr marL="577850" lvl="1" indent="-187960">
              <a:lnSpc>
                <a:spcPct val="100000"/>
              </a:lnSpc>
              <a:spcBef>
                <a:spcPts val="180"/>
              </a:spcBef>
              <a:buFont typeface="Arial"/>
              <a:buChar char="•"/>
              <a:tabLst>
                <a:tab pos="578485" algn="l"/>
              </a:tabLst>
            </a:pPr>
            <a:r>
              <a:rPr sz="2300" dirty="0">
                <a:solidFill>
                  <a:srgbClr val="00AF50"/>
                </a:solidFill>
                <a:latin typeface="Calibri"/>
                <a:cs typeface="Calibri"/>
              </a:rPr>
              <a:t>Already</a:t>
            </a:r>
            <a:r>
              <a:rPr sz="2300" spc="5" dirty="0">
                <a:solidFill>
                  <a:srgbClr val="00AF50"/>
                </a:solidFill>
                <a:latin typeface="Calibri"/>
                <a:cs typeface="Calibri"/>
              </a:rPr>
              <a:t> </a:t>
            </a:r>
            <a:r>
              <a:rPr sz="2300" dirty="0">
                <a:solidFill>
                  <a:srgbClr val="00AF50"/>
                </a:solidFill>
                <a:latin typeface="Calibri"/>
                <a:cs typeface="Calibri"/>
              </a:rPr>
              <a:t>in</a:t>
            </a:r>
            <a:r>
              <a:rPr sz="2300" spc="5" dirty="0">
                <a:solidFill>
                  <a:srgbClr val="00AF50"/>
                </a:solidFill>
                <a:latin typeface="Calibri"/>
                <a:cs typeface="Calibri"/>
              </a:rPr>
              <a:t> </a:t>
            </a:r>
            <a:r>
              <a:rPr sz="2300" dirty="0">
                <a:solidFill>
                  <a:srgbClr val="00AF50"/>
                </a:solidFill>
                <a:latin typeface="Calibri"/>
                <a:cs typeface="Calibri"/>
              </a:rPr>
              <a:t>the</a:t>
            </a:r>
            <a:r>
              <a:rPr sz="2300" spc="35" dirty="0">
                <a:solidFill>
                  <a:srgbClr val="00AF50"/>
                </a:solidFill>
                <a:latin typeface="Calibri"/>
                <a:cs typeface="Calibri"/>
              </a:rPr>
              <a:t> </a:t>
            </a:r>
            <a:r>
              <a:rPr sz="2300" dirty="0">
                <a:solidFill>
                  <a:srgbClr val="00AF50"/>
                </a:solidFill>
                <a:latin typeface="Calibri"/>
                <a:cs typeface="Calibri"/>
              </a:rPr>
              <a:t>process</a:t>
            </a:r>
            <a:r>
              <a:rPr sz="2300" spc="5" dirty="0">
                <a:solidFill>
                  <a:srgbClr val="00AF50"/>
                </a:solidFill>
                <a:latin typeface="Calibri"/>
                <a:cs typeface="Calibri"/>
              </a:rPr>
              <a:t> </a:t>
            </a:r>
            <a:r>
              <a:rPr sz="2300" dirty="0">
                <a:solidFill>
                  <a:srgbClr val="00AF50"/>
                </a:solidFill>
                <a:latin typeface="Calibri"/>
                <a:cs typeface="Calibri"/>
              </a:rPr>
              <a:t>of</a:t>
            </a:r>
            <a:r>
              <a:rPr sz="2300" spc="-5" dirty="0">
                <a:solidFill>
                  <a:srgbClr val="00AF50"/>
                </a:solidFill>
                <a:latin typeface="Calibri"/>
                <a:cs typeface="Calibri"/>
              </a:rPr>
              <a:t> </a:t>
            </a:r>
            <a:r>
              <a:rPr sz="2300" spc="55" dirty="0">
                <a:solidFill>
                  <a:srgbClr val="00AF50"/>
                </a:solidFill>
                <a:latin typeface="Calibri"/>
                <a:cs typeface="Calibri"/>
              </a:rPr>
              <a:t>doing</a:t>
            </a:r>
            <a:r>
              <a:rPr sz="2300" spc="-15" dirty="0">
                <a:solidFill>
                  <a:srgbClr val="00AF50"/>
                </a:solidFill>
                <a:latin typeface="Calibri"/>
                <a:cs typeface="Calibri"/>
              </a:rPr>
              <a:t> </a:t>
            </a:r>
            <a:r>
              <a:rPr sz="2300" dirty="0">
                <a:solidFill>
                  <a:srgbClr val="00AF50"/>
                </a:solidFill>
                <a:latin typeface="Calibri"/>
                <a:cs typeface="Calibri"/>
              </a:rPr>
              <a:t>this</a:t>
            </a:r>
            <a:r>
              <a:rPr sz="2300" spc="55" dirty="0">
                <a:solidFill>
                  <a:srgbClr val="00AF50"/>
                </a:solidFill>
                <a:latin typeface="Calibri"/>
                <a:cs typeface="Calibri"/>
              </a:rPr>
              <a:t> </a:t>
            </a:r>
            <a:r>
              <a:rPr sz="2300" spc="50" dirty="0">
                <a:solidFill>
                  <a:srgbClr val="00AF50"/>
                </a:solidFill>
                <a:latin typeface="Calibri"/>
                <a:cs typeface="Calibri"/>
              </a:rPr>
              <a:t>as</a:t>
            </a:r>
            <a:r>
              <a:rPr sz="2300" spc="30" dirty="0">
                <a:solidFill>
                  <a:srgbClr val="00AF50"/>
                </a:solidFill>
                <a:latin typeface="Calibri"/>
                <a:cs typeface="Calibri"/>
              </a:rPr>
              <a:t> </a:t>
            </a:r>
            <a:r>
              <a:rPr sz="2300" dirty="0">
                <a:solidFill>
                  <a:srgbClr val="00AF50"/>
                </a:solidFill>
                <a:latin typeface="Calibri"/>
                <a:cs typeface="Calibri"/>
              </a:rPr>
              <a:t>part</a:t>
            </a:r>
            <a:r>
              <a:rPr sz="2300" spc="30" dirty="0">
                <a:solidFill>
                  <a:srgbClr val="00AF50"/>
                </a:solidFill>
                <a:latin typeface="Calibri"/>
                <a:cs typeface="Calibri"/>
              </a:rPr>
              <a:t> </a:t>
            </a:r>
            <a:r>
              <a:rPr sz="2300" dirty="0">
                <a:solidFill>
                  <a:srgbClr val="00AF50"/>
                </a:solidFill>
                <a:latin typeface="Calibri"/>
                <a:cs typeface="Calibri"/>
              </a:rPr>
              <a:t>of</a:t>
            </a:r>
            <a:r>
              <a:rPr sz="2300" spc="20" dirty="0">
                <a:solidFill>
                  <a:srgbClr val="00AF50"/>
                </a:solidFill>
                <a:latin typeface="Calibri"/>
                <a:cs typeface="Calibri"/>
              </a:rPr>
              <a:t> </a:t>
            </a:r>
            <a:r>
              <a:rPr sz="2300" spc="-10" dirty="0">
                <a:solidFill>
                  <a:srgbClr val="00AF50"/>
                </a:solidFill>
                <a:latin typeface="Calibri"/>
                <a:cs typeface="Calibri"/>
              </a:rPr>
              <a:t>analysis.</a:t>
            </a:r>
            <a:endParaRPr sz="2300">
              <a:latin typeface="Calibri"/>
              <a:cs typeface="Calibri"/>
            </a:endParaRPr>
          </a:p>
          <a:p>
            <a:pPr marL="436245" marR="5080" indent="-424180">
              <a:lnSpc>
                <a:spcPts val="2500"/>
              </a:lnSpc>
              <a:spcBef>
                <a:spcPts val="855"/>
              </a:spcBef>
              <a:buClr>
                <a:srgbClr val="901A21"/>
              </a:buClr>
              <a:buFont typeface="Arial"/>
              <a:buChar char="•"/>
              <a:tabLst>
                <a:tab pos="436245" algn="l"/>
                <a:tab pos="436880" algn="l"/>
              </a:tabLst>
            </a:pPr>
            <a:r>
              <a:rPr sz="2300" dirty="0">
                <a:latin typeface="Calibri"/>
                <a:cs typeface="Calibri"/>
              </a:rPr>
              <a:t>Describe</a:t>
            </a:r>
            <a:r>
              <a:rPr sz="2300" spc="-75" dirty="0">
                <a:latin typeface="Calibri"/>
                <a:cs typeface="Calibri"/>
              </a:rPr>
              <a:t> </a:t>
            </a:r>
            <a:r>
              <a:rPr sz="2300" dirty="0">
                <a:latin typeface="Calibri"/>
                <a:cs typeface="Calibri"/>
              </a:rPr>
              <a:t>three</a:t>
            </a:r>
            <a:r>
              <a:rPr sz="2300" spc="-65" dirty="0">
                <a:latin typeface="Calibri"/>
                <a:cs typeface="Calibri"/>
              </a:rPr>
              <a:t> </a:t>
            </a:r>
            <a:r>
              <a:rPr sz="2300" dirty="0">
                <a:latin typeface="Calibri"/>
                <a:cs typeface="Calibri"/>
              </a:rPr>
              <a:t>ways</a:t>
            </a:r>
            <a:r>
              <a:rPr sz="2300" spc="-70" dirty="0">
                <a:latin typeface="Calibri"/>
                <a:cs typeface="Calibri"/>
              </a:rPr>
              <a:t> </a:t>
            </a:r>
            <a:r>
              <a:rPr sz="2300" dirty="0">
                <a:latin typeface="Calibri"/>
                <a:cs typeface="Calibri"/>
              </a:rPr>
              <a:t>to</a:t>
            </a:r>
            <a:r>
              <a:rPr sz="2300" spc="-65" dirty="0">
                <a:latin typeface="Calibri"/>
                <a:cs typeface="Calibri"/>
              </a:rPr>
              <a:t> </a:t>
            </a:r>
            <a:r>
              <a:rPr sz="2300" dirty="0">
                <a:latin typeface="Calibri"/>
                <a:cs typeface="Calibri"/>
              </a:rPr>
              <a:t>acquire</a:t>
            </a:r>
            <a:r>
              <a:rPr sz="2300" spc="-60" dirty="0">
                <a:latin typeface="Calibri"/>
                <a:cs typeface="Calibri"/>
              </a:rPr>
              <a:t> </a:t>
            </a:r>
            <a:r>
              <a:rPr sz="2300" dirty="0">
                <a:latin typeface="Calibri"/>
                <a:cs typeface="Calibri"/>
              </a:rPr>
              <a:t>a</a:t>
            </a:r>
            <a:r>
              <a:rPr sz="2300" spc="-70" dirty="0">
                <a:latin typeface="Calibri"/>
                <a:cs typeface="Calibri"/>
              </a:rPr>
              <a:t> </a:t>
            </a:r>
            <a:r>
              <a:rPr sz="2300" dirty="0">
                <a:latin typeface="Calibri"/>
                <a:cs typeface="Calibri"/>
              </a:rPr>
              <a:t>system:</a:t>
            </a:r>
            <a:r>
              <a:rPr sz="2300" spc="-60" dirty="0">
                <a:latin typeface="Calibri"/>
                <a:cs typeface="Calibri"/>
              </a:rPr>
              <a:t> </a:t>
            </a:r>
            <a:r>
              <a:rPr sz="2300" dirty="0">
                <a:latin typeface="Calibri"/>
                <a:cs typeface="Calibri"/>
              </a:rPr>
              <a:t>custom,</a:t>
            </a:r>
            <a:r>
              <a:rPr sz="2300" spc="-70" dirty="0">
                <a:latin typeface="Calibri"/>
                <a:cs typeface="Calibri"/>
              </a:rPr>
              <a:t> </a:t>
            </a:r>
            <a:r>
              <a:rPr sz="2300" dirty="0">
                <a:latin typeface="Calibri"/>
                <a:cs typeface="Calibri"/>
              </a:rPr>
              <a:t>packaged,</a:t>
            </a:r>
            <a:r>
              <a:rPr sz="2300" spc="-45" dirty="0">
                <a:latin typeface="Calibri"/>
                <a:cs typeface="Calibri"/>
              </a:rPr>
              <a:t> </a:t>
            </a:r>
            <a:r>
              <a:rPr sz="2300" spc="-25" dirty="0">
                <a:latin typeface="Calibri"/>
                <a:cs typeface="Calibri"/>
              </a:rPr>
              <a:t>and </a:t>
            </a:r>
            <a:r>
              <a:rPr sz="2300" dirty="0">
                <a:latin typeface="Calibri"/>
                <a:cs typeface="Calibri"/>
              </a:rPr>
              <a:t>outsourced</a:t>
            </a:r>
            <a:r>
              <a:rPr sz="2300" spc="-65" dirty="0">
                <a:latin typeface="Calibri"/>
                <a:cs typeface="Calibri"/>
              </a:rPr>
              <a:t> </a:t>
            </a:r>
            <a:r>
              <a:rPr sz="2300" spc="-10" dirty="0">
                <a:latin typeface="Calibri"/>
                <a:cs typeface="Calibri"/>
              </a:rPr>
              <a:t>alternatives.</a:t>
            </a:r>
            <a:endParaRPr sz="2300">
              <a:latin typeface="Calibri"/>
              <a:cs typeface="Calibri"/>
            </a:endParaRPr>
          </a:p>
          <a:p>
            <a:pPr marL="436245" indent="-424180">
              <a:lnSpc>
                <a:spcPct val="100000"/>
              </a:lnSpc>
              <a:spcBef>
                <a:spcPts val="520"/>
              </a:spcBef>
              <a:buClr>
                <a:srgbClr val="901A21"/>
              </a:buClr>
              <a:buFont typeface="Arial"/>
              <a:buChar char="•"/>
              <a:tabLst>
                <a:tab pos="436245" algn="l"/>
                <a:tab pos="436880" algn="l"/>
              </a:tabLst>
            </a:pPr>
            <a:r>
              <a:rPr sz="2300" dirty="0">
                <a:latin typeface="Calibri"/>
                <a:cs typeface="Calibri"/>
              </a:rPr>
              <a:t>Create</a:t>
            </a:r>
            <a:r>
              <a:rPr sz="2300" spc="-70" dirty="0">
                <a:latin typeface="Calibri"/>
                <a:cs typeface="Calibri"/>
              </a:rPr>
              <a:t> </a:t>
            </a:r>
            <a:r>
              <a:rPr sz="2300" dirty="0">
                <a:latin typeface="Calibri"/>
                <a:cs typeface="Calibri"/>
              </a:rPr>
              <a:t>an</a:t>
            </a:r>
            <a:r>
              <a:rPr sz="2300" spc="-35" dirty="0">
                <a:latin typeface="Calibri"/>
                <a:cs typeface="Calibri"/>
              </a:rPr>
              <a:t> </a:t>
            </a:r>
            <a:r>
              <a:rPr sz="2300" spc="-10" dirty="0">
                <a:latin typeface="Calibri"/>
                <a:cs typeface="Calibri"/>
              </a:rPr>
              <a:t>alternative</a:t>
            </a:r>
            <a:r>
              <a:rPr sz="2300" spc="-55" dirty="0">
                <a:latin typeface="Calibri"/>
                <a:cs typeface="Calibri"/>
              </a:rPr>
              <a:t> </a:t>
            </a:r>
            <a:r>
              <a:rPr sz="2300" spc="-10" dirty="0">
                <a:latin typeface="Calibri"/>
                <a:cs typeface="Calibri"/>
              </a:rPr>
              <a:t>matrix.</a:t>
            </a:r>
            <a:endParaRPr sz="23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2736215" cy="528320"/>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186E77"/>
                </a:solidFill>
              </a:rPr>
              <a:t>Content</a:t>
            </a:r>
            <a:r>
              <a:rPr sz="3300" spc="-140" dirty="0">
                <a:solidFill>
                  <a:srgbClr val="186E77"/>
                </a:solidFill>
              </a:rPr>
              <a:t> </a:t>
            </a:r>
            <a:r>
              <a:rPr sz="3300" spc="-10" dirty="0">
                <a:solidFill>
                  <a:srgbClr val="186E77"/>
                </a:solidFill>
              </a:rPr>
              <a:t>Outline</a:t>
            </a:r>
            <a:endParaRPr sz="33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3</a:t>
            </a:fld>
            <a:endParaRPr spc="-25" dirty="0"/>
          </a:p>
        </p:txBody>
      </p:sp>
      <p:sp>
        <p:nvSpPr>
          <p:cNvPr id="3" name="object 3"/>
          <p:cNvSpPr txBox="1"/>
          <p:nvPr/>
        </p:nvSpPr>
        <p:spPr>
          <a:xfrm>
            <a:off x="398767" y="2445338"/>
            <a:ext cx="9210040" cy="3701415"/>
          </a:xfrm>
          <a:prstGeom prst="rect">
            <a:avLst/>
          </a:prstGeom>
        </p:spPr>
        <p:txBody>
          <a:bodyPr vert="horz" wrap="square" lIns="0" tIns="43815" rIns="0" bIns="0" rtlCol="0">
            <a:spAutoFit/>
          </a:bodyPr>
          <a:lstStyle/>
          <a:p>
            <a:pPr marL="253365" indent="-241300">
              <a:lnSpc>
                <a:spcPct val="100000"/>
              </a:lnSpc>
              <a:spcBef>
                <a:spcPts val="345"/>
              </a:spcBef>
              <a:buClr>
                <a:srgbClr val="901A21"/>
              </a:buClr>
              <a:buFont typeface="Arial"/>
              <a:buChar char="•"/>
              <a:tabLst>
                <a:tab pos="253365" algn="l"/>
                <a:tab pos="254000" algn="l"/>
              </a:tabLst>
            </a:pPr>
            <a:r>
              <a:rPr sz="2300" dirty="0">
                <a:latin typeface="Calibri"/>
                <a:cs typeface="Calibri"/>
              </a:rPr>
              <a:t>Design</a:t>
            </a:r>
            <a:r>
              <a:rPr sz="2300" spc="-30" dirty="0">
                <a:latin typeface="Calibri"/>
                <a:cs typeface="Calibri"/>
              </a:rPr>
              <a:t> </a:t>
            </a:r>
            <a:r>
              <a:rPr sz="2300" spc="-20" dirty="0">
                <a:latin typeface="Calibri"/>
                <a:cs typeface="Calibri"/>
              </a:rPr>
              <a:t>phase</a:t>
            </a:r>
            <a:endParaRPr sz="2300">
              <a:latin typeface="Calibri"/>
              <a:cs typeface="Calibri"/>
            </a:endParaRPr>
          </a:p>
          <a:p>
            <a:pPr marL="525780" lvl="1" indent="-265430">
              <a:lnSpc>
                <a:spcPct val="100000"/>
              </a:lnSpc>
              <a:spcBef>
                <a:spcPts val="229"/>
              </a:spcBef>
              <a:buClr>
                <a:srgbClr val="901A21"/>
              </a:buClr>
              <a:buSzPct val="79487"/>
              <a:buFont typeface="Courier New"/>
              <a:buChar char="o"/>
              <a:tabLst>
                <a:tab pos="526415" algn="l"/>
              </a:tabLst>
            </a:pPr>
            <a:r>
              <a:rPr sz="1950" dirty="0">
                <a:latin typeface="Calibri"/>
                <a:cs typeface="Calibri"/>
              </a:rPr>
              <a:t>Decide</a:t>
            </a:r>
            <a:r>
              <a:rPr sz="1950" spc="20" dirty="0">
                <a:latin typeface="Calibri"/>
                <a:cs typeface="Calibri"/>
              </a:rPr>
              <a:t> </a:t>
            </a:r>
            <a:r>
              <a:rPr sz="1950" i="1" dirty="0">
                <a:latin typeface="Calibri"/>
                <a:cs typeface="Calibri"/>
              </a:rPr>
              <a:t>how</a:t>
            </a:r>
            <a:r>
              <a:rPr sz="1950" i="1" spc="35" dirty="0">
                <a:latin typeface="Calibri"/>
                <a:cs typeface="Calibri"/>
              </a:rPr>
              <a:t> </a:t>
            </a:r>
            <a:r>
              <a:rPr sz="1950" dirty="0">
                <a:latin typeface="Calibri"/>
                <a:cs typeface="Calibri"/>
              </a:rPr>
              <a:t>to</a:t>
            </a:r>
            <a:r>
              <a:rPr sz="1950" spc="25" dirty="0">
                <a:latin typeface="Calibri"/>
                <a:cs typeface="Calibri"/>
              </a:rPr>
              <a:t> </a:t>
            </a:r>
            <a:r>
              <a:rPr sz="1950" dirty="0">
                <a:latin typeface="Calibri"/>
                <a:cs typeface="Calibri"/>
              </a:rPr>
              <a:t>build</a:t>
            </a:r>
            <a:r>
              <a:rPr sz="1950" spc="5" dirty="0">
                <a:latin typeface="Calibri"/>
                <a:cs typeface="Calibri"/>
              </a:rPr>
              <a:t> </a:t>
            </a:r>
            <a:r>
              <a:rPr sz="1950" dirty="0">
                <a:latin typeface="Calibri"/>
                <a:cs typeface="Calibri"/>
              </a:rPr>
              <a:t>the</a:t>
            </a:r>
            <a:r>
              <a:rPr sz="1950" spc="40" dirty="0">
                <a:latin typeface="Calibri"/>
                <a:cs typeface="Calibri"/>
              </a:rPr>
              <a:t> </a:t>
            </a:r>
            <a:r>
              <a:rPr sz="1950" spc="-10" dirty="0">
                <a:latin typeface="Calibri"/>
                <a:cs typeface="Calibri"/>
              </a:rPr>
              <a:t>system</a:t>
            </a:r>
            <a:endParaRPr sz="1950">
              <a:latin typeface="Calibri"/>
              <a:cs typeface="Calibri"/>
            </a:endParaRPr>
          </a:p>
          <a:p>
            <a:pPr marL="525780" lvl="1" indent="-265430">
              <a:lnSpc>
                <a:spcPct val="100000"/>
              </a:lnSpc>
              <a:spcBef>
                <a:spcPts val="204"/>
              </a:spcBef>
              <a:buClr>
                <a:srgbClr val="901A21"/>
              </a:buClr>
              <a:buSzPct val="79487"/>
              <a:buFont typeface="Courier New"/>
              <a:buChar char="o"/>
              <a:tabLst>
                <a:tab pos="526415" algn="l"/>
              </a:tabLst>
            </a:pPr>
            <a:r>
              <a:rPr sz="1950" dirty="0">
                <a:latin typeface="Calibri"/>
                <a:cs typeface="Calibri"/>
              </a:rPr>
              <a:t>Create</a:t>
            </a:r>
            <a:r>
              <a:rPr sz="1950" spc="25" dirty="0">
                <a:latin typeface="Calibri"/>
                <a:cs typeface="Calibri"/>
              </a:rPr>
              <a:t> </a:t>
            </a:r>
            <a:r>
              <a:rPr sz="1950" b="1" i="1" dirty="0">
                <a:latin typeface="Calibri"/>
                <a:cs typeface="Calibri"/>
              </a:rPr>
              <a:t>system</a:t>
            </a:r>
            <a:r>
              <a:rPr sz="1950" b="1" i="1" spc="25" dirty="0">
                <a:latin typeface="Calibri"/>
                <a:cs typeface="Calibri"/>
              </a:rPr>
              <a:t> </a:t>
            </a:r>
            <a:r>
              <a:rPr sz="1950" b="1" i="1" dirty="0">
                <a:latin typeface="Calibri"/>
                <a:cs typeface="Calibri"/>
              </a:rPr>
              <a:t>requirements</a:t>
            </a:r>
            <a:r>
              <a:rPr sz="1950" b="1" i="1" spc="-5" dirty="0">
                <a:latin typeface="Calibri"/>
                <a:cs typeface="Calibri"/>
              </a:rPr>
              <a:t> </a:t>
            </a:r>
            <a:r>
              <a:rPr sz="1950" dirty="0">
                <a:latin typeface="Calibri"/>
                <a:cs typeface="Calibri"/>
              </a:rPr>
              <a:t>that describe</a:t>
            </a:r>
            <a:r>
              <a:rPr sz="1950" spc="-5" dirty="0">
                <a:latin typeface="Calibri"/>
                <a:cs typeface="Calibri"/>
              </a:rPr>
              <a:t> </a:t>
            </a:r>
            <a:r>
              <a:rPr sz="1950" dirty="0">
                <a:latin typeface="Calibri"/>
                <a:cs typeface="Calibri"/>
              </a:rPr>
              <a:t>all</a:t>
            </a:r>
            <a:r>
              <a:rPr sz="1950" spc="35" dirty="0">
                <a:latin typeface="Calibri"/>
                <a:cs typeface="Calibri"/>
              </a:rPr>
              <a:t> </a:t>
            </a:r>
            <a:r>
              <a:rPr sz="1950" dirty="0">
                <a:latin typeface="Calibri"/>
                <a:cs typeface="Calibri"/>
              </a:rPr>
              <a:t>technical</a:t>
            </a:r>
            <a:r>
              <a:rPr sz="1950" spc="15" dirty="0">
                <a:latin typeface="Calibri"/>
                <a:cs typeface="Calibri"/>
              </a:rPr>
              <a:t> </a:t>
            </a:r>
            <a:r>
              <a:rPr sz="1950" dirty="0">
                <a:latin typeface="Calibri"/>
                <a:cs typeface="Calibri"/>
              </a:rPr>
              <a:t>details</a:t>
            </a:r>
            <a:r>
              <a:rPr sz="1950" spc="10" dirty="0">
                <a:latin typeface="Calibri"/>
                <a:cs typeface="Calibri"/>
              </a:rPr>
              <a:t> </a:t>
            </a:r>
            <a:r>
              <a:rPr sz="1950" dirty="0">
                <a:latin typeface="Calibri"/>
                <a:cs typeface="Calibri"/>
              </a:rPr>
              <a:t>for</a:t>
            </a:r>
            <a:r>
              <a:rPr sz="1950" spc="35" dirty="0">
                <a:latin typeface="Calibri"/>
                <a:cs typeface="Calibri"/>
              </a:rPr>
              <a:t> </a:t>
            </a:r>
            <a:r>
              <a:rPr sz="1950" dirty="0">
                <a:latin typeface="Calibri"/>
                <a:cs typeface="Calibri"/>
              </a:rPr>
              <a:t>building</a:t>
            </a:r>
            <a:r>
              <a:rPr sz="1950" spc="-10" dirty="0">
                <a:latin typeface="Calibri"/>
                <a:cs typeface="Calibri"/>
              </a:rPr>
              <a:t> </a:t>
            </a:r>
            <a:r>
              <a:rPr sz="1950" dirty="0">
                <a:latin typeface="Calibri"/>
                <a:cs typeface="Calibri"/>
              </a:rPr>
              <a:t>the</a:t>
            </a:r>
            <a:r>
              <a:rPr sz="1950" spc="15" dirty="0">
                <a:latin typeface="Calibri"/>
                <a:cs typeface="Calibri"/>
              </a:rPr>
              <a:t> </a:t>
            </a:r>
            <a:r>
              <a:rPr sz="1950" spc="-10" dirty="0">
                <a:latin typeface="Calibri"/>
                <a:cs typeface="Calibri"/>
              </a:rPr>
              <a:t>system</a:t>
            </a:r>
            <a:endParaRPr sz="1950">
              <a:latin typeface="Calibri"/>
              <a:cs typeface="Calibri"/>
            </a:endParaRPr>
          </a:p>
          <a:p>
            <a:pPr marL="955675" lvl="2" indent="-189230">
              <a:lnSpc>
                <a:spcPct val="100000"/>
              </a:lnSpc>
              <a:spcBef>
                <a:spcPts val="250"/>
              </a:spcBef>
              <a:buFont typeface="Arial"/>
              <a:buChar char="•"/>
              <a:tabLst>
                <a:tab pos="956310" algn="l"/>
              </a:tabLst>
            </a:pPr>
            <a:r>
              <a:rPr sz="1650" dirty="0">
                <a:latin typeface="Calibri"/>
                <a:cs typeface="Calibri"/>
              </a:rPr>
              <a:t>This</a:t>
            </a:r>
            <a:r>
              <a:rPr sz="1650" spc="25" dirty="0">
                <a:latin typeface="Calibri"/>
                <a:cs typeface="Calibri"/>
              </a:rPr>
              <a:t> </a:t>
            </a:r>
            <a:r>
              <a:rPr sz="1650" dirty="0">
                <a:latin typeface="Calibri"/>
                <a:cs typeface="Calibri"/>
              </a:rPr>
              <a:t>process</a:t>
            </a:r>
            <a:r>
              <a:rPr sz="1650" spc="30" dirty="0">
                <a:latin typeface="Calibri"/>
                <a:cs typeface="Calibri"/>
              </a:rPr>
              <a:t> </a:t>
            </a:r>
            <a:r>
              <a:rPr sz="1650" dirty="0">
                <a:latin typeface="Calibri"/>
                <a:cs typeface="Calibri"/>
              </a:rPr>
              <a:t>was</a:t>
            </a:r>
            <a:r>
              <a:rPr sz="1650" spc="30" dirty="0">
                <a:latin typeface="Calibri"/>
                <a:cs typeface="Calibri"/>
              </a:rPr>
              <a:t> </a:t>
            </a:r>
            <a:r>
              <a:rPr sz="1650" dirty="0">
                <a:latin typeface="Calibri"/>
                <a:cs typeface="Calibri"/>
              </a:rPr>
              <a:t>already</a:t>
            </a:r>
            <a:r>
              <a:rPr sz="1650" spc="35" dirty="0">
                <a:latin typeface="Calibri"/>
                <a:cs typeface="Calibri"/>
              </a:rPr>
              <a:t> </a:t>
            </a:r>
            <a:r>
              <a:rPr sz="1650" dirty="0">
                <a:latin typeface="Calibri"/>
                <a:cs typeface="Calibri"/>
              </a:rPr>
              <a:t>started</a:t>
            </a:r>
            <a:r>
              <a:rPr sz="1650" spc="20" dirty="0">
                <a:latin typeface="Calibri"/>
                <a:cs typeface="Calibri"/>
              </a:rPr>
              <a:t> </a:t>
            </a:r>
            <a:r>
              <a:rPr sz="1650" dirty="0">
                <a:latin typeface="Calibri"/>
                <a:cs typeface="Calibri"/>
              </a:rPr>
              <a:t>as</a:t>
            </a:r>
            <a:r>
              <a:rPr sz="1650" spc="30" dirty="0">
                <a:latin typeface="Calibri"/>
                <a:cs typeface="Calibri"/>
              </a:rPr>
              <a:t> </a:t>
            </a:r>
            <a:r>
              <a:rPr sz="1650" dirty="0">
                <a:latin typeface="Calibri"/>
                <a:cs typeface="Calibri"/>
              </a:rPr>
              <a:t>part</a:t>
            </a:r>
            <a:r>
              <a:rPr sz="1650" spc="30" dirty="0">
                <a:latin typeface="Calibri"/>
                <a:cs typeface="Calibri"/>
              </a:rPr>
              <a:t> </a:t>
            </a:r>
            <a:r>
              <a:rPr sz="1650" dirty="0">
                <a:latin typeface="Calibri"/>
                <a:cs typeface="Calibri"/>
              </a:rPr>
              <a:t>of</a:t>
            </a:r>
            <a:r>
              <a:rPr sz="1650" spc="40" dirty="0">
                <a:latin typeface="Calibri"/>
                <a:cs typeface="Calibri"/>
              </a:rPr>
              <a:t> </a:t>
            </a:r>
            <a:r>
              <a:rPr sz="1650" dirty="0">
                <a:latin typeface="Calibri"/>
                <a:cs typeface="Calibri"/>
              </a:rPr>
              <a:t>the</a:t>
            </a:r>
            <a:r>
              <a:rPr sz="1650" spc="15" dirty="0">
                <a:latin typeface="Calibri"/>
                <a:cs typeface="Calibri"/>
              </a:rPr>
              <a:t> </a:t>
            </a:r>
            <a:r>
              <a:rPr sz="1650" dirty="0">
                <a:latin typeface="Calibri"/>
                <a:cs typeface="Calibri"/>
              </a:rPr>
              <a:t>efforts</a:t>
            </a:r>
            <a:r>
              <a:rPr sz="1650" spc="50" dirty="0">
                <a:latin typeface="Calibri"/>
                <a:cs typeface="Calibri"/>
              </a:rPr>
              <a:t> </a:t>
            </a:r>
            <a:r>
              <a:rPr sz="1650" dirty="0">
                <a:latin typeface="Calibri"/>
                <a:cs typeface="Calibri"/>
              </a:rPr>
              <a:t>we</a:t>
            </a:r>
            <a:r>
              <a:rPr sz="1650" spc="35" dirty="0">
                <a:latin typeface="Calibri"/>
                <a:cs typeface="Calibri"/>
              </a:rPr>
              <a:t> </a:t>
            </a:r>
            <a:r>
              <a:rPr sz="1650" dirty="0">
                <a:latin typeface="Calibri"/>
                <a:cs typeface="Calibri"/>
              </a:rPr>
              <a:t>have</a:t>
            </a:r>
            <a:r>
              <a:rPr sz="1650" spc="20" dirty="0">
                <a:latin typeface="Calibri"/>
                <a:cs typeface="Calibri"/>
              </a:rPr>
              <a:t> </a:t>
            </a:r>
            <a:r>
              <a:rPr sz="1650" dirty="0">
                <a:latin typeface="Calibri"/>
                <a:cs typeface="Calibri"/>
              </a:rPr>
              <a:t>done</a:t>
            </a:r>
            <a:r>
              <a:rPr sz="1650" spc="35" dirty="0">
                <a:latin typeface="Calibri"/>
                <a:cs typeface="Calibri"/>
              </a:rPr>
              <a:t> </a:t>
            </a:r>
            <a:r>
              <a:rPr sz="1650" dirty="0">
                <a:latin typeface="Calibri"/>
                <a:cs typeface="Calibri"/>
              </a:rPr>
              <a:t>to</a:t>
            </a:r>
            <a:r>
              <a:rPr sz="1650" spc="40" dirty="0">
                <a:latin typeface="Calibri"/>
                <a:cs typeface="Calibri"/>
              </a:rPr>
              <a:t> </a:t>
            </a:r>
            <a:r>
              <a:rPr sz="1650" spc="-10" dirty="0">
                <a:latin typeface="Calibri"/>
                <a:cs typeface="Calibri"/>
              </a:rPr>
              <a:t>date.</a:t>
            </a:r>
            <a:endParaRPr sz="1650">
              <a:latin typeface="Calibri"/>
              <a:cs typeface="Calibri"/>
            </a:endParaRPr>
          </a:p>
          <a:p>
            <a:pPr marL="955675" lvl="2" indent="-189230">
              <a:lnSpc>
                <a:spcPct val="100000"/>
              </a:lnSpc>
              <a:spcBef>
                <a:spcPts val="215"/>
              </a:spcBef>
              <a:buFont typeface="Arial"/>
              <a:buChar char="•"/>
              <a:tabLst>
                <a:tab pos="956310" algn="l"/>
              </a:tabLst>
            </a:pPr>
            <a:r>
              <a:rPr sz="1650" spc="-100" dirty="0">
                <a:latin typeface="Calibri"/>
                <a:cs typeface="Calibri"/>
              </a:rPr>
              <a:t>We</a:t>
            </a:r>
            <a:r>
              <a:rPr sz="1650" spc="75" dirty="0">
                <a:latin typeface="Calibri"/>
                <a:cs typeface="Calibri"/>
              </a:rPr>
              <a:t> </a:t>
            </a:r>
            <a:r>
              <a:rPr sz="1650" dirty="0">
                <a:latin typeface="Calibri"/>
                <a:cs typeface="Calibri"/>
              </a:rPr>
              <a:t>created</a:t>
            </a:r>
            <a:r>
              <a:rPr sz="1650" spc="40" dirty="0">
                <a:latin typeface="Calibri"/>
                <a:cs typeface="Calibri"/>
              </a:rPr>
              <a:t> </a:t>
            </a:r>
            <a:r>
              <a:rPr sz="1650" dirty="0">
                <a:latin typeface="Calibri"/>
                <a:cs typeface="Calibri"/>
              </a:rPr>
              <a:t>a</a:t>
            </a:r>
            <a:r>
              <a:rPr sz="1650" spc="60" dirty="0">
                <a:latin typeface="Calibri"/>
                <a:cs typeface="Calibri"/>
              </a:rPr>
              <a:t> </a:t>
            </a:r>
            <a:r>
              <a:rPr sz="1650" dirty="0">
                <a:latin typeface="Calibri"/>
                <a:cs typeface="Calibri"/>
              </a:rPr>
              <a:t>draft</a:t>
            </a:r>
            <a:r>
              <a:rPr sz="1650" spc="80" dirty="0">
                <a:latin typeface="Calibri"/>
                <a:cs typeface="Calibri"/>
              </a:rPr>
              <a:t> </a:t>
            </a:r>
            <a:r>
              <a:rPr sz="1650" dirty="0">
                <a:latin typeface="Calibri"/>
                <a:cs typeface="Calibri"/>
              </a:rPr>
              <a:t>Software</a:t>
            </a:r>
            <a:r>
              <a:rPr sz="1650" spc="35" dirty="0">
                <a:latin typeface="Calibri"/>
                <a:cs typeface="Calibri"/>
              </a:rPr>
              <a:t> </a:t>
            </a:r>
            <a:r>
              <a:rPr sz="1650" dirty="0">
                <a:latin typeface="Calibri"/>
                <a:cs typeface="Calibri"/>
              </a:rPr>
              <a:t>Requirements</a:t>
            </a:r>
            <a:r>
              <a:rPr sz="1650" spc="30" dirty="0">
                <a:latin typeface="Calibri"/>
                <a:cs typeface="Calibri"/>
              </a:rPr>
              <a:t> </a:t>
            </a:r>
            <a:r>
              <a:rPr sz="1650" spc="-10" dirty="0">
                <a:latin typeface="Calibri"/>
                <a:cs typeface="Calibri"/>
              </a:rPr>
              <a:t>Specification\</a:t>
            </a:r>
            <a:endParaRPr sz="1650">
              <a:latin typeface="Calibri"/>
              <a:cs typeface="Calibri"/>
            </a:endParaRPr>
          </a:p>
          <a:p>
            <a:pPr marL="253365" indent="-241300">
              <a:lnSpc>
                <a:spcPct val="100000"/>
              </a:lnSpc>
              <a:spcBef>
                <a:spcPts val="515"/>
              </a:spcBef>
              <a:buClr>
                <a:srgbClr val="901A21"/>
              </a:buClr>
              <a:buFont typeface="Arial"/>
              <a:buChar char="•"/>
              <a:tabLst>
                <a:tab pos="253365" algn="l"/>
                <a:tab pos="254000" algn="l"/>
              </a:tabLst>
            </a:pPr>
            <a:r>
              <a:rPr sz="2300" spc="-10" dirty="0">
                <a:latin typeface="Calibri"/>
                <a:cs typeface="Calibri"/>
              </a:rPr>
              <a:t>Verify</a:t>
            </a:r>
            <a:r>
              <a:rPr sz="2300" spc="-75" dirty="0">
                <a:latin typeface="Calibri"/>
                <a:cs typeface="Calibri"/>
              </a:rPr>
              <a:t> </a:t>
            </a:r>
            <a:r>
              <a:rPr sz="2300" dirty="0">
                <a:latin typeface="Calibri"/>
                <a:cs typeface="Calibri"/>
              </a:rPr>
              <a:t>Analysis</a:t>
            </a:r>
            <a:r>
              <a:rPr sz="2300" spc="-40" dirty="0">
                <a:latin typeface="Calibri"/>
                <a:cs typeface="Calibri"/>
              </a:rPr>
              <a:t> </a:t>
            </a:r>
            <a:r>
              <a:rPr sz="2300" spc="-10" dirty="0">
                <a:latin typeface="Calibri"/>
                <a:cs typeface="Calibri"/>
              </a:rPr>
              <a:t>Models</a:t>
            </a:r>
            <a:endParaRPr sz="2300">
              <a:latin typeface="Calibri"/>
              <a:cs typeface="Calibri"/>
            </a:endParaRPr>
          </a:p>
          <a:p>
            <a:pPr marL="253365" indent="-241300">
              <a:lnSpc>
                <a:spcPct val="100000"/>
              </a:lnSpc>
              <a:spcBef>
                <a:spcPts val="550"/>
              </a:spcBef>
              <a:buClr>
                <a:srgbClr val="901A21"/>
              </a:buClr>
              <a:buFont typeface="Arial"/>
              <a:buChar char="•"/>
              <a:tabLst>
                <a:tab pos="253365" algn="l"/>
                <a:tab pos="254000" algn="l"/>
              </a:tabLst>
            </a:pPr>
            <a:r>
              <a:rPr sz="2300" dirty="0">
                <a:latin typeface="Calibri"/>
                <a:cs typeface="Calibri"/>
              </a:rPr>
              <a:t>Design</a:t>
            </a:r>
            <a:r>
              <a:rPr sz="2300" spc="-20" dirty="0">
                <a:latin typeface="Calibri"/>
                <a:cs typeface="Calibri"/>
              </a:rPr>
              <a:t> </a:t>
            </a:r>
            <a:r>
              <a:rPr sz="2300" spc="-10" dirty="0">
                <a:latin typeface="Calibri"/>
                <a:cs typeface="Calibri"/>
              </a:rPr>
              <a:t>Artifacts</a:t>
            </a:r>
            <a:endParaRPr sz="2300">
              <a:latin typeface="Calibri"/>
              <a:cs typeface="Calibri"/>
            </a:endParaRPr>
          </a:p>
          <a:p>
            <a:pPr marL="525780" lvl="1" indent="-265430">
              <a:lnSpc>
                <a:spcPct val="100000"/>
              </a:lnSpc>
              <a:spcBef>
                <a:spcPts val="229"/>
              </a:spcBef>
              <a:buClr>
                <a:srgbClr val="901A21"/>
              </a:buClr>
              <a:buSzPct val="79487"/>
              <a:buFont typeface="Courier New"/>
              <a:buChar char="o"/>
              <a:tabLst>
                <a:tab pos="526415" algn="l"/>
              </a:tabLst>
            </a:pPr>
            <a:r>
              <a:rPr sz="1950" dirty="0">
                <a:latin typeface="Calibri"/>
                <a:cs typeface="Calibri"/>
              </a:rPr>
              <a:t>Update</a:t>
            </a:r>
            <a:r>
              <a:rPr sz="1950" spc="30" dirty="0">
                <a:latin typeface="Calibri"/>
                <a:cs typeface="Calibri"/>
              </a:rPr>
              <a:t> </a:t>
            </a:r>
            <a:r>
              <a:rPr sz="1950" dirty="0">
                <a:latin typeface="Calibri"/>
                <a:cs typeface="Calibri"/>
              </a:rPr>
              <a:t>SRS,</a:t>
            </a:r>
            <a:r>
              <a:rPr sz="1950" spc="10" dirty="0">
                <a:latin typeface="Calibri"/>
                <a:cs typeface="Calibri"/>
              </a:rPr>
              <a:t> </a:t>
            </a:r>
            <a:r>
              <a:rPr sz="1950" dirty="0">
                <a:latin typeface="Calibri"/>
                <a:cs typeface="Calibri"/>
              </a:rPr>
              <a:t>as</a:t>
            </a:r>
            <a:r>
              <a:rPr sz="1950" spc="5" dirty="0">
                <a:latin typeface="Calibri"/>
                <a:cs typeface="Calibri"/>
              </a:rPr>
              <a:t> </a:t>
            </a:r>
            <a:r>
              <a:rPr sz="1950" dirty="0">
                <a:latin typeface="Calibri"/>
                <a:cs typeface="Calibri"/>
              </a:rPr>
              <a:t>agreed</a:t>
            </a:r>
            <a:r>
              <a:rPr sz="1950" spc="-5" dirty="0">
                <a:latin typeface="Calibri"/>
                <a:cs typeface="Calibri"/>
              </a:rPr>
              <a:t> </a:t>
            </a:r>
            <a:r>
              <a:rPr sz="1950" dirty="0">
                <a:latin typeface="Calibri"/>
                <a:cs typeface="Calibri"/>
              </a:rPr>
              <a:t>to</a:t>
            </a:r>
            <a:r>
              <a:rPr sz="1950" spc="15" dirty="0">
                <a:latin typeface="Calibri"/>
                <a:cs typeface="Calibri"/>
              </a:rPr>
              <a:t> </a:t>
            </a:r>
            <a:r>
              <a:rPr sz="1950" dirty="0">
                <a:latin typeface="Calibri"/>
                <a:cs typeface="Calibri"/>
              </a:rPr>
              <a:t>with</a:t>
            </a:r>
            <a:r>
              <a:rPr sz="1950" spc="15" dirty="0">
                <a:latin typeface="Calibri"/>
                <a:cs typeface="Calibri"/>
              </a:rPr>
              <a:t> </a:t>
            </a:r>
            <a:r>
              <a:rPr sz="1950" spc="-10" dirty="0">
                <a:latin typeface="Calibri"/>
                <a:cs typeface="Calibri"/>
              </a:rPr>
              <a:t>Stakeholders.</a:t>
            </a:r>
            <a:endParaRPr sz="1950">
              <a:latin typeface="Calibri"/>
              <a:cs typeface="Calibri"/>
            </a:endParaRPr>
          </a:p>
          <a:p>
            <a:pPr marL="525780" lvl="1" indent="-265430">
              <a:lnSpc>
                <a:spcPct val="100000"/>
              </a:lnSpc>
              <a:spcBef>
                <a:spcPts val="219"/>
              </a:spcBef>
              <a:buClr>
                <a:srgbClr val="901A21"/>
              </a:buClr>
              <a:buSzPct val="79487"/>
              <a:buFont typeface="Courier New"/>
              <a:buChar char="o"/>
              <a:tabLst>
                <a:tab pos="526415" algn="l"/>
              </a:tabLst>
            </a:pPr>
            <a:r>
              <a:rPr sz="1950" dirty="0">
                <a:latin typeface="Calibri"/>
                <a:cs typeface="Calibri"/>
              </a:rPr>
              <a:t>Final</a:t>
            </a:r>
            <a:r>
              <a:rPr sz="1950" spc="25" dirty="0">
                <a:latin typeface="Calibri"/>
                <a:cs typeface="Calibri"/>
              </a:rPr>
              <a:t> </a:t>
            </a:r>
            <a:r>
              <a:rPr sz="1950" dirty="0">
                <a:latin typeface="Calibri"/>
                <a:cs typeface="Calibri"/>
              </a:rPr>
              <a:t>Deliverables</a:t>
            </a:r>
            <a:r>
              <a:rPr sz="1950" spc="20" dirty="0">
                <a:latin typeface="Calibri"/>
                <a:cs typeface="Calibri"/>
              </a:rPr>
              <a:t> </a:t>
            </a:r>
            <a:r>
              <a:rPr sz="1950" dirty="0">
                <a:latin typeface="Calibri"/>
                <a:cs typeface="Calibri"/>
              </a:rPr>
              <a:t>are</a:t>
            </a:r>
            <a:r>
              <a:rPr sz="1950" spc="30" dirty="0">
                <a:latin typeface="Calibri"/>
                <a:cs typeface="Calibri"/>
              </a:rPr>
              <a:t> </a:t>
            </a:r>
            <a:r>
              <a:rPr sz="1950" dirty="0">
                <a:latin typeface="Calibri"/>
                <a:cs typeface="Calibri"/>
              </a:rPr>
              <a:t>the</a:t>
            </a:r>
            <a:r>
              <a:rPr sz="1950" spc="25" dirty="0">
                <a:latin typeface="Calibri"/>
                <a:cs typeface="Calibri"/>
              </a:rPr>
              <a:t> </a:t>
            </a:r>
            <a:r>
              <a:rPr sz="1950" dirty="0">
                <a:latin typeface="Calibri"/>
                <a:cs typeface="Calibri"/>
              </a:rPr>
              <a:t>Design</a:t>
            </a:r>
            <a:r>
              <a:rPr sz="1950" spc="10" dirty="0">
                <a:latin typeface="Calibri"/>
                <a:cs typeface="Calibri"/>
              </a:rPr>
              <a:t> </a:t>
            </a:r>
            <a:r>
              <a:rPr sz="1950" dirty="0">
                <a:latin typeface="Calibri"/>
                <a:cs typeface="Calibri"/>
              </a:rPr>
              <a:t>Model</a:t>
            </a:r>
            <a:r>
              <a:rPr sz="1950" spc="25" dirty="0">
                <a:latin typeface="Calibri"/>
                <a:cs typeface="Calibri"/>
              </a:rPr>
              <a:t> </a:t>
            </a:r>
            <a:r>
              <a:rPr sz="1950" dirty="0">
                <a:latin typeface="Calibri"/>
                <a:cs typeface="Calibri"/>
              </a:rPr>
              <a:t>and</a:t>
            </a:r>
            <a:r>
              <a:rPr sz="1950" spc="35" dirty="0">
                <a:latin typeface="Calibri"/>
                <a:cs typeface="Calibri"/>
              </a:rPr>
              <a:t> </a:t>
            </a:r>
            <a:r>
              <a:rPr sz="1950" dirty="0">
                <a:latin typeface="Calibri"/>
                <a:cs typeface="Calibri"/>
              </a:rPr>
              <a:t>the</a:t>
            </a:r>
            <a:r>
              <a:rPr sz="1950" spc="25" dirty="0">
                <a:latin typeface="Calibri"/>
                <a:cs typeface="Calibri"/>
              </a:rPr>
              <a:t> </a:t>
            </a:r>
            <a:r>
              <a:rPr sz="1950" dirty="0">
                <a:latin typeface="Calibri"/>
                <a:cs typeface="Calibri"/>
              </a:rPr>
              <a:t>Final</a:t>
            </a:r>
            <a:r>
              <a:rPr sz="1950" spc="30" dirty="0">
                <a:latin typeface="Calibri"/>
                <a:cs typeface="Calibri"/>
              </a:rPr>
              <a:t> </a:t>
            </a:r>
            <a:r>
              <a:rPr sz="1950" spc="-25" dirty="0">
                <a:latin typeface="Calibri"/>
                <a:cs typeface="Calibri"/>
              </a:rPr>
              <a:t>SRS</a:t>
            </a:r>
            <a:endParaRPr sz="1950">
              <a:latin typeface="Calibri"/>
              <a:cs typeface="Calibri"/>
            </a:endParaRPr>
          </a:p>
          <a:p>
            <a:pPr marL="525780" marR="649605" lvl="1" indent="-265430">
              <a:lnSpc>
                <a:spcPts val="2140"/>
              </a:lnSpc>
              <a:spcBef>
                <a:spcPts val="440"/>
              </a:spcBef>
              <a:buClr>
                <a:srgbClr val="901A21"/>
              </a:buClr>
              <a:buSzPct val="79487"/>
              <a:buFont typeface="Courier New"/>
              <a:buChar char="o"/>
              <a:tabLst>
                <a:tab pos="526415" algn="l"/>
              </a:tabLst>
            </a:pPr>
            <a:r>
              <a:rPr sz="1950" dirty="0">
                <a:latin typeface="Calibri"/>
                <a:cs typeface="Calibri"/>
              </a:rPr>
              <a:t>Conveys exactly</a:t>
            </a:r>
            <a:r>
              <a:rPr sz="1950" spc="15" dirty="0">
                <a:latin typeface="Calibri"/>
                <a:cs typeface="Calibri"/>
              </a:rPr>
              <a:t> </a:t>
            </a:r>
            <a:r>
              <a:rPr sz="1950" dirty="0">
                <a:latin typeface="Calibri"/>
                <a:cs typeface="Calibri"/>
              </a:rPr>
              <a:t>what</a:t>
            </a:r>
            <a:r>
              <a:rPr sz="1950" spc="10" dirty="0">
                <a:latin typeface="Calibri"/>
                <a:cs typeface="Calibri"/>
              </a:rPr>
              <a:t> </a:t>
            </a:r>
            <a:r>
              <a:rPr sz="1950" dirty="0">
                <a:latin typeface="Calibri"/>
                <a:cs typeface="Calibri"/>
              </a:rPr>
              <a:t>system</a:t>
            </a:r>
            <a:r>
              <a:rPr sz="1950" spc="25" dirty="0">
                <a:latin typeface="Calibri"/>
                <a:cs typeface="Calibri"/>
              </a:rPr>
              <a:t> </a:t>
            </a:r>
            <a:r>
              <a:rPr sz="1950" dirty="0">
                <a:latin typeface="Calibri"/>
                <a:cs typeface="Calibri"/>
              </a:rPr>
              <a:t>the</a:t>
            </a:r>
            <a:r>
              <a:rPr sz="1950" spc="10" dirty="0">
                <a:latin typeface="Calibri"/>
                <a:cs typeface="Calibri"/>
              </a:rPr>
              <a:t> </a:t>
            </a:r>
            <a:r>
              <a:rPr sz="1950" dirty="0">
                <a:latin typeface="Calibri"/>
                <a:cs typeface="Calibri"/>
              </a:rPr>
              <a:t>development</a:t>
            </a:r>
            <a:r>
              <a:rPr sz="1950" spc="10" dirty="0">
                <a:latin typeface="Calibri"/>
                <a:cs typeface="Calibri"/>
              </a:rPr>
              <a:t> </a:t>
            </a:r>
            <a:r>
              <a:rPr sz="1950" dirty="0">
                <a:latin typeface="Calibri"/>
                <a:cs typeface="Calibri"/>
              </a:rPr>
              <a:t>team</a:t>
            </a:r>
            <a:r>
              <a:rPr sz="1950" spc="5" dirty="0">
                <a:latin typeface="Calibri"/>
                <a:cs typeface="Calibri"/>
              </a:rPr>
              <a:t> </a:t>
            </a:r>
            <a:r>
              <a:rPr sz="1950" dirty="0">
                <a:latin typeface="Calibri"/>
                <a:cs typeface="Calibri"/>
              </a:rPr>
              <a:t>will</a:t>
            </a:r>
            <a:r>
              <a:rPr sz="1950" spc="-15" dirty="0">
                <a:latin typeface="Calibri"/>
                <a:cs typeface="Calibri"/>
              </a:rPr>
              <a:t> </a:t>
            </a:r>
            <a:r>
              <a:rPr sz="1950" dirty="0">
                <a:latin typeface="Calibri"/>
                <a:cs typeface="Calibri"/>
              </a:rPr>
              <a:t>implement</a:t>
            </a:r>
            <a:r>
              <a:rPr sz="1950" spc="10" dirty="0">
                <a:latin typeface="Calibri"/>
                <a:cs typeface="Calibri"/>
              </a:rPr>
              <a:t> </a:t>
            </a:r>
            <a:r>
              <a:rPr sz="1950" dirty="0">
                <a:latin typeface="Calibri"/>
                <a:cs typeface="Calibri"/>
              </a:rPr>
              <a:t>during</a:t>
            </a:r>
            <a:r>
              <a:rPr sz="1950" spc="5" dirty="0">
                <a:latin typeface="Calibri"/>
                <a:cs typeface="Calibri"/>
              </a:rPr>
              <a:t> </a:t>
            </a:r>
            <a:r>
              <a:rPr sz="1950" spc="-25" dirty="0">
                <a:latin typeface="Calibri"/>
                <a:cs typeface="Calibri"/>
              </a:rPr>
              <a:t>the </a:t>
            </a:r>
            <a:r>
              <a:rPr sz="1950" dirty="0">
                <a:latin typeface="Calibri"/>
                <a:cs typeface="Calibri"/>
              </a:rPr>
              <a:t>implementation</a:t>
            </a:r>
            <a:r>
              <a:rPr sz="1950" spc="20" dirty="0">
                <a:latin typeface="Calibri"/>
                <a:cs typeface="Calibri"/>
              </a:rPr>
              <a:t> </a:t>
            </a:r>
            <a:r>
              <a:rPr sz="1950" spc="-20" dirty="0">
                <a:latin typeface="Calibri"/>
                <a:cs typeface="Calibri"/>
              </a:rPr>
              <a:t>phase</a:t>
            </a:r>
            <a:endParaRPr sz="195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6779895" cy="528320"/>
          </a:xfrm>
          <a:prstGeom prst="rect">
            <a:avLst/>
          </a:prstGeom>
        </p:spPr>
        <p:txBody>
          <a:bodyPr vert="horz" wrap="square" lIns="0" tIns="12700" rIns="0" bIns="0" rtlCol="0">
            <a:spAutoFit/>
          </a:bodyPr>
          <a:lstStyle/>
          <a:p>
            <a:pPr marL="12700">
              <a:lnSpc>
                <a:spcPct val="100000"/>
              </a:lnSpc>
              <a:spcBef>
                <a:spcPts val="100"/>
              </a:spcBef>
            </a:pPr>
            <a:r>
              <a:rPr sz="3300" spc="-20" dirty="0">
                <a:solidFill>
                  <a:srgbClr val="186E77"/>
                </a:solidFill>
              </a:rPr>
              <a:t>Transition</a:t>
            </a:r>
            <a:r>
              <a:rPr sz="3300" spc="-105" dirty="0">
                <a:solidFill>
                  <a:srgbClr val="186E77"/>
                </a:solidFill>
              </a:rPr>
              <a:t> </a:t>
            </a:r>
            <a:r>
              <a:rPr sz="3300" dirty="0">
                <a:solidFill>
                  <a:srgbClr val="186E77"/>
                </a:solidFill>
              </a:rPr>
              <a:t>from</a:t>
            </a:r>
            <a:r>
              <a:rPr sz="3300" spc="-110" dirty="0">
                <a:solidFill>
                  <a:srgbClr val="186E77"/>
                </a:solidFill>
              </a:rPr>
              <a:t> </a:t>
            </a:r>
            <a:r>
              <a:rPr sz="3300" dirty="0">
                <a:solidFill>
                  <a:srgbClr val="186E77"/>
                </a:solidFill>
              </a:rPr>
              <a:t>Requirements</a:t>
            </a:r>
            <a:r>
              <a:rPr sz="3300" spc="-85" dirty="0">
                <a:solidFill>
                  <a:srgbClr val="186E77"/>
                </a:solidFill>
              </a:rPr>
              <a:t> </a:t>
            </a:r>
            <a:r>
              <a:rPr sz="3300" dirty="0">
                <a:solidFill>
                  <a:srgbClr val="186E77"/>
                </a:solidFill>
              </a:rPr>
              <a:t>to</a:t>
            </a:r>
            <a:r>
              <a:rPr sz="3300" spc="-70" dirty="0">
                <a:solidFill>
                  <a:srgbClr val="186E77"/>
                </a:solidFill>
              </a:rPr>
              <a:t> </a:t>
            </a:r>
            <a:r>
              <a:rPr sz="3300" spc="-10" dirty="0">
                <a:solidFill>
                  <a:srgbClr val="186E77"/>
                </a:solidFill>
              </a:rPr>
              <a:t>Design</a:t>
            </a:r>
            <a:endParaRPr sz="33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4</a:t>
            </a:fld>
            <a:endParaRPr spc="-25" dirty="0"/>
          </a:p>
        </p:txBody>
      </p:sp>
      <p:sp>
        <p:nvSpPr>
          <p:cNvPr id="3" name="object 3"/>
          <p:cNvSpPr txBox="1"/>
          <p:nvPr/>
        </p:nvSpPr>
        <p:spPr>
          <a:xfrm>
            <a:off x="398767" y="2445338"/>
            <a:ext cx="8963660" cy="1899920"/>
          </a:xfrm>
          <a:prstGeom prst="rect">
            <a:avLst/>
          </a:prstGeom>
        </p:spPr>
        <p:txBody>
          <a:bodyPr vert="horz" wrap="square" lIns="0" tIns="43815" rIns="0" bIns="0" rtlCol="0">
            <a:spAutoFit/>
          </a:bodyPr>
          <a:lstStyle/>
          <a:p>
            <a:pPr marL="253365" indent="-241300">
              <a:lnSpc>
                <a:spcPct val="100000"/>
              </a:lnSpc>
              <a:spcBef>
                <a:spcPts val="345"/>
              </a:spcBef>
              <a:buClr>
                <a:srgbClr val="901A21"/>
              </a:buClr>
              <a:buFont typeface="Arial"/>
              <a:buChar char="•"/>
              <a:tabLst>
                <a:tab pos="253365" algn="l"/>
                <a:tab pos="254000" algn="l"/>
              </a:tabLst>
            </a:pPr>
            <a:r>
              <a:rPr sz="2300" dirty="0">
                <a:latin typeface="Calibri"/>
                <a:cs typeface="Calibri"/>
              </a:rPr>
              <a:t>In</a:t>
            </a:r>
            <a:r>
              <a:rPr sz="2300" spc="-50" dirty="0">
                <a:latin typeface="Calibri"/>
                <a:cs typeface="Calibri"/>
              </a:rPr>
              <a:t> </a:t>
            </a:r>
            <a:r>
              <a:rPr sz="2300" b="1" i="1" dirty="0">
                <a:latin typeface="Calibri"/>
                <a:cs typeface="Calibri"/>
              </a:rPr>
              <a:t>systems</a:t>
            </a:r>
            <a:r>
              <a:rPr sz="2300" b="1" i="1" spc="-60" dirty="0">
                <a:latin typeface="Calibri"/>
                <a:cs typeface="Calibri"/>
              </a:rPr>
              <a:t> </a:t>
            </a:r>
            <a:r>
              <a:rPr sz="2300" b="1" i="1" dirty="0">
                <a:latin typeface="Calibri"/>
                <a:cs typeface="Calibri"/>
              </a:rPr>
              <a:t>analysis</a:t>
            </a:r>
            <a:r>
              <a:rPr sz="2300" b="1" i="1" spc="-55" dirty="0">
                <a:latin typeface="Calibri"/>
                <a:cs typeface="Calibri"/>
              </a:rPr>
              <a:t> </a:t>
            </a:r>
            <a:r>
              <a:rPr sz="2300" dirty="0">
                <a:latin typeface="Calibri"/>
                <a:cs typeface="Calibri"/>
              </a:rPr>
              <a:t>we</a:t>
            </a:r>
            <a:r>
              <a:rPr sz="2300" spc="-45" dirty="0">
                <a:latin typeface="Calibri"/>
                <a:cs typeface="Calibri"/>
              </a:rPr>
              <a:t> </a:t>
            </a:r>
            <a:r>
              <a:rPr sz="2300" dirty="0">
                <a:latin typeface="Calibri"/>
                <a:cs typeface="Calibri"/>
              </a:rPr>
              <a:t>figure</a:t>
            </a:r>
            <a:r>
              <a:rPr sz="2300" spc="-65" dirty="0">
                <a:latin typeface="Calibri"/>
                <a:cs typeface="Calibri"/>
              </a:rPr>
              <a:t> </a:t>
            </a:r>
            <a:r>
              <a:rPr sz="2300" spc="-20" dirty="0">
                <a:latin typeface="Calibri"/>
                <a:cs typeface="Calibri"/>
              </a:rPr>
              <a:t>out…</a:t>
            </a:r>
            <a:endParaRPr sz="2300">
              <a:latin typeface="Calibri"/>
              <a:cs typeface="Calibri"/>
            </a:endParaRPr>
          </a:p>
          <a:p>
            <a:pPr marL="525780" lvl="1" indent="-265430">
              <a:lnSpc>
                <a:spcPct val="100000"/>
              </a:lnSpc>
              <a:spcBef>
                <a:spcPts val="229"/>
              </a:spcBef>
              <a:buClr>
                <a:srgbClr val="901A21"/>
              </a:buClr>
              <a:buSzPct val="79487"/>
              <a:buFont typeface="Courier New"/>
              <a:buChar char="o"/>
              <a:tabLst>
                <a:tab pos="526415" algn="l"/>
              </a:tabLst>
            </a:pPr>
            <a:r>
              <a:rPr sz="1950" dirty="0">
                <a:latin typeface="Calibri"/>
                <a:cs typeface="Calibri"/>
              </a:rPr>
              <a:t>What</a:t>
            </a:r>
            <a:r>
              <a:rPr sz="1950" spc="30" dirty="0">
                <a:latin typeface="Calibri"/>
                <a:cs typeface="Calibri"/>
              </a:rPr>
              <a:t> </a:t>
            </a:r>
            <a:r>
              <a:rPr sz="1950" dirty="0">
                <a:latin typeface="Calibri"/>
                <a:cs typeface="Calibri"/>
              </a:rPr>
              <a:t>the</a:t>
            </a:r>
            <a:r>
              <a:rPr sz="1950" spc="30" dirty="0">
                <a:latin typeface="Calibri"/>
                <a:cs typeface="Calibri"/>
              </a:rPr>
              <a:t> </a:t>
            </a:r>
            <a:r>
              <a:rPr sz="1950" dirty="0">
                <a:latin typeface="Calibri"/>
                <a:cs typeface="Calibri"/>
              </a:rPr>
              <a:t>business</a:t>
            </a:r>
            <a:r>
              <a:rPr sz="1950" spc="25" dirty="0">
                <a:latin typeface="Calibri"/>
                <a:cs typeface="Calibri"/>
              </a:rPr>
              <a:t> </a:t>
            </a:r>
            <a:r>
              <a:rPr sz="1950" spc="-20" dirty="0">
                <a:latin typeface="Calibri"/>
                <a:cs typeface="Calibri"/>
              </a:rPr>
              <a:t>needs</a:t>
            </a:r>
            <a:endParaRPr sz="1950">
              <a:latin typeface="Calibri"/>
              <a:cs typeface="Calibri"/>
            </a:endParaRPr>
          </a:p>
          <a:p>
            <a:pPr marL="253365" indent="-241300">
              <a:lnSpc>
                <a:spcPct val="100000"/>
              </a:lnSpc>
              <a:spcBef>
                <a:spcPts val="535"/>
              </a:spcBef>
              <a:buClr>
                <a:srgbClr val="901A21"/>
              </a:buClr>
              <a:buFont typeface="Arial"/>
              <a:buChar char="•"/>
              <a:tabLst>
                <a:tab pos="253365" algn="l"/>
                <a:tab pos="254000" algn="l"/>
              </a:tabLst>
            </a:pPr>
            <a:r>
              <a:rPr sz="2300" dirty="0">
                <a:latin typeface="Calibri"/>
                <a:cs typeface="Calibri"/>
              </a:rPr>
              <a:t>In</a:t>
            </a:r>
            <a:r>
              <a:rPr sz="2300" spc="-40" dirty="0">
                <a:latin typeface="Calibri"/>
                <a:cs typeface="Calibri"/>
              </a:rPr>
              <a:t> </a:t>
            </a:r>
            <a:r>
              <a:rPr sz="2300" b="1" i="1" dirty="0">
                <a:latin typeface="Calibri"/>
                <a:cs typeface="Calibri"/>
              </a:rPr>
              <a:t>system</a:t>
            </a:r>
            <a:r>
              <a:rPr sz="2300" b="1" i="1" spc="-60" dirty="0">
                <a:latin typeface="Calibri"/>
                <a:cs typeface="Calibri"/>
              </a:rPr>
              <a:t> </a:t>
            </a:r>
            <a:r>
              <a:rPr sz="2300" b="1" i="1" dirty="0">
                <a:latin typeface="Calibri"/>
                <a:cs typeface="Calibri"/>
              </a:rPr>
              <a:t>design</a:t>
            </a:r>
            <a:r>
              <a:rPr sz="2300" b="1" i="1" spc="-55" dirty="0">
                <a:latin typeface="Calibri"/>
                <a:cs typeface="Calibri"/>
              </a:rPr>
              <a:t> </a:t>
            </a:r>
            <a:r>
              <a:rPr sz="2300" dirty="0">
                <a:latin typeface="Calibri"/>
                <a:cs typeface="Calibri"/>
              </a:rPr>
              <a:t>we</a:t>
            </a:r>
            <a:r>
              <a:rPr sz="2300" spc="-45" dirty="0">
                <a:latin typeface="Calibri"/>
                <a:cs typeface="Calibri"/>
              </a:rPr>
              <a:t> </a:t>
            </a:r>
            <a:r>
              <a:rPr sz="2300" dirty="0">
                <a:latin typeface="Calibri"/>
                <a:cs typeface="Calibri"/>
              </a:rPr>
              <a:t>figure</a:t>
            </a:r>
            <a:r>
              <a:rPr sz="2300" spc="-40" dirty="0">
                <a:latin typeface="Calibri"/>
                <a:cs typeface="Calibri"/>
              </a:rPr>
              <a:t> </a:t>
            </a:r>
            <a:r>
              <a:rPr sz="2300" spc="-20" dirty="0">
                <a:latin typeface="Calibri"/>
                <a:cs typeface="Calibri"/>
              </a:rPr>
              <a:t>out…</a:t>
            </a:r>
            <a:endParaRPr sz="2300">
              <a:latin typeface="Calibri"/>
              <a:cs typeface="Calibri"/>
            </a:endParaRPr>
          </a:p>
          <a:p>
            <a:pPr marL="525780" lvl="1" indent="-265430">
              <a:lnSpc>
                <a:spcPct val="100000"/>
              </a:lnSpc>
              <a:spcBef>
                <a:spcPts val="229"/>
              </a:spcBef>
              <a:buClr>
                <a:srgbClr val="901A21"/>
              </a:buClr>
              <a:buSzPct val="79487"/>
              <a:buFont typeface="Courier New"/>
              <a:buChar char="o"/>
              <a:tabLst>
                <a:tab pos="526415" algn="l"/>
              </a:tabLst>
            </a:pPr>
            <a:r>
              <a:rPr sz="1950" dirty="0">
                <a:latin typeface="Calibri"/>
                <a:cs typeface="Calibri"/>
              </a:rPr>
              <a:t>How</a:t>
            </a:r>
            <a:r>
              <a:rPr sz="1950" spc="-15" dirty="0">
                <a:latin typeface="Calibri"/>
                <a:cs typeface="Calibri"/>
              </a:rPr>
              <a:t> </a:t>
            </a:r>
            <a:r>
              <a:rPr sz="1950" dirty="0">
                <a:latin typeface="Calibri"/>
                <a:cs typeface="Calibri"/>
              </a:rPr>
              <a:t>to</a:t>
            </a:r>
            <a:r>
              <a:rPr sz="1950" spc="15" dirty="0">
                <a:latin typeface="Calibri"/>
                <a:cs typeface="Calibri"/>
              </a:rPr>
              <a:t> </a:t>
            </a:r>
            <a:r>
              <a:rPr sz="1950" dirty="0">
                <a:latin typeface="Calibri"/>
                <a:cs typeface="Calibri"/>
              </a:rPr>
              <a:t>build</a:t>
            </a:r>
            <a:r>
              <a:rPr sz="1950" spc="15" dirty="0">
                <a:latin typeface="Calibri"/>
                <a:cs typeface="Calibri"/>
              </a:rPr>
              <a:t> </a:t>
            </a:r>
            <a:r>
              <a:rPr sz="1950" dirty="0">
                <a:latin typeface="Calibri"/>
                <a:cs typeface="Calibri"/>
              </a:rPr>
              <a:t>the</a:t>
            </a:r>
            <a:r>
              <a:rPr sz="1950" spc="5" dirty="0">
                <a:latin typeface="Calibri"/>
                <a:cs typeface="Calibri"/>
              </a:rPr>
              <a:t> </a:t>
            </a:r>
            <a:r>
              <a:rPr sz="1950" dirty="0">
                <a:latin typeface="Calibri"/>
                <a:cs typeface="Calibri"/>
              </a:rPr>
              <a:t>system</a:t>
            </a:r>
            <a:r>
              <a:rPr sz="1950" spc="10" dirty="0">
                <a:latin typeface="Calibri"/>
                <a:cs typeface="Calibri"/>
              </a:rPr>
              <a:t> </a:t>
            </a:r>
            <a:r>
              <a:rPr sz="1950" dirty="0">
                <a:latin typeface="Calibri"/>
                <a:cs typeface="Calibri"/>
              </a:rPr>
              <a:t>that</a:t>
            </a:r>
            <a:r>
              <a:rPr sz="1950" spc="15" dirty="0">
                <a:latin typeface="Calibri"/>
                <a:cs typeface="Calibri"/>
              </a:rPr>
              <a:t> </a:t>
            </a:r>
            <a:r>
              <a:rPr sz="1950" dirty="0">
                <a:latin typeface="Calibri"/>
                <a:cs typeface="Calibri"/>
              </a:rPr>
              <a:t>fulfills</a:t>
            </a:r>
            <a:r>
              <a:rPr sz="1950" spc="25" dirty="0">
                <a:latin typeface="Calibri"/>
                <a:cs typeface="Calibri"/>
              </a:rPr>
              <a:t> </a:t>
            </a:r>
            <a:r>
              <a:rPr sz="1950" dirty="0">
                <a:latin typeface="Calibri"/>
                <a:cs typeface="Calibri"/>
              </a:rPr>
              <a:t>those</a:t>
            </a:r>
            <a:r>
              <a:rPr sz="1950" spc="10" dirty="0">
                <a:latin typeface="Calibri"/>
                <a:cs typeface="Calibri"/>
              </a:rPr>
              <a:t> </a:t>
            </a:r>
            <a:r>
              <a:rPr sz="1950" spc="-10" dirty="0">
                <a:latin typeface="Calibri"/>
                <a:cs typeface="Calibri"/>
              </a:rPr>
              <a:t>needs</a:t>
            </a:r>
            <a:endParaRPr sz="1950">
              <a:latin typeface="Calibri"/>
              <a:cs typeface="Calibri"/>
            </a:endParaRPr>
          </a:p>
          <a:p>
            <a:pPr marL="253365" indent="-241300">
              <a:lnSpc>
                <a:spcPct val="100000"/>
              </a:lnSpc>
              <a:spcBef>
                <a:spcPts val="550"/>
              </a:spcBef>
              <a:buClr>
                <a:srgbClr val="901A21"/>
              </a:buClr>
              <a:buFont typeface="Arial"/>
              <a:buChar char="•"/>
              <a:tabLst>
                <a:tab pos="253365" algn="l"/>
                <a:tab pos="254000" algn="l"/>
              </a:tabLst>
            </a:pPr>
            <a:r>
              <a:rPr sz="2300" dirty="0">
                <a:latin typeface="Calibri"/>
                <a:cs typeface="Calibri"/>
              </a:rPr>
              <a:t>All</a:t>
            </a:r>
            <a:r>
              <a:rPr sz="2300" spc="-45" dirty="0">
                <a:latin typeface="Calibri"/>
                <a:cs typeface="Calibri"/>
              </a:rPr>
              <a:t> </a:t>
            </a:r>
            <a:r>
              <a:rPr sz="2300" dirty="0">
                <a:latin typeface="Calibri"/>
                <a:cs typeface="Calibri"/>
              </a:rPr>
              <a:t>the</a:t>
            </a:r>
            <a:r>
              <a:rPr sz="2300" spc="-35" dirty="0">
                <a:latin typeface="Calibri"/>
                <a:cs typeface="Calibri"/>
              </a:rPr>
              <a:t> </a:t>
            </a:r>
            <a:r>
              <a:rPr sz="2300" dirty="0">
                <a:latin typeface="Calibri"/>
                <a:cs typeface="Calibri"/>
              </a:rPr>
              <a:t>“logical”</a:t>
            </a:r>
            <a:r>
              <a:rPr sz="2300" spc="-45" dirty="0">
                <a:latin typeface="Calibri"/>
                <a:cs typeface="Calibri"/>
              </a:rPr>
              <a:t> </a:t>
            </a:r>
            <a:r>
              <a:rPr sz="2300" dirty="0">
                <a:latin typeface="Calibri"/>
                <a:cs typeface="Calibri"/>
              </a:rPr>
              <a:t>work</a:t>
            </a:r>
            <a:r>
              <a:rPr sz="2300" spc="-30" dirty="0">
                <a:latin typeface="Calibri"/>
                <a:cs typeface="Calibri"/>
              </a:rPr>
              <a:t> </a:t>
            </a:r>
            <a:r>
              <a:rPr sz="2300" dirty="0">
                <a:latin typeface="Calibri"/>
                <a:cs typeface="Calibri"/>
              </a:rPr>
              <a:t>from</a:t>
            </a:r>
            <a:r>
              <a:rPr sz="2300" spc="-45" dirty="0">
                <a:latin typeface="Calibri"/>
                <a:cs typeface="Calibri"/>
              </a:rPr>
              <a:t> </a:t>
            </a:r>
            <a:r>
              <a:rPr sz="2300" spc="-10" dirty="0">
                <a:latin typeface="Calibri"/>
                <a:cs typeface="Calibri"/>
              </a:rPr>
              <a:t>systems</a:t>
            </a:r>
            <a:r>
              <a:rPr sz="2300" spc="-45" dirty="0">
                <a:latin typeface="Calibri"/>
                <a:cs typeface="Calibri"/>
              </a:rPr>
              <a:t> </a:t>
            </a:r>
            <a:r>
              <a:rPr sz="2300" dirty="0">
                <a:latin typeface="Calibri"/>
                <a:cs typeface="Calibri"/>
              </a:rPr>
              <a:t>analysis</a:t>
            </a:r>
            <a:r>
              <a:rPr sz="2300" spc="-5" dirty="0">
                <a:latin typeface="Calibri"/>
                <a:cs typeface="Calibri"/>
              </a:rPr>
              <a:t> </a:t>
            </a:r>
            <a:r>
              <a:rPr sz="2300" dirty="0">
                <a:latin typeface="Calibri"/>
                <a:cs typeface="Calibri"/>
              </a:rPr>
              <a:t>is</a:t>
            </a:r>
            <a:r>
              <a:rPr sz="2300" spc="-20" dirty="0">
                <a:latin typeface="Calibri"/>
                <a:cs typeface="Calibri"/>
              </a:rPr>
              <a:t> </a:t>
            </a:r>
            <a:r>
              <a:rPr sz="2300" spc="-10" dirty="0">
                <a:latin typeface="Calibri"/>
                <a:cs typeface="Calibri"/>
              </a:rPr>
              <a:t>converted</a:t>
            </a:r>
            <a:r>
              <a:rPr sz="2300" spc="-60" dirty="0">
                <a:latin typeface="Calibri"/>
                <a:cs typeface="Calibri"/>
              </a:rPr>
              <a:t> </a:t>
            </a:r>
            <a:r>
              <a:rPr sz="2300" dirty="0">
                <a:latin typeface="Calibri"/>
                <a:cs typeface="Calibri"/>
              </a:rPr>
              <a:t>to</a:t>
            </a:r>
            <a:r>
              <a:rPr sz="2300" spc="-35" dirty="0">
                <a:latin typeface="Calibri"/>
                <a:cs typeface="Calibri"/>
              </a:rPr>
              <a:t> </a:t>
            </a:r>
            <a:r>
              <a:rPr sz="2300" dirty="0">
                <a:latin typeface="Calibri"/>
                <a:cs typeface="Calibri"/>
              </a:rPr>
              <a:t>the</a:t>
            </a:r>
            <a:r>
              <a:rPr sz="2300" spc="-35" dirty="0">
                <a:latin typeface="Calibri"/>
                <a:cs typeface="Calibri"/>
              </a:rPr>
              <a:t> </a:t>
            </a:r>
            <a:r>
              <a:rPr sz="2300" spc="-10" dirty="0">
                <a:latin typeface="Calibri"/>
                <a:cs typeface="Calibri"/>
              </a:rPr>
              <a:t>“physical”</a:t>
            </a:r>
            <a:endParaRPr sz="23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581431"/>
            <a:ext cx="2820670" cy="528320"/>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186E77"/>
                </a:solidFill>
              </a:rPr>
              <a:t>Models</a:t>
            </a:r>
            <a:r>
              <a:rPr sz="3300" spc="-10" dirty="0">
                <a:solidFill>
                  <a:srgbClr val="186E77"/>
                </a:solidFill>
              </a:rPr>
              <a:t> </a:t>
            </a:r>
            <a:r>
              <a:rPr sz="3300" dirty="0">
                <a:solidFill>
                  <a:srgbClr val="186E77"/>
                </a:solidFill>
              </a:rPr>
              <a:t>Thus</a:t>
            </a:r>
            <a:r>
              <a:rPr sz="3300" spc="-35" dirty="0">
                <a:solidFill>
                  <a:srgbClr val="186E77"/>
                </a:solidFill>
              </a:rPr>
              <a:t> </a:t>
            </a:r>
            <a:r>
              <a:rPr sz="3300" spc="-25" dirty="0">
                <a:solidFill>
                  <a:srgbClr val="186E77"/>
                </a:solidFill>
              </a:rPr>
              <a:t>Far</a:t>
            </a:r>
            <a:endParaRPr sz="3300"/>
          </a:p>
        </p:txBody>
      </p:sp>
      <p:sp>
        <p:nvSpPr>
          <p:cNvPr id="3" name="object 3"/>
          <p:cNvSpPr txBox="1"/>
          <p:nvPr/>
        </p:nvSpPr>
        <p:spPr>
          <a:xfrm>
            <a:off x="398748" y="2581005"/>
            <a:ext cx="5775960" cy="3559810"/>
          </a:xfrm>
          <a:prstGeom prst="rect">
            <a:avLst/>
          </a:prstGeom>
        </p:spPr>
        <p:txBody>
          <a:bodyPr vert="horz" wrap="square" lIns="0" tIns="55244" rIns="0" bIns="0" rtlCol="0">
            <a:spAutoFit/>
          </a:bodyPr>
          <a:lstStyle/>
          <a:p>
            <a:pPr marL="253365" indent="-241300">
              <a:lnSpc>
                <a:spcPct val="100000"/>
              </a:lnSpc>
              <a:spcBef>
                <a:spcPts val="434"/>
              </a:spcBef>
              <a:buClr>
                <a:srgbClr val="901A21"/>
              </a:buClr>
              <a:buFont typeface="Arial"/>
              <a:buChar char="•"/>
              <a:tabLst>
                <a:tab pos="253365" algn="l"/>
                <a:tab pos="254000" algn="l"/>
              </a:tabLst>
            </a:pPr>
            <a:r>
              <a:rPr sz="1450" b="1" dirty="0">
                <a:latin typeface="Calibri"/>
                <a:cs typeface="Calibri"/>
              </a:rPr>
              <a:t>Functional</a:t>
            </a:r>
            <a:r>
              <a:rPr sz="1450" b="1" spc="20" dirty="0">
                <a:latin typeface="Calibri"/>
                <a:cs typeface="Calibri"/>
              </a:rPr>
              <a:t> </a:t>
            </a:r>
            <a:r>
              <a:rPr sz="1450" b="1" dirty="0">
                <a:latin typeface="Calibri"/>
                <a:cs typeface="Calibri"/>
              </a:rPr>
              <a:t>Model</a:t>
            </a:r>
            <a:r>
              <a:rPr sz="1450" b="1" spc="30" dirty="0">
                <a:latin typeface="Calibri"/>
                <a:cs typeface="Calibri"/>
              </a:rPr>
              <a:t> </a:t>
            </a:r>
            <a:r>
              <a:rPr sz="1450" dirty="0">
                <a:latin typeface="Calibri"/>
                <a:cs typeface="Calibri"/>
              </a:rPr>
              <a:t>–</a:t>
            </a:r>
            <a:r>
              <a:rPr sz="1450" spc="65" dirty="0">
                <a:latin typeface="Calibri"/>
                <a:cs typeface="Calibri"/>
              </a:rPr>
              <a:t> </a:t>
            </a:r>
            <a:r>
              <a:rPr sz="1450" dirty="0">
                <a:latin typeface="Calibri"/>
                <a:cs typeface="Calibri"/>
              </a:rPr>
              <a:t>Describe</a:t>
            </a:r>
            <a:r>
              <a:rPr sz="1450" spc="50" dirty="0">
                <a:latin typeface="Calibri"/>
                <a:cs typeface="Calibri"/>
              </a:rPr>
              <a:t> </a:t>
            </a:r>
            <a:r>
              <a:rPr sz="1450" dirty="0">
                <a:latin typeface="Calibri"/>
                <a:cs typeface="Calibri"/>
              </a:rPr>
              <a:t>System</a:t>
            </a:r>
            <a:r>
              <a:rPr sz="1450" spc="35" dirty="0">
                <a:latin typeface="Calibri"/>
                <a:cs typeface="Calibri"/>
              </a:rPr>
              <a:t> </a:t>
            </a:r>
            <a:r>
              <a:rPr sz="1450" dirty="0">
                <a:latin typeface="Calibri"/>
                <a:cs typeface="Calibri"/>
              </a:rPr>
              <a:t>to</a:t>
            </a:r>
            <a:r>
              <a:rPr sz="1450" spc="45" dirty="0">
                <a:latin typeface="Calibri"/>
                <a:cs typeface="Calibri"/>
              </a:rPr>
              <a:t> </a:t>
            </a:r>
            <a:r>
              <a:rPr sz="1450" dirty="0">
                <a:latin typeface="Calibri"/>
                <a:cs typeface="Calibri"/>
              </a:rPr>
              <a:t>be</a:t>
            </a:r>
            <a:r>
              <a:rPr sz="1450" spc="70" dirty="0">
                <a:latin typeface="Calibri"/>
                <a:cs typeface="Calibri"/>
              </a:rPr>
              <a:t> </a:t>
            </a:r>
            <a:r>
              <a:rPr sz="1450" spc="-10" dirty="0">
                <a:latin typeface="Calibri"/>
                <a:cs typeface="Calibri"/>
              </a:rPr>
              <a:t>built.</a:t>
            </a:r>
            <a:endParaRPr sz="1450">
              <a:latin typeface="Calibri"/>
              <a:cs typeface="Calibri"/>
            </a:endParaRPr>
          </a:p>
          <a:p>
            <a:pPr marL="525780" lvl="1" indent="-265430">
              <a:lnSpc>
                <a:spcPct val="100000"/>
              </a:lnSpc>
              <a:spcBef>
                <a:spcPts val="295"/>
              </a:spcBef>
              <a:buClr>
                <a:srgbClr val="901A21"/>
              </a:buClr>
              <a:buSzPct val="80769"/>
              <a:buFont typeface="Courier New"/>
              <a:buChar char="o"/>
              <a:tabLst>
                <a:tab pos="525780" algn="l"/>
                <a:tab pos="526415" algn="l"/>
              </a:tabLst>
            </a:pPr>
            <a:r>
              <a:rPr sz="1300" dirty="0">
                <a:latin typeface="Calibri"/>
                <a:cs typeface="Calibri"/>
              </a:rPr>
              <a:t>User</a:t>
            </a:r>
            <a:r>
              <a:rPr sz="1300" spc="15" dirty="0">
                <a:latin typeface="Calibri"/>
                <a:cs typeface="Calibri"/>
              </a:rPr>
              <a:t> </a:t>
            </a:r>
            <a:r>
              <a:rPr sz="1300" dirty="0">
                <a:latin typeface="Calibri"/>
                <a:cs typeface="Calibri"/>
              </a:rPr>
              <a:t>Requirements</a:t>
            </a:r>
            <a:r>
              <a:rPr sz="1300" spc="15" dirty="0">
                <a:latin typeface="Calibri"/>
                <a:cs typeface="Calibri"/>
              </a:rPr>
              <a:t> </a:t>
            </a:r>
            <a:r>
              <a:rPr sz="1300" dirty="0">
                <a:latin typeface="Calibri"/>
                <a:cs typeface="Calibri"/>
              </a:rPr>
              <a:t>Gathering</a:t>
            </a:r>
            <a:r>
              <a:rPr sz="1300" spc="20" dirty="0">
                <a:latin typeface="Calibri"/>
                <a:cs typeface="Calibri"/>
              </a:rPr>
              <a:t> </a:t>
            </a:r>
            <a:r>
              <a:rPr sz="1300" spc="-10" dirty="0">
                <a:latin typeface="Calibri"/>
                <a:cs typeface="Calibri"/>
              </a:rPr>
              <a:t>Process</a:t>
            </a:r>
            <a:endParaRPr sz="1300">
              <a:latin typeface="Calibri"/>
              <a:cs typeface="Calibri"/>
            </a:endParaRPr>
          </a:p>
          <a:p>
            <a:pPr marL="525780" lvl="1" indent="-265430">
              <a:lnSpc>
                <a:spcPct val="100000"/>
              </a:lnSpc>
              <a:spcBef>
                <a:spcPts val="280"/>
              </a:spcBef>
              <a:buClr>
                <a:srgbClr val="901A21"/>
              </a:buClr>
              <a:buSzPct val="80769"/>
              <a:buFont typeface="Courier New"/>
              <a:buChar char="o"/>
              <a:tabLst>
                <a:tab pos="525780" algn="l"/>
                <a:tab pos="526415" algn="l"/>
              </a:tabLst>
            </a:pPr>
            <a:r>
              <a:rPr sz="1300" dirty="0">
                <a:latin typeface="Calibri"/>
                <a:cs typeface="Calibri"/>
              </a:rPr>
              <a:t>Use</a:t>
            </a:r>
            <a:r>
              <a:rPr sz="1300" spc="5" dirty="0">
                <a:latin typeface="Calibri"/>
                <a:cs typeface="Calibri"/>
              </a:rPr>
              <a:t> </a:t>
            </a:r>
            <a:r>
              <a:rPr sz="1300" dirty="0">
                <a:latin typeface="Calibri"/>
                <a:cs typeface="Calibri"/>
              </a:rPr>
              <a:t>Case</a:t>
            </a:r>
            <a:r>
              <a:rPr sz="1300" spc="20" dirty="0">
                <a:latin typeface="Calibri"/>
                <a:cs typeface="Calibri"/>
              </a:rPr>
              <a:t> </a:t>
            </a:r>
            <a:r>
              <a:rPr sz="1300" spc="-10" dirty="0">
                <a:latin typeface="Calibri"/>
                <a:cs typeface="Calibri"/>
              </a:rPr>
              <a:t>Cases</a:t>
            </a:r>
            <a:endParaRPr sz="1300">
              <a:latin typeface="Calibri"/>
              <a:cs typeface="Calibri"/>
            </a:endParaRPr>
          </a:p>
          <a:p>
            <a:pPr marL="525780" lvl="1" indent="-265430">
              <a:lnSpc>
                <a:spcPct val="100000"/>
              </a:lnSpc>
              <a:spcBef>
                <a:spcPts val="275"/>
              </a:spcBef>
              <a:buClr>
                <a:srgbClr val="901A21"/>
              </a:buClr>
              <a:buSzPct val="80769"/>
              <a:buFont typeface="Courier New"/>
              <a:buChar char="o"/>
              <a:tabLst>
                <a:tab pos="525780" algn="l"/>
                <a:tab pos="526415" algn="l"/>
              </a:tabLst>
            </a:pPr>
            <a:r>
              <a:rPr sz="1300" dirty="0">
                <a:latin typeface="Calibri"/>
                <a:cs typeface="Calibri"/>
              </a:rPr>
              <a:t>Use</a:t>
            </a:r>
            <a:r>
              <a:rPr sz="1300" spc="5" dirty="0">
                <a:latin typeface="Calibri"/>
                <a:cs typeface="Calibri"/>
              </a:rPr>
              <a:t> </a:t>
            </a:r>
            <a:r>
              <a:rPr sz="1300" dirty="0">
                <a:latin typeface="Calibri"/>
                <a:cs typeface="Calibri"/>
              </a:rPr>
              <a:t>Case</a:t>
            </a:r>
            <a:r>
              <a:rPr sz="1300" spc="20" dirty="0">
                <a:latin typeface="Calibri"/>
                <a:cs typeface="Calibri"/>
              </a:rPr>
              <a:t> </a:t>
            </a:r>
            <a:r>
              <a:rPr sz="1300" spc="-10" dirty="0">
                <a:latin typeface="Calibri"/>
                <a:cs typeface="Calibri"/>
              </a:rPr>
              <a:t>Diagram</a:t>
            </a:r>
            <a:endParaRPr sz="1300">
              <a:latin typeface="Calibri"/>
              <a:cs typeface="Calibri"/>
            </a:endParaRPr>
          </a:p>
          <a:p>
            <a:pPr marL="525780" lvl="1" indent="-265430">
              <a:lnSpc>
                <a:spcPct val="100000"/>
              </a:lnSpc>
              <a:spcBef>
                <a:spcPts val="275"/>
              </a:spcBef>
              <a:buClr>
                <a:srgbClr val="901A21"/>
              </a:buClr>
              <a:buSzPct val="80769"/>
              <a:buFont typeface="Courier New"/>
              <a:buChar char="o"/>
              <a:tabLst>
                <a:tab pos="525780" algn="l"/>
                <a:tab pos="526415" algn="l"/>
              </a:tabLst>
            </a:pPr>
            <a:r>
              <a:rPr sz="1300" dirty="0">
                <a:latin typeface="Calibri"/>
                <a:cs typeface="Calibri"/>
              </a:rPr>
              <a:t>Use</a:t>
            </a:r>
            <a:r>
              <a:rPr sz="1300" spc="-5" dirty="0">
                <a:latin typeface="Calibri"/>
                <a:cs typeface="Calibri"/>
              </a:rPr>
              <a:t> </a:t>
            </a:r>
            <a:r>
              <a:rPr sz="1300" dirty="0">
                <a:latin typeface="Calibri"/>
                <a:cs typeface="Calibri"/>
              </a:rPr>
              <a:t>Case</a:t>
            </a:r>
            <a:r>
              <a:rPr sz="1300" spc="10" dirty="0">
                <a:latin typeface="Calibri"/>
                <a:cs typeface="Calibri"/>
              </a:rPr>
              <a:t> </a:t>
            </a:r>
            <a:r>
              <a:rPr sz="1300" spc="-10" dirty="0">
                <a:latin typeface="Calibri"/>
                <a:cs typeface="Calibri"/>
              </a:rPr>
              <a:t>Template</a:t>
            </a:r>
            <a:r>
              <a:rPr sz="1300" spc="-5" dirty="0">
                <a:latin typeface="Calibri"/>
                <a:cs typeface="Calibri"/>
              </a:rPr>
              <a:t> </a:t>
            </a:r>
            <a:r>
              <a:rPr sz="1300" spc="-10" dirty="0">
                <a:latin typeface="Calibri"/>
                <a:cs typeface="Calibri"/>
              </a:rPr>
              <a:t>Description</a:t>
            </a:r>
            <a:endParaRPr sz="1300">
              <a:latin typeface="Calibri"/>
              <a:cs typeface="Calibri"/>
            </a:endParaRPr>
          </a:p>
          <a:p>
            <a:pPr marL="253365" marR="5080" indent="-241300">
              <a:lnSpc>
                <a:spcPts val="1610"/>
              </a:lnSpc>
              <a:spcBef>
                <a:spcPts val="840"/>
              </a:spcBef>
              <a:buClr>
                <a:srgbClr val="901A21"/>
              </a:buClr>
              <a:buFont typeface="Arial"/>
              <a:buChar char="•"/>
              <a:tabLst>
                <a:tab pos="253365" algn="l"/>
                <a:tab pos="254000" algn="l"/>
              </a:tabLst>
            </a:pPr>
            <a:r>
              <a:rPr sz="1450" b="1" dirty="0">
                <a:latin typeface="Calibri"/>
                <a:cs typeface="Calibri"/>
              </a:rPr>
              <a:t>Structural</a:t>
            </a:r>
            <a:r>
              <a:rPr sz="1450" b="1" spc="15" dirty="0">
                <a:latin typeface="Calibri"/>
                <a:cs typeface="Calibri"/>
              </a:rPr>
              <a:t> </a:t>
            </a:r>
            <a:r>
              <a:rPr sz="1450" b="1" dirty="0">
                <a:latin typeface="Calibri"/>
                <a:cs typeface="Calibri"/>
              </a:rPr>
              <a:t>Model</a:t>
            </a:r>
            <a:r>
              <a:rPr sz="1450" b="1" spc="35" dirty="0">
                <a:latin typeface="Calibri"/>
                <a:cs typeface="Calibri"/>
              </a:rPr>
              <a:t> </a:t>
            </a:r>
            <a:r>
              <a:rPr sz="1450" dirty="0">
                <a:latin typeface="Calibri"/>
                <a:cs typeface="Calibri"/>
              </a:rPr>
              <a:t>–</a:t>
            </a:r>
            <a:r>
              <a:rPr sz="1450" spc="60" dirty="0">
                <a:latin typeface="Calibri"/>
                <a:cs typeface="Calibri"/>
              </a:rPr>
              <a:t> </a:t>
            </a:r>
            <a:r>
              <a:rPr sz="1450" dirty="0">
                <a:latin typeface="Calibri"/>
                <a:cs typeface="Calibri"/>
              </a:rPr>
              <a:t>Describe</a:t>
            </a:r>
            <a:r>
              <a:rPr sz="1450" spc="65" dirty="0">
                <a:latin typeface="Calibri"/>
                <a:cs typeface="Calibri"/>
              </a:rPr>
              <a:t> </a:t>
            </a:r>
            <a:r>
              <a:rPr sz="1450" dirty="0">
                <a:latin typeface="Calibri"/>
                <a:cs typeface="Calibri"/>
              </a:rPr>
              <a:t>Overall</a:t>
            </a:r>
            <a:r>
              <a:rPr sz="1450" spc="60" dirty="0">
                <a:latin typeface="Calibri"/>
                <a:cs typeface="Calibri"/>
              </a:rPr>
              <a:t> </a:t>
            </a:r>
            <a:r>
              <a:rPr sz="1450" dirty="0">
                <a:latin typeface="Calibri"/>
                <a:cs typeface="Calibri"/>
              </a:rPr>
              <a:t>Structure</a:t>
            </a:r>
            <a:r>
              <a:rPr sz="1450" spc="45" dirty="0">
                <a:latin typeface="Calibri"/>
                <a:cs typeface="Calibri"/>
              </a:rPr>
              <a:t> </a:t>
            </a:r>
            <a:r>
              <a:rPr sz="1450" dirty="0">
                <a:latin typeface="Calibri"/>
                <a:cs typeface="Calibri"/>
              </a:rPr>
              <a:t>That</a:t>
            </a:r>
            <a:r>
              <a:rPr sz="1450" spc="70" dirty="0">
                <a:latin typeface="Calibri"/>
                <a:cs typeface="Calibri"/>
              </a:rPr>
              <a:t> </a:t>
            </a:r>
            <a:r>
              <a:rPr sz="1450" dirty="0">
                <a:latin typeface="Calibri"/>
                <a:cs typeface="Calibri"/>
              </a:rPr>
              <a:t>Helps</a:t>
            </a:r>
            <a:r>
              <a:rPr sz="1450" spc="55" dirty="0">
                <a:latin typeface="Calibri"/>
                <a:cs typeface="Calibri"/>
              </a:rPr>
              <a:t> </a:t>
            </a:r>
            <a:r>
              <a:rPr sz="1450" dirty="0">
                <a:latin typeface="Calibri"/>
                <a:cs typeface="Calibri"/>
              </a:rPr>
              <a:t>to</a:t>
            </a:r>
            <a:r>
              <a:rPr sz="1450" spc="45" dirty="0">
                <a:latin typeface="Calibri"/>
                <a:cs typeface="Calibri"/>
              </a:rPr>
              <a:t> </a:t>
            </a:r>
            <a:r>
              <a:rPr sz="1450" spc="-10" dirty="0">
                <a:latin typeface="Calibri"/>
                <a:cs typeface="Calibri"/>
              </a:rPr>
              <a:t>Understand </a:t>
            </a:r>
            <a:r>
              <a:rPr sz="1450" dirty="0">
                <a:latin typeface="Calibri"/>
                <a:cs typeface="Calibri"/>
              </a:rPr>
              <a:t>The</a:t>
            </a:r>
            <a:r>
              <a:rPr sz="1450" spc="50" dirty="0">
                <a:latin typeface="Calibri"/>
                <a:cs typeface="Calibri"/>
              </a:rPr>
              <a:t> </a:t>
            </a:r>
            <a:r>
              <a:rPr sz="1450" dirty="0">
                <a:latin typeface="Calibri"/>
                <a:cs typeface="Calibri"/>
              </a:rPr>
              <a:t>System </a:t>
            </a:r>
            <a:r>
              <a:rPr sz="1450" spc="-10" dirty="0">
                <a:latin typeface="Calibri"/>
                <a:cs typeface="Calibri"/>
              </a:rPr>
              <a:t>Context</a:t>
            </a:r>
            <a:endParaRPr sz="1450">
              <a:latin typeface="Calibri"/>
              <a:cs typeface="Calibri"/>
            </a:endParaRPr>
          </a:p>
          <a:p>
            <a:pPr marL="525780" lvl="1" indent="-265430">
              <a:lnSpc>
                <a:spcPct val="100000"/>
              </a:lnSpc>
              <a:spcBef>
                <a:spcPts val="260"/>
              </a:spcBef>
              <a:buClr>
                <a:srgbClr val="901A21"/>
              </a:buClr>
              <a:buSzPct val="80769"/>
              <a:buFont typeface="Courier New"/>
              <a:buChar char="o"/>
              <a:tabLst>
                <a:tab pos="525780" algn="l"/>
                <a:tab pos="526415" algn="l"/>
              </a:tabLst>
            </a:pPr>
            <a:r>
              <a:rPr sz="1300" spc="-10" dirty="0">
                <a:latin typeface="Calibri"/>
                <a:cs typeface="Calibri"/>
              </a:rPr>
              <a:t>Classes/Blocks</a:t>
            </a:r>
            <a:endParaRPr sz="1300">
              <a:latin typeface="Calibri"/>
              <a:cs typeface="Calibri"/>
            </a:endParaRPr>
          </a:p>
          <a:p>
            <a:pPr marL="525780" lvl="1" indent="-265430">
              <a:lnSpc>
                <a:spcPct val="100000"/>
              </a:lnSpc>
              <a:spcBef>
                <a:spcPts val="275"/>
              </a:spcBef>
              <a:buClr>
                <a:srgbClr val="901A21"/>
              </a:buClr>
              <a:buSzPct val="80769"/>
              <a:buFont typeface="Courier New"/>
              <a:buChar char="o"/>
              <a:tabLst>
                <a:tab pos="525780" algn="l"/>
                <a:tab pos="526415" algn="l"/>
              </a:tabLst>
            </a:pPr>
            <a:r>
              <a:rPr sz="1300" dirty="0">
                <a:latin typeface="Calibri"/>
                <a:cs typeface="Calibri"/>
              </a:rPr>
              <a:t>System</a:t>
            </a:r>
            <a:r>
              <a:rPr sz="1300" spc="-15" dirty="0">
                <a:latin typeface="Calibri"/>
                <a:cs typeface="Calibri"/>
              </a:rPr>
              <a:t> </a:t>
            </a:r>
            <a:r>
              <a:rPr sz="1300" dirty="0">
                <a:latin typeface="Calibri"/>
                <a:cs typeface="Calibri"/>
              </a:rPr>
              <a:t>Block</a:t>
            </a:r>
            <a:r>
              <a:rPr sz="1300" spc="10" dirty="0">
                <a:latin typeface="Calibri"/>
                <a:cs typeface="Calibri"/>
              </a:rPr>
              <a:t> </a:t>
            </a:r>
            <a:r>
              <a:rPr sz="1300" spc="-10" dirty="0">
                <a:latin typeface="Calibri"/>
                <a:cs typeface="Calibri"/>
              </a:rPr>
              <a:t>Diagram</a:t>
            </a:r>
            <a:endParaRPr sz="1300">
              <a:latin typeface="Calibri"/>
              <a:cs typeface="Calibri"/>
            </a:endParaRPr>
          </a:p>
          <a:p>
            <a:pPr marL="955675" lvl="2" indent="-189230">
              <a:lnSpc>
                <a:spcPct val="100000"/>
              </a:lnSpc>
              <a:spcBef>
                <a:spcPts val="315"/>
              </a:spcBef>
              <a:buFont typeface="Arial"/>
              <a:buChar char="•"/>
              <a:tabLst>
                <a:tab pos="955675" algn="l"/>
                <a:tab pos="956310" algn="l"/>
              </a:tabLst>
            </a:pPr>
            <a:r>
              <a:rPr sz="1000" dirty="0">
                <a:latin typeface="Calibri"/>
                <a:cs typeface="Calibri"/>
              </a:rPr>
              <a:t>Class</a:t>
            </a:r>
            <a:r>
              <a:rPr sz="1000" spc="55" dirty="0">
                <a:latin typeface="Calibri"/>
                <a:cs typeface="Calibri"/>
              </a:rPr>
              <a:t> </a:t>
            </a:r>
            <a:r>
              <a:rPr sz="1000" spc="-10" dirty="0">
                <a:latin typeface="Calibri"/>
                <a:cs typeface="Calibri"/>
              </a:rPr>
              <a:t>Diagram</a:t>
            </a:r>
            <a:endParaRPr sz="1000">
              <a:latin typeface="Calibri"/>
              <a:cs typeface="Calibri"/>
            </a:endParaRPr>
          </a:p>
          <a:p>
            <a:pPr marL="955675" lvl="2" indent="-189230">
              <a:lnSpc>
                <a:spcPct val="100000"/>
              </a:lnSpc>
              <a:spcBef>
                <a:spcPts val="275"/>
              </a:spcBef>
              <a:buFont typeface="Arial"/>
              <a:buChar char="•"/>
              <a:tabLst>
                <a:tab pos="955675" algn="l"/>
                <a:tab pos="956310" algn="l"/>
              </a:tabLst>
            </a:pPr>
            <a:r>
              <a:rPr sz="1000" dirty="0">
                <a:latin typeface="Calibri"/>
                <a:cs typeface="Calibri"/>
              </a:rPr>
              <a:t>Block</a:t>
            </a:r>
            <a:r>
              <a:rPr sz="1000" spc="10" dirty="0">
                <a:latin typeface="Calibri"/>
                <a:cs typeface="Calibri"/>
              </a:rPr>
              <a:t> </a:t>
            </a:r>
            <a:r>
              <a:rPr sz="1000" dirty="0">
                <a:latin typeface="Calibri"/>
                <a:cs typeface="Calibri"/>
              </a:rPr>
              <a:t>Definition</a:t>
            </a:r>
            <a:r>
              <a:rPr sz="1000" spc="55" dirty="0">
                <a:latin typeface="Calibri"/>
                <a:cs typeface="Calibri"/>
              </a:rPr>
              <a:t> </a:t>
            </a:r>
            <a:r>
              <a:rPr sz="1000" spc="-10" dirty="0">
                <a:latin typeface="Calibri"/>
                <a:cs typeface="Calibri"/>
              </a:rPr>
              <a:t>Diagram</a:t>
            </a:r>
            <a:endParaRPr sz="1000">
              <a:latin typeface="Calibri"/>
              <a:cs typeface="Calibri"/>
            </a:endParaRPr>
          </a:p>
          <a:p>
            <a:pPr marL="253365" marR="135890" indent="-241300">
              <a:lnSpc>
                <a:spcPts val="1610"/>
              </a:lnSpc>
              <a:spcBef>
                <a:spcPts val="805"/>
              </a:spcBef>
              <a:buClr>
                <a:srgbClr val="901A21"/>
              </a:buClr>
              <a:buFont typeface="Arial"/>
              <a:buChar char="•"/>
              <a:tabLst>
                <a:tab pos="253365" algn="l"/>
                <a:tab pos="254000" algn="l"/>
              </a:tabLst>
            </a:pPr>
            <a:r>
              <a:rPr sz="1450" dirty="0">
                <a:latin typeface="Calibri"/>
                <a:cs typeface="Calibri"/>
              </a:rPr>
              <a:t>Behavioral</a:t>
            </a:r>
            <a:r>
              <a:rPr sz="1450" spc="65" dirty="0">
                <a:latin typeface="Calibri"/>
                <a:cs typeface="Calibri"/>
              </a:rPr>
              <a:t> </a:t>
            </a:r>
            <a:r>
              <a:rPr sz="1450" dirty="0">
                <a:latin typeface="Calibri"/>
                <a:cs typeface="Calibri"/>
              </a:rPr>
              <a:t>Model</a:t>
            </a:r>
            <a:r>
              <a:rPr sz="1450" spc="40" dirty="0">
                <a:latin typeface="Calibri"/>
                <a:cs typeface="Calibri"/>
              </a:rPr>
              <a:t> </a:t>
            </a:r>
            <a:r>
              <a:rPr sz="1450" dirty="0">
                <a:latin typeface="Calibri"/>
                <a:cs typeface="Calibri"/>
              </a:rPr>
              <a:t>–</a:t>
            </a:r>
            <a:r>
              <a:rPr sz="1450" spc="65" dirty="0">
                <a:latin typeface="Calibri"/>
                <a:cs typeface="Calibri"/>
              </a:rPr>
              <a:t> </a:t>
            </a:r>
            <a:r>
              <a:rPr sz="1450" dirty="0">
                <a:latin typeface="Calibri"/>
                <a:cs typeface="Calibri"/>
              </a:rPr>
              <a:t>Describe</a:t>
            </a:r>
            <a:r>
              <a:rPr sz="1450" spc="55" dirty="0">
                <a:latin typeface="Calibri"/>
                <a:cs typeface="Calibri"/>
              </a:rPr>
              <a:t> </a:t>
            </a:r>
            <a:r>
              <a:rPr sz="1450" dirty="0">
                <a:latin typeface="Calibri"/>
                <a:cs typeface="Calibri"/>
              </a:rPr>
              <a:t>User</a:t>
            </a:r>
            <a:r>
              <a:rPr sz="1450" spc="20" dirty="0">
                <a:latin typeface="Calibri"/>
                <a:cs typeface="Calibri"/>
              </a:rPr>
              <a:t> </a:t>
            </a:r>
            <a:r>
              <a:rPr sz="1450" dirty="0">
                <a:latin typeface="Calibri"/>
                <a:cs typeface="Calibri"/>
              </a:rPr>
              <a:t>Interactions</a:t>
            </a:r>
            <a:r>
              <a:rPr sz="1450" spc="45" dirty="0">
                <a:latin typeface="Calibri"/>
                <a:cs typeface="Calibri"/>
              </a:rPr>
              <a:t> </a:t>
            </a:r>
            <a:r>
              <a:rPr sz="1450" dirty="0">
                <a:latin typeface="Calibri"/>
                <a:cs typeface="Calibri"/>
              </a:rPr>
              <a:t>of</a:t>
            </a:r>
            <a:r>
              <a:rPr sz="1450" spc="45" dirty="0">
                <a:latin typeface="Calibri"/>
                <a:cs typeface="Calibri"/>
              </a:rPr>
              <a:t> </a:t>
            </a:r>
            <a:r>
              <a:rPr sz="1450" dirty="0">
                <a:latin typeface="Calibri"/>
                <a:cs typeface="Calibri"/>
              </a:rPr>
              <a:t>the</a:t>
            </a:r>
            <a:r>
              <a:rPr sz="1450" spc="50" dirty="0">
                <a:latin typeface="Calibri"/>
                <a:cs typeface="Calibri"/>
              </a:rPr>
              <a:t> </a:t>
            </a:r>
            <a:r>
              <a:rPr sz="1450" dirty="0">
                <a:latin typeface="Calibri"/>
                <a:cs typeface="Calibri"/>
              </a:rPr>
              <a:t>System</a:t>
            </a:r>
            <a:r>
              <a:rPr sz="1450" spc="5" dirty="0">
                <a:latin typeface="Calibri"/>
                <a:cs typeface="Calibri"/>
              </a:rPr>
              <a:t> </a:t>
            </a:r>
            <a:r>
              <a:rPr sz="1450" dirty="0">
                <a:latin typeface="Calibri"/>
                <a:cs typeface="Calibri"/>
              </a:rPr>
              <a:t>to</a:t>
            </a:r>
            <a:r>
              <a:rPr sz="1450" spc="35" dirty="0">
                <a:latin typeface="Calibri"/>
                <a:cs typeface="Calibri"/>
              </a:rPr>
              <a:t> </a:t>
            </a:r>
            <a:r>
              <a:rPr sz="1450" spc="-10" dirty="0">
                <a:latin typeface="Calibri"/>
                <a:cs typeface="Calibri"/>
              </a:rPr>
              <a:t>Model Requirements</a:t>
            </a:r>
            <a:endParaRPr sz="1450">
              <a:latin typeface="Calibri"/>
              <a:cs typeface="Calibri"/>
            </a:endParaRPr>
          </a:p>
          <a:p>
            <a:pPr marL="525780" lvl="1" indent="-265430">
              <a:lnSpc>
                <a:spcPct val="100000"/>
              </a:lnSpc>
              <a:spcBef>
                <a:spcPts val="259"/>
              </a:spcBef>
              <a:buClr>
                <a:srgbClr val="901A21"/>
              </a:buClr>
              <a:buSzPct val="80769"/>
              <a:buFont typeface="Courier New"/>
              <a:buChar char="o"/>
              <a:tabLst>
                <a:tab pos="525780" algn="l"/>
                <a:tab pos="526415" algn="l"/>
              </a:tabLst>
            </a:pPr>
            <a:r>
              <a:rPr sz="1300" dirty="0">
                <a:latin typeface="Calibri"/>
                <a:cs typeface="Calibri"/>
              </a:rPr>
              <a:t>Use</a:t>
            </a:r>
            <a:r>
              <a:rPr sz="1300" spc="5" dirty="0">
                <a:latin typeface="Calibri"/>
                <a:cs typeface="Calibri"/>
              </a:rPr>
              <a:t> </a:t>
            </a:r>
            <a:r>
              <a:rPr sz="1300" dirty="0">
                <a:latin typeface="Calibri"/>
                <a:cs typeface="Calibri"/>
              </a:rPr>
              <a:t>Case</a:t>
            </a:r>
            <a:r>
              <a:rPr sz="1300" spc="20" dirty="0">
                <a:latin typeface="Calibri"/>
                <a:cs typeface="Calibri"/>
              </a:rPr>
              <a:t> </a:t>
            </a:r>
            <a:r>
              <a:rPr sz="1300" spc="-10" dirty="0">
                <a:latin typeface="Calibri"/>
                <a:cs typeface="Calibri"/>
              </a:rPr>
              <a:t>Scenarios</a:t>
            </a:r>
            <a:endParaRPr sz="1300">
              <a:latin typeface="Calibri"/>
              <a:cs typeface="Calibri"/>
            </a:endParaRPr>
          </a:p>
          <a:p>
            <a:pPr marL="525780" lvl="1" indent="-265430">
              <a:lnSpc>
                <a:spcPct val="100000"/>
              </a:lnSpc>
              <a:spcBef>
                <a:spcPts val="275"/>
              </a:spcBef>
              <a:buClr>
                <a:srgbClr val="901A21"/>
              </a:buClr>
              <a:buSzPct val="80769"/>
              <a:buFont typeface="Courier New"/>
              <a:buChar char="o"/>
              <a:tabLst>
                <a:tab pos="525780" algn="l"/>
                <a:tab pos="526415" algn="l"/>
              </a:tabLst>
            </a:pPr>
            <a:r>
              <a:rPr sz="1300" dirty="0">
                <a:latin typeface="Calibri"/>
                <a:cs typeface="Calibri"/>
              </a:rPr>
              <a:t>Activity</a:t>
            </a:r>
            <a:r>
              <a:rPr sz="1300" spc="5" dirty="0">
                <a:latin typeface="Calibri"/>
                <a:cs typeface="Calibri"/>
              </a:rPr>
              <a:t> </a:t>
            </a:r>
            <a:r>
              <a:rPr sz="1300" spc="-10" dirty="0">
                <a:latin typeface="Calibri"/>
                <a:cs typeface="Calibri"/>
              </a:rPr>
              <a:t>Diagrams</a:t>
            </a:r>
            <a:endParaRPr sz="1300">
              <a:latin typeface="Calibri"/>
              <a:cs typeface="Calibri"/>
            </a:endParaRPr>
          </a:p>
        </p:txBody>
      </p:sp>
      <p:pic>
        <p:nvPicPr>
          <p:cNvPr id="4" name="object 4"/>
          <p:cNvPicPr/>
          <p:nvPr/>
        </p:nvPicPr>
        <p:blipFill>
          <a:blip r:embed="rId2" cstate="print"/>
          <a:stretch>
            <a:fillRect/>
          </a:stretch>
        </p:blipFill>
        <p:spPr>
          <a:xfrm>
            <a:off x="6726935" y="1594104"/>
            <a:ext cx="3144011" cy="1458467"/>
          </a:xfrm>
          <a:prstGeom prst="rect">
            <a:avLst/>
          </a:prstGeom>
        </p:spPr>
      </p:pic>
      <p:pic>
        <p:nvPicPr>
          <p:cNvPr id="5" name="object 5"/>
          <p:cNvPicPr/>
          <p:nvPr/>
        </p:nvPicPr>
        <p:blipFill>
          <a:blip r:embed="rId3" cstate="print"/>
          <a:stretch>
            <a:fillRect/>
          </a:stretch>
        </p:blipFill>
        <p:spPr>
          <a:xfrm>
            <a:off x="7292340" y="3713988"/>
            <a:ext cx="1746503" cy="1050035"/>
          </a:xfrm>
          <a:prstGeom prst="rect">
            <a:avLst/>
          </a:prstGeom>
        </p:spPr>
      </p:pic>
      <p:pic>
        <p:nvPicPr>
          <p:cNvPr id="6" name="object 6"/>
          <p:cNvPicPr/>
          <p:nvPr/>
        </p:nvPicPr>
        <p:blipFill>
          <a:blip r:embed="rId4" cstate="print"/>
          <a:stretch>
            <a:fillRect/>
          </a:stretch>
        </p:blipFill>
        <p:spPr>
          <a:xfrm>
            <a:off x="4479144" y="2692907"/>
            <a:ext cx="1659527" cy="1044678"/>
          </a:xfrm>
          <a:prstGeom prst="rect">
            <a:avLst/>
          </a:prstGeom>
        </p:spPr>
      </p:pic>
      <p:pic>
        <p:nvPicPr>
          <p:cNvPr id="7" name="object 7"/>
          <p:cNvPicPr/>
          <p:nvPr/>
        </p:nvPicPr>
        <p:blipFill>
          <a:blip r:embed="rId5" cstate="print"/>
          <a:stretch>
            <a:fillRect/>
          </a:stretch>
        </p:blipFill>
        <p:spPr>
          <a:xfrm>
            <a:off x="6124955" y="5114544"/>
            <a:ext cx="1234440" cy="1261871"/>
          </a:xfrm>
          <a:prstGeom prst="rect">
            <a:avLst/>
          </a:prstGeom>
        </p:spPr>
      </p:pic>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5</a:t>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3412490" cy="528320"/>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186E77"/>
                </a:solidFill>
              </a:rPr>
              <a:t>UML</a:t>
            </a:r>
            <a:r>
              <a:rPr sz="3300" spc="-25" dirty="0">
                <a:solidFill>
                  <a:srgbClr val="186E77"/>
                </a:solidFill>
              </a:rPr>
              <a:t> </a:t>
            </a:r>
            <a:r>
              <a:rPr sz="3300" dirty="0">
                <a:solidFill>
                  <a:srgbClr val="186E77"/>
                </a:solidFill>
              </a:rPr>
              <a:t>Diagram</a:t>
            </a:r>
            <a:r>
              <a:rPr sz="3300" spc="-75" dirty="0">
                <a:solidFill>
                  <a:srgbClr val="186E77"/>
                </a:solidFill>
              </a:rPr>
              <a:t> </a:t>
            </a:r>
            <a:r>
              <a:rPr sz="3300" spc="-20" dirty="0">
                <a:solidFill>
                  <a:srgbClr val="186E77"/>
                </a:solidFill>
              </a:rPr>
              <a:t>Types</a:t>
            </a:r>
            <a:endParaRPr sz="3300"/>
          </a:p>
        </p:txBody>
      </p:sp>
      <p:grpSp>
        <p:nvGrpSpPr>
          <p:cNvPr id="3" name="object 3"/>
          <p:cNvGrpSpPr/>
          <p:nvPr/>
        </p:nvGrpSpPr>
        <p:grpSpPr>
          <a:xfrm>
            <a:off x="2054351" y="2500883"/>
            <a:ext cx="5577205" cy="3338195"/>
            <a:chOff x="2054351" y="2500883"/>
            <a:chExt cx="5577205" cy="3338195"/>
          </a:xfrm>
        </p:grpSpPr>
        <p:pic>
          <p:nvPicPr>
            <p:cNvPr id="4" name="object 4"/>
            <p:cNvPicPr/>
            <p:nvPr/>
          </p:nvPicPr>
          <p:blipFill>
            <a:blip r:embed="rId2" cstate="print"/>
            <a:stretch>
              <a:fillRect/>
            </a:stretch>
          </p:blipFill>
          <p:spPr>
            <a:xfrm>
              <a:off x="2054351" y="2500883"/>
              <a:ext cx="5551932" cy="3337975"/>
            </a:xfrm>
            <a:prstGeom prst="rect">
              <a:avLst/>
            </a:prstGeom>
          </p:spPr>
        </p:pic>
        <p:sp>
          <p:nvSpPr>
            <p:cNvPr id="5" name="object 5"/>
            <p:cNvSpPr/>
            <p:nvPr/>
          </p:nvSpPr>
          <p:spPr>
            <a:xfrm>
              <a:off x="3898391" y="3692651"/>
              <a:ext cx="3709670" cy="949960"/>
            </a:xfrm>
            <a:custGeom>
              <a:avLst/>
              <a:gdLst/>
              <a:ahLst/>
              <a:cxnLst/>
              <a:rect l="l" t="t" r="r" b="b"/>
              <a:pathLst>
                <a:path w="3709670" h="949960">
                  <a:moveTo>
                    <a:pt x="0" y="477012"/>
                  </a:moveTo>
                  <a:lnTo>
                    <a:pt x="879348" y="477012"/>
                  </a:lnTo>
                  <a:lnTo>
                    <a:pt x="879348" y="949451"/>
                  </a:lnTo>
                  <a:lnTo>
                    <a:pt x="0" y="949451"/>
                  </a:lnTo>
                  <a:lnTo>
                    <a:pt x="0" y="477012"/>
                  </a:lnTo>
                  <a:close/>
                </a:path>
                <a:path w="3709670" h="949960">
                  <a:moveTo>
                    <a:pt x="1005840" y="0"/>
                  </a:moveTo>
                  <a:lnTo>
                    <a:pt x="2325624" y="0"/>
                  </a:lnTo>
                  <a:lnTo>
                    <a:pt x="2325624" y="470916"/>
                  </a:lnTo>
                  <a:lnTo>
                    <a:pt x="1005840" y="470916"/>
                  </a:lnTo>
                  <a:lnTo>
                    <a:pt x="1005840" y="0"/>
                  </a:lnTo>
                  <a:close/>
                </a:path>
                <a:path w="3709670" h="949960">
                  <a:moveTo>
                    <a:pt x="2388108" y="6096"/>
                  </a:moveTo>
                  <a:lnTo>
                    <a:pt x="3709415" y="6096"/>
                  </a:lnTo>
                  <a:lnTo>
                    <a:pt x="3709415" y="477012"/>
                  </a:lnTo>
                  <a:lnTo>
                    <a:pt x="2388108" y="477012"/>
                  </a:lnTo>
                  <a:lnTo>
                    <a:pt x="2388108" y="6096"/>
                  </a:lnTo>
                  <a:close/>
                </a:path>
              </a:pathLst>
            </a:custGeom>
            <a:ln w="47244">
              <a:solidFill>
                <a:srgbClr val="00AF50"/>
              </a:solidFill>
            </a:ln>
          </p:spPr>
          <p:txBody>
            <a:bodyPr wrap="square" lIns="0" tIns="0" rIns="0" bIns="0" rtlCol="0"/>
            <a:lstStyle/>
            <a:p>
              <a:endParaRPr/>
            </a:p>
          </p:txBody>
        </p:sp>
        <p:sp>
          <p:nvSpPr>
            <p:cNvPr id="6" name="object 6"/>
            <p:cNvSpPr/>
            <p:nvPr/>
          </p:nvSpPr>
          <p:spPr>
            <a:xfrm>
              <a:off x="4898135" y="4191000"/>
              <a:ext cx="1388745" cy="1173480"/>
            </a:xfrm>
            <a:custGeom>
              <a:avLst/>
              <a:gdLst/>
              <a:ahLst/>
              <a:cxnLst/>
              <a:rect l="l" t="t" r="r" b="b"/>
              <a:pathLst>
                <a:path w="1388745" h="1173479">
                  <a:moveTo>
                    <a:pt x="22860" y="702564"/>
                  </a:moveTo>
                  <a:lnTo>
                    <a:pt x="1388364" y="702564"/>
                  </a:lnTo>
                  <a:lnTo>
                    <a:pt x="1388364" y="1173480"/>
                  </a:lnTo>
                  <a:lnTo>
                    <a:pt x="22860" y="1173480"/>
                  </a:lnTo>
                  <a:lnTo>
                    <a:pt x="22860" y="702564"/>
                  </a:lnTo>
                  <a:close/>
                </a:path>
                <a:path w="1388745" h="1173479">
                  <a:moveTo>
                    <a:pt x="0" y="0"/>
                  </a:moveTo>
                  <a:lnTo>
                    <a:pt x="1074419" y="0"/>
                  </a:lnTo>
                  <a:lnTo>
                    <a:pt x="1074419" y="470916"/>
                  </a:lnTo>
                  <a:lnTo>
                    <a:pt x="0" y="470916"/>
                  </a:lnTo>
                  <a:lnTo>
                    <a:pt x="0" y="0"/>
                  </a:lnTo>
                  <a:close/>
                </a:path>
              </a:pathLst>
            </a:custGeom>
            <a:ln w="47244">
              <a:solidFill>
                <a:srgbClr val="FFFF00"/>
              </a:solidFill>
            </a:ln>
          </p:spPr>
          <p:txBody>
            <a:bodyPr wrap="square" lIns="0" tIns="0" rIns="0" bIns="0" rtlCol="0"/>
            <a:lstStyle/>
            <a:p>
              <a:endParaRPr/>
            </a:p>
          </p:txBody>
        </p:sp>
      </p:grpSp>
      <p:grpSp>
        <p:nvGrpSpPr>
          <p:cNvPr id="7" name="object 7"/>
          <p:cNvGrpSpPr/>
          <p:nvPr/>
        </p:nvGrpSpPr>
        <p:grpSpPr>
          <a:xfrm>
            <a:off x="479297" y="5529833"/>
            <a:ext cx="1053465" cy="675640"/>
            <a:chOff x="479297" y="5529833"/>
            <a:chExt cx="1053465" cy="675640"/>
          </a:xfrm>
        </p:grpSpPr>
        <p:sp>
          <p:nvSpPr>
            <p:cNvPr id="8" name="object 8"/>
            <p:cNvSpPr/>
            <p:nvPr/>
          </p:nvSpPr>
          <p:spPr>
            <a:xfrm>
              <a:off x="502919" y="5553455"/>
              <a:ext cx="1005840" cy="281940"/>
            </a:xfrm>
            <a:custGeom>
              <a:avLst/>
              <a:gdLst/>
              <a:ahLst/>
              <a:cxnLst/>
              <a:rect l="l" t="t" r="r" b="b"/>
              <a:pathLst>
                <a:path w="1005840" h="281939">
                  <a:moveTo>
                    <a:pt x="0" y="0"/>
                  </a:moveTo>
                  <a:lnTo>
                    <a:pt x="1005839" y="0"/>
                  </a:lnTo>
                  <a:lnTo>
                    <a:pt x="1005839" y="281940"/>
                  </a:lnTo>
                  <a:lnTo>
                    <a:pt x="0" y="281940"/>
                  </a:lnTo>
                  <a:lnTo>
                    <a:pt x="0" y="0"/>
                  </a:lnTo>
                  <a:close/>
                </a:path>
              </a:pathLst>
            </a:custGeom>
            <a:ln w="47243">
              <a:solidFill>
                <a:srgbClr val="00AF50"/>
              </a:solidFill>
            </a:ln>
          </p:spPr>
          <p:txBody>
            <a:bodyPr wrap="square" lIns="0" tIns="0" rIns="0" bIns="0" rtlCol="0"/>
            <a:lstStyle/>
            <a:p>
              <a:endParaRPr/>
            </a:p>
          </p:txBody>
        </p:sp>
        <p:sp>
          <p:nvSpPr>
            <p:cNvPr id="9" name="object 9"/>
            <p:cNvSpPr/>
            <p:nvPr/>
          </p:nvSpPr>
          <p:spPr>
            <a:xfrm>
              <a:off x="502919" y="5899403"/>
              <a:ext cx="1005840" cy="281940"/>
            </a:xfrm>
            <a:custGeom>
              <a:avLst/>
              <a:gdLst/>
              <a:ahLst/>
              <a:cxnLst/>
              <a:rect l="l" t="t" r="r" b="b"/>
              <a:pathLst>
                <a:path w="1005840" h="281939">
                  <a:moveTo>
                    <a:pt x="0" y="0"/>
                  </a:moveTo>
                  <a:lnTo>
                    <a:pt x="1005839" y="0"/>
                  </a:lnTo>
                  <a:lnTo>
                    <a:pt x="1005839" y="281940"/>
                  </a:lnTo>
                  <a:lnTo>
                    <a:pt x="0" y="281940"/>
                  </a:lnTo>
                  <a:lnTo>
                    <a:pt x="0" y="0"/>
                  </a:lnTo>
                  <a:close/>
                </a:path>
              </a:pathLst>
            </a:custGeom>
            <a:ln w="47243">
              <a:solidFill>
                <a:srgbClr val="FFFF00"/>
              </a:solidFill>
            </a:ln>
          </p:spPr>
          <p:txBody>
            <a:bodyPr wrap="square" lIns="0" tIns="0" rIns="0" bIns="0" rtlCol="0"/>
            <a:lstStyle/>
            <a:p>
              <a:endParaRPr/>
            </a:p>
          </p:txBody>
        </p:sp>
      </p:grpSp>
      <p:sp>
        <p:nvSpPr>
          <p:cNvPr id="10" name="object 10"/>
          <p:cNvSpPr txBox="1"/>
          <p:nvPr/>
        </p:nvSpPr>
        <p:spPr>
          <a:xfrm>
            <a:off x="502919" y="5438258"/>
            <a:ext cx="1005840" cy="717550"/>
          </a:xfrm>
          <a:prstGeom prst="rect">
            <a:avLst/>
          </a:prstGeom>
        </p:spPr>
        <p:txBody>
          <a:bodyPr vert="horz" wrap="square" lIns="0" tIns="11430" rIns="0" bIns="0" rtlCol="0">
            <a:spAutoFit/>
          </a:bodyPr>
          <a:lstStyle/>
          <a:p>
            <a:pPr marL="81915" marR="73025" indent="120014">
              <a:lnSpc>
                <a:spcPct val="156600"/>
              </a:lnSpc>
              <a:spcBef>
                <a:spcPts val="90"/>
              </a:spcBef>
            </a:pPr>
            <a:r>
              <a:rPr sz="1450" spc="-10" dirty="0">
                <a:latin typeface="Calibri"/>
                <a:cs typeface="Calibri"/>
              </a:rPr>
              <a:t>Created </a:t>
            </a:r>
            <a:r>
              <a:rPr sz="1450" dirty="0">
                <a:latin typeface="Calibri"/>
                <a:cs typeface="Calibri"/>
              </a:rPr>
              <a:t>Will</a:t>
            </a:r>
            <a:r>
              <a:rPr sz="1450" spc="45" dirty="0">
                <a:latin typeface="Calibri"/>
                <a:cs typeface="Calibri"/>
              </a:rPr>
              <a:t> </a:t>
            </a:r>
            <a:r>
              <a:rPr sz="1450" spc="-10" dirty="0">
                <a:latin typeface="Calibri"/>
                <a:cs typeface="Calibri"/>
              </a:rPr>
              <a:t>Create</a:t>
            </a:r>
            <a:endParaRPr sz="1450">
              <a:latin typeface="Calibri"/>
              <a:cs typeface="Calibri"/>
            </a:endParaRPr>
          </a:p>
        </p:txBody>
      </p:sp>
      <p:pic>
        <p:nvPicPr>
          <p:cNvPr id="11" name="object 11"/>
          <p:cNvPicPr/>
          <p:nvPr/>
        </p:nvPicPr>
        <p:blipFill>
          <a:blip r:embed="rId3" cstate="print"/>
          <a:stretch>
            <a:fillRect/>
          </a:stretch>
        </p:blipFill>
        <p:spPr>
          <a:xfrm>
            <a:off x="8537447" y="4303776"/>
            <a:ext cx="249935" cy="251459"/>
          </a:xfrm>
          <a:prstGeom prst="rect">
            <a:avLst/>
          </a:prstGeom>
        </p:spPr>
      </p:pic>
      <p:sp>
        <p:nvSpPr>
          <p:cNvPr id="12" name="object 12"/>
          <p:cNvSpPr txBox="1"/>
          <p:nvPr/>
        </p:nvSpPr>
        <p:spPr>
          <a:xfrm>
            <a:off x="8351098" y="4556811"/>
            <a:ext cx="593090" cy="284480"/>
          </a:xfrm>
          <a:prstGeom prst="rect">
            <a:avLst/>
          </a:prstGeom>
        </p:spPr>
        <p:txBody>
          <a:bodyPr vert="horz" wrap="square" lIns="0" tIns="12700" rIns="0" bIns="0" rtlCol="0">
            <a:spAutoFit/>
          </a:bodyPr>
          <a:lstStyle/>
          <a:p>
            <a:pPr marL="120650" marR="5080" indent="-108585">
              <a:lnSpc>
                <a:spcPct val="113300"/>
              </a:lnSpc>
              <a:spcBef>
                <a:spcPts val="100"/>
              </a:spcBef>
            </a:pPr>
            <a:r>
              <a:rPr sz="750" spc="-20" dirty="0">
                <a:latin typeface="Gadugi"/>
                <a:cs typeface="Gadugi"/>
              </a:rPr>
              <a:t>UML </a:t>
            </a:r>
            <a:r>
              <a:rPr sz="750" spc="-10" dirty="0">
                <a:latin typeface="Gadugi"/>
                <a:cs typeface="Gadugi"/>
              </a:rPr>
              <a:t>Diagram</a:t>
            </a:r>
            <a:r>
              <a:rPr sz="750" spc="500" dirty="0">
                <a:latin typeface="Gadugi"/>
                <a:cs typeface="Gadugi"/>
              </a:rPr>
              <a:t> </a:t>
            </a:r>
            <a:r>
              <a:rPr sz="750" spc="-10" dirty="0">
                <a:latin typeface="Gadugi"/>
                <a:cs typeface="Gadugi"/>
              </a:rPr>
              <a:t>Overview</a:t>
            </a:r>
            <a:endParaRPr sz="750">
              <a:latin typeface="Gadugi"/>
              <a:cs typeface="Gadugi"/>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6</a:t>
            </a:fld>
            <a:endParaRPr spc="-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2557780" cy="528320"/>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186E77"/>
                </a:solidFill>
              </a:rPr>
              <a:t>Class</a:t>
            </a:r>
            <a:r>
              <a:rPr sz="3300" spc="-15" dirty="0">
                <a:solidFill>
                  <a:srgbClr val="186E77"/>
                </a:solidFill>
              </a:rPr>
              <a:t> </a:t>
            </a:r>
            <a:r>
              <a:rPr sz="3300" spc="-10" dirty="0">
                <a:solidFill>
                  <a:srgbClr val="186E77"/>
                </a:solidFill>
              </a:rPr>
              <a:t>Diagrams</a:t>
            </a:r>
            <a:endParaRPr sz="33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7</a:t>
            </a:fld>
            <a:endParaRPr spc="-25" dirty="0"/>
          </a:p>
        </p:txBody>
      </p:sp>
      <p:sp>
        <p:nvSpPr>
          <p:cNvPr id="3" name="object 3"/>
          <p:cNvSpPr txBox="1"/>
          <p:nvPr/>
        </p:nvSpPr>
        <p:spPr>
          <a:xfrm>
            <a:off x="398767" y="2414542"/>
            <a:ext cx="9224645" cy="3646804"/>
          </a:xfrm>
          <a:prstGeom prst="rect">
            <a:avLst/>
          </a:prstGeom>
        </p:spPr>
        <p:txBody>
          <a:bodyPr vert="horz" wrap="square" lIns="0" tIns="46990" rIns="0" bIns="0" rtlCol="0">
            <a:spAutoFit/>
          </a:bodyPr>
          <a:lstStyle/>
          <a:p>
            <a:pPr marL="253365" indent="-241300">
              <a:lnSpc>
                <a:spcPct val="100000"/>
              </a:lnSpc>
              <a:spcBef>
                <a:spcPts val="370"/>
              </a:spcBef>
              <a:buClr>
                <a:srgbClr val="901A21"/>
              </a:buClr>
              <a:buFont typeface="Arial"/>
              <a:buChar char="•"/>
              <a:tabLst>
                <a:tab pos="253365" algn="l"/>
                <a:tab pos="254000" algn="l"/>
              </a:tabLst>
            </a:pPr>
            <a:r>
              <a:rPr sz="2300" dirty="0">
                <a:latin typeface="Calibri"/>
                <a:cs typeface="Calibri"/>
              </a:rPr>
              <a:t>Same</a:t>
            </a:r>
            <a:r>
              <a:rPr sz="2300" spc="-20" dirty="0">
                <a:latin typeface="Calibri"/>
                <a:cs typeface="Calibri"/>
              </a:rPr>
              <a:t> </a:t>
            </a:r>
            <a:r>
              <a:rPr sz="2300" dirty="0">
                <a:latin typeface="Calibri"/>
                <a:cs typeface="Calibri"/>
              </a:rPr>
              <a:t>thing,</a:t>
            </a:r>
            <a:r>
              <a:rPr sz="2300" spc="-25" dirty="0">
                <a:latin typeface="Calibri"/>
                <a:cs typeface="Calibri"/>
              </a:rPr>
              <a:t> </a:t>
            </a:r>
            <a:r>
              <a:rPr sz="2300" dirty="0">
                <a:latin typeface="Calibri"/>
                <a:cs typeface="Calibri"/>
              </a:rPr>
              <a:t>more</a:t>
            </a:r>
            <a:r>
              <a:rPr sz="2300" spc="-15" dirty="0">
                <a:latin typeface="Calibri"/>
                <a:cs typeface="Calibri"/>
              </a:rPr>
              <a:t> </a:t>
            </a:r>
            <a:r>
              <a:rPr sz="2300" spc="-10" dirty="0">
                <a:latin typeface="Calibri"/>
                <a:cs typeface="Calibri"/>
              </a:rPr>
              <a:t>detail.</a:t>
            </a:r>
            <a:endParaRPr sz="2300">
              <a:latin typeface="Calibri"/>
              <a:cs typeface="Calibri"/>
            </a:endParaRPr>
          </a:p>
          <a:p>
            <a:pPr marL="253365" marR="90805" indent="-241300">
              <a:lnSpc>
                <a:spcPts val="2220"/>
              </a:lnSpc>
              <a:spcBef>
                <a:spcPts val="800"/>
              </a:spcBef>
              <a:buClr>
                <a:srgbClr val="901A21"/>
              </a:buClr>
              <a:buFont typeface="Arial"/>
              <a:buChar char="•"/>
              <a:tabLst>
                <a:tab pos="253365" algn="l"/>
                <a:tab pos="254000" algn="l"/>
              </a:tabLst>
            </a:pPr>
            <a:r>
              <a:rPr sz="2300" dirty="0">
                <a:latin typeface="Calibri"/>
                <a:cs typeface="Calibri"/>
              </a:rPr>
              <a:t>During</a:t>
            </a:r>
            <a:r>
              <a:rPr sz="2300" spc="-50" dirty="0">
                <a:latin typeface="Calibri"/>
                <a:cs typeface="Calibri"/>
              </a:rPr>
              <a:t> </a:t>
            </a:r>
            <a:r>
              <a:rPr sz="2300" spc="-10" dirty="0">
                <a:latin typeface="Calibri"/>
                <a:cs typeface="Calibri"/>
              </a:rPr>
              <a:t>system</a:t>
            </a:r>
            <a:r>
              <a:rPr sz="2300" spc="-45" dirty="0">
                <a:latin typeface="Calibri"/>
                <a:cs typeface="Calibri"/>
              </a:rPr>
              <a:t> </a:t>
            </a:r>
            <a:r>
              <a:rPr sz="2300" dirty="0">
                <a:latin typeface="Calibri"/>
                <a:cs typeface="Calibri"/>
              </a:rPr>
              <a:t>analysis,</a:t>
            </a:r>
            <a:r>
              <a:rPr sz="2300" spc="-5" dirty="0">
                <a:latin typeface="Calibri"/>
                <a:cs typeface="Calibri"/>
              </a:rPr>
              <a:t> </a:t>
            </a:r>
            <a:r>
              <a:rPr sz="2300" dirty="0">
                <a:latin typeface="Calibri"/>
                <a:cs typeface="Calibri"/>
              </a:rPr>
              <a:t>class</a:t>
            </a:r>
            <a:r>
              <a:rPr sz="2300" spc="-25" dirty="0">
                <a:latin typeface="Calibri"/>
                <a:cs typeface="Calibri"/>
              </a:rPr>
              <a:t> </a:t>
            </a:r>
            <a:r>
              <a:rPr sz="2300" dirty="0">
                <a:latin typeface="Calibri"/>
                <a:cs typeface="Calibri"/>
              </a:rPr>
              <a:t>diagrams</a:t>
            </a:r>
            <a:r>
              <a:rPr sz="2300" spc="-30" dirty="0">
                <a:latin typeface="Calibri"/>
                <a:cs typeface="Calibri"/>
              </a:rPr>
              <a:t> </a:t>
            </a:r>
            <a:r>
              <a:rPr sz="2300" dirty="0">
                <a:latin typeface="Calibri"/>
                <a:cs typeface="Calibri"/>
              </a:rPr>
              <a:t>can</a:t>
            </a:r>
            <a:r>
              <a:rPr sz="2300" spc="-35" dirty="0">
                <a:latin typeface="Calibri"/>
                <a:cs typeface="Calibri"/>
              </a:rPr>
              <a:t> </a:t>
            </a:r>
            <a:r>
              <a:rPr sz="2300" dirty="0">
                <a:latin typeface="Calibri"/>
                <a:cs typeface="Calibri"/>
              </a:rPr>
              <a:t>be</a:t>
            </a:r>
            <a:r>
              <a:rPr sz="2300" spc="-20" dirty="0">
                <a:latin typeface="Calibri"/>
                <a:cs typeface="Calibri"/>
              </a:rPr>
              <a:t> </a:t>
            </a:r>
            <a:r>
              <a:rPr sz="2300" dirty="0">
                <a:latin typeface="Calibri"/>
                <a:cs typeface="Calibri"/>
              </a:rPr>
              <a:t>used</a:t>
            </a:r>
            <a:r>
              <a:rPr sz="2300" spc="-35" dirty="0">
                <a:latin typeface="Calibri"/>
                <a:cs typeface="Calibri"/>
              </a:rPr>
              <a:t> </a:t>
            </a:r>
            <a:r>
              <a:rPr sz="2300" dirty="0">
                <a:latin typeface="Calibri"/>
                <a:cs typeface="Calibri"/>
              </a:rPr>
              <a:t>to</a:t>
            </a:r>
            <a:r>
              <a:rPr sz="2300" spc="-40" dirty="0">
                <a:latin typeface="Calibri"/>
                <a:cs typeface="Calibri"/>
              </a:rPr>
              <a:t> </a:t>
            </a:r>
            <a:r>
              <a:rPr sz="2300" dirty="0">
                <a:latin typeface="Calibri"/>
                <a:cs typeface="Calibri"/>
              </a:rPr>
              <a:t>depict</a:t>
            </a:r>
            <a:r>
              <a:rPr sz="2300" spc="-35" dirty="0">
                <a:latin typeface="Calibri"/>
                <a:cs typeface="Calibri"/>
              </a:rPr>
              <a:t> </a:t>
            </a:r>
            <a:r>
              <a:rPr sz="2300" dirty="0">
                <a:latin typeface="Calibri"/>
                <a:cs typeface="Calibri"/>
              </a:rPr>
              <a:t>high</a:t>
            </a:r>
            <a:r>
              <a:rPr sz="2300" spc="-35" dirty="0">
                <a:latin typeface="Calibri"/>
                <a:cs typeface="Calibri"/>
              </a:rPr>
              <a:t> </a:t>
            </a:r>
            <a:r>
              <a:rPr sz="2300" spc="-10" dirty="0">
                <a:latin typeface="Calibri"/>
                <a:cs typeface="Calibri"/>
              </a:rPr>
              <a:t>level system</a:t>
            </a:r>
            <a:r>
              <a:rPr sz="2300" spc="-45" dirty="0">
                <a:latin typeface="Calibri"/>
                <a:cs typeface="Calibri"/>
              </a:rPr>
              <a:t> </a:t>
            </a:r>
            <a:r>
              <a:rPr sz="2300" dirty="0">
                <a:latin typeface="Calibri"/>
                <a:cs typeface="Calibri"/>
              </a:rPr>
              <a:t>components</a:t>
            </a:r>
            <a:r>
              <a:rPr sz="2300" spc="-50" dirty="0">
                <a:latin typeface="Calibri"/>
                <a:cs typeface="Calibri"/>
              </a:rPr>
              <a:t> </a:t>
            </a:r>
            <a:r>
              <a:rPr sz="2300" dirty="0">
                <a:latin typeface="Calibri"/>
                <a:cs typeface="Calibri"/>
              </a:rPr>
              <a:t>to</a:t>
            </a:r>
            <a:r>
              <a:rPr sz="2300" spc="-40" dirty="0">
                <a:latin typeface="Calibri"/>
                <a:cs typeface="Calibri"/>
              </a:rPr>
              <a:t> </a:t>
            </a:r>
            <a:r>
              <a:rPr sz="2300" dirty="0">
                <a:latin typeface="Calibri"/>
                <a:cs typeface="Calibri"/>
              </a:rPr>
              <a:t>help</a:t>
            </a:r>
            <a:r>
              <a:rPr sz="2300" spc="-35" dirty="0">
                <a:latin typeface="Calibri"/>
                <a:cs typeface="Calibri"/>
              </a:rPr>
              <a:t> </a:t>
            </a:r>
            <a:r>
              <a:rPr sz="2300" dirty="0">
                <a:latin typeface="Calibri"/>
                <a:cs typeface="Calibri"/>
              </a:rPr>
              <a:t>visualize</a:t>
            </a:r>
            <a:r>
              <a:rPr sz="2300" spc="-40" dirty="0">
                <a:latin typeface="Calibri"/>
                <a:cs typeface="Calibri"/>
              </a:rPr>
              <a:t> </a:t>
            </a:r>
            <a:r>
              <a:rPr sz="2300" dirty="0">
                <a:latin typeface="Calibri"/>
                <a:cs typeface="Calibri"/>
              </a:rPr>
              <a:t>the</a:t>
            </a:r>
            <a:r>
              <a:rPr sz="2300" spc="-40" dirty="0">
                <a:latin typeface="Calibri"/>
                <a:cs typeface="Calibri"/>
              </a:rPr>
              <a:t> </a:t>
            </a:r>
            <a:r>
              <a:rPr sz="2300" spc="-10" dirty="0">
                <a:latin typeface="Calibri"/>
                <a:cs typeface="Calibri"/>
              </a:rPr>
              <a:t>requirements</a:t>
            </a:r>
            <a:r>
              <a:rPr sz="2300" spc="-25" dirty="0">
                <a:latin typeface="Calibri"/>
                <a:cs typeface="Calibri"/>
              </a:rPr>
              <a:t> </a:t>
            </a:r>
            <a:r>
              <a:rPr sz="2300" dirty="0">
                <a:latin typeface="Calibri"/>
                <a:cs typeface="Calibri"/>
              </a:rPr>
              <a:t>in</a:t>
            </a:r>
            <a:r>
              <a:rPr sz="2300" spc="-35" dirty="0">
                <a:latin typeface="Calibri"/>
                <a:cs typeface="Calibri"/>
              </a:rPr>
              <a:t> </a:t>
            </a:r>
            <a:r>
              <a:rPr sz="2300" dirty="0">
                <a:latin typeface="Calibri"/>
                <a:cs typeface="Calibri"/>
              </a:rPr>
              <a:t>Activity</a:t>
            </a:r>
            <a:r>
              <a:rPr sz="2300" spc="-50" dirty="0">
                <a:latin typeface="Calibri"/>
                <a:cs typeface="Calibri"/>
              </a:rPr>
              <a:t> </a:t>
            </a:r>
            <a:r>
              <a:rPr sz="2300" spc="-10" dirty="0">
                <a:latin typeface="Calibri"/>
                <a:cs typeface="Calibri"/>
              </a:rPr>
              <a:t>Diagram.</a:t>
            </a:r>
            <a:endParaRPr sz="2300">
              <a:latin typeface="Calibri"/>
              <a:cs typeface="Calibri"/>
            </a:endParaRPr>
          </a:p>
          <a:p>
            <a:pPr marL="253365" marR="31750" indent="-241300">
              <a:lnSpc>
                <a:spcPct val="80200"/>
              </a:lnSpc>
              <a:spcBef>
                <a:spcPts val="850"/>
              </a:spcBef>
              <a:buClr>
                <a:srgbClr val="901A21"/>
              </a:buClr>
              <a:buFont typeface="Arial"/>
              <a:buChar char="•"/>
              <a:tabLst>
                <a:tab pos="253365" algn="l"/>
                <a:tab pos="254000" algn="l"/>
              </a:tabLst>
            </a:pPr>
            <a:r>
              <a:rPr sz="2300" dirty="0">
                <a:latin typeface="Calibri"/>
                <a:cs typeface="Calibri"/>
              </a:rPr>
              <a:t>The</a:t>
            </a:r>
            <a:r>
              <a:rPr sz="2300" spc="-60" dirty="0">
                <a:latin typeface="Calibri"/>
                <a:cs typeface="Calibri"/>
              </a:rPr>
              <a:t> </a:t>
            </a:r>
            <a:r>
              <a:rPr sz="2300" spc="-10" dirty="0">
                <a:latin typeface="Calibri"/>
                <a:cs typeface="Calibri"/>
              </a:rPr>
              <a:t>“system</a:t>
            </a:r>
            <a:r>
              <a:rPr sz="2300" spc="-45" dirty="0">
                <a:latin typeface="Calibri"/>
                <a:cs typeface="Calibri"/>
              </a:rPr>
              <a:t> </a:t>
            </a:r>
            <a:r>
              <a:rPr sz="2300" dirty="0">
                <a:latin typeface="Calibri"/>
                <a:cs typeface="Calibri"/>
              </a:rPr>
              <a:t>level”</a:t>
            </a:r>
            <a:r>
              <a:rPr sz="2300" spc="-50" dirty="0">
                <a:latin typeface="Calibri"/>
                <a:cs typeface="Calibri"/>
              </a:rPr>
              <a:t> </a:t>
            </a:r>
            <a:r>
              <a:rPr sz="2300" dirty="0">
                <a:latin typeface="Calibri"/>
                <a:cs typeface="Calibri"/>
              </a:rPr>
              <a:t>classes</a:t>
            </a:r>
            <a:r>
              <a:rPr sz="2300" spc="-35" dirty="0">
                <a:latin typeface="Calibri"/>
                <a:cs typeface="Calibri"/>
              </a:rPr>
              <a:t> </a:t>
            </a:r>
            <a:r>
              <a:rPr sz="2300" dirty="0">
                <a:latin typeface="Calibri"/>
                <a:cs typeface="Calibri"/>
              </a:rPr>
              <a:t>are</a:t>
            </a:r>
            <a:r>
              <a:rPr sz="2300" spc="-45" dirty="0">
                <a:latin typeface="Calibri"/>
                <a:cs typeface="Calibri"/>
              </a:rPr>
              <a:t> </a:t>
            </a:r>
            <a:r>
              <a:rPr sz="2300" dirty="0">
                <a:latin typeface="Calibri"/>
                <a:cs typeface="Calibri"/>
              </a:rPr>
              <a:t>not</a:t>
            </a:r>
            <a:r>
              <a:rPr sz="2300" spc="-60" dirty="0">
                <a:latin typeface="Calibri"/>
                <a:cs typeface="Calibri"/>
              </a:rPr>
              <a:t> </a:t>
            </a:r>
            <a:r>
              <a:rPr sz="2300" dirty="0">
                <a:latin typeface="Calibri"/>
                <a:cs typeface="Calibri"/>
              </a:rPr>
              <a:t>meant</a:t>
            </a:r>
            <a:r>
              <a:rPr sz="2300" spc="-40" dirty="0">
                <a:latin typeface="Calibri"/>
                <a:cs typeface="Calibri"/>
              </a:rPr>
              <a:t> </a:t>
            </a:r>
            <a:r>
              <a:rPr sz="2300" dirty="0">
                <a:latin typeface="Calibri"/>
                <a:cs typeface="Calibri"/>
              </a:rPr>
              <a:t>to</a:t>
            </a:r>
            <a:r>
              <a:rPr sz="2300" spc="-45" dirty="0">
                <a:latin typeface="Calibri"/>
                <a:cs typeface="Calibri"/>
              </a:rPr>
              <a:t> </a:t>
            </a:r>
            <a:r>
              <a:rPr sz="2300" dirty="0">
                <a:latin typeface="Calibri"/>
                <a:cs typeface="Calibri"/>
              </a:rPr>
              <a:t>be</a:t>
            </a:r>
            <a:r>
              <a:rPr sz="2300" spc="-50" dirty="0">
                <a:latin typeface="Calibri"/>
                <a:cs typeface="Calibri"/>
              </a:rPr>
              <a:t> </a:t>
            </a:r>
            <a:r>
              <a:rPr sz="2300" dirty="0">
                <a:latin typeface="Calibri"/>
                <a:cs typeface="Calibri"/>
              </a:rPr>
              <a:t>implemented.</a:t>
            </a:r>
            <a:r>
              <a:rPr sz="2300" spc="-35" dirty="0">
                <a:latin typeface="Calibri"/>
                <a:cs typeface="Calibri"/>
              </a:rPr>
              <a:t> </a:t>
            </a:r>
            <a:r>
              <a:rPr sz="2300" dirty="0">
                <a:latin typeface="Calibri"/>
                <a:cs typeface="Calibri"/>
              </a:rPr>
              <a:t>They</a:t>
            </a:r>
            <a:r>
              <a:rPr sz="2300" spc="-55" dirty="0">
                <a:latin typeface="Calibri"/>
                <a:cs typeface="Calibri"/>
              </a:rPr>
              <a:t> </a:t>
            </a:r>
            <a:r>
              <a:rPr sz="2300" dirty="0">
                <a:latin typeface="Calibri"/>
                <a:cs typeface="Calibri"/>
              </a:rPr>
              <a:t>are</a:t>
            </a:r>
            <a:r>
              <a:rPr sz="2300" spc="-45" dirty="0">
                <a:latin typeface="Calibri"/>
                <a:cs typeface="Calibri"/>
              </a:rPr>
              <a:t> </a:t>
            </a:r>
            <a:r>
              <a:rPr sz="2300" spc="-20" dirty="0">
                <a:latin typeface="Calibri"/>
                <a:cs typeface="Calibri"/>
              </a:rPr>
              <a:t>only </a:t>
            </a:r>
            <a:r>
              <a:rPr sz="2300" dirty="0">
                <a:latin typeface="Calibri"/>
                <a:cs typeface="Calibri"/>
              </a:rPr>
              <a:t>seen</a:t>
            </a:r>
            <a:r>
              <a:rPr sz="2300" spc="-35" dirty="0">
                <a:latin typeface="Calibri"/>
                <a:cs typeface="Calibri"/>
              </a:rPr>
              <a:t> </a:t>
            </a:r>
            <a:r>
              <a:rPr sz="2300" dirty="0">
                <a:latin typeface="Calibri"/>
                <a:cs typeface="Calibri"/>
              </a:rPr>
              <a:t>as</a:t>
            </a:r>
            <a:r>
              <a:rPr sz="2300" spc="-15" dirty="0">
                <a:latin typeface="Calibri"/>
                <a:cs typeface="Calibri"/>
              </a:rPr>
              <a:t> </a:t>
            </a:r>
            <a:r>
              <a:rPr sz="2300" dirty="0">
                <a:latin typeface="Calibri"/>
                <a:cs typeface="Calibri"/>
              </a:rPr>
              <a:t>a</a:t>
            </a:r>
            <a:r>
              <a:rPr sz="2300" spc="-35" dirty="0">
                <a:latin typeface="Calibri"/>
                <a:cs typeface="Calibri"/>
              </a:rPr>
              <a:t> </a:t>
            </a:r>
            <a:r>
              <a:rPr sz="2300" dirty="0">
                <a:latin typeface="Calibri"/>
                <a:cs typeface="Calibri"/>
              </a:rPr>
              <a:t>means</a:t>
            </a:r>
            <a:r>
              <a:rPr sz="2300" spc="-40" dirty="0">
                <a:latin typeface="Calibri"/>
                <a:cs typeface="Calibri"/>
              </a:rPr>
              <a:t> </a:t>
            </a:r>
            <a:r>
              <a:rPr sz="2300" dirty="0">
                <a:latin typeface="Calibri"/>
                <a:cs typeface="Calibri"/>
              </a:rPr>
              <a:t>to</a:t>
            </a:r>
            <a:r>
              <a:rPr sz="2300" spc="-25" dirty="0">
                <a:latin typeface="Calibri"/>
                <a:cs typeface="Calibri"/>
              </a:rPr>
              <a:t> </a:t>
            </a:r>
            <a:r>
              <a:rPr sz="2300" dirty="0">
                <a:latin typeface="Calibri"/>
                <a:cs typeface="Calibri"/>
              </a:rPr>
              <a:t>an</a:t>
            </a:r>
            <a:r>
              <a:rPr sz="2300" spc="-25" dirty="0">
                <a:latin typeface="Calibri"/>
                <a:cs typeface="Calibri"/>
              </a:rPr>
              <a:t> </a:t>
            </a:r>
            <a:r>
              <a:rPr sz="2300" dirty="0">
                <a:latin typeface="Calibri"/>
                <a:cs typeface="Calibri"/>
              </a:rPr>
              <a:t>end.</a:t>
            </a:r>
            <a:r>
              <a:rPr sz="2300" spc="5" dirty="0">
                <a:latin typeface="Calibri"/>
                <a:cs typeface="Calibri"/>
              </a:rPr>
              <a:t> </a:t>
            </a:r>
            <a:r>
              <a:rPr sz="2300" dirty="0">
                <a:latin typeface="Calibri"/>
                <a:cs typeface="Calibri"/>
              </a:rPr>
              <a:t>The</a:t>
            </a:r>
            <a:r>
              <a:rPr sz="2300" spc="-30" dirty="0">
                <a:latin typeface="Calibri"/>
                <a:cs typeface="Calibri"/>
              </a:rPr>
              <a:t> </a:t>
            </a:r>
            <a:r>
              <a:rPr sz="2300" dirty="0">
                <a:latin typeface="Calibri"/>
                <a:cs typeface="Calibri"/>
              </a:rPr>
              <a:t>“end”</a:t>
            </a:r>
            <a:r>
              <a:rPr sz="2300" spc="-10" dirty="0">
                <a:latin typeface="Calibri"/>
                <a:cs typeface="Calibri"/>
              </a:rPr>
              <a:t> </a:t>
            </a:r>
            <a:r>
              <a:rPr sz="2300" dirty="0">
                <a:latin typeface="Calibri"/>
                <a:cs typeface="Calibri"/>
              </a:rPr>
              <a:t>being</a:t>
            </a:r>
            <a:r>
              <a:rPr sz="2300" spc="-40" dirty="0">
                <a:latin typeface="Calibri"/>
                <a:cs typeface="Calibri"/>
              </a:rPr>
              <a:t> </a:t>
            </a:r>
            <a:r>
              <a:rPr sz="2300" dirty="0">
                <a:latin typeface="Calibri"/>
                <a:cs typeface="Calibri"/>
              </a:rPr>
              <a:t>an</a:t>
            </a:r>
            <a:r>
              <a:rPr sz="2300" spc="-20" dirty="0">
                <a:latin typeface="Calibri"/>
                <a:cs typeface="Calibri"/>
              </a:rPr>
              <a:t> </a:t>
            </a:r>
            <a:r>
              <a:rPr sz="2300" dirty="0">
                <a:latin typeface="Calibri"/>
                <a:cs typeface="Calibri"/>
              </a:rPr>
              <a:t>analysis</a:t>
            </a:r>
            <a:r>
              <a:rPr sz="2300" spc="-15" dirty="0">
                <a:latin typeface="Calibri"/>
                <a:cs typeface="Calibri"/>
              </a:rPr>
              <a:t> </a:t>
            </a:r>
            <a:r>
              <a:rPr sz="2300" dirty="0">
                <a:latin typeface="Calibri"/>
                <a:cs typeface="Calibri"/>
              </a:rPr>
              <a:t>model</a:t>
            </a:r>
            <a:r>
              <a:rPr sz="2300" spc="-35" dirty="0">
                <a:latin typeface="Calibri"/>
                <a:cs typeface="Calibri"/>
              </a:rPr>
              <a:t> </a:t>
            </a:r>
            <a:r>
              <a:rPr sz="2300" dirty="0">
                <a:latin typeface="Calibri"/>
                <a:cs typeface="Calibri"/>
              </a:rPr>
              <a:t>for</a:t>
            </a:r>
            <a:r>
              <a:rPr sz="2300" spc="-55" dirty="0">
                <a:latin typeface="Calibri"/>
                <a:cs typeface="Calibri"/>
              </a:rPr>
              <a:t> </a:t>
            </a:r>
            <a:r>
              <a:rPr sz="2300" spc="-10" dirty="0">
                <a:latin typeface="Calibri"/>
                <a:cs typeface="Calibri"/>
              </a:rPr>
              <a:t>viewing </a:t>
            </a:r>
            <a:r>
              <a:rPr sz="2300" dirty="0">
                <a:latin typeface="Calibri"/>
                <a:cs typeface="Calibri"/>
              </a:rPr>
              <a:t>our</a:t>
            </a:r>
            <a:r>
              <a:rPr sz="2300" spc="5" dirty="0">
                <a:latin typeface="Calibri"/>
                <a:cs typeface="Calibri"/>
              </a:rPr>
              <a:t> </a:t>
            </a:r>
            <a:r>
              <a:rPr sz="2300" spc="-10" dirty="0">
                <a:latin typeface="Calibri"/>
                <a:cs typeface="Calibri"/>
              </a:rPr>
              <a:t>requirements.</a:t>
            </a:r>
            <a:endParaRPr sz="2300">
              <a:latin typeface="Calibri"/>
              <a:cs typeface="Calibri"/>
            </a:endParaRPr>
          </a:p>
          <a:p>
            <a:pPr marL="253365" marR="92710" indent="-241300">
              <a:lnSpc>
                <a:spcPct val="80200"/>
              </a:lnSpc>
              <a:spcBef>
                <a:spcPts val="835"/>
              </a:spcBef>
              <a:buClr>
                <a:srgbClr val="901A21"/>
              </a:buClr>
              <a:buFont typeface="Arial"/>
              <a:buChar char="•"/>
              <a:tabLst>
                <a:tab pos="253365" algn="l"/>
                <a:tab pos="254000" algn="l"/>
              </a:tabLst>
            </a:pPr>
            <a:r>
              <a:rPr sz="2300" dirty="0">
                <a:latin typeface="Calibri"/>
                <a:cs typeface="Calibri"/>
              </a:rPr>
              <a:t>During</a:t>
            </a:r>
            <a:r>
              <a:rPr sz="2300" spc="-55" dirty="0">
                <a:latin typeface="Calibri"/>
                <a:cs typeface="Calibri"/>
              </a:rPr>
              <a:t> </a:t>
            </a:r>
            <a:r>
              <a:rPr sz="2300" dirty="0">
                <a:latin typeface="Calibri"/>
                <a:cs typeface="Calibri"/>
              </a:rPr>
              <a:t>design,</a:t>
            </a:r>
            <a:r>
              <a:rPr sz="2300" spc="-30" dirty="0">
                <a:latin typeface="Calibri"/>
                <a:cs typeface="Calibri"/>
              </a:rPr>
              <a:t> </a:t>
            </a:r>
            <a:r>
              <a:rPr sz="2300" dirty="0">
                <a:latin typeface="Calibri"/>
                <a:cs typeface="Calibri"/>
              </a:rPr>
              <a:t>software</a:t>
            </a:r>
            <a:r>
              <a:rPr sz="2300" spc="-40" dirty="0">
                <a:latin typeface="Calibri"/>
                <a:cs typeface="Calibri"/>
              </a:rPr>
              <a:t> </a:t>
            </a:r>
            <a:r>
              <a:rPr sz="2300" dirty="0">
                <a:latin typeface="Calibri"/>
                <a:cs typeface="Calibri"/>
              </a:rPr>
              <a:t>engineers</a:t>
            </a:r>
            <a:r>
              <a:rPr sz="2300" spc="-80" dirty="0">
                <a:latin typeface="Calibri"/>
                <a:cs typeface="Calibri"/>
              </a:rPr>
              <a:t> </a:t>
            </a:r>
            <a:r>
              <a:rPr sz="2300" dirty="0">
                <a:latin typeface="Calibri"/>
                <a:cs typeface="Calibri"/>
              </a:rPr>
              <a:t>view</a:t>
            </a:r>
            <a:r>
              <a:rPr sz="2300" spc="-60" dirty="0">
                <a:latin typeface="Calibri"/>
                <a:cs typeface="Calibri"/>
              </a:rPr>
              <a:t> </a:t>
            </a:r>
            <a:r>
              <a:rPr sz="2300" dirty="0">
                <a:latin typeface="Calibri"/>
                <a:cs typeface="Calibri"/>
              </a:rPr>
              <a:t>the</a:t>
            </a:r>
            <a:r>
              <a:rPr sz="2300" spc="-45" dirty="0">
                <a:latin typeface="Calibri"/>
                <a:cs typeface="Calibri"/>
              </a:rPr>
              <a:t> </a:t>
            </a:r>
            <a:r>
              <a:rPr sz="2300" dirty="0">
                <a:latin typeface="Calibri"/>
                <a:cs typeface="Calibri"/>
              </a:rPr>
              <a:t>analysis</a:t>
            </a:r>
            <a:r>
              <a:rPr sz="2300" spc="-25" dirty="0">
                <a:latin typeface="Calibri"/>
                <a:cs typeface="Calibri"/>
              </a:rPr>
              <a:t> </a:t>
            </a:r>
            <a:r>
              <a:rPr sz="2300" dirty="0">
                <a:latin typeface="Calibri"/>
                <a:cs typeface="Calibri"/>
              </a:rPr>
              <a:t>and</a:t>
            </a:r>
            <a:r>
              <a:rPr sz="2300" spc="-40" dirty="0">
                <a:latin typeface="Calibri"/>
                <a:cs typeface="Calibri"/>
              </a:rPr>
              <a:t> </a:t>
            </a:r>
            <a:r>
              <a:rPr sz="2300" dirty="0">
                <a:latin typeface="Calibri"/>
                <a:cs typeface="Calibri"/>
              </a:rPr>
              <a:t>develop</a:t>
            </a:r>
            <a:r>
              <a:rPr sz="2300" spc="-60" dirty="0">
                <a:latin typeface="Calibri"/>
                <a:cs typeface="Calibri"/>
              </a:rPr>
              <a:t> </a:t>
            </a:r>
            <a:r>
              <a:rPr sz="2300" spc="-10" dirty="0">
                <a:latin typeface="Calibri"/>
                <a:cs typeface="Calibri"/>
              </a:rPr>
              <a:t>classes </a:t>
            </a:r>
            <a:r>
              <a:rPr sz="2300" dirty="0">
                <a:latin typeface="Calibri"/>
                <a:cs typeface="Calibri"/>
              </a:rPr>
              <a:t>that</a:t>
            </a:r>
            <a:r>
              <a:rPr sz="2300" spc="-40" dirty="0">
                <a:latin typeface="Calibri"/>
                <a:cs typeface="Calibri"/>
              </a:rPr>
              <a:t> </a:t>
            </a:r>
            <a:r>
              <a:rPr sz="2300" dirty="0">
                <a:latin typeface="Calibri"/>
                <a:cs typeface="Calibri"/>
              </a:rPr>
              <a:t>will</a:t>
            </a:r>
            <a:r>
              <a:rPr sz="2300" spc="-40" dirty="0">
                <a:latin typeface="Calibri"/>
                <a:cs typeface="Calibri"/>
              </a:rPr>
              <a:t> </a:t>
            </a:r>
            <a:r>
              <a:rPr sz="2300" dirty="0">
                <a:latin typeface="Calibri"/>
                <a:cs typeface="Calibri"/>
              </a:rPr>
              <a:t>be</a:t>
            </a:r>
            <a:r>
              <a:rPr sz="2300" spc="-15" dirty="0">
                <a:latin typeface="Calibri"/>
                <a:cs typeface="Calibri"/>
              </a:rPr>
              <a:t> </a:t>
            </a:r>
            <a:r>
              <a:rPr sz="2300" dirty="0">
                <a:latin typeface="Calibri"/>
                <a:cs typeface="Calibri"/>
              </a:rPr>
              <a:t>used</a:t>
            </a:r>
            <a:r>
              <a:rPr sz="2300" spc="-30" dirty="0">
                <a:latin typeface="Calibri"/>
                <a:cs typeface="Calibri"/>
              </a:rPr>
              <a:t> </a:t>
            </a:r>
            <a:r>
              <a:rPr sz="2300" dirty="0">
                <a:latin typeface="Calibri"/>
                <a:cs typeface="Calibri"/>
              </a:rPr>
              <a:t>to</a:t>
            </a:r>
            <a:r>
              <a:rPr sz="2300" spc="-35" dirty="0">
                <a:latin typeface="Calibri"/>
                <a:cs typeface="Calibri"/>
              </a:rPr>
              <a:t> </a:t>
            </a:r>
            <a:r>
              <a:rPr sz="2300" dirty="0">
                <a:latin typeface="Calibri"/>
                <a:cs typeface="Calibri"/>
              </a:rPr>
              <a:t>actually</a:t>
            </a:r>
            <a:r>
              <a:rPr sz="2300" spc="-45" dirty="0">
                <a:latin typeface="Calibri"/>
                <a:cs typeface="Calibri"/>
              </a:rPr>
              <a:t> </a:t>
            </a:r>
            <a:r>
              <a:rPr sz="2300" i="1" dirty="0">
                <a:latin typeface="Calibri"/>
                <a:cs typeface="Calibri"/>
              </a:rPr>
              <a:t>implement</a:t>
            </a:r>
            <a:r>
              <a:rPr sz="2300" i="1" spc="-55" dirty="0">
                <a:latin typeface="Calibri"/>
                <a:cs typeface="Calibri"/>
              </a:rPr>
              <a:t> </a:t>
            </a:r>
            <a:r>
              <a:rPr sz="2300" dirty="0">
                <a:latin typeface="Calibri"/>
                <a:cs typeface="Calibri"/>
              </a:rPr>
              <a:t>the</a:t>
            </a:r>
            <a:r>
              <a:rPr sz="2300" spc="-35" dirty="0">
                <a:latin typeface="Calibri"/>
                <a:cs typeface="Calibri"/>
              </a:rPr>
              <a:t> </a:t>
            </a:r>
            <a:r>
              <a:rPr sz="2300" i="1" dirty="0">
                <a:latin typeface="Calibri"/>
                <a:cs typeface="Calibri"/>
              </a:rPr>
              <a:t>requirements</a:t>
            </a:r>
            <a:r>
              <a:rPr sz="2300" i="1" spc="-50" dirty="0">
                <a:latin typeface="Calibri"/>
                <a:cs typeface="Calibri"/>
              </a:rPr>
              <a:t> </a:t>
            </a:r>
            <a:r>
              <a:rPr sz="2300" dirty="0">
                <a:latin typeface="Calibri"/>
                <a:cs typeface="Calibri"/>
              </a:rPr>
              <a:t>through</a:t>
            </a:r>
            <a:r>
              <a:rPr sz="2300" spc="-25" dirty="0">
                <a:latin typeface="Calibri"/>
                <a:cs typeface="Calibri"/>
              </a:rPr>
              <a:t> </a:t>
            </a:r>
            <a:r>
              <a:rPr sz="2300" i="1" spc="-10" dirty="0">
                <a:latin typeface="Calibri"/>
                <a:cs typeface="Calibri"/>
              </a:rPr>
              <a:t>software </a:t>
            </a:r>
            <a:r>
              <a:rPr sz="2300" i="1" dirty="0">
                <a:latin typeface="Calibri"/>
                <a:cs typeface="Calibri"/>
              </a:rPr>
              <a:t>level</a:t>
            </a:r>
            <a:r>
              <a:rPr sz="2300" i="1" spc="-40" dirty="0">
                <a:latin typeface="Calibri"/>
                <a:cs typeface="Calibri"/>
              </a:rPr>
              <a:t> </a:t>
            </a:r>
            <a:r>
              <a:rPr sz="2300" spc="-10" dirty="0">
                <a:latin typeface="Calibri"/>
                <a:cs typeface="Calibri"/>
              </a:rPr>
              <a:t>capabilities</a:t>
            </a:r>
            <a:endParaRPr sz="2300">
              <a:latin typeface="Calibri"/>
              <a:cs typeface="Calibri"/>
            </a:endParaRPr>
          </a:p>
          <a:p>
            <a:pPr marL="253365" marR="5080" indent="-241300">
              <a:lnSpc>
                <a:spcPts val="2220"/>
              </a:lnSpc>
              <a:spcBef>
                <a:spcPts val="815"/>
              </a:spcBef>
              <a:buClr>
                <a:srgbClr val="901A21"/>
              </a:buClr>
              <a:buFont typeface="Arial"/>
              <a:buChar char="•"/>
              <a:tabLst>
                <a:tab pos="253365" algn="l"/>
                <a:tab pos="254000" algn="l"/>
              </a:tabLst>
            </a:pPr>
            <a:r>
              <a:rPr sz="2300" spc="-10" dirty="0">
                <a:latin typeface="Calibri"/>
                <a:cs typeface="Calibri"/>
              </a:rPr>
              <a:t>Requirements</a:t>
            </a:r>
            <a:r>
              <a:rPr sz="2300" spc="-45" dirty="0">
                <a:latin typeface="Calibri"/>
                <a:cs typeface="Calibri"/>
              </a:rPr>
              <a:t> </a:t>
            </a:r>
            <a:r>
              <a:rPr sz="2300" dirty="0">
                <a:latin typeface="Calibri"/>
                <a:cs typeface="Calibri"/>
              </a:rPr>
              <a:t>analysis</a:t>
            </a:r>
            <a:r>
              <a:rPr sz="2300" spc="-30" dirty="0">
                <a:latin typeface="Calibri"/>
                <a:cs typeface="Calibri"/>
              </a:rPr>
              <a:t> </a:t>
            </a:r>
            <a:r>
              <a:rPr sz="2300" dirty="0">
                <a:latin typeface="Calibri"/>
                <a:cs typeface="Calibri"/>
              </a:rPr>
              <a:t>models</a:t>
            </a:r>
            <a:r>
              <a:rPr sz="2300" spc="-30" dirty="0">
                <a:latin typeface="Calibri"/>
                <a:cs typeface="Calibri"/>
              </a:rPr>
              <a:t> </a:t>
            </a:r>
            <a:r>
              <a:rPr sz="2300" dirty="0">
                <a:latin typeface="Calibri"/>
                <a:cs typeface="Calibri"/>
              </a:rPr>
              <a:t>are</a:t>
            </a:r>
            <a:r>
              <a:rPr sz="2300" spc="-25" dirty="0">
                <a:latin typeface="Calibri"/>
                <a:cs typeface="Calibri"/>
              </a:rPr>
              <a:t> </a:t>
            </a:r>
            <a:r>
              <a:rPr sz="2300" dirty="0">
                <a:latin typeface="Calibri"/>
                <a:cs typeface="Calibri"/>
              </a:rPr>
              <a:t>meant</a:t>
            </a:r>
            <a:r>
              <a:rPr sz="2300" spc="-40" dirty="0">
                <a:latin typeface="Calibri"/>
                <a:cs typeface="Calibri"/>
              </a:rPr>
              <a:t> </a:t>
            </a:r>
            <a:r>
              <a:rPr sz="2300" dirty="0">
                <a:latin typeface="Calibri"/>
                <a:cs typeface="Calibri"/>
              </a:rPr>
              <a:t>to</a:t>
            </a:r>
            <a:r>
              <a:rPr sz="2300" spc="-45" dirty="0">
                <a:latin typeface="Calibri"/>
                <a:cs typeface="Calibri"/>
              </a:rPr>
              <a:t> </a:t>
            </a:r>
            <a:r>
              <a:rPr sz="2300" dirty="0">
                <a:latin typeface="Calibri"/>
                <a:cs typeface="Calibri"/>
              </a:rPr>
              <a:t>be</a:t>
            </a:r>
            <a:r>
              <a:rPr sz="2300" spc="-45" dirty="0">
                <a:latin typeface="Calibri"/>
                <a:cs typeface="Calibri"/>
              </a:rPr>
              <a:t> </a:t>
            </a:r>
            <a:r>
              <a:rPr sz="2300" dirty="0">
                <a:latin typeface="Calibri"/>
                <a:cs typeface="Calibri"/>
              </a:rPr>
              <a:t>the</a:t>
            </a:r>
            <a:r>
              <a:rPr sz="2300" spc="-45" dirty="0">
                <a:latin typeface="Calibri"/>
                <a:cs typeface="Calibri"/>
              </a:rPr>
              <a:t> </a:t>
            </a:r>
            <a:r>
              <a:rPr sz="2300" spc="-20" dirty="0">
                <a:latin typeface="Calibri"/>
                <a:cs typeface="Calibri"/>
              </a:rPr>
              <a:t>“what”,</a:t>
            </a:r>
            <a:r>
              <a:rPr sz="2300" spc="-50" dirty="0">
                <a:latin typeface="Calibri"/>
                <a:cs typeface="Calibri"/>
              </a:rPr>
              <a:t> </a:t>
            </a:r>
            <a:r>
              <a:rPr sz="2300" dirty="0">
                <a:latin typeface="Calibri"/>
                <a:cs typeface="Calibri"/>
              </a:rPr>
              <a:t>software</a:t>
            </a:r>
            <a:r>
              <a:rPr sz="2300" spc="-40" dirty="0">
                <a:latin typeface="Calibri"/>
                <a:cs typeface="Calibri"/>
              </a:rPr>
              <a:t> </a:t>
            </a:r>
            <a:r>
              <a:rPr sz="2300" spc="-10" dirty="0">
                <a:latin typeface="Calibri"/>
                <a:cs typeface="Calibri"/>
              </a:rPr>
              <a:t>design information</a:t>
            </a:r>
            <a:r>
              <a:rPr sz="2300" spc="-35" dirty="0">
                <a:latin typeface="Calibri"/>
                <a:cs typeface="Calibri"/>
              </a:rPr>
              <a:t> </a:t>
            </a:r>
            <a:r>
              <a:rPr sz="2300" dirty="0">
                <a:latin typeface="Calibri"/>
                <a:cs typeface="Calibri"/>
              </a:rPr>
              <a:t>is the</a:t>
            </a:r>
            <a:r>
              <a:rPr sz="2300" spc="-10" dirty="0">
                <a:latin typeface="Calibri"/>
                <a:cs typeface="Calibri"/>
              </a:rPr>
              <a:t> </a:t>
            </a:r>
            <a:r>
              <a:rPr sz="2300" spc="-20" dirty="0">
                <a:latin typeface="Calibri"/>
                <a:cs typeface="Calibri"/>
              </a:rPr>
              <a:t>“how”</a:t>
            </a:r>
            <a:endParaRPr sz="23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1740535" cy="528320"/>
          </a:xfrm>
          <a:prstGeom prst="rect">
            <a:avLst/>
          </a:prstGeom>
        </p:spPr>
        <p:txBody>
          <a:bodyPr vert="horz" wrap="square" lIns="0" tIns="12700" rIns="0" bIns="0" rtlCol="0">
            <a:spAutoFit/>
          </a:bodyPr>
          <a:lstStyle/>
          <a:p>
            <a:pPr marL="12700">
              <a:lnSpc>
                <a:spcPct val="100000"/>
              </a:lnSpc>
              <a:spcBef>
                <a:spcPts val="100"/>
              </a:spcBef>
            </a:pPr>
            <a:r>
              <a:rPr sz="3300" dirty="0">
                <a:solidFill>
                  <a:srgbClr val="186E77"/>
                </a:solidFill>
              </a:rPr>
              <a:t>CRC</a:t>
            </a:r>
            <a:r>
              <a:rPr sz="3300" spc="-25" dirty="0">
                <a:solidFill>
                  <a:srgbClr val="186E77"/>
                </a:solidFill>
              </a:rPr>
              <a:t> </a:t>
            </a:r>
            <a:r>
              <a:rPr sz="3300" spc="-20" dirty="0">
                <a:solidFill>
                  <a:srgbClr val="186E77"/>
                </a:solidFill>
              </a:rPr>
              <a:t>Cards</a:t>
            </a:r>
            <a:endParaRPr sz="33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8</a:t>
            </a:fld>
            <a:endParaRPr spc="-25" dirty="0"/>
          </a:p>
        </p:txBody>
      </p:sp>
      <p:sp>
        <p:nvSpPr>
          <p:cNvPr id="3" name="object 3"/>
          <p:cNvSpPr txBox="1"/>
          <p:nvPr/>
        </p:nvSpPr>
        <p:spPr>
          <a:xfrm>
            <a:off x="398767" y="2405351"/>
            <a:ext cx="8928100" cy="3506470"/>
          </a:xfrm>
          <a:prstGeom prst="rect">
            <a:avLst/>
          </a:prstGeom>
        </p:spPr>
        <p:txBody>
          <a:bodyPr vert="horz" wrap="square" lIns="0" tIns="83820" rIns="0" bIns="0" rtlCol="0">
            <a:spAutoFit/>
          </a:bodyPr>
          <a:lstStyle/>
          <a:p>
            <a:pPr marL="253365" indent="-241300">
              <a:lnSpc>
                <a:spcPct val="100000"/>
              </a:lnSpc>
              <a:spcBef>
                <a:spcPts val="660"/>
              </a:spcBef>
              <a:buClr>
                <a:srgbClr val="901A21"/>
              </a:buClr>
              <a:buFont typeface="Arial"/>
              <a:buChar char="•"/>
              <a:tabLst>
                <a:tab pos="253365" algn="l"/>
                <a:tab pos="254000" algn="l"/>
              </a:tabLst>
            </a:pPr>
            <a:r>
              <a:rPr sz="2300" dirty="0">
                <a:latin typeface="Calibri"/>
                <a:cs typeface="Calibri"/>
              </a:rPr>
              <a:t>Class</a:t>
            </a:r>
            <a:r>
              <a:rPr sz="2300" spc="-55" dirty="0">
                <a:latin typeface="Calibri"/>
                <a:cs typeface="Calibri"/>
              </a:rPr>
              <a:t> </a:t>
            </a:r>
            <a:r>
              <a:rPr sz="2300" dirty="0">
                <a:latin typeface="Calibri"/>
                <a:cs typeface="Calibri"/>
              </a:rPr>
              <a:t>–</a:t>
            </a:r>
            <a:r>
              <a:rPr sz="2300" spc="-10" dirty="0">
                <a:latin typeface="Calibri"/>
                <a:cs typeface="Calibri"/>
              </a:rPr>
              <a:t> </a:t>
            </a:r>
            <a:r>
              <a:rPr sz="2300" dirty="0">
                <a:latin typeface="Calibri"/>
                <a:cs typeface="Calibri"/>
              </a:rPr>
              <a:t>Responsibility</a:t>
            </a:r>
            <a:r>
              <a:rPr sz="2300" spc="-45" dirty="0">
                <a:latin typeface="Calibri"/>
                <a:cs typeface="Calibri"/>
              </a:rPr>
              <a:t> </a:t>
            </a:r>
            <a:r>
              <a:rPr sz="2300" dirty="0">
                <a:latin typeface="Calibri"/>
                <a:cs typeface="Calibri"/>
              </a:rPr>
              <a:t>–</a:t>
            </a:r>
            <a:r>
              <a:rPr sz="2300" spc="-10" dirty="0">
                <a:latin typeface="Calibri"/>
                <a:cs typeface="Calibri"/>
              </a:rPr>
              <a:t> Collaboration</a:t>
            </a:r>
            <a:endParaRPr sz="2300">
              <a:latin typeface="Calibri"/>
              <a:cs typeface="Calibri"/>
            </a:endParaRPr>
          </a:p>
          <a:p>
            <a:pPr marL="253365" indent="-241300">
              <a:lnSpc>
                <a:spcPct val="100000"/>
              </a:lnSpc>
              <a:spcBef>
                <a:spcPts val="560"/>
              </a:spcBef>
              <a:buClr>
                <a:srgbClr val="901A21"/>
              </a:buClr>
              <a:buFont typeface="Arial"/>
              <a:buChar char="•"/>
              <a:tabLst>
                <a:tab pos="253365" algn="l"/>
                <a:tab pos="254000" algn="l"/>
              </a:tabLst>
            </a:pPr>
            <a:r>
              <a:rPr sz="2300" dirty="0">
                <a:latin typeface="Calibri"/>
                <a:cs typeface="Calibri"/>
              </a:rPr>
              <a:t>Used</a:t>
            </a:r>
            <a:r>
              <a:rPr sz="2300" spc="-25" dirty="0">
                <a:latin typeface="Calibri"/>
                <a:cs typeface="Calibri"/>
              </a:rPr>
              <a:t> </a:t>
            </a:r>
            <a:r>
              <a:rPr sz="2300" dirty="0">
                <a:latin typeface="Calibri"/>
                <a:cs typeface="Calibri"/>
              </a:rPr>
              <a:t>to</a:t>
            </a:r>
            <a:r>
              <a:rPr sz="2300" spc="-30" dirty="0">
                <a:latin typeface="Calibri"/>
                <a:cs typeface="Calibri"/>
              </a:rPr>
              <a:t> </a:t>
            </a:r>
            <a:r>
              <a:rPr sz="2300" dirty="0">
                <a:latin typeface="Calibri"/>
                <a:cs typeface="Calibri"/>
              </a:rPr>
              <a:t>document</a:t>
            </a:r>
            <a:r>
              <a:rPr sz="2300" spc="-25" dirty="0">
                <a:latin typeface="Calibri"/>
                <a:cs typeface="Calibri"/>
              </a:rPr>
              <a:t> </a:t>
            </a:r>
            <a:r>
              <a:rPr sz="2300" dirty="0">
                <a:latin typeface="Calibri"/>
                <a:cs typeface="Calibri"/>
              </a:rPr>
              <a:t>the</a:t>
            </a:r>
            <a:r>
              <a:rPr sz="2300" spc="-30" dirty="0">
                <a:latin typeface="Calibri"/>
                <a:cs typeface="Calibri"/>
              </a:rPr>
              <a:t> </a:t>
            </a:r>
            <a:r>
              <a:rPr sz="2300" dirty="0">
                <a:latin typeface="Calibri"/>
                <a:cs typeface="Calibri"/>
              </a:rPr>
              <a:t>responsibilities</a:t>
            </a:r>
            <a:r>
              <a:rPr sz="2300" spc="-15" dirty="0">
                <a:latin typeface="Calibri"/>
                <a:cs typeface="Calibri"/>
              </a:rPr>
              <a:t> </a:t>
            </a:r>
            <a:r>
              <a:rPr sz="2300" dirty="0">
                <a:latin typeface="Calibri"/>
                <a:cs typeface="Calibri"/>
              </a:rPr>
              <a:t>and</a:t>
            </a:r>
            <a:r>
              <a:rPr sz="2300" spc="-5" dirty="0">
                <a:latin typeface="Calibri"/>
                <a:cs typeface="Calibri"/>
              </a:rPr>
              <a:t> </a:t>
            </a:r>
            <a:r>
              <a:rPr sz="2300" spc="-10" dirty="0">
                <a:latin typeface="Calibri"/>
                <a:cs typeface="Calibri"/>
              </a:rPr>
              <a:t>collaborations</a:t>
            </a:r>
            <a:r>
              <a:rPr sz="2300" spc="-40" dirty="0">
                <a:latin typeface="Calibri"/>
                <a:cs typeface="Calibri"/>
              </a:rPr>
              <a:t> </a:t>
            </a:r>
            <a:r>
              <a:rPr sz="2300" dirty="0">
                <a:latin typeface="Calibri"/>
                <a:cs typeface="Calibri"/>
              </a:rPr>
              <a:t>of</a:t>
            </a:r>
            <a:r>
              <a:rPr sz="2300" spc="-25" dirty="0">
                <a:latin typeface="Calibri"/>
                <a:cs typeface="Calibri"/>
              </a:rPr>
              <a:t> </a:t>
            </a:r>
            <a:r>
              <a:rPr sz="2300" dirty="0">
                <a:latin typeface="Calibri"/>
                <a:cs typeface="Calibri"/>
              </a:rPr>
              <a:t>a</a:t>
            </a:r>
            <a:r>
              <a:rPr sz="2300" spc="-30" dirty="0">
                <a:latin typeface="Calibri"/>
                <a:cs typeface="Calibri"/>
              </a:rPr>
              <a:t> </a:t>
            </a:r>
            <a:r>
              <a:rPr sz="2300" spc="-10" dirty="0">
                <a:latin typeface="Calibri"/>
                <a:cs typeface="Calibri"/>
              </a:rPr>
              <a:t>class.</a:t>
            </a:r>
            <a:endParaRPr sz="2300">
              <a:latin typeface="Calibri"/>
              <a:cs typeface="Calibri"/>
            </a:endParaRPr>
          </a:p>
          <a:p>
            <a:pPr marL="253365" marR="5080" indent="-241300">
              <a:lnSpc>
                <a:spcPts val="2500"/>
              </a:lnSpc>
              <a:spcBef>
                <a:spcPts val="855"/>
              </a:spcBef>
              <a:buClr>
                <a:srgbClr val="901A21"/>
              </a:buClr>
              <a:buFont typeface="Arial"/>
              <a:buChar char="•"/>
              <a:tabLst>
                <a:tab pos="253365" algn="l"/>
                <a:tab pos="254000" algn="l"/>
              </a:tabLst>
            </a:pPr>
            <a:r>
              <a:rPr sz="2300" spc="-25" dirty="0">
                <a:latin typeface="Calibri"/>
                <a:cs typeface="Calibri"/>
              </a:rPr>
              <a:t>Low-</a:t>
            </a:r>
            <a:r>
              <a:rPr sz="2300" dirty="0">
                <a:latin typeface="Calibri"/>
                <a:cs typeface="Calibri"/>
              </a:rPr>
              <a:t>tech</a:t>
            </a:r>
            <a:r>
              <a:rPr sz="2300" spc="-60" dirty="0">
                <a:latin typeface="Calibri"/>
                <a:cs typeface="Calibri"/>
              </a:rPr>
              <a:t> </a:t>
            </a:r>
            <a:r>
              <a:rPr sz="2300" dirty="0">
                <a:latin typeface="Calibri"/>
                <a:cs typeface="Calibri"/>
              </a:rPr>
              <a:t>approach</a:t>
            </a:r>
            <a:r>
              <a:rPr sz="2300" spc="-30" dirty="0">
                <a:latin typeface="Calibri"/>
                <a:cs typeface="Calibri"/>
              </a:rPr>
              <a:t> </a:t>
            </a:r>
            <a:r>
              <a:rPr sz="2300" dirty="0">
                <a:latin typeface="Calibri"/>
                <a:cs typeface="Calibri"/>
              </a:rPr>
              <a:t>that</a:t>
            </a:r>
            <a:r>
              <a:rPr sz="2300" spc="-50" dirty="0">
                <a:latin typeface="Calibri"/>
                <a:cs typeface="Calibri"/>
              </a:rPr>
              <a:t> </a:t>
            </a:r>
            <a:r>
              <a:rPr sz="2300" dirty="0">
                <a:latin typeface="Calibri"/>
                <a:cs typeface="Calibri"/>
              </a:rPr>
              <a:t>can</a:t>
            </a:r>
            <a:r>
              <a:rPr sz="2300" spc="-25" dirty="0">
                <a:latin typeface="Calibri"/>
                <a:cs typeface="Calibri"/>
              </a:rPr>
              <a:t> </a:t>
            </a:r>
            <a:r>
              <a:rPr sz="2300" dirty="0">
                <a:latin typeface="Calibri"/>
                <a:cs typeface="Calibri"/>
              </a:rPr>
              <a:t>complement</a:t>
            </a:r>
            <a:r>
              <a:rPr sz="2300" spc="-50" dirty="0">
                <a:latin typeface="Calibri"/>
                <a:cs typeface="Calibri"/>
              </a:rPr>
              <a:t> </a:t>
            </a:r>
            <a:r>
              <a:rPr sz="2300" dirty="0">
                <a:latin typeface="Calibri"/>
                <a:cs typeface="Calibri"/>
              </a:rPr>
              <a:t>a</a:t>
            </a:r>
            <a:r>
              <a:rPr sz="2300" spc="-35" dirty="0">
                <a:latin typeface="Calibri"/>
                <a:cs typeface="Calibri"/>
              </a:rPr>
              <a:t> </a:t>
            </a:r>
            <a:r>
              <a:rPr sz="2300" dirty="0">
                <a:latin typeface="Calibri"/>
                <a:cs typeface="Calibri"/>
              </a:rPr>
              <a:t>typical</a:t>
            </a:r>
            <a:r>
              <a:rPr sz="2300" spc="-15" dirty="0">
                <a:latin typeface="Calibri"/>
                <a:cs typeface="Calibri"/>
              </a:rPr>
              <a:t> </a:t>
            </a:r>
            <a:r>
              <a:rPr sz="2300" spc="-10" dirty="0">
                <a:latin typeface="Calibri"/>
                <a:cs typeface="Calibri"/>
              </a:rPr>
              <a:t>high-</a:t>
            </a:r>
            <a:r>
              <a:rPr sz="2300" dirty="0">
                <a:latin typeface="Calibri"/>
                <a:cs typeface="Calibri"/>
              </a:rPr>
              <a:t>tech</a:t>
            </a:r>
            <a:r>
              <a:rPr sz="2300" spc="-50" dirty="0">
                <a:latin typeface="Calibri"/>
                <a:cs typeface="Calibri"/>
              </a:rPr>
              <a:t> </a:t>
            </a:r>
            <a:r>
              <a:rPr sz="2300" spc="-10" dirty="0">
                <a:latin typeface="Calibri"/>
                <a:cs typeface="Calibri"/>
              </a:rPr>
              <a:t>Unified </a:t>
            </a:r>
            <a:r>
              <a:rPr sz="2300" dirty="0">
                <a:latin typeface="Calibri"/>
                <a:cs typeface="Calibri"/>
              </a:rPr>
              <a:t>Process</a:t>
            </a:r>
            <a:r>
              <a:rPr sz="2300" spc="-50" dirty="0">
                <a:latin typeface="Calibri"/>
                <a:cs typeface="Calibri"/>
              </a:rPr>
              <a:t> </a:t>
            </a:r>
            <a:r>
              <a:rPr sz="2300" dirty="0">
                <a:latin typeface="Calibri"/>
                <a:cs typeface="Calibri"/>
              </a:rPr>
              <a:t>approach</a:t>
            </a:r>
            <a:r>
              <a:rPr sz="2300" spc="-40" dirty="0">
                <a:latin typeface="Calibri"/>
                <a:cs typeface="Calibri"/>
              </a:rPr>
              <a:t> </a:t>
            </a:r>
            <a:r>
              <a:rPr sz="2300" dirty="0">
                <a:latin typeface="Calibri"/>
                <a:cs typeface="Calibri"/>
              </a:rPr>
              <a:t>that</a:t>
            </a:r>
            <a:r>
              <a:rPr sz="2300" spc="-35" dirty="0">
                <a:latin typeface="Calibri"/>
                <a:cs typeface="Calibri"/>
              </a:rPr>
              <a:t> </a:t>
            </a:r>
            <a:r>
              <a:rPr sz="2300" dirty="0">
                <a:latin typeface="Calibri"/>
                <a:cs typeface="Calibri"/>
              </a:rPr>
              <a:t>uses</a:t>
            </a:r>
            <a:r>
              <a:rPr sz="2300" spc="-25" dirty="0">
                <a:latin typeface="Calibri"/>
                <a:cs typeface="Calibri"/>
              </a:rPr>
              <a:t> </a:t>
            </a:r>
            <a:r>
              <a:rPr sz="2300" spc="-10" dirty="0">
                <a:latin typeface="Calibri"/>
                <a:cs typeface="Calibri"/>
              </a:rPr>
              <a:t>Computer-</a:t>
            </a:r>
            <a:r>
              <a:rPr sz="2300" dirty="0">
                <a:latin typeface="Calibri"/>
                <a:cs typeface="Calibri"/>
              </a:rPr>
              <a:t>Aided</a:t>
            </a:r>
            <a:r>
              <a:rPr sz="2300" spc="-60" dirty="0">
                <a:latin typeface="Calibri"/>
                <a:cs typeface="Calibri"/>
              </a:rPr>
              <a:t> </a:t>
            </a:r>
            <a:r>
              <a:rPr sz="2300" dirty="0">
                <a:latin typeface="Calibri"/>
                <a:cs typeface="Calibri"/>
              </a:rPr>
              <a:t>Software</a:t>
            </a:r>
            <a:r>
              <a:rPr sz="2300" spc="-65" dirty="0">
                <a:latin typeface="Calibri"/>
                <a:cs typeface="Calibri"/>
              </a:rPr>
              <a:t> </a:t>
            </a:r>
            <a:r>
              <a:rPr sz="2300" dirty="0">
                <a:latin typeface="Calibri"/>
                <a:cs typeface="Calibri"/>
              </a:rPr>
              <a:t>Engineering</a:t>
            </a:r>
            <a:r>
              <a:rPr sz="2300" spc="-45" dirty="0">
                <a:latin typeface="Calibri"/>
                <a:cs typeface="Calibri"/>
              </a:rPr>
              <a:t> </a:t>
            </a:r>
            <a:r>
              <a:rPr sz="2300" spc="-10" dirty="0">
                <a:latin typeface="Calibri"/>
                <a:cs typeface="Calibri"/>
              </a:rPr>
              <a:t>(CASE tools).</a:t>
            </a:r>
            <a:endParaRPr sz="2300">
              <a:latin typeface="Calibri"/>
              <a:cs typeface="Calibri"/>
            </a:endParaRPr>
          </a:p>
          <a:p>
            <a:pPr marL="253365" marR="1032510" indent="-241300">
              <a:lnSpc>
                <a:spcPts val="2500"/>
              </a:lnSpc>
              <a:spcBef>
                <a:spcPts val="815"/>
              </a:spcBef>
              <a:buClr>
                <a:srgbClr val="901A21"/>
              </a:buClr>
              <a:buFont typeface="Arial"/>
              <a:buChar char="•"/>
              <a:tabLst>
                <a:tab pos="253365" algn="l"/>
                <a:tab pos="254000" algn="l"/>
              </a:tabLst>
            </a:pPr>
            <a:r>
              <a:rPr sz="2300" dirty="0">
                <a:latin typeface="Calibri"/>
                <a:cs typeface="Calibri"/>
              </a:rPr>
              <a:t>We</a:t>
            </a:r>
            <a:r>
              <a:rPr sz="2300" spc="-55" dirty="0">
                <a:latin typeface="Calibri"/>
                <a:cs typeface="Calibri"/>
              </a:rPr>
              <a:t> </a:t>
            </a:r>
            <a:r>
              <a:rPr sz="2300" dirty="0">
                <a:latin typeface="Calibri"/>
                <a:cs typeface="Calibri"/>
              </a:rPr>
              <a:t>use</a:t>
            </a:r>
            <a:r>
              <a:rPr sz="2300" spc="-25" dirty="0">
                <a:latin typeface="Calibri"/>
                <a:cs typeface="Calibri"/>
              </a:rPr>
              <a:t> </a:t>
            </a:r>
            <a:r>
              <a:rPr sz="2300" dirty="0">
                <a:latin typeface="Calibri"/>
                <a:cs typeface="Calibri"/>
              </a:rPr>
              <a:t>an</a:t>
            </a:r>
            <a:r>
              <a:rPr sz="2300" spc="-25" dirty="0">
                <a:latin typeface="Calibri"/>
                <a:cs typeface="Calibri"/>
              </a:rPr>
              <a:t> </a:t>
            </a:r>
            <a:r>
              <a:rPr sz="2300" dirty="0">
                <a:latin typeface="Calibri"/>
                <a:cs typeface="Calibri"/>
              </a:rPr>
              <a:t>extended</a:t>
            </a:r>
            <a:r>
              <a:rPr sz="2300" spc="-60" dirty="0">
                <a:latin typeface="Calibri"/>
                <a:cs typeface="Calibri"/>
              </a:rPr>
              <a:t> </a:t>
            </a:r>
            <a:r>
              <a:rPr sz="2300" dirty="0">
                <a:latin typeface="Calibri"/>
                <a:cs typeface="Calibri"/>
              </a:rPr>
              <a:t>form</a:t>
            </a:r>
            <a:r>
              <a:rPr sz="2300" spc="-50" dirty="0">
                <a:latin typeface="Calibri"/>
                <a:cs typeface="Calibri"/>
              </a:rPr>
              <a:t> </a:t>
            </a:r>
            <a:r>
              <a:rPr sz="2300" dirty="0">
                <a:latin typeface="Calibri"/>
                <a:cs typeface="Calibri"/>
              </a:rPr>
              <a:t>of</a:t>
            </a:r>
            <a:r>
              <a:rPr sz="2300" spc="-60" dirty="0">
                <a:latin typeface="Calibri"/>
                <a:cs typeface="Calibri"/>
              </a:rPr>
              <a:t> </a:t>
            </a:r>
            <a:r>
              <a:rPr sz="2300" dirty="0">
                <a:latin typeface="Calibri"/>
                <a:cs typeface="Calibri"/>
              </a:rPr>
              <a:t>the</a:t>
            </a:r>
            <a:r>
              <a:rPr sz="2300" spc="-45" dirty="0">
                <a:latin typeface="Calibri"/>
                <a:cs typeface="Calibri"/>
              </a:rPr>
              <a:t> </a:t>
            </a:r>
            <a:r>
              <a:rPr sz="2300" dirty="0">
                <a:latin typeface="Calibri"/>
                <a:cs typeface="Calibri"/>
              </a:rPr>
              <a:t>CRC</a:t>
            </a:r>
            <a:r>
              <a:rPr sz="2300" spc="-60" dirty="0">
                <a:latin typeface="Calibri"/>
                <a:cs typeface="Calibri"/>
              </a:rPr>
              <a:t> </a:t>
            </a:r>
            <a:r>
              <a:rPr sz="2300" dirty="0">
                <a:latin typeface="Calibri"/>
                <a:cs typeface="Calibri"/>
              </a:rPr>
              <a:t>card</a:t>
            </a:r>
            <a:r>
              <a:rPr sz="2300" spc="-40" dirty="0">
                <a:latin typeface="Calibri"/>
                <a:cs typeface="Calibri"/>
              </a:rPr>
              <a:t> </a:t>
            </a:r>
            <a:r>
              <a:rPr sz="2300" dirty="0">
                <a:latin typeface="Calibri"/>
                <a:cs typeface="Calibri"/>
              </a:rPr>
              <a:t>to</a:t>
            </a:r>
            <a:r>
              <a:rPr sz="2300" spc="-45" dirty="0">
                <a:latin typeface="Calibri"/>
                <a:cs typeface="Calibri"/>
              </a:rPr>
              <a:t> </a:t>
            </a:r>
            <a:r>
              <a:rPr sz="2300" dirty="0">
                <a:latin typeface="Calibri"/>
                <a:cs typeface="Calibri"/>
              </a:rPr>
              <a:t>capture</a:t>
            </a:r>
            <a:r>
              <a:rPr sz="2300" spc="-25" dirty="0">
                <a:latin typeface="Calibri"/>
                <a:cs typeface="Calibri"/>
              </a:rPr>
              <a:t> </a:t>
            </a:r>
            <a:r>
              <a:rPr sz="2300" dirty="0">
                <a:latin typeface="Calibri"/>
                <a:cs typeface="Calibri"/>
              </a:rPr>
              <a:t>all</a:t>
            </a:r>
            <a:r>
              <a:rPr sz="2300" spc="-45" dirty="0">
                <a:latin typeface="Calibri"/>
                <a:cs typeface="Calibri"/>
              </a:rPr>
              <a:t> </a:t>
            </a:r>
            <a:r>
              <a:rPr sz="2300" spc="-10" dirty="0">
                <a:latin typeface="Calibri"/>
                <a:cs typeface="Calibri"/>
              </a:rPr>
              <a:t>relevant information</a:t>
            </a:r>
            <a:r>
              <a:rPr sz="2300" spc="-60" dirty="0">
                <a:latin typeface="Calibri"/>
                <a:cs typeface="Calibri"/>
              </a:rPr>
              <a:t> </a:t>
            </a:r>
            <a:r>
              <a:rPr sz="2300" dirty="0">
                <a:latin typeface="Calibri"/>
                <a:cs typeface="Calibri"/>
              </a:rPr>
              <a:t>associated</a:t>
            </a:r>
            <a:r>
              <a:rPr sz="2300" spc="-25" dirty="0">
                <a:latin typeface="Calibri"/>
                <a:cs typeface="Calibri"/>
              </a:rPr>
              <a:t> </a:t>
            </a:r>
            <a:r>
              <a:rPr sz="2300" dirty="0">
                <a:latin typeface="Calibri"/>
                <a:cs typeface="Calibri"/>
              </a:rPr>
              <a:t>with</a:t>
            </a:r>
            <a:r>
              <a:rPr sz="2300" spc="-50" dirty="0">
                <a:latin typeface="Calibri"/>
                <a:cs typeface="Calibri"/>
              </a:rPr>
              <a:t> </a:t>
            </a:r>
            <a:r>
              <a:rPr sz="2300" dirty="0">
                <a:latin typeface="Calibri"/>
                <a:cs typeface="Calibri"/>
              </a:rPr>
              <a:t>a</a:t>
            </a:r>
            <a:r>
              <a:rPr sz="2300" spc="-5" dirty="0">
                <a:latin typeface="Calibri"/>
                <a:cs typeface="Calibri"/>
              </a:rPr>
              <a:t> </a:t>
            </a:r>
            <a:r>
              <a:rPr sz="2300" spc="-10" dirty="0">
                <a:latin typeface="Calibri"/>
                <a:cs typeface="Calibri"/>
              </a:rPr>
              <a:t>class.</a:t>
            </a:r>
            <a:endParaRPr sz="2300">
              <a:latin typeface="Calibri"/>
              <a:cs typeface="Calibri"/>
            </a:endParaRPr>
          </a:p>
          <a:p>
            <a:pPr>
              <a:lnSpc>
                <a:spcPct val="100000"/>
              </a:lnSpc>
              <a:spcBef>
                <a:spcPts val="50"/>
              </a:spcBef>
              <a:buClr>
                <a:srgbClr val="901A21"/>
              </a:buClr>
              <a:buFont typeface="Arial"/>
              <a:buChar char="•"/>
            </a:pPr>
            <a:endParaRPr sz="3100">
              <a:latin typeface="Calibri"/>
              <a:cs typeface="Calibri"/>
            </a:endParaRPr>
          </a:p>
          <a:p>
            <a:pPr marL="253365" indent="-241300">
              <a:lnSpc>
                <a:spcPct val="100000"/>
              </a:lnSpc>
              <a:buClr>
                <a:srgbClr val="901A21"/>
              </a:buClr>
              <a:buFont typeface="Arial"/>
              <a:buChar char="•"/>
              <a:tabLst>
                <a:tab pos="253365" algn="l"/>
                <a:tab pos="254000" algn="l"/>
              </a:tabLst>
            </a:pPr>
            <a:r>
              <a:rPr sz="2300" u="sng" spc="-10" dirty="0">
                <a:solidFill>
                  <a:srgbClr val="1A6989"/>
                </a:solidFill>
                <a:uFill>
                  <a:solidFill>
                    <a:srgbClr val="1A6989"/>
                  </a:solidFill>
                </a:uFill>
                <a:latin typeface="Calibri"/>
                <a:cs typeface="Calibri"/>
              </a:rPr>
              <a:t>https://agilemodeling.com/artifacts/crcmodel.htm</a:t>
            </a:r>
            <a:endParaRPr sz="23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827" y="1646915"/>
            <a:ext cx="2653665"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86E77"/>
                </a:solidFill>
              </a:rPr>
              <a:t>Responsibilities</a:t>
            </a:r>
            <a:endParaRPr sz="33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Copyright</a:t>
            </a:r>
            <a:r>
              <a:rPr spc="-50" dirty="0"/>
              <a:t> </a:t>
            </a:r>
            <a:r>
              <a:rPr dirty="0"/>
              <a:t>©2022</a:t>
            </a:r>
            <a:r>
              <a:rPr spc="-40" dirty="0"/>
              <a:t> </a:t>
            </a:r>
            <a:r>
              <a:rPr dirty="0"/>
              <a:t>John</a:t>
            </a:r>
            <a:r>
              <a:rPr spc="-45" dirty="0"/>
              <a:t> </a:t>
            </a:r>
            <a:r>
              <a:rPr dirty="0"/>
              <a:t>Wiley</a:t>
            </a:r>
            <a:r>
              <a:rPr spc="-30" dirty="0"/>
              <a:t> </a:t>
            </a:r>
            <a:r>
              <a:rPr dirty="0"/>
              <a:t>&amp;</a:t>
            </a:r>
            <a:r>
              <a:rPr spc="-40" dirty="0"/>
              <a:t> </a:t>
            </a:r>
            <a:r>
              <a:rPr dirty="0"/>
              <a:t>Sons,</a:t>
            </a:r>
            <a:r>
              <a:rPr spc="-35" dirty="0"/>
              <a:t> </a:t>
            </a:r>
            <a:r>
              <a:rPr spc="-20" dirty="0"/>
              <a:t>Inc.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045"/>
              </a:lnSpc>
            </a:pPr>
            <a:r>
              <a:rPr spc="-10" dirty="0"/>
              <a:t>6-</a:t>
            </a:r>
            <a:fld id="{81D60167-4931-47E6-BA6A-407CBD079E47}" type="slidenum">
              <a:rPr spc="-25" dirty="0"/>
              <a:t>9</a:t>
            </a:fld>
            <a:endParaRPr spc="-25" dirty="0"/>
          </a:p>
        </p:txBody>
      </p:sp>
      <p:sp>
        <p:nvSpPr>
          <p:cNvPr id="3" name="object 3"/>
          <p:cNvSpPr txBox="1"/>
          <p:nvPr/>
        </p:nvSpPr>
        <p:spPr>
          <a:xfrm>
            <a:off x="398706" y="2468342"/>
            <a:ext cx="9244330" cy="3362325"/>
          </a:xfrm>
          <a:prstGeom prst="rect">
            <a:avLst/>
          </a:prstGeom>
        </p:spPr>
        <p:txBody>
          <a:bodyPr vert="horz" wrap="square" lIns="0" tIns="59055" rIns="0" bIns="0" rtlCol="0">
            <a:spAutoFit/>
          </a:bodyPr>
          <a:lstStyle/>
          <a:p>
            <a:pPr marL="253365" marR="534670" indent="-241300">
              <a:lnSpc>
                <a:spcPts val="2840"/>
              </a:lnSpc>
              <a:spcBef>
                <a:spcPts val="465"/>
              </a:spcBef>
              <a:buClr>
                <a:srgbClr val="901A21"/>
              </a:buClr>
              <a:buFont typeface="Arial"/>
              <a:buChar char="•"/>
              <a:tabLst>
                <a:tab pos="254000" algn="l"/>
              </a:tabLst>
            </a:pPr>
            <a:r>
              <a:rPr sz="2650" b="1" dirty="0">
                <a:latin typeface="Calibri"/>
                <a:cs typeface="Calibri"/>
              </a:rPr>
              <a:t>Knowing</a:t>
            </a:r>
            <a:r>
              <a:rPr sz="2650" b="1" spc="-90" dirty="0">
                <a:latin typeface="Calibri"/>
                <a:cs typeface="Calibri"/>
              </a:rPr>
              <a:t> </a:t>
            </a:r>
            <a:r>
              <a:rPr sz="2650" spc="-10" dirty="0">
                <a:latin typeface="Calibri"/>
                <a:cs typeface="Calibri"/>
              </a:rPr>
              <a:t>responsibilities</a:t>
            </a:r>
            <a:r>
              <a:rPr sz="2650" spc="-55" dirty="0">
                <a:latin typeface="Calibri"/>
                <a:cs typeface="Calibri"/>
              </a:rPr>
              <a:t> </a:t>
            </a:r>
            <a:r>
              <a:rPr sz="2650" dirty="0">
                <a:latin typeface="Calibri"/>
                <a:cs typeface="Calibri"/>
              </a:rPr>
              <a:t>are</a:t>
            </a:r>
            <a:r>
              <a:rPr sz="2650" spc="-90" dirty="0">
                <a:latin typeface="Calibri"/>
                <a:cs typeface="Calibri"/>
              </a:rPr>
              <a:t> </a:t>
            </a:r>
            <a:r>
              <a:rPr sz="2650" dirty="0">
                <a:latin typeface="Calibri"/>
                <a:cs typeface="Calibri"/>
              </a:rPr>
              <a:t>those</a:t>
            </a:r>
            <a:r>
              <a:rPr sz="2650" spc="-90" dirty="0">
                <a:latin typeface="Calibri"/>
                <a:cs typeface="Calibri"/>
              </a:rPr>
              <a:t> </a:t>
            </a:r>
            <a:r>
              <a:rPr sz="2650" dirty="0">
                <a:latin typeface="Calibri"/>
                <a:cs typeface="Calibri"/>
              </a:rPr>
              <a:t>things</a:t>
            </a:r>
            <a:r>
              <a:rPr sz="2650" spc="-70" dirty="0">
                <a:latin typeface="Calibri"/>
                <a:cs typeface="Calibri"/>
              </a:rPr>
              <a:t> </a:t>
            </a:r>
            <a:r>
              <a:rPr sz="2650" dirty="0">
                <a:latin typeface="Calibri"/>
                <a:cs typeface="Calibri"/>
              </a:rPr>
              <a:t>that</a:t>
            </a:r>
            <a:r>
              <a:rPr sz="2650" spc="-60" dirty="0">
                <a:latin typeface="Calibri"/>
                <a:cs typeface="Calibri"/>
              </a:rPr>
              <a:t> </a:t>
            </a:r>
            <a:r>
              <a:rPr sz="2650" dirty="0">
                <a:latin typeface="Calibri"/>
                <a:cs typeface="Calibri"/>
              </a:rPr>
              <a:t>an</a:t>
            </a:r>
            <a:r>
              <a:rPr sz="2650" spc="-85" dirty="0">
                <a:latin typeface="Calibri"/>
                <a:cs typeface="Calibri"/>
              </a:rPr>
              <a:t> </a:t>
            </a:r>
            <a:r>
              <a:rPr sz="2650" dirty="0">
                <a:latin typeface="Calibri"/>
                <a:cs typeface="Calibri"/>
              </a:rPr>
              <a:t>instance</a:t>
            </a:r>
            <a:r>
              <a:rPr sz="2650" spc="-70" dirty="0">
                <a:latin typeface="Calibri"/>
                <a:cs typeface="Calibri"/>
              </a:rPr>
              <a:t> </a:t>
            </a:r>
            <a:r>
              <a:rPr sz="2650" dirty="0">
                <a:latin typeface="Calibri"/>
                <a:cs typeface="Calibri"/>
              </a:rPr>
              <a:t>of</a:t>
            </a:r>
            <a:r>
              <a:rPr sz="2650" spc="-85" dirty="0">
                <a:latin typeface="Calibri"/>
                <a:cs typeface="Calibri"/>
              </a:rPr>
              <a:t> </a:t>
            </a:r>
            <a:r>
              <a:rPr sz="2650" spc="-50" dirty="0">
                <a:latin typeface="Calibri"/>
                <a:cs typeface="Calibri"/>
              </a:rPr>
              <a:t>a </a:t>
            </a:r>
            <a:r>
              <a:rPr sz="2650" dirty="0">
                <a:latin typeface="Calibri"/>
                <a:cs typeface="Calibri"/>
              </a:rPr>
              <a:t>class</a:t>
            </a:r>
            <a:r>
              <a:rPr sz="2650" spc="-60" dirty="0">
                <a:latin typeface="Calibri"/>
                <a:cs typeface="Calibri"/>
              </a:rPr>
              <a:t> </a:t>
            </a:r>
            <a:r>
              <a:rPr sz="2650" dirty="0">
                <a:latin typeface="Calibri"/>
                <a:cs typeface="Calibri"/>
              </a:rPr>
              <a:t>must</a:t>
            </a:r>
            <a:r>
              <a:rPr sz="2650" spc="-60" dirty="0">
                <a:latin typeface="Calibri"/>
                <a:cs typeface="Calibri"/>
              </a:rPr>
              <a:t> </a:t>
            </a:r>
            <a:r>
              <a:rPr sz="2650" dirty="0">
                <a:latin typeface="Calibri"/>
                <a:cs typeface="Calibri"/>
              </a:rPr>
              <a:t>be</a:t>
            </a:r>
            <a:r>
              <a:rPr sz="2650" spc="-75" dirty="0">
                <a:latin typeface="Calibri"/>
                <a:cs typeface="Calibri"/>
              </a:rPr>
              <a:t> </a:t>
            </a:r>
            <a:r>
              <a:rPr sz="2650" dirty="0">
                <a:latin typeface="Calibri"/>
                <a:cs typeface="Calibri"/>
              </a:rPr>
              <a:t>capable</a:t>
            </a:r>
            <a:r>
              <a:rPr sz="2650" spc="-50" dirty="0">
                <a:latin typeface="Calibri"/>
                <a:cs typeface="Calibri"/>
              </a:rPr>
              <a:t> </a:t>
            </a:r>
            <a:r>
              <a:rPr sz="2650" dirty="0">
                <a:latin typeface="Calibri"/>
                <a:cs typeface="Calibri"/>
              </a:rPr>
              <a:t>of</a:t>
            </a:r>
            <a:r>
              <a:rPr sz="2650" spc="-70" dirty="0">
                <a:latin typeface="Calibri"/>
                <a:cs typeface="Calibri"/>
              </a:rPr>
              <a:t> </a:t>
            </a:r>
            <a:r>
              <a:rPr sz="2650" spc="-10" dirty="0">
                <a:latin typeface="Calibri"/>
                <a:cs typeface="Calibri"/>
              </a:rPr>
              <a:t>knowing.</a:t>
            </a:r>
            <a:endParaRPr sz="2650">
              <a:latin typeface="Calibri"/>
              <a:cs typeface="Calibri"/>
            </a:endParaRPr>
          </a:p>
          <a:p>
            <a:pPr marL="525780" marR="267970" lvl="1" indent="-265430">
              <a:lnSpc>
                <a:spcPts val="2500"/>
              </a:lnSpc>
              <a:spcBef>
                <a:spcPts val="434"/>
              </a:spcBef>
              <a:buClr>
                <a:srgbClr val="901A21"/>
              </a:buClr>
              <a:buSzPct val="80434"/>
              <a:buFont typeface="Courier New"/>
              <a:buChar char="o"/>
              <a:tabLst>
                <a:tab pos="526415" algn="l"/>
              </a:tabLst>
            </a:pPr>
            <a:r>
              <a:rPr sz="2300" dirty="0">
                <a:latin typeface="Calibri"/>
                <a:cs typeface="Calibri"/>
              </a:rPr>
              <a:t>An</a:t>
            </a:r>
            <a:r>
              <a:rPr sz="2300" spc="-30" dirty="0">
                <a:latin typeface="Calibri"/>
                <a:cs typeface="Calibri"/>
              </a:rPr>
              <a:t> </a:t>
            </a:r>
            <a:r>
              <a:rPr sz="2300" dirty="0">
                <a:latin typeface="Calibri"/>
                <a:cs typeface="Calibri"/>
              </a:rPr>
              <a:t>instance</a:t>
            </a:r>
            <a:r>
              <a:rPr sz="2300" spc="-35" dirty="0">
                <a:latin typeface="Calibri"/>
                <a:cs typeface="Calibri"/>
              </a:rPr>
              <a:t> </a:t>
            </a:r>
            <a:r>
              <a:rPr sz="2300" dirty="0">
                <a:latin typeface="Calibri"/>
                <a:cs typeface="Calibri"/>
              </a:rPr>
              <a:t>of</a:t>
            </a:r>
            <a:r>
              <a:rPr sz="2300" spc="-30" dirty="0">
                <a:latin typeface="Calibri"/>
                <a:cs typeface="Calibri"/>
              </a:rPr>
              <a:t> </a:t>
            </a:r>
            <a:r>
              <a:rPr sz="2300" dirty="0">
                <a:latin typeface="Calibri"/>
                <a:cs typeface="Calibri"/>
              </a:rPr>
              <a:t>a</a:t>
            </a:r>
            <a:r>
              <a:rPr sz="2300" spc="-40" dirty="0">
                <a:latin typeface="Calibri"/>
                <a:cs typeface="Calibri"/>
              </a:rPr>
              <a:t> </a:t>
            </a:r>
            <a:r>
              <a:rPr sz="2300" dirty="0">
                <a:latin typeface="Calibri"/>
                <a:cs typeface="Calibri"/>
              </a:rPr>
              <a:t>class</a:t>
            </a:r>
            <a:r>
              <a:rPr sz="2300" spc="-20" dirty="0">
                <a:latin typeface="Calibri"/>
                <a:cs typeface="Calibri"/>
              </a:rPr>
              <a:t> </a:t>
            </a:r>
            <a:r>
              <a:rPr sz="2300" dirty="0">
                <a:latin typeface="Calibri"/>
                <a:cs typeface="Calibri"/>
              </a:rPr>
              <a:t>typically</a:t>
            </a:r>
            <a:r>
              <a:rPr sz="2300" spc="-25" dirty="0">
                <a:latin typeface="Calibri"/>
                <a:cs typeface="Calibri"/>
              </a:rPr>
              <a:t> </a:t>
            </a:r>
            <a:r>
              <a:rPr sz="2300" dirty="0">
                <a:latin typeface="Calibri"/>
                <a:cs typeface="Calibri"/>
              </a:rPr>
              <a:t>knows</a:t>
            </a:r>
            <a:r>
              <a:rPr sz="2300" spc="-45" dirty="0">
                <a:latin typeface="Calibri"/>
                <a:cs typeface="Calibri"/>
              </a:rPr>
              <a:t> </a:t>
            </a:r>
            <a:r>
              <a:rPr sz="2300" dirty="0">
                <a:latin typeface="Calibri"/>
                <a:cs typeface="Calibri"/>
              </a:rPr>
              <a:t>the</a:t>
            </a:r>
            <a:r>
              <a:rPr sz="2300" spc="-35" dirty="0">
                <a:latin typeface="Calibri"/>
                <a:cs typeface="Calibri"/>
              </a:rPr>
              <a:t> </a:t>
            </a:r>
            <a:r>
              <a:rPr sz="2300" dirty="0">
                <a:latin typeface="Calibri"/>
                <a:cs typeface="Calibri"/>
              </a:rPr>
              <a:t>values</a:t>
            </a:r>
            <a:r>
              <a:rPr sz="2300" spc="-20" dirty="0">
                <a:latin typeface="Calibri"/>
                <a:cs typeface="Calibri"/>
              </a:rPr>
              <a:t> </a:t>
            </a:r>
            <a:r>
              <a:rPr sz="2300" dirty="0">
                <a:latin typeface="Calibri"/>
                <a:cs typeface="Calibri"/>
              </a:rPr>
              <a:t>of</a:t>
            </a:r>
            <a:r>
              <a:rPr sz="2300" spc="-55" dirty="0">
                <a:latin typeface="Calibri"/>
                <a:cs typeface="Calibri"/>
              </a:rPr>
              <a:t> </a:t>
            </a:r>
            <a:r>
              <a:rPr sz="2300" dirty="0">
                <a:latin typeface="Calibri"/>
                <a:cs typeface="Calibri"/>
              </a:rPr>
              <a:t>its</a:t>
            </a:r>
            <a:r>
              <a:rPr sz="2300" spc="-45" dirty="0">
                <a:latin typeface="Calibri"/>
                <a:cs typeface="Calibri"/>
              </a:rPr>
              <a:t> </a:t>
            </a:r>
            <a:r>
              <a:rPr sz="2300" dirty="0">
                <a:latin typeface="Calibri"/>
                <a:cs typeface="Calibri"/>
              </a:rPr>
              <a:t>attributes</a:t>
            </a:r>
            <a:r>
              <a:rPr sz="2300" spc="-40" dirty="0">
                <a:latin typeface="Calibri"/>
                <a:cs typeface="Calibri"/>
              </a:rPr>
              <a:t> </a:t>
            </a:r>
            <a:r>
              <a:rPr sz="2300" dirty="0">
                <a:latin typeface="Calibri"/>
                <a:cs typeface="Calibri"/>
              </a:rPr>
              <a:t>and</a:t>
            </a:r>
            <a:r>
              <a:rPr sz="2300" spc="-10" dirty="0">
                <a:latin typeface="Calibri"/>
                <a:cs typeface="Calibri"/>
              </a:rPr>
              <a:t> </a:t>
            </a:r>
            <a:r>
              <a:rPr sz="2300" spc="-25" dirty="0">
                <a:latin typeface="Calibri"/>
                <a:cs typeface="Calibri"/>
              </a:rPr>
              <a:t>its </a:t>
            </a:r>
            <a:r>
              <a:rPr sz="2300" spc="-10" dirty="0">
                <a:latin typeface="Calibri"/>
                <a:cs typeface="Calibri"/>
              </a:rPr>
              <a:t>relationships.</a:t>
            </a:r>
            <a:endParaRPr sz="2300">
              <a:latin typeface="Calibri"/>
              <a:cs typeface="Calibri"/>
            </a:endParaRPr>
          </a:p>
          <a:p>
            <a:pPr marL="253365" marR="217804" indent="-241300">
              <a:lnSpc>
                <a:spcPts val="2840"/>
              </a:lnSpc>
              <a:spcBef>
                <a:spcPts val="815"/>
              </a:spcBef>
              <a:buClr>
                <a:srgbClr val="901A21"/>
              </a:buClr>
              <a:buFont typeface="Arial"/>
              <a:buChar char="•"/>
              <a:tabLst>
                <a:tab pos="254000" algn="l"/>
              </a:tabLst>
            </a:pPr>
            <a:r>
              <a:rPr sz="2650" b="1" dirty="0">
                <a:latin typeface="Calibri"/>
                <a:cs typeface="Calibri"/>
              </a:rPr>
              <a:t>Doing</a:t>
            </a:r>
            <a:r>
              <a:rPr sz="2650" b="1" spc="-70" dirty="0">
                <a:latin typeface="Calibri"/>
                <a:cs typeface="Calibri"/>
              </a:rPr>
              <a:t> </a:t>
            </a:r>
            <a:r>
              <a:rPr sz="2650" spc="-10" dirty="0">
                <a:latin typeface="Calibri"/>
                <a:cs typeface="Calibri"/>
              </a:rPr>
              <a:t>responsibilities</a:t>
            </a:r>
            <a:r>
              <a:rPr sz="2650" spc="-40" dirty="0">
                <a:latin typeface="Calibri"/>
                <a:cs typeface="Calibri"/>
              </a:rPr>
              <a:t> </a:t>
            </a:r>
            <a:r>
              <a:rPr sz="2650" dirty="0">
                <a:latin typeface="Calibri"/>
                <a:cs typeface="Calibri"/>
              </a:rPr>
              <a:t>are</a:t>
            </a:r>
            <a:r>
              <a:rPr sz="2650" spc="-80" dirty="0">
                <a:latin typeface="Calibri"/>
                <a:cs typeface="Calibri"/>
              </a:rPr>
              <a:t> </a:t>
            </a:r>
            <a:r>
              <a:rPr sz="2650" dirty="0">
                <a:latin typeface="Calibri"/>
                <a:cs typeface="Calibri"/>
              </a:rPr>
              <a:t>those</a:t>
            </a:r>
            <a:r>
              <a:rPr sz="2650" spc="-75" dirty="0">
                <a:latin typeface="Calibri"/>
                <a:cs typeface="Calibri"/>
              </a:rPr>
              <a:t> </a:t>
            </a:r>
            <a:r>
              <a:rPr sz="2650" dirty="0">
                <a:latin typeface="Calibri"/>
                <a:cs typeface="Calibri"/>
              </a:rPr>
              <a:t>things</a:t>
            </a:r>
            <a:r>
              <a:rPr sz="2650" spc="-60" dirty="0">
                <a:latin typeface="Calibri"/>
                <a:cs typeface="Calibri"/>
              </a:rPr>
              <a:t> </a:t>
            </a:r>
            <a:r>
              <a:rPr sz="2650" dirty="0">
                <a:latin typeface="Calibri"/>
                <a:cs typeface="Calibri"/>
              </a:rPr>
              <a:t>that</a:t>
            </a:r>
            <a:r>
              <a:rPr sz="2650" spc="-50" dirty="0">
                <a:latin typeface="Calibri"/>
                <a:cs typeface="Calibri"/>
              </a:rPr>
              <a:t> </a:t>
            </a:r>
            <a:r>
              <a:rPr sz="2650" dirty="0">
                <a:latin typeface="Calibri"/>
                <a:cs typeface="Calibri"/>
              </a:rPr>
              <a:t>an</a:t>
            </a:r>
            <a:r>
              <a:rPr sz="2650" spc="-75" dirty="0">
                <a:latin typeface="Calibri"/>
                <a:cs typeface="Calibri"/>
              </a:rPr>
              <a:t> </a:t>
            </a:r>
            <a:r>
              <a:rPr sz="2650" dirty="0">
                <a:latin typeface="Calibri"/>
                <a:cs typeface="Calibri"/>
              </a:rPr>
              <a:t>instance</a:t>
            </a:r>
            <a:r>
              <a:rPr sz="2650" spc="-55" dirty="0">
                <a:latin typeface="Calibri"/>
                <a:cs typeface="Calibri"/>
              </a:rPr>
              <a:t> </a:t>
            </a:r>
            <a:r>
              <a:rPr sz="2650" dirty="0">
                <a:latin typeface="Calibri"/>
                <a:cs typeface="Calibri"/>
              </a:rPr>
              <a:t>of</a:t>
            </a:r>
            <a:r>
              <a:rPr sz="2650" spc="-75" dirty="0">
                <a:latin typeface="Calibri"/>
                <a:cs typeface="Calibri"/>
              </a:rPr>
              <a:t> </a:t>
            </a:r>
            <a:r>
              <a:rPr sz="2650" dirty="0">
                <a:latin typeface="Calibri"/>
                <a:cs typeface="Calibri"/>
              </a:rPr>
              <a:t>a</a:t>
            </a:r>
            <a:r>
              <a:rPr sz="2650" spc="-80" dirty="0">
                <a:latin typeface="Calibri"/>
                <a:cs typeface="Calibri"/>
              </a:rPr>
              <a:t> </a:t>
            </a:r>
            <a:r>
              <a:rPr sz="2650" spc="-10" dirty="0">
                <a:latin typeface="Calibri"/>
                <a:cs typeface="Calibri"/>
              </a:rPr>
              <a:t>class </a:t>
            </a:r>
            <a:r>
              <a:rPr sz="2650" dirty="0">
                <a:latin typeface="Calibri"/>
                <a:cs typeface="Calibri"/>
              </a:rPr>
              <a:t>must</a:t>
            </a:r>
            <a:r>
              <a:rPr sz="2650" spc="-65" dirty="0">
                <a:latin typeface="Calibri"/>
                <a:cs typeface="Calibri"/>
              </a:rPr>
              <a:t> </a:t>
            </a:r>
            <a:r>
              <a:rPr sz="2650" dirty="0">
                <a:latin typeface="Calibri"/>
                <a:cs typeface="Calibri"/>
              </a:rPr>
              <a:t>be</a:t>
            </a:r>
            <a:r>
              <a:rPr sz="2650" spc="-75" dirty="0">
                <a:latin typeface="Calibri"/>
                <a:cs typeface="Calibri"/>
              </a:rPr>
              <a:t> </a:t>
            </a:r>
            <a:r>
              <a:rPr sz="2650" dirty="0">
                <a:latin typeface="Calibri"/>
                <a:cs typeface="Calibri"/>
              </a:rPr>
              <a:t>capable</a:t>
            </a:r>
            <a:r>
              <a:rPr sz="2650" spc="-45" dirty="0">
                <a:latin typeface="Calibri"/>
                <a:cs typeface="Calibri"/>
              </a:rPr>
              <a:t> </a:t>
            </a:r>
            <a:r>
              <a:rPr sz="2650" dirty="0">
                <a:latin typeface="Calibri"/>
                <a:cs typeface="Calibri"/>
              </a:rPr>
              <a:t>of</a:t>
            </a:r>
            <a:r>
              <a:rPr sz="2650" spc="-70" dirty="0">
                <a:latin typeface="Calibri"/>
                <a:cs typeface="Calibri"/>
              </a:rPr>
              <a:t> </a:t>
            </a:r>
            <a:r>
              <a:rPr sz="2650" spc="-10" dirty="0">
                <a:latin typeface="Calibri"/>
                <a:cs typeface="Calibri"/>
              </a:rPr>
              <a:t>doing.</a:t>
            </a:r>
            <a:endParaRPr sz="2650">
              <a:latin typeface="Calibri"/>
              <a:cs typeface="Calibri"/>
            </a:endParaRPr>
          </a:p>
          <a:p>
            <a:pPr marL="525780" lvl="1" indent="-265430">
              <a:lnSpc>
                <a:spcPct val="100000"/>
              </a:lnSpc>
              <a:spcBef>
                <a:spcPts val="135"/>
              </a:spcBef>
              <a:buClr>
                <a:srgbClr val="901A21"/>
              </a:buClr>
              <a:buSzPct val="80434"/>
              <a:buFont typeface="Courier New"/>
              <a:buChar char="o"/>
              <a:tabLst>
                <a:tab pos="526415" algn="l"/>
              </a:tabLst>
            </a:pPr>
            <a:r>
              <a:rPr sz="2300" dirty="0">
                <a:latin typeface="Calibri"/>
                <a:cs typeface="Calibri"/>
              </a:rPr>
              <a:t>An</a:t>
            </a:r>
            <a:r>
              <a:rPr sz="2300" spc="-25" dirty="0">
                <a:latin typeface="Calibri"/>
                <a:cs typeface="Calibri"/>
              </a:rPr>
              <a:t> </a:t>
            </a:r>
            <a:r>
              <a:rPr sz="2300" dirty="0">
                <a:latin typeface="Calibri"/>
                <a:cs typeface="Calibri"/>
              </a:rPr>
              <a:t>instance</a:t>
            </a:r>
            <a:r>
              <a:rPr sz="2300" spc="-25" dirty="0">
                <a:latin typeface="Calibri"/>
                <a:cs typeface="Calibri"/>
              </a:rPr>
              <a:t> </a:t>
            </a:r>
            <a:r>
              <a:rPr sz="2300" dirty="0">
                <a:latin typeface="Calibri"/>
                <a:cs typeface="Calibri"/>
              </a:rPr>
              <a:t>of</a:t>
            </a:r>
            <a:r>
              <a:rPr sz="2300" spc="-25" dirty="0">
                <a:latin typeface="Calibri"/>
                <a:cs typeface="Calibri"/>
              </a:rPr>
              <a:t> </a:t>
            </a:r>
            <a:r>
              <a:rPr sz="2300" dirty="0">
                <a:latin typeface="Calibri"/>
                <a:cs typeface="Calibri"/>
              </a:rPr>
              <a:t>a</a:t>
            </a:r>
            <a:r>
              <a:rPr sz="2300" spc="-30" dirty="0">
                <a:latin typeface="Calibri"/>
                <a:cs typeface="Calibri"/>
              </a:rPr>
              <a:t> </a:t>
            </a:r>
            <a:r>
              <a:rPr sz="2300" dirty="0">
                <a:latin typeface="Calibri"/>
                <a:cs typeface="Calibri"/>
              </a:rPr>
              <a:t>class</a:t>
            </a:r>
            <a:r>
              <a:rPr sz="2300" spc="-10" dirty="0">
                <a:latin typeface="Calibri"/>
                <a:cs typeface="Calibri"/>
              </a:rPr>
              <a:t> </a:t>
            </a:r>
            <a:r>
              <a:rPr sz="2300" dirty="0">
                <a:latin typeface="Calibri"/>
                <a:cs typeface="Calibri"/>
              </a:rPr>
              <a:t>can</a:t>
            </a:r>
            <a:r>
              <a:rPr sz="2300" spc="-25" dirty="0">
                <a:latin typeface="Calibri"/>
                <a:cs typeface="Calibri"/>
              </a:rPr>
              <a:t> </a:t>
            </a:r>
            <a:r>
              <a:rPr sz="2300" spc="-10" dirty="0">
                <a:latin typeface="Calibri"/>
                <a:cs typeface="Calibri"/>
              </a:rPr>
              <a:t>execute</a:t>
            </a:r>
            <a:r>
              <a:rPr sz="2300" spc="-50" dirty="0">
                <a:latin typeface="Calibri"/>
                <a:cs typeface="Calibri"/>
              </a:rPr>
              <a:t> </a:t>
            </a:r>
            <a:r>
              <a:rPr sz="2300" dirty="0">
                <a:latin typeface="Calibri"/>
                <a:cs typeface="Calibri"/>
              </a:rPr>
              <a:t>its</a:t>
            </a:r>
            <a:r>
              <a:rPr sz="2300" spc="-10" dirty="0">
                <a:latin typeface="Calibri"/>
                <a:cs typeface="Calibri"/>
              </a:rPr>
              <a:t> operations,</a:t>
            </a:r>
            <a:r>
              <a:rPr sz="2300" spc="-30" dirty="0">
                <a:latin typeface="Calibri"/>
                <a:cs typeface="Calibri"/>
              </a:rPr>
              <a:t> </a:t>
            </a:r>
            <a:r>
              <a:rPr sz="2300" spc="-25" dirty="0">
                <a:latin typeface="Calibri"/>
                <a:cs typeface="Calibri"/>
              </a:rPr>
              <a:t>or</a:t>
            </a:r>
            <a:endParaRPr sz="2300">
              <a:latin typeface="Calibri"/>
              <a:cs typeface="Calibri"/>
            </a:endParaRPr>
          </a:p>
          <a:p>
            <a:pPr marL="525780" marR="5080" lvl="1" indent="-265430">
              <a:lnSpc>
                <a:spcPts val="2500"/>
              </a:lnSpc>
              <a:spcBef>
                <a:spcPts val="445"/>
              </a:spcBef>
              <a:buClr>
                <a:srgbClr val="901A21"/>
              </a:buClr>
              <a:buSzPct val="80434"/>
              <a:buFont typeface="Courier New"/>
              <a:buChar char="o"/>
              <a:tabLst>
                <a:tab pos="526415" algn="l"/>
              </a:tabLst>
            </a:pPr>
            <a:r>
              <a:rPr sz="2300" dirty="0">
                <a:latin typeface="Calibri"/>
                <a:cs typeface="Calibri"/>
              </a:rPr>
              <a:t>It</a:t>
            </a:r>
            <a:r>
              <a:rPr sz="2300" spc="-35" dirty="0">
                <a:latin typeface="Calibri"/>
                <a:cs typeface="Calibri"/>
              </a:rPr>
              <a:t> </a:t>
            </a:r>
            <a:r>
              <a:rPr sz="2300" dirty="0">
                <a:latin typeface="Calibri"/>
                <a:cs typeface="Calibri"/>
              </a:rPr>
              <a:t>can</a:t>
            </a:r>
            <a:r>
              <a:rPr sz="2300" spc="-10" dirty="0">
                <a:latin typeface="Calibri"/>
                <a:cs typeface="Calibri"/>
              </a:rPr>
              <a:t> </a:t>
            </a:r>
            <a:r>
              <a:rPr sz="2300" dirty="0">
                <a:latin typeface="Calibri"/>
                <a:cs typeface="Calibri"/>
              </a:rPr>
              <a:t>request</a:t>
            </a:r>
            <a:r>
              <a:rPr sz="2300" spc="-30" dirty="0">
                <a:latin typeface="Calibri"/>
                <a:cs typeface="Calibri"/>
              </a:rPr>
              <a:t> </a:t>
            </a:r>
            <a:r>
              <a:rPr sz="2300" dirty="0">
                <a:latin typeface="Calibri"/>
                <a:cs typeface="Calibri"/>
              </a:rPr>
              <a:t>a</a:t>
            </a:r>
            <a:r>
              <a:rPr sz="2300" spc="-40" dirty="0">
                <a:latin typeface="Calibri"/>
                <a:cs typeface="Calibri"/>
              </a:rPr>
              <a:t> </a:t>
            </a:r>
            <a:r>
              <a:rPr sz="2300" dirty="0">
                <a:latin typeface="Calibri"/>
                <a:cs typeface="Calibri"/>
              </a:rPr>
              <a:t>second</a:t>
            </a:r>
            <a:r>
              <a:rPr sz="2300" spc="-15" dirty="0">
                <a:latin typeface="Calibri"/>
                <a:cs typeface="Calibri"/>
              </a:rPr>
              <a:t> </a:t>
            </a:r>
            <a:r>
              <a:rPr sz="2300" dirty="0">
                <a:latin typeface="Calibri"/>
                <a:cs typeface="Calibri"/>
              </a:rPr>
              <a:t>instance,</a:t>
            </a:r>
            <a:r>
              <a:rPr sz="2300" spc="-20" dirty="0">
                <a:latin typeface="Calibri"/>
                <a:cs typeface="Calibri"/>
              </a:rPr>
              <a:t> </a:t>
            </a:r>
            <a:r>
              <a:rPr sz="2300" dirty="0">
                <a:latin typeface="Calibri"/>
                <a:cs typeface="Calibri"/>
              </a:rPr>
              <a:t>which</a:t>
            </a:r>
            <a:r>
              <a:rPr sz="2300" spc="-30" dirty="0">
                <a:latin typeface="Calibri"/>
                <a:cs typeface="Calibri"/>
              </a:rPr>
              <a:t> </a:t>
            </a:r>
            <a:r>
              <a:rPr sz="2300" dirty="0">
                <a:latin typeface="Calibri"/>
                <a:cs typeface="Calibri"/>
              </a:rPr>
              <a:t>it</a:t>
            </a:r>
            <a:r>
              <a:rPr sz="2300" spc="-55" dirty="0">
                <a:latin typeface="Calibri"/>
                <a:cs typeface="Calibri"/>
              </a:rPr>
              <a:t> </a:t>
            </a:r>
            <a:r>
              <a:rPr sz="2300" dirty="0">
                <a:latin typeface="Calibri"/>
                <a:cs typeface="Calibri"/>
              </a:rPr>
              <a:t>knows</a:t>
            </a:r>
            <a:r>
              <a:rPr sz="2300" spc="-25" dirty="0">
                <a:latin typeface="Calibri"/>
                <a:cs typeface="Calibri"/>
              </a:rPr>
              <a:t> </a:t>
            </a:r>
            <a:r>
              <a:rPr sz="2300" dirty="0">
                <a:latin typeface="Calibri"/>
                <a:cs typeface="Calibri"/>
              </a:rPr>
              <a:t>about,</a:t>
            </a:r>
            <a:r>
              <a:rPr sz="2300" spc="-40" dirty="0">
                <a:latin typeface="Calibri"/>
                <a:cs typeface="Calibri"/>
              </a:rPr>
              <a:t> </a:t>
            </a:r>
            <a:r>
              <a:rPr sz="2300" dirty="0">
                <a:latin typeface="Calibri"/>
                <a:cs typeface="Calibri"/>
              </a:rPr>
              <a:t>to</a:t>
            </a:r>
            <a:r>
              <a:rPr sz="2300" spc="-35" dirty="0">
                <a:latin typeface="Calibri"/>
                <a:cs typeface="Calibri"/>
              </a:rPr>
              <a:t> </a:t>
            </a:r>
            <a:r>
              <a:rPr sz="2300" spc="-10" dirty="0">
                <a:latin typeface="Calibri"/>
                <a:cs typeface="Calibri"/>
              </a:rPr>
              <a:t>execute</a:t>
            </a:r>
            <a:r>
              <a:rPr sz="2300" spc="-80" dirty="0">
                <a:latin typeface="Calibri"/>
                <a:cs typeface="Calibri"/>
              </a:rPr>
              <a:t> </a:t>
            </a:r>
            <a:r>
              <a:rPr sz="2300" dirty="0">
                <a:latin typeface="Calibri"/>
                <a:cs typeface="Calibri"/>
              </a:rPr>
              <a:t>one</a:t>
            </a:r>
            <a:r>
              <a:rPr sz="2300" spc="-35" dirty="0">
                <a:latin typeface="Calibri"/>
                <a:cs typeface="Calibri"/>
              </a:rPr>
              <a:t> </a:t>
            </a:r>
            <a:r>
              <a:rPr sz="2300" spc="-25" dirty="0">
                <a:latin typeface="Calibri"/>
                <a:cs typeface="Calibri"/>
              </a:rPr>
              <a:t>of </a:t>
            </a:r>
            <a:r>
              <a:rPr sz="2300" dirty="0">
                <a:latin typeface="Calibri"/>
                <a:cs typeface="Calibri"/>
              </a:rPr>
              <a:t>its</a:t>
            </a:r>
            <a:r>
              <a:rPr sz="2300" spc="-40" dirty="0">
                <a:latin typeface="Calibri"/>
                <a:cs typeface="Calibri"/>
              </a:rPr>
              <a:t> </a:t>
            </a:r>
            <a:r>
              <a:rPr sz="2300" dirty="0">
                <a:latin typeface="Calibri"/>
                <a:cs typeface="Calibri"/>
              </a:rPr>
              <a:t>operations</a:t>
            </a:r>
            <a:r>
              <a:rPr sz="2300" spc="-45" dirty="0">
                <a:latin typeface="Calibri"/>
                <a:cs typeface="Calibri"/>
              </a:rPr>
              <a:t> </a:t>
            </a:r>
            <a:r>
              <a:rPr sz="2300" dirty="0">
                <a:latin typeface="Calibri"/>
                <a:cs typeface="Calibri"/>
              </a:rPr>
              <a:t>on</a:t>
            </a:r>
            <a:r>
              <a:rPr sz="2300" spc="-35" dirty="0">
                <a:latin typeface="Calibri"/>
                <a:cs typeface="Calibri"/>
              </a:rPr>
              <a:t> </a:t>
            </a:r>
            <a:r>
              <a:rPr sz="2300" dirty="0">
                <a:latin typeface="Calibri"/>
                <a:cs typeface="Calibri"/>
              </a:rPr>
              <a:t>behalf</a:t>
            </a:r>
            <a:r>
              <a:rPr sz="2300" spc="-15" dirty="0">
                <a:latin typeface="Calibri"/>
                <a:cs typeface="Calibri"/>
              </a:rPr>
              <a:t> </a:t>
            </a:r>
            <a:r>
              <a:rPr sz="2300" dirty="0">
                <a:latin typeface="Calibri"/>
                <a:cs typeface="Calibri"/>
              </a:rPr>
              <a:t>of</a:t>
            </a:r>
            <a:r>
              <a:rPr sz="2300" spc="-60" dirty="0">
                <a:latin typeface="Calibri"/>
                <a:cs typeface="Calibri"/>
              </a:rPr>
              <a:t> </a:t>
            </a:r>
            <a:r>
              <a:rPr sz="2300" dirty="0">
                <a:latin typeface="Calibri"/>
                <a:cs typeface="Calibri"/>
              </a:rPr>
              <a:t>the</a:t>
            </a:r>
            <a:r>
              <a:rPr sz="2300" spc="-40" dirty="0">
                <a:latin typeface="Calibri"/>
                <a:cs typeface="Calibri"/>
              </a:rPr>
              <a:t> </a:t>
            </a:r>
            <a:r>
              <a:rPr sz="2300" dirty="0">
                <a:latin typeface="Calibri"/>
                <a:cs typeface="Calibri"/>
              </a:rPr>
              <a:t>first</a:t>
            </a:r>
            <a:r>
              <a:rPr sz="2300" spc="-30" dirty="0">
                <a:latin typeface="Calibri"/>
                <a:cs typeface="Calibri"/>
              </a:rPr>
              <a:t> </a:t>
            </a:r>
            <a:r>
              <a:rPr sz="2300" spc="-10" dirty="0">
                <a:latin typeface="Calibri"/>
                <a:cs typeface="Calibri"/>
              </a:rPr>
              <a:t>instance.</a:t>
            </a:r>
            <a:endParaRPr sz="23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1332</Words>
  <Application>Microsoft Office PowerPoint</Application>
  <PresentationFormat>Custom</PresentationFormat>
  <Paragraphs>125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Gadugi</vt:lpstr>
      <vt:lpstr>PT Sans</vt:lpstr>
      <vt:lpstr>Wingdings</vt:lpstr>
      <vt:lpstr>Office Theme</vt:lpstr>
      <vt:lpstr>System Analysis and Design</vt:lpstr>
      <vt:lpstr>Objectives</vt:lpstr>
      <vt:lpstr>Content Outline</vt:lpstr>
      <vt:lpstr>Transition from Requirements to Design</vt:lpstr>
      <vt:lpstr>Models Thus Far</vt:lpstr>
      <vt:lpstr>UML Diagram Types</vt:lpstr>
      <vt:lpstr>Class Diagrams</vt:lpstr>
      <vt:lpstr>CRC Cards</vt:lpstr>
      <vt:lpstr>Responsibilities</vt:lpstr>
      <vt:lpstr>Collaborations</vt:lpstr>
      <vt:lpstr>Back to Nouns and Verbs</vt:lpstr>
      <vt:lpstr>Anthropomorphism</vt:lpstr>
      <vt:lpstr>CRC Card Elements - Front</vt:lpstr>
      <vt:lpstr>CRC Card Elements - Back</vt:lpstr>
      <vt:lpstr>CRC Modeling https://agilemodeling.com/artifacts/crcmodel.htm</vt:lpstr>
      <vt:lpstr>CRC Modeling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ch06_UML.pptx</dc:title>
  <cp:lastModifiedBy>Joseph John Waclawski</cp:lastModifiedBy>
  <cp:revision>3</cp:revision>
  <dcterms:created xsi:type="dcterms:W3CDTF">2023-11-27T18:22:09Z</dcterms:created>
  <dcterms:modified xsi:type="dcterms:W3CDTF">2023-11-27T18:34:24Z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2023-10-30T00:00:00Z</vt:filetime>
  </property>
  <property fmtid="{D5CDD505-2E9C-101B-9397-08002B2CF9AE}" pid="3" name="LastSaved">
    <vt:filetime>2023-11-27T00:00:00Z</vt:filetime>
  </property>
</Properties>
</file>