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48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81" r:id="rId20"/>
    <p:sldId id="282" r:id="rId21"/>
    <p:sldId id="283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80" r:id="rId36"/>
    <p:sldId id="279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presProps" Target="presProps.xml"/><Relationship Id="rId55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7-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Three-Tiered Client-Server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Adds “specialized”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Typically</a:t>
            </a:r>
            <a:r>
              <a:rPr lang="en-US" dirty="0"/>
              <a:t>, the user interface runs on a desktop PC or </a:t>
            </a:r>
            <a:r>
              <a:rPr lang="en-US" dirty="0" smtClean="0"/>
              <a:t>workstation and </a:t>
            </a:r>
            <a:r>
              <a:rPr lang="en-US" dirty="0"/>
              <a:t>uses a standard graphical user </a:t>
            </a:r>
            <a:r>
              <a:rPr lang="en-US" dirty="0" smtClean="0"/>
              <a:t>interface</a:t>
            </a:r>
          </a:p>
          <a:p>
            <a:r>
              <a:rPr lang="en-US" dirty="0"/>
              <a:t>The application logic may consist of one </a:t>
            </a:r>
            <a:r>
              <a:rPr lang="en-US" dirty="0" smtClean="0"/>
              <a:t>or more </a:t>
            </a:r>
            <a:r>
              <a:rPr lang="en-US" dirty="0"/>
              <a:t>separate modules running on a </a:t>
            </a:r>
            <a:r>
              <a:rPr lang="en-US" dirty="0" smtClean="0"/>
              <a:t>workstation</a:t>
            </a:r>
          </a:p>
          <a:p>
            <a:r>
              <a:rPr lang="en-US" dirty="0" smtClean="0"/>
              <a:t>A relational DBMS running </a:t>
            </a:r>
            <a:r>
              <a:rPr lang="en-US" dirty="0"/>
              <a:t>on a database server contains the data access logic and data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9" name="Content Placeholder 3" descr="Pictures of a mobile, iPad, laptop, and personal computer depicting a three-tiered client–server architecture.">
            <a:extLst>
              <a:ext uri="{FF2B5EF4-FFF2-40B4-BE49-F238E27FC236}">
                <a16:creationId xmlns:a16="http://schemas.microsoft.com/office/drawing/2014/main" xmlns="" id="{9AF65EC8-9F37-42BC-98FD-EFC7278F103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957360"/>
            <a:ext cx="5384800" cy="2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n-Tiered Client-Server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“specialized” </a:t>
            </a:r>
            <a:r>
              <a:rPr lang="en-US" dirty="0" smtClean="0"/>
              <a:t>servers</a:t>
            </a:r>
            <a:endParaRPr lang="en-US" dirty="0"/>
          </a:p>
          <a:p>
            <a:r>
              <a:rPr lang="en-US" dirty="0" smtClean="0"/>
              <a:t>Distributes the </a:t>
            </a:r>
            <a:r>
              <a:rPr lang="en-US" dirty="0"/>
              <a:t>work of the application (the middle tier) among </a:t>
            </a:r>
            <a:r>
              <a:rPr lang="en-US" dirty="0" smtClean="0"/>
              <a:t>multiple layers </a:t>
            </a:r>
            <a:r>
              <a:rPr lang="en-US" dirty="0"/>
              <a:t>of more specialized server </a:t>
            </a:r>
            <a:r>
              <a:rPr lang="en-US" dirty="0" smtClean="0"/>
              <a:t>computers</a:t>
            </a:r>
          </a:p>
          <a:p>
            <a:r>
              <a:rPr lang="en-US" dirty="0"/>
              <a:t>The primary advantage of an n-tiered client–server architecture is that it separates out the processing that </a:t>
            </a:r>
            <a:r>
              <a:rPr lang="en-US" dirty="0" smtClean="0"/>
              <a:t>occurs to </a:t>
            </a:r>
            <a:r>
              <a:rPr lang="en-US" dirty="0"/>
              <a:t>better balance the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9" name="Content Placeholder 8" descr="Pictures of a mobile, iPad, laptop, and personal computer depicting a n-tiered client–server architecture.">
            <a:extLst>
              <a:ext uri="{FF2B5EF4-FFF2-40B4-BE49-F238E27FC236}">
                <a16:creationId xmlns:a16="http://schemas.microsoft.com/office/drawing/2014/main" xmlns="" id="{347C07E5-8877-4BC2-8F74-745B7068C55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3116153"/>
            <a:ext cx="5384800" cy="16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EB302-F3BA-44DC-9C43-4694CFDF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“Tiers” in the Architecture</a:t>
            </a:r>
            <a:endParaRPr lang="en-IN" dirty="0"/>
          </a:p>
        </p:txBody>
      </p:sp>
      <p:graphicFrame>
        <p:nvGraphicFramePr>
          <p:cNvPr id="8" name="Content Placeholder 7" descr="Table is accessible to screen readers.">
            <a:extLst>
              <a:ext uri="{FF2B5EF4-FFF2-40B4-BE49-F238E27FC236}">
                <a16:creationId xmlns:a16="http://schemas.microsoft.com/office/drawing/2014/main" xmlns="" id="{1A65FCE8-EE8D-4331-93F3-53461A5C33E3}"/>
              </a:ext>
            </a:extLst>
          </p:cNvPr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406400" y="1752600"/>
          <a:ext cx="11378467" cy="19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448">
                  <a:extLst>
                    <a:ext uri="{9D8B030D-6E8A-4147-A177-3AD203B41FA5}">
                      <a16:colId xmlns:a16="http://schemas.microsoft.com/office/drawing/2014/main" xmlns="" val="3346605202"/>
                    </a:ext>
                  </a:extLst>
                </a:gridCol>
                <a:gridCol w="5850019">
                  <a:extLst>
                    <a:ext uri="{9D8B030D-6E8A-4147-A177-3AD203B41FA5}">
                      <a16:colId xmlns:a16="http://schemas.microsoft.com/office/drawing/2014/main" xmlns="" val="1742725297"/>
                    </a:ext>
                  </a:extLst>
                </a:gridCol>
              </a:tblGrid>
              <a:tr h="323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ADVANTAGES</a:t>
                      </a:r>
                    </a:p>
                  </a:txBody>
                  <a:tcPr marL="129842" marR="129842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 marL="129842" marR="129842"/>
                </a:tc>
                <a:extLst>
                  <a:ext uri="{0D108BD9-81ED-4DB2-BD59-A6C34878D82A}">
                    <a16:rowId xmlns:a16="http://schemas.microsoft.com/office/drawing/2014/main" xmlns="" val="1913006380"/>
                  </a:ext>
                </a:extLst>
              </a:tr>
              <a:tr h="159604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Modular business logic components are shareable across applications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Separating the processing among multiple servers makes it possible to balance the server loads efficiently.</a:t>
                      </a:r>
                      <a:endParaRPr lang="en-IN" dirty="0"/>
                    </a:p>
                  </a:txBody>
                  <a:tcPr marL="129842" marR="129842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More tiers place a higher load on the network.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More difficult to implement since the servers must communicate effectively.</a:t>
                      </a:r>
                      <a:endParaRPr lang="en-IN" dirty="0"/>
                    </a:p>
                  </a:txBody>
                  <a:tcPr marL="129842" marR="129842"/>
                </a:tc>
                <a:extLst>
                  <a:ext uri="{0D108BD9-81ED-4DB2-BD59-A6C34878D82A}">
                    <a16:rowId xmlns:a16="http://schemas.microsoft.com/office/drawing/2014/main" xmlns="" val="10410654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E9697F-4BAF-476C-BA8A-C714C1BAD9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D06C706D-0964-7842-B7B8-C5D7337005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AFA3F9-51B9-4BFE-A3A3-3C8C61F1A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Copyright ©2021 John Wiley &amp; Sons, Inc.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Server-Based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very first computing architectures were </a:t>
            </a:r>
            <a:r>
              <a:rPr lang="en-US" dirty="0" smtClean="0"/>
              <a:t>server-based</a:t>
            </a:r>
          </a:p>
          <a:p>
            <a:r>
              <a:rPr lang="en-US" dirty="0" smtClean="0"/>
              <a:t>The server was a mainframe computer and the client was a “dumb” terminal</a:t>
            </a:r>
          </a:p>
          <a:p>
            <a:r>
              <a:rPr lang="en-US" dirty="0"/>
              <a:t>This remarkably simple architecture often works very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Server-based system </a:t>
            </a:r>
            <a:r>
              <a:rPr lang="en-US" dirty="0"/>
              <a:t>architectures are common today in </a:t>
            </a:r>
            <a:r>
              <a:rPr lang="en-US" dirty="0" smtClean="0"/>
              <a:t>situations where </a:t>
            </a:r>
            <a:r>
              <a:rPr lang="en-US" dirty="0"/>
              <a:t>systems process very high transaction volumes and strong security is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3" descr="Illustration depicting a server-based architecture of a server computer connected to a terminal.">
            <a:extLst>
              <a:ext uri="{FF2B5EF4-FFF2-40B4-BE49-F238E27FC236}">
                <a16:creationId xmlns:a16="http://schemas.microsoft.com/office/drawing/2014/main" xmlns="" id="{F76C5DDB-A5FA-46B3-9FE2-0212BD14B85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722924" y="2349868"/>
            <a:ext cx="4651651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Client (a.k.a. Ultrathin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Zero client is a </a:t>
            </a:r>
            <a:r>
              <a:rPr lang="en-US" dirty="0" smtClean="0"/>
              <a:t>server-based computing </a:t>
            </a:r>
            <a:r>
              <a:rPr lang="en-US" dirty="0"/>
              <a:t>model that is often used </a:t>
            </a:r>
            <a:r>
              <a:rPr lang="en-US" dirty="0" smtClean="0"/>
              <a:t>today in </a:t>
            </a:r>
            <a:r>
              <a:rPr lang="en-US" dirty="0"/>
              <a:t>a virtual desktop infrastructure (VDI</a:t>
            </a:r>
            <a:r>
              <a:rPr lang="en-US" dirty="0" smtClean="0"/>
              <a:t>)</a:t>
            </a:r>
          </a:p>
          <a:p>
            <a:r>
              <a:rPr lang="en-US" dirty="0"/>
              <a:t>Typically a small box that </a:t>
            </a:r>
            <a:r>
              <a:rPr lang="en-US" dirty="0" smtClean="0"/>
              <a:t>connects a </a:t>
            </a:r>
            <a:r>
              <a:rPr lang="en-US" dirty="0"/>
              <a:t>keyboard, mouse, monitor, and Ethernet connection to a remote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The </a:t>
            </a:r>
            <a:r>
              <a:rPr lang="en-US" dirty="0"/>
              <a:t>server hosts </a:t>
            </a:r>
            <a:r>
              <a:rPr lang="en-US" dirty="0" smtClean="0"/>
              <a:t>everything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Reduced power usage</a:t>
            </a:r>
          </a:p>
          <a:p>
            <a:pPr lvl="1"/>
            <a:r>
              <a:rPr lang="en-US" dirty="0" smtClean="0"/>
              <a:t>Less expensive devices</a:t>
            </a:r>
          </a:p>
          <a:p>
            <a:pPr lvl="1"/>
            <a:r>
              <a:rPr lang="en-US" dirty="0" smtClean="0"/>
              <a:t>No vulnerability to malware</a:t>
            </a:r>
          </a:p>
          <a:p>
            <a:pPr lvl="1"/>
            <a:r>
              <a:rPr lang="en-US" dirty="0" smtClean="0"/>
              <a:t>Efficient and secure</a:t>
            </a:r>
          </a:p>
          <a:p>
            <a:pPr lvl="1"/>
            <a:r>
              <a:rPr lang="en-US" dirty="0" smtClean="0"/>
              <a:t>Administration is easy</a:t>
            </a:r>
          </a:p>
          <a:p>
            <a:pPr lvl="1"/>
            <a:r>
              <a:rPr lang="en-US" dirty="0" smtClean="0"/>
              <a:t>Limits nonbusiness uses of the client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Rich client – involves processing on the mobile device using its resources. Presentation logic, business logic, and data access logic on the client </a:t>
            </a:r>
            <a:r>
              <a:rPr lang="en-US" dirty="0" smtClean="0"/>
              <a:t>side</a:t>
            </a:r>
            <a:endParaRPr lang="en-US" dirty="0"/>
          </a:p>
          <a:p>
            <a:r>
              <a:rPr lang="en-US" dirty="0"/>
              <a:t>Thin Web-based client – business and data access logic on the server side; always connected to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Rich Internet application – browser-based; uses some technologies on client device to provide a rich 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Native app – written to run on specific device with specific operating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Cross-platform frameworks – develop in web-based technologies and use framework to deploy to multiple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/>
              <a:t>Mobile Web app – browser-based; platform </a:t>
            </a:r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limited user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6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Advances in Architecture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Advances in hardware, software, and networking have given rise to many new architecture </a:t>
            </a:r>
            <a:r>
              <a:rPr lang="en-US" dirty="0" smtClean="0"/>
              <a:t>options</a:t>
            </a:r>
            <a:endParaRPr lang="en-US" dirty="0"/>
          </a:p>
          <a:p>
            <a:r>
              <a:rPr lang="en-US" dirty="0"/>
              <a:t>Virtualization: Creation of a virtual device or </a:t>
            </a:r>
            <a:r>
              <a:rPr lang="en-US" dirty="0" smtClean="0"/>
              <a:t>resource</a:t>
            </a:r>
            <a:endParaRPr lang="en-US" dirty="0"/>
          </a:p>
          <a:p>
            <a:r>
              <a:rPr lang="en-US" dirty="0"/>
              <a:t>Cloud computing: Computing resources obtained as 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virtualization involves partitioning a physical server into smaller virtual </a:t>
            </a:r>
            <a:r>
              <a:rPr lang="en-US" dirty="0" smtClean="0"/>
              <a:t>servers</a:t>
            </a:r>
          </a:p>
          <a:p>
            <a:r>
              <a:rPr lang="en-US" dirty="0"/>
              <a:t>Software is used to divide the physical server into multiple virtual </a:t>
            </a:r>
            <a:r>
              <a:rPr lang="en-US" dirty="0" smtClean="0"/>
              <a:t>environments</a:t>
            </a:r>
          </a:p>
          <a:p>
            <a:r>
              <a:rPr lang="en-US" dirty="0" smtClean="0"/>
              <a:t>A physical </a:t>
            </a:r>
            <a:r>
              <a:rPr lang="en-US" dirty="0"/>
              <a:t>server device can be used to provide many virtual servers that are independent of each</a:t>
            </a:r>
          </a:p>
          <a:p>
            <a:r>
              <a:rPr lang="en-US" dirty="0"/>
              <a:t>Storage virtualization involves combining multiple network storage devices into what appears to be single storage </a:t>
            </a:r>
            <a:r>
              <a:rPr lang="en-US" dirty="0" smtClean="0"/>
              <a:t>unit</a:t>
            </a:r>
          </a:p>
          <a:p>
            <a:r>
              <a:rPr lang="en-US" dirty="0"/>
              <a:t>A storage area network (SAN) uses storage </a:t>
            </a:r>
            <a:r>
              <a:rPr lang="en-US" dirty="0" smtClean="0"/>
              <a:t>virtualization to </a:t>
            </a:r>
            <a:r>
              <a:rPr lang="en-US" dirty="0"/>
              <a:t>create a </a:t>
            </a:r>
            <a:r>
              <a:rPr lang="en-US" dirty="0" smtClean="0"/>
              <a:t>high-speed subnetwork </a:t>
            </a:r>
            <a:r>
              <a:rPr lang="en-US" dirty="0"/>
              <a:t>of shared storage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Cloud computing – everything from computing power to computing infrastructure, applications, business processes to personal collaboration can be delivered as a service wherever and whenever </a:t>
            </a:r>
            <a:r>
              <a:rPr lang="en-US" dirty="0" smtClean="0"/>
              <a:t>needed</a:t>
            </a:r>
          </a:p>
          <a:p>
            <a:r>
              <a:rPr lang="en-US" dirty="0"/>
              <a:t>Cloud computing can be implemented in three ways: private cloud, public cloud, and </a:t>
            </a:r>
            <a:r>
              <a:rPr lang="en-US" dirty="0" smtClean="0"/>
              <a:t>hybrid clouds</a:t>
            </a:r>
            <a:endParaRPr lang="en-US" dirty="0"/>
          </a:p>
          <a:p>
            <a:r>
              <a:rPr lang="en-US" dirty="0"/>
              <a:t>The “cloud” can be defined as the set of hardware, networks, storage, devices, and interfaces that combine to deliver aspects of computing as a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the fundamental components of an information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client–server, server- based, and mobile application architectures.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how cloud computing can be incorporated as a system </a:t>
            </a:r>
            <a:r>
              <a:rPr lang="en-US" dirty="0" smtClean="0"/>
              <a:t>architecture component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how operational, performance, security, cultural, and political </a:t>
            </a:r>
            <a:r>
              <a:rPr lang="en-US" dirty="0" smtClean="0"/>
              <a:t>requirements affect </a:t>
            </a:r>
            <a:r>
              <a:rPr lang="en-US" dirty="0"/>
              <a:t>the architecture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hardware and software </a:t>
            </a:r>
            <a:r>
              <a:rPr lang="en-US" dirty="0" smtClean="0"/>
              <a:t>specification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Elasticity: the resources allocated can be increased or decreased quickly, based on </a:t>
            </a:r>
            <a:r>
              <a:rPr lang="en-US" dirty="0" smtClean="0"/>
              <a:t>demand</a:t>
            </a:r>
            <a:endParaRPr lang="en-US" dirty="0"/>
          </a:p>
          <a:p>
            <a:r>
              <a:rPr lang="en-US" dirty="0"/>
              <a:t>Cloud customers can obtain cloud resources in a straightforward </a:t>
            </a:r>
            <a:r>
              <a:rPr lang="en-US" dirty="0" smtClean="0"/>
              <a:t>fashion</a:t>
            </a:r>
            <a:endParaRPr lang="en-US" dirty="0"/>
          </a:p>
          <a:p>
            <a:r>
              <a:rPr lang="en-US" dirty="0"/>
              <a:t>Cloud services typically have standardized </a:t>
            </a:r>
            <a:r>
              <a:rPr lang="en-US" dirty="0" smtClean="0"/>
              <a:t>APIs </a:t>
            </a:r>
            <a:r>
              <a:rPr lang="en-US" dirty="0"/>
              <a:t>(application program interfaces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Customers are billed for resources as they are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Architecture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Most systems are built to use the existing infrastructure in the organization, so often the current infrastructure restricts the choice of </a:t>
            </a:r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/>
              <a:t>Each of the architectures discussed has its strengths and </a:t>
            </a:r>
            <a:r>
              <a:rPr lang="en-US" dirty="0" smtClean="0"/>
              <a:t>weaknesses</a:t>
            </a:r>
            <a:endParaRPr lang="en-US" dirty="0"/>
          </a:p>
          <a:p>
            <a:r>
              <a:rPr lang="en-US" dirty="0"/>
              <a:t>Client-server architectures are strongly favored on the basis of the cost of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Cloud computing deserves consideration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2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architecture design specifies the overall architecture and the placement of software </a:t>
            </a:r>
            <a:r>
              <a:rPr lang="en-US" dirty="0" smtClean="0"/>
              <a:t>and hardware </a:t>
            </a:r>
            <a:r>
              <a:rPr lang="en-US" dirty="0"/>
              <a:t>that will be </a:t>
            </a:r>
            <a:r>
              <a:rPr lang="en-US" dirty="0" smtClean="0"/>
              <a:t>used</a:t>
            </a:r>
          </a:p>
          <a:p>
            <a:r>
              <a:rPr lang="en-US" dirty="0"/>
              <a:t>Architecture design is an extraordinarily complex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Most organizations </a:t>
            </a:r>
            <a:r>
              <a:rPr lang="en-US" dirty="0"/>
              <a:t>are moving to client–server architectures for cost and scalability </a:t>
            </a:r>
            <a:r>
              <a:rPr lang="en-US" dirty="0" smtClean="0"/>
              <a:t>reasons</a:t>
            </a:r>
          </a:p>
          <a:p>
            <a:r>
              <a:rPr lang="en-US" dirty="0"/>
              <a:t>Creating an architecture design begins with the nonfunctional </a:t>
            </a:r>
            <a:r>
              <a:rPr lang="en-US" dirty="0" smtClean="0"/>
              <a:t>requirements</a:t>
            </a:r>
          </a:p>
          <a:p>
            <a:r>
              <a:rPr lang="en-US" dirty="0"/>
              <a:t>There are four primary types of nonfunctional requirements that can be important in </a:t>
            </a:r>
            <a:r>
              <a:rPr lang="en-US" dirty="0" smtClean="0"/>
              <a:t>designing the architecture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Operational requirements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Performance requirements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Security requirements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Cultural and </a:t>
            </a:r>
            <a:r>
              <a:rPr lang="en-US" dirty="0"/>
              <a:t>political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85091029"/>
              </p:ext>
            </p:extLst>
          </p:nvPr>
        </p:nvGraphicFramePr>
        <p:xfrm>
          <a:off x="406400" y="1752600"/>
          <a:ext cx="11379200" cy="3733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5400"/>
                <a:gridCol w="4709414"/>
                <a:gridCol w="4104386"/>
              </a:tblGrid>
              <a:tr h="3771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Requirement</a:t>
                      </a:r>
                      <a:endParaRPr lang="en-US" sz="20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Definition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Example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11163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Technical Environment</a:t>
                      </a:r>
                      <a:endParaRPr lang="en-US" sz="20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Special hardware, software, and network requirements imposed by business requirements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All office locations have always-on network connection permitting real-time database updates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74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System Integration</a:t>
                      </a:r>
                      <a:endParaRPr lang="en-US" sz="20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The extent to which the system will operate with other systems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The system will read and write to the main inventory database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74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Portability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The extent to which the system will need to operate in other environments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The system must operate with mobile devices (Android and iOS)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74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Maintainability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Expected business changes to which the system should be able to adapt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The system must accommodate new manufacturing plants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63562045"/>
              </p:ext>
            </p:extLst>
          </p:nvPr>
        </p:nvGraphicFramePr>
        <p:xfrm>
          <a:off x="406400" y="1752600"/>
          <a:ext cx="11379200" cy="3886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75000"/>
                <a:gridCol w="4099814"/>
                <a:gridCol w="4104386"/>
              </a:tblGrid>
              <a:tr h="4358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Requirement</a:t>
                      </a:r>
                      <a:endParaRPr lang="en-US" sz="24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Definition</a:t>
                      </a:r>
                      <a:endParaRPr lang="en-US" sz="24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Example</a:t>
                      </a:r>
                      <a:endParaRPr lang="en-US" sz="24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8644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Speed</a:t>
                      </a:r>
                      <a:endParaRPr lang="en-US" sz="24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Time within which the system must perform its function</a:t>
                      </a:r>
                      <a:endParaRPr lang="en-US" sz="24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Network transaction response time &lt;= 4 seconds</a:t>
                      </a:r>
                      <a:endParaRPr lang="en-US" sz="24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8644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Capacity</a:t>
                      </a:r>
                      <a:endParaRPr lang="en-US" sz="24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Total and peak number of users and the volume of data expected</a:t>
                      </a:r>
                      <a:endParaRPr lang="en-US" sz="24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Maximum of 2000 simultaneous users at peak use times</a:t>
                      </a:r>
                      <a:endParaRPr lang="en-US" sz="24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17214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Availability and Reliability</a:t>
                      </a:r>
                      <a:endParaRPr lang="en-US" sz="24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Extent to which the system will be available to the users and the permissible failure rate due to errors</a:t>
                      </a:r>
                      <a:endParaRPr lang="en-US" sz="24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99% uptime performance </a:t>
                      </a:r>
                      <a:endParaRPr lang="en-US" sz="24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1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359382068"/>
              </p:ext>
            </p:extLst>
          </p:nvPr>
        </p:nvGraphicFramePr>
        <p:xfrm>
          <a:off x="406400" y="1752600"/>
          <a:ext cx="11379200" cy="41147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3600"/>
                <a:gridCol w="3871214"/>
                <a:gridCol w="4104386"/>
              </a:tblGrid>
              <a:tr h="346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Requirement</a:t>
                      </a:r>
                      <a:endParaRPr lang="en-US" sz="20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Definition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Example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6869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System Value Estimates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Estimated business value of the system and its data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A complete loss of all system data would cost $20 million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10269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Access Control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Limitations on who can access what data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Inventory item changes can be made only by managers for items in their own department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10269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Encryption and Authentication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Defines what data will be encrypted where and whether authentication will be needed for user access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Data will be encrypted from the user’s computer to the Web site to provide secure ordering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10269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Virus Control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Controls to limit viruses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All uploaded files will be checked for viruses before being saved in the system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Authentication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One of the best ways to prevent unauthorized access to data is </a:t>
            </a:r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A means of disguising </a:t>
            </a:r>
            <a:r>
              <a:rPr lang="en-US" dirty="0"/>
              <a:t>information by the use of mathematical algorithms (or formulas</a:t>
            </a:r>
            <a:r>
              <a:rPr lang="en-US" dirty="0" smtClean="0"/>
              <a:t>)</a:t>
            </a:r>
          </a:p>
          <a:p>
            <a:r>
              <a:rPr lang="en-US" dirty="0"/>
              <a:t>There are two fundamentally different types of encryption: symmetric and </a:t>
            </a:r>
            <a:r>
              <a:rPr lang="en-US" dirty="0" smtClean="0"/>
              <a:t>asymmetric</a:t>
            </a:r>
          </a:p>
          <a:p>
            <a:r>
              <a:rPr lang="en-US" dirty="0"/>
              <a:t>A symmetric encryption algorithm is one in which the key used to encrypt a message is </a:t>
            </a:r>
            <a:r>
              <a:rPr lang="en-US" dirty="0" smtClean="0"/>
              <a:t>the same </a:t>
            </a:r>
            <a:r>
              <a:rPr lang="en-US" dirty="0"/>
              <a:t>as the one used to decrypt </a:t>
            </a:r>
            <a:r>
              <a:rPr lang="en-US" dirty="0" smtClean="0"/>
              <a:t>it</a:t>
            </a:r>
          </a:p>
          <a:p>
            <a:r>
              <a:rPr lang="en-US" dirty="0"/>
              <a:t>In an asymmetric encryption algorithm, the key used to encrypt data is different from the one used to decrypt </a:t>
            </a:r>
            <a:r>
              <a:rPr lang="en-US" dirty="0" smtClean="0"/>
              <a:t>it</a:t>
            </a:r>
          </a:p>
          <a:p>
            <a:r>
              <a:rPr lang="en-US" dirty="0"/>
              <a:t>Public key encryption also permits authentication (or digital signatures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3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Cultural/Political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0212637"/>
              </p:ext>
            </p:extLst>
          </p:nvPr>
        </p:nvGraphicFramePr>
        <p:xfrm>
          <a:off x="406400" y="1752600"/>
          <a:ext cx="11379200" cy="4038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12794"/>
                <a:gridCol w="3562020"/>
                <a:gridCol w="4104386"/>
              </a:tblGrid>
              <a:tr h="3405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Requirement</a:t>
                      </a:r>
                      <a:endParaRPr lang="en-US" sz="20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Definition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Example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674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Multilingual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The language(s) the system users will need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The system will operate in English, French, and Spanish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1341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Customization</a:t>
                      </a:r>
                      <a:endParaRPr lang="en-US" sz="20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Specification of what aspects of the system can be changed by local users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Country managers will be able to define new fields in the product database to capture country-specific information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674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Making Unstated Norms Explicit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Explicitly stating assumptions that differ from country to country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All weights will be stated in pounds and in kilograms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  <a:tr h="10079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Legal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The laws and regulations that impose system requirements</a:t>
                      </a:r>
                      <a:endParaRPr lang="en-US" sz="2000" b="0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Personal customer information cannot be transferred from European Union countries to US</a:t>
                      </a:r>
                      <a:endParaRPr lang="en-US" sz="20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5" marR="6285" marT="6285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and Political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Cultural and political requirements are specific to the countries in which the system will be </a:t>
            </a:r>
            <a:r>
              <a:rPr lang="en-US" dirty="0" smtClean="0"/>
              <a:t>used</a:t>
            </a:r>
          </a:p>
          <a:p>
            <a:r>
              <a:rPr lang="en-US" dirty="0"/>
              <a:t>Global applications often have multilingual requirements, </a:t>
            </a:r>
            <a:r>
              <a:rPr lang="en-US" dirty="0" smtClean="0"/>
              <a:t>which means </a:t>
            </a:r>
            <a:r>
              <a:rPr lang="en-US" dirty="0"/>
              <a:t>that they must support users who speak different languages and write with </a:t>
            </a:r>
            <a:r>
              <a:rPr lang="en-US" dirty="0" smtClean="0"/>
              <a:t>non-English letters</a:t>
            </a:r>
          </a:p>
          <a:p>
            <a:pPr lvl="1"/>
            <a:r>
              <a:rPr lang="en-US" dirty="0"/>
              <a:t>The other challenge often is screen </a:t>
            </a:r>
            <a:r>
              <a:rPr lang="en-US" dirty="0" smtClean="0"/>
              <a:t>space</a:t>
            </a:r>
          </a:p>
          <a:p>
            <a:r>
              <a:rPr lang="en-US" dirty="0"/>
              <a:t>For global applications, the project team will need to give some thought to </a:t>
            </a:r>
            <a:r>
              <a:rPr lang="en-US" dirty="0" smtClean="0"/>
              <a:t>customization requirements: </a:t>
            </a:r>
            <a:r>
              <a:rPr lang="en-US" dirty="0"/>
              <a:t>how much of the application will be controlled by a central group and how </a:t>
            </a:r>
            <a:r>
              <a:rPr lang="en-US" dirty="0" smtClean="0"/>
              <a:t>much of </a:t>
            </a:r>
            <a:r>
              <a:rPr lang="en-US" dirty="0"/>
              <a:t>the application will be managed </a:t>
            </a:r>
            <a:r>
              <a:rPr lang="en-US" dirty="0" smtClean="0"/>
              <a:t>locally</a:t>
            </a:r>
          </a:p>
          <a:p>
            <a:r>
              <a:rPr lang="en-US" dirty="0"/>
              <a:t>Many countries have unstated norms that are not shared </a:t>
            </a:r>
            <a:r>
              <a:rPr lang="en-US" dirty="0" smtClean="0"/>
              <a:t>internationally</a:t>
            </a:r>
          </a:p>
          <a:p>
            <a:r>
              <a:rPr lang="en-US" dirty="0"/>
              <a:t>Legal requirements are imposed by laws and government </a:t>
            </a:r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Technical environment requirements, driven by business requirements, often define the application </a:t>
            </a:r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/>
              <a:t>If not, other nonfunctional requirements become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Architecture design</a:t>
            </a:r>
          </a:p>
          <a:p>
            <a:pPr lvl="1"/>
            <a:r>
              <a:rPr lang="en-US" smtClean="0"/>
              <a:t>Plans for how the system will be distributed across computers and what hardware and software will be used for each computer</a:t>
            </a:r>
          </a:p>
          <a:p>
            <a:r>
              <a:rPr lang="en-US" smtClean="0"/>
              <a:t>Hardware and software specification</a:t>
            </a:r>
          </a:p>
          <a:p>
            <a:pPr lvl="1"/>
            <a:r>
              <a:rPr lang="en-US" smtClean="0"/>
              <a:t>Describes the hardware/software components in detail to aid those responsible for purchasing those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Nonfunctional Requirements and the Architecture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6" descr="Tabular chart summarizing the types of operational requirements, their definition, and examples.">
            <a:extLst>
              <a:ext uri="{FF2B5EF4-FFF2-40B4-BE49-F238E27FC236}">
                <a16:creationId xmlns:a16="http://schemas.microsoft.com/office/drawing/2014/main" xmlns="" id="{07B794B2-0F83-4E5E-B27E-4F05A6FCDA7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252766" y="1752600"/>
            <a:ext cx="36864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hardware and software specification is a document that </a:t>
            </a:r>
            <a:r>
              <a:rPr lang="en-US" dirty="0" smtClean="0"/>
              <a:t>describes what </a:t>
            </a:r>
            <a:r>
              <a:rPr lang="en-US" dirty="0"/>
              <a:t>hardware and software are needed to support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First, you will need to define the software that will run on each </a:t>
            </a:r>
            <a:r>
              <a:rPr lang="en-US" dirty="0" smtClean="0"/>
              <a:t>component</a:t>
            </a:r>
          </a:p>
          <a:p>
            <a:r>
              <a:rPr lang="en-US" dirty="0"/>
              <a:t>Next, you must create a list of the hardware needed to support the future </a:t>
            </a:r>
            <a:r>
              <a:rPr lang="en-US" dirty="0" smtClean="0"/>
              <a:t>system</a:t>
            </a:r>
          </a:p>
          <a:p>
            <a:r>
              <a:rPr lang="en-US" dirty="0"/>
              <a:t>Finally, you need to describe, in as much detail as possible, the minimum requirements </a:t>
            </a:r>
            <a:r>
              <a:rPr lang="en-US" dirty="0" smtClean="0"/>
              <a:t>for each </a:t>
            </a:r>
            <a:r>
              <a:rPr lang="en-US" dirty="0"/>
              <a:t>piece of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78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Hardware and Software Specifications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867872"/>
              </p:ext>
            </p:extLst>
          </p:nvPr>
        </p:nvGraphicFramePr>
        <p:xfrm>
          <a:off x="406400" y="1752600"/>
          <a:ext cx="11379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  <a:gridCol w="2564849"/>
                <a:gridCol w="2300876"/>
                <a:gridCol w="2277956"/>
                <a:gridCol w="2279719"/>
              </a:tblGrid>
              <a:tr h="22640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Standard Client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Standard Web Server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Standard Application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Standard Database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</a:tr>
              <a:tr h="369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Server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Server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</a:tr>
              <a:tr h="3693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Operating System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Windows 10 Pro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Linux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Linux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Linux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</a:tr>
              <a:tr h="369337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Special Software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Real Audio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 rowSpan="2"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Apache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 rowSpan="2"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Java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 rowSpan="2"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Oracle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</a:tr>
              <a:tr h="369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Adobe Acrobat Reader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33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Hardware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1 TB disk drive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8 TB disk drive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8 TB disk drive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32 TB disk drive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</a:tr>
              <a:tr h="731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Intel®-Core™ i5-8400 six core processor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Xeon E5-4600 v4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Xeon E5-4600 v4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R</a:t>
                      </a:r>
                      <a:r>
                        <a:rPr lang="en-US" sz="500" u="none" strike="noStrike">
                          <a:effectLst/>
                        </a:rPr>
                        <a:t> </a:t>
                      </a:r>
                      <a:r>
                        <a:rPr lang="en-US" sz="2000" u="none" strike="noStrike">
                          <a:effectLst/>
                        </a:rPr>
                        <a:t>A</a:t>
                      </a:r>
                      <a:r>
                        <a:rPr lang="en-US" sz="500" u="none" strike="noStrike">
                          <a:effectLst/>
                        </a:rPr>
                        <a:t> </a:t>
                      </a:r>
                      <a:r>
                        <a:rPr lang="en-US" sz="2000" u="none" strike="noStrike">
                          <a:effectLst/>
                        </a:rPr>
                        <a:t>I</a:t>
                      </a:r>
                      <a:r>
                        <a:rPr lang="en-US" sz="500" u="none" strike="noStrike">
                          <a:effectLst/>
                        </a:rPr>
                        <a:t> </a:t>
                      </a:r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</a:tr>
              <a:tr h="731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22-inch LED Monitor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9" marR="6149" marT="61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9" marR="6149" marT="6149" marB="0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Xeon 28 core processor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</a:tr>
              <a:tr h="7313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Network</a:t>
                      </a:r>
                      <a:endParaRPr lang="en-US" sz="2000" b="1" i="0" u="none" strike="noStrike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Always-on Broadband, preferred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Dual 100 Mbps Ethernet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Dual 100 Mbps Ethernet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Dual 100 Mbps Ethernet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84" marR="6149" marT="6149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2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Factors in Hardware and Software Selection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17880363"/>
              </p:ext>
            </p:extLst>
          </p:nvPr>
        </p:nvGraphicFramePr>
        <p:xfrm>
          <a:off x="406400" y="1752600"/>
          <a:ext cx="101092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7400"/>
                <a:gridCol w="6781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Factor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Definition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Functions and Features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specific functions and features are needed (e.g., size of monitor, software features)?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Performance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How fast do the hardware and software operate (e.g., processor, number of database writes per second)?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Legacy Databases and Systems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How well do the hardware and software interact with legacy systems (e.g., can it write to this database)?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 and OS Strategy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are the future migration plans (e.g., the goal is to have all of one vendor’s equipment)?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Cost of Ownership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What are the costs beyond purchase (e.g., incremental license costs, annual maintenance, training costs, and salary costs)?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Political Preferences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People are creatures of habit and are resistant to change, so changes should be minimized.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Vendor Performance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Some vendors have reputations or prospects that are different from those of a specific hardware or software system that they currently sell.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32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</a:t>
            </a:r>
            <a:r>
              <a:rPr lang="en-US" dirty="0"/>
              <a:t>and describe the four basic functions of a </a:t>
            </a:r>
            <a:r>
              <a:rPr lang="en-US" dirty="0" smtClean="0"/>
              <a:t>software system</a:t>
            </a:r>
            <a:r>
              <a:rPr lang="en-US" dirty="0"/>
              <a:t>.</a:t>
            </a:r>
          </a:p>
          <a:p>
            <a:r>
              <a:rPr lang="en-US" dirty="0" smtClean="0"/>
              <a:t>Describe </a:t>
            </a:r>
            <a:r>
              <a:rPr lang="en-US" dirty="0"/>
              <a:t>the basic premise of the client–server architecture.</a:t>
            </a:r>
          </a:p>
          <a:p>
            <a:r>
              <a:rPr lang="en-US" dirty="0" smtClean="0"/>
              <a:t>Explain </a:t>
            </a:r>
            <a:r>
              <a:rPr lang="en-US" dirty="0"/>
              <a:t>the difference between thick clients and thin clients.</a:t>
            </a:r>
          </a:p>
          <a:p>
            <a:r>
              <a:rPr lang="en-US" dirty="0" smtClean="0"/>
              <a:t>Discuss </a:t>
            </a:r>
            <a:r>
              <a:rPr lang="en-US" dirty="0"/>
              <a:t>the “tiered” approach to client–server architectures.</a:t>
            </a:r>
          </a:p>
          <a:p>
            <a:r>
              <a:rPr lang="en-US" dirty="0" smtClean="0"/>
              <a:t>Explain </a:t>
            </a:r>
            <a:r>
              <a:rPr lang="en-US" dirty="0"/>
              <a:t>the architectural options for mobile applications.</a:t>
            </a:r>
          </a:p>
          <a:p>
            <a:r>
              <a:rPr lang="en-US" dirty="0" smtClean="0"/>
              <a:t>Discuss </a:t>
            </a:r>
            <a:r>
              <a:rPr lang="en-US" dirty="0"/>
              <a:t>several ways to create mobile applications and the </a:t>
            </a:r>
            <a:r>
              <a:rPr lang="en-US" dirty="0" smtClean="0"/>
              <a:t>pros and </a:t>
            </a:r>
            <a:r>
              <a:rPr lang="en-US" dirty="0"/>
              <a:t>cons of each.</a:t>
            </a:r>
          </a:p>
          <a:p>
            <a:r>
              <a:rPr lang="en-US" dirty="0" smtClean="0"/>
              <a:t>Explain </a:t>
            </a:r>
            <a:r>
              <a:rPr lang="en-US" dirty="0"/>
              <a:t>the use of nonfunctional requirements in the </a:t>
            </a:r>
            <a:r>
              <a:rPr lang="en-US" dirty="0" smtClean="0"/>
              <a:t>creation of </a:t>
            </a:r>
            <a:r>
              <a:rPr lang="en-US" dirty="0"/>
              <a:t>the architecture design.</a:t>
            </a:r>
          </a:p>
          <a:p>
            <a:r>
              <a:rPr lang="en-US" dirty="0" smtClean="0"/>
              <a:t>Describe </a:t>
            </a:r>
            <a:r>
              <a:rPr lang="en-US" dirty="0"/>
              <a:t>the purpose and typical content of the hardware </a:t>
            </a:r>
            <a:r>
              <a:rPr lang="en-US" dirty="0" smtClean="0"/>
              <a:t>and software </a:t>
            </a:r>
            <a:r>
              <a:rPr lang="en-US" dirty="0"/>
              <a:t>specification.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97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24/7</a:t>
            </a:r>
          </a:p>
          <a:p>
            <a:r>
              <a:rPr lang="en-US" dirty="0"/>
              <a:t>Access control requirements</a:t>
            </a:r>
          </a:p>
          <a:p>
            <a:r>
              <a:rPr lang="en-US" dirty="0"/>
              <a:t>Application logic</a:t>
            </a:r>
          </a:p>
          <a:p>
            <a:r>
              <a:rPr lang="en-US" dirty="0"/>
              <a:t>Application program interfaces</a:t>
            </a:r>
          </a:p>
          <a:p>
            <a:r>
              <a:rPr lang="en-US" dirty="0"/>
              <a:t>(API)</a:t>
            </a:r>
          </a:p>
          <a:p>
            <a:r>
              <a:rPr lang="en-US" dirty="0"/>
              <a:t>Architectural components</a:t>
            </a:r>
          </a:p>
          <a:p>
            <a:r>
              <a:rPr lang="en-US" dirty="0"/>
              <a:t>Architecture design</a:t>
            </a:r>
          </a:p>
          <a:p>
            <a:r>
              <a:rPr lang="en-US" dirty="0"/>
              <a:t>Asymmetric encryption algorithm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Availability and reliability requirements</a:t>
            </a:r>
          </a:p>
          <a:p>
            <a:r>
              <a:rPr lang="en-US" dirty="0"/>
              <a:t>Blockchain</a:t>
            </a:r>
          </a:p>
          <a:p>
            <a:r>
              <a:rPr lang="en-US" dirty="0"/>
              <a:t>Capacity requirements</a:t>
            </a:r>
          </a:p>
          <a:p>
            <a:r>
              <a:rPr lang="en-US" dirty="0"/>
              <a:t>Certificate authority (CA)</a:t>
            </a:r>
          </a:p>
          <a:p>
            <a:r>
              <a:rPr lang="en-US" dirty="0"/>
              <a:t>Client computers</a:t>
            </a:r>
          </a:p>
          <a:p>
            <a:r>
              <a:rPr lang="en-US" dirty="0"/>
              <a:t>Client–server architectures cloud computing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Concurrent multilingual system</a:t>
            </a:r>
          </a:p>
          <a:p>
            <a:r>
              <a:rPr lang="en-US" dirty="0"/>
              <a:t>Controls</a:t>
            </a:r>
          </a:p>
          <a:p>
            <a:r>
              <a:rPr lang="en-US" dirty="0"/>
              <a:t>Cultural and political requirements</a:t>
            </a:r>
          </a:p>
          <a:p>
            <a:r>
              <a:rPr lang="en-US" dirty="0"/>
              <a:t>Customization requirements</a:t>
            </a:r>
          </a:p>
          <a:p>
            <a:r>
              <a:rPr lang="en-US" dirty="0"/>
              <a:t>Data access logic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Discrete multilingual system</a:t>
            </a:r>
          </a:p>
          <a:p>
            <a:r>
              <a:rPr lang="en-US" dirty="0"/>
              <a:t>Elasticity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Encryption and authentication requirements</a:t>
            </a:r>
          </a:p>
          <a:p>
            <a:r>
              <a:rPr lang="en-US" dirty="0"/>
              <a:t>Fat client</a:t>
            </a:r>
          </a:p>
          <a:p>
            <a:r>
              <a:rPr lang="en-US" dirty="0"/>
              <a:t>Functions</a:t>
            </a:r>
          </a:p>
          <a:p>
            <a:r>
              <a:rPr lang="en-US" dirty="0" smtClean="0"/>
              <a:t>Graphical user interface (GUI)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7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en-US" dirty="0"/>
              <a:t>Hardware and software specification</a:t>
            </a:r>
          </a:p>
          <a:p>
            <a:r>
              <a:rPr lang="en-US" dirty="0"/>
              <a:t>Invertible</a:t>
            </a:r>
          </a:p>
          <a:p>
            <a:r>
              <a:rPr lang="en-US" dirty="0"/>
              <a:t>Legal requirements</a:t>
            </a:r>
          </a:p>
          <a:p>
            <a:r>
              <a:rPr lang="en-US" dirty="0"/>
              <a:t>Mainframe</a:t>
            </a:r>
          </a:p>
          <a:p>
            <a:r>
              <a:rPr lang="en-US" dirty="0"/>
              <a:t>Maintainability requirements</a:t>
            </a:r>
          </a:p>
          <a:p>
            <a:r>
              <a:rPr lang="en-US" dirty="0"/>
              <a:t>Microcomputer</a:t>
            </a:r>
          </a:p>
          <a:p>
            <a:r>
              <a:rPr lang="en-US" dirty="0"/>
              <a:t>Middleware</a:t>
            </a:r>
          </a:p>
          <a:p>
            <a:r>
              <a:rPr lang="en-US" dirty="0"/>
              <a:t>Mission critical system</a:t>
            </a:r>
          </a:p>
          <a:p>
            <a:r>
              <a:rPr lang="en-US" dirty="0"/>
              <a:t>Multilingual requirements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n-tier architecture</a:t>
            </a:r>
          </a:p>
          <a:p>
            <a:r>
              <a:rPr lang="en-US" dirty="0"/>
              <a:t>Performance requirements</a:t>
            </a:r>
          </a:p>
          <a:p>
            <a:r>
              <a:rPr lang="en-US" dirty="0"/>
              <a:t>Portability requirements</a:t>
            </a:r>
          </a:p>
          <a:p>
            <a:r>
              <a:rPr lang="en-US" dirty="0"/>
              <a:t>Presentation logic</a:t>
            </a:r>
          </a:p>
          <a:p>
            <a:r>
              <a:rPr lang="en-US" dirty="0"/>
              <a:t>Private key</a:t>
            </a:r>
          </a:p>
          <a:p>
            <a:r>
              <a:rPr lang="en-US" dirty="0"/>
              <a:t>Public key</a:t>
            </a:r>
          </a:p>
          <a:p>
            <a:r>
              <a:rPr lang="en-US" dirty="0"/>
              <a:t>Public key encryption</a:t>
            </a:r>
          </a:p>
          <a:p>
            <a:r>
              <a:rPr lang="en-US" dirty="0"/>
              <a:t>Response time</a:t>
            </a:r>
          </a:p>
          <a:p>
            <a:r>
              <a:rPr lang="en-US" dirty="0"/>
              <a:t>Rich client</a:t>
            </a:r>
          </a:p>
          <a:p>
            <a:r>
              <a:rPr lang="en-US" dirty="0"/>
              <a:t>Rich Internet application (RIA)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Security requirements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Server-based architecture</a:t>
            </a:r>
          </a:p>
          <a:p>
            <a:r>
              <a:rPr lang="en-US" dirty="0"/>
              <a:t>Server virtualization</a:t>
            </a:r>
          </a:p>
          <a:p>
            <a:r>
              <a:rPr lang="en-US" dirty="0"/>
              <a:t>Speed requirements</a:t>
            </a:r>
          </a:p>
          <a:p>
            <a:r>
              <a:rPr lang="en-US" dirty="0"/>
              <a:t>Storage area network (SAN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</a:t>
            </a:r>
            <a:r>
              <a:rPr lang="en-US" sz="2000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Storage virtualization</a:t>
            </a:r>
          </a:p>
          <a:p>
            <a:r>
              <a:rPr lang="en-US" dirty="0"/>
              <a:t>Symmetric encryption algorithm</a:t>
            </a:r>
          </a:p>
          <a:p>
            <a:r>
              <a:rPr lang="en-US" dirty="0"/>
              <a:t>System integration requirements</a:t>
            </a:r>
          </a:p>
          <a:p>
            <a:r>
              <a:rPr lang="en-US" dirty="0"/>
              <a:t>System Value</a:t>
            </a:r>
          </a:p>
          <a:p>
            <a:r>
              <a:rPr lang="en-US" dirty="0"/>
              <a:t>Technical environment requirements</a:t>
            </a:r>
          </a:p>
          <a:p>
            <a:r>
              <a:rPr lang="en-US" dirty="0"/>
              <a:t>Terminal</a:t>
            </a:r>
          </a:p>
          <a:p>
            <a:r>
              <a:rPr lang="en-US" dirty="0"/>
              <a:t>Thick client</a:t>
            </a:r>
          </a:p>
          <a:p>
            <a:r>
              <a:rPr lang="en-US" dirty="0"/>
              <a:t>Thin client</a:t>
            </a:r>
          </a:p>
          <a:p>
            <a:r>
              <a:rPr lang="en-US" dirty="0"/>
              <a:t>Thin Web-based client</a:t>
            </a:r>
          </a:p>
          <a:p>
            <a:r>
              <a:rPr lang="en-US" dirty="0"/>
              <a:t>Three-tiered architecture</a:t>
            </a:r>
          </a:p>
          <a:p>
            <a:r>
              <a:rPr lang="en-US" dirty="0"/>
              <a:t>Two-tiered architecture</a:t>
            </a:r>
          </a:p>
          <a:p>
            <a:r>
              <a:rPr lang="en-US" dirty="0"/>
              <a:t>Ultra thin client</a:t>
            </a:r>
          </a:p>
          <a:p>
            <a:r>
              <a:rPr lang="en-US" dirty="0"/>
              <a:t>Unstated norms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Virus</a:t>
            </a:r>
          </a:p>
          <a:p>
            <a:r>
              <a:rPr lang="en-US" dirty="0"/>
              <a:t>Virus Control Requirements</a:t>
            </a:r>
          </a:p>
          <a:p>
            <a:r>
              <a:rPr lang="en-US" dirty="0"/>
              <a:t>Zero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Architecture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is to assign </a:t>
            </a:r>
            <a:r>
              <a:rPr lang="en-US" dirty="0"/>
              <a:t>the software components of the information system to the hardware devices of the system in the most advantageous </a:t>
            </a:r>
            <a:r>
              <a:rPr lang="en-US" dirty="0" smtClean="0"/>
              <a:t>way</a:t>
            </a:r>
            <a:endParaRPr lang="en-US" dirty="0"/>
          </a:p>
          <a:p>
            <a:r>
              <a:rPr lang="en-US" dirty="0"/>
              <a:t>The major architectural components of any system are the software and the </a:t>
            </a:r>
            <a:r>
              <a:rPr lang="en-US" dirty="0" smtClean="0"/>
              <a:t>hardware</a:t>
            </a:r>
            <a:endParaRPr lang="en-US" dirty="0"/>
          </a:p>
          <a:p>
            <a:r>
              <a:rPr lang="en-US" dirty="0"/>
              <a:t>Software systems can be divided into four basic functions: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Data storage</a:t>
            </a:r>
            <a:r>
              <a:rPr lang="en-US" dirty="0"/>
              <a:t>: </a:t>
            </a:r>
            <a:r>
              <a:rPr lang="en-US" dirty="0" smtClean="0"/>
              <a:t>Most information </a:t>
            </a:r>
            <a:r>
              <a:rPr lang="en-US" dirty="0"/>
              <a:t>systems require data to be stored and </a:t>
            </a:r>
            <a:r>
              <a:rPr lang="en-US" dirty="0" smtClean="0"/>
              <a:t>retrieved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Data access logic</a:t>
            </a:r>
            <a:r>
              <a:rPr lang="en-US" dirty="0"/>
              <a:t>: the processing required to access stored </a:t>
            </a:r>
            <a:r>
              <a:rPr lang="en-US" dirty="0" smtClean="0"/>
              <a:t>data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Application logic</a:t>
            </a:r>
            <a:r>
              <a:rPr lang="en-US" dirty="0"/>
              <a:t>: the logic documented in the D F Ds, use cases, and functional </a:t>
            </a:r>
            <a:r>
              <a:rPr lang="en-US" dirty="0" smtClean="0"/>
              <a:t>requirements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Presentation logic</a:t>
            </a:r>
            <a:r>
              <a:rPr lang="en-US" dirty="0"/>
              <a:t>: the display of information to the user and the acceptance of the user’s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0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Primary 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Client computers</a:t>
            </a:r>
            <a:r>
              <a:rPr lang="en-US" dirty="0"/>
              <a:t>: Input-output devices employed by users (e.g., PCs, laptops, handheld and mobile devices, smart phones)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Servers</a:t>
            </a:r>
            <a:r>
              <a:rPr lang="en-US" dirty="0"/>
              <a:t>: Larger multi-user computers used to store software and </a:t>
            </a:r>
            <a:r>
              <a:rPr lang="en-US" dirty="0" smtClean="0"/>
              <a:t>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Network</a:t>
            </a:r>
            <a:r>
              <a:rPr lang="en-US" dirty="0"/>
              <a:t>: Connects the </a:t>
            </a:r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Client–Server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Client-server architectures balance the processing between client devices and one or more server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/>
              <a:t>Generally, clients are responsible for the presentation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server(s) are responsible for the data access logic and data </a:t>
            </a:r>
            <a:r>
              <a:rPr lang="en-US" dirty="0" smtClean="0"/>
              <a:t>storage</a:t>
            </a:r>
            <a:endParaRPr lang="en-US" dirty="0"/>
          </a:p>
          <a:p>
            <a:r>
              <a:rPr lang="en-US" dirty="0"/>
              <a:t>Application logic location varies depending on the C-S configuration </a:t>
            </a:r>
            <a:r>
              <a:rPr lang="en-US" dirty="0" smtClean="0"/>
              <a:t>chosen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</a:t>
            </a:r>
            <a:r>
              <a:rPr lang="en-US" smtClean="0"/>
              <a:t>Benefits of Client-Server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Scalable: it is easy to increase or decrease the storage and processing capabilities of </a:t>
            </a:r>
            <a:r>
              <a:rPr lang="en-US" dirty="0" smtClean="0"/>
              <a:t>the servers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support different types of clients and servers through </a:t>
            </a:r>
            <a:r>
              <a:rPr lang="en-US" dirty="0" smtClean="0"/>
              <a:t>middleware</a:t>
            </a:r>
          </a:p>
          <a:p>
            <a:pPr marL="843534" lvl="1" indent="-514350"/>
            <a:r>
              <a:rPr lang="en-US" b="1" i="1" dirty="0"/>
              <a:t>Middleware</a:t>
            </a:r>
            <a:r>
              <a:rPr lang="en-US" dirty="0"/>
              <a:t> is a type of </a:t>
            </a:r>
            <a:r>
              <a:rPr lang="en-US" dirty="0" smtClean="0"/>
              <a:t>system software </a:t>
            </a:r>
            <a:r>
              <a:rPr lang="en-US" dirty="0"/>
              <a:t>designed to translate between different vendors’ </a:t>
            </a:r>
            <a:r>
              <a:rPr lang="en-US" dirty="0" smtClean="0"/>
              <a:t>software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presentation logic, the application logic, and the data processing logic can be </a:t>
            </a:r>
            <a:r>
              <a:rPr lang="en-US" dirty="0" smtClean="0"/>
              <a:t>independent</a:t>
            </a:r>
          </a:p>
          <a:p>
            <a:pPr marL="843534" lvl="1" indent="-514350"/>
            <a:r>
              <a:rPr lang="en-US" dirty="0" smtClean="0"/>
              <a:t>If the thin client-server architectures use Internet standards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server fails, only the applications requiring that server are affected – highly 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Client–Server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Two-tiered</a:t>
            </a:r>
          </a:p>
          <a:p>
            <a:r>
              <a:rPr lang="en-US" dirty="0" smtClean="0"/>
              <a:t>Three-tiered</a:t>
            </a:r>
          </a:p>
          <a:p>
            <a:r>
              <a:rPr lang="en-US" dirty="0" smtClean="0"/>
              <a:t>n-tiered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Two-Tiered Client-Server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Thick client – most of application logic on the client side (shown here)</a:t>
            </a:r>
          </a:p>
          <a:p>
            <a:r>
              <a:rPr lang="en-US" dirty="0"/>
              <a:t>Thin client – little application logic on the client side; most shifted to server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9" name="Content Placeholder 9" descr="Pictures of a mobile, iPad, laptop, and personal computer depicting a two-tiered client–server architecture.">
            <a:extLst>
              <a:ext uri="{FF2B5EF4-FFF2-40B4-BE49-F238E27FC236}">
                <a16:creationId xmlns:a16="http://schemas.microsoft.com/office/drawing/2014/main" xmlns="" id="{05B34DF1-958E-4C97-9726-BB9FB2BFA5D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607563"/>
            <a:ext cx="5384800" cy="27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FD79E-06AF-4973-A733-BC27ECAABB1B}">
  <ds:schemaRefs>
    <ds:schemaRef ds:uri="3acb1e6a-c770-49d5-a476-585c8d9f4762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2849ce5b-a999-43ca-9b4e-9342bc28e78e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191</TotalTime>
  <Words>2841</Words>
  <Application>Microsoft Office PowerPoint</Application>
  <PresentationFormat>Widescreen</PresentationFormat>
  <Paragraphs>418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Source Sans Pro</vt:lpstr>
      <vt:lpstr>Times New Roman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Introduction</vt:lpstr>
      <vt:lpstr>Elements of an Architecture Design</vt:lpstr>
      <vt:lpstr>Three Primary Hardware Components</vt:lpstr>
      <vt:lpstr>Client–Server Architectures</vt:lpstr>
      <vt:lpstr>Four Benefits of Client-Server</vt:lpstr>
      <vt:lpstr>Client–Server Tiers</vt:lpstr>
      <vt:lpstr>Two-Tiered Client-Server Architecture</vt:lpstr>
      <vt:lpstr>Three-Tiered Client-Server Architecture</vt:lpstr>
      <vt:lpstr>n-Tiered Client-Server Architecture</vt:lpstr>
      <vt:lpstr>Adding “Tiers” in the Architecture</vt:lpstr>
      <vt:lpstr>Server-Based Architecture</vt:lpstr>
      <vt:lpstr>Zero Client (a.k.a. Ultrathin Client)</vt:lpstr>
      <vt:lpstr>Mobile Application Architecture</vt:lpstr>
      <vt:lpstr>Mobile Application Options</vt:lpstr>
      <vt:lpstr>Advances in Architecture Configurations</vt:lpstr>
      <vt:lpstr>Virtualization</vt:lpstr>
      <vt:lpstr>Cloud Computing</vt:lpstr>
      <vt:lpstr>Advantages of Cloud Computing</vt:lpstr>
      <vt:lpstr>Comparing Architecture Options</vt:lpstr>
      <vt:lpstr>Creating an Architecture Design</vt:lpstr>
      <vt:lpstr>Operational Requirements</vt:lpstr>
      <vt:lpstr>Performance Requirements</vt:lpstr>
      <vt:lpstr>Security Requirements</vt:lpstr>
      <vt:lpstr>Encryption and Authentication Requirements</vt:lpstr>
      <vt:lpstr>Cultural/Political Requirements</vt:lpstr>
      <vt:lpstr>Cultural and Political Requirements</vt:lpstr>
      <vt:lpstr>Designing the Architecture</vt:lpstr>
      <vt:lpstr>Nonfunctional Requirements and the Architecture Design</vt:lpstr>
      <vt:lpstr>Hardware Software Specification</vt:lpstr>
      <vt:lpstr>Sample Hardware and Software Specifications</vt:lpstr>
      <vt:lpstr>Factors in Hardware and Software Selection</vt:lpstr>
      <vt:lpstr>Chapter Review</vt:lpstr>
      <vt:lpstr>Key Terms</vt:lpstr>
      <vt:lpstr>Key Terms Continued</vt:lpstr>
      <vt:lpstr>Key Terms Continued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Architecture Design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38</cp:revision>
  <cp:lastPrinted>2017-04-26T13:25:47Z</cp:lastPrinted>
  <dcterms:created xsi:type="dcterms:W3CDTF">2021-04-29T19:32:45Z</dcterms:created>
  <dcterms:modified xsi:type="dcterms:W3CDTF">2021-09-02T19:54:22Z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