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4"/>
    <p:sldMasterId id="2147483936" r:id="rId5"/>
    <p:sldMasterId id="2147483943" r:id="rId6"/>
    <p:sldMasterId id="2147483965" r:id="rId7"/>
    <p:sldMasterId id="2147483968" r:id="rId8"/>
    <p:sldMasterId id="2147483971" r:id="rId9"/>
    <p:sldMasterId id="2147483976" r:id="rId10"/>
  </p:sldMasterIdLst>
  <p:notesMasterIdLst>
    <p:notesMasterId r:id="rId63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81" r:id="rId28"/>
    <p:sldId id="284" r:id="rId29"/>
    <p:sldId id="28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5" r:id="rId38"/>
    <p:sldId id="286" r:id="rId39"/>
    <p:sldId id="287" r:id="rId40"/>
    <p:sldId id="288" r:id="rId41"/>
    <p:sldId id="289" r:id="rId42"/>
    <p:sldId id="291" r:id="rId43"/>
    <p:sldId id="293" r:id="rId44"/>
    <p:sldId id="292" r:id="rId45"/>
    <p:sldId id="294" r:id="rId46"/>
    <p:sldId id="280" r:id="rId47"/>
    <p:sldId id="295" r:id="rId48"/>
    <p:sldId id="296" r:id="rId49"/>
    <p:sldId id="297" r:id="rId50"/>
    <p:sldId id="298" r:id="rId51"/>
    <p:sldId id="299" r:id="rId52"/>
    <p:sldId id="309" r:id="rId53"/>
    <p:sldId id="300" r:id="rId54"/>
    <p:sldId id="310" r:id="rId55"/>
    <p:sldId id="301" r:id="rId56"/>
    <p:sldId id="311" r:id="rId57"/>
    <p:sldId id="303" r:id="rId58"/>
    <p:sldId id="304" r:id="rId59"/>
    <p:sldId id="302" r:id="rId60"/>
    <p:sldId id="305" r:id="rId61"/>
    <p:sldId id="308" r:id="rId6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vin, Megan - Hoboken" initials="MG" lastIdx="38" clrIdx="0"/>
  <p:cmAuthor id="1" name="Michael, Leah - Indianapolis" initials="LM" lastIdx="9" clrIdx="1"/>
  <p:cmAuthor id="2" name="Heaney, Barbara - Hoboken" initials="BH" lastIdx="3" clrIdx="2"/>
  <p:cmAuthor id="3" name="Perry, Nancy - Hoboken" initials="NP" lastIdx="2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9"/>
    <a:srgbClr val="E4E5E3"/>
    <a:srgbClr val="F2F2F1"/>
    <a:srgbClr val="EB9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0358A-E957-47EB-971B-8F54F380F7CE}" v="6" dt="2020-03-10T16:04:48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051" autoAdjust="0"/>
  </p:normalViewPr>
  <p:slideViewPr>
    <p:cSldViewPr>
      <p:cViewPr varScale="1">
        <p:scale>
          <a:sx n="112" d="100"/>
          <a:sy n="112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260"/>
    </p:cViewPr>
    <p:sldLst>
      <p:sld r:id="rId1" collapse="1"/>
      <p:sld r:id="rId2" collapse="1"/>
      <p:sld r:id="rId3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6254"/>
    </p:cViewPr>
  </p:sorterViewPr>
  <p:notesViewPr>
    <p:cSldViewPr>
      <p:cViewPr varScale="1">
        <p:scale>
          <a:sx n="134" d="100"/>
          <a:sy n="134" d="100"/>
        </p:scale>
        <p:origin x="3184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61" Type="http://schemas.openxmlformats.org/officeDocument/2006/relationships/slide" Target="slides/slide5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commentAuthors" Target="commentAuthors.xml"/><Relationship Id="rId69" Type="http://schemas.microsoft.com/office/2015/10/relationships/revisionInfo" Target="revisionInfo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theme" Target="theme/theme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0.xml"/><Relationship Id="rId2" Type="http://schemas.openxmlformats.org/officeDocument/2006/relationships/slide" Target="slides/slide19.xml"/><Relationship Id="rId1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arth, Judy" userId="88019a05-5656-4d0d-a3d1-1931a654ed73" providerId="ADAL" clId="{8B50358A-E957-47EB-971B-8F54F380F7CE}"/>
    <pc:docChg chg="undo custSel delSld modSld">
      <pc:chgData name="Howarth, Judy" userId="88019a05-5656-4d0d-a3d1-1931a654ed73" providerId="ADAL" clId="{8B50358A-E957-47EB-971B-8F54F380F7CE}" dt="2020-03-10T16:05:15.247" v="221" actId="20577"/>
      <pc:docMkLst>
        <pc:docMk/>
      </pc:docMkLst>
      <pc:sldChg chg="modSp">
        <pc:chgData name="Howarth, Judy" userId="88019a05-5656-4d0d-a3d1-1931a654ed73" providerId="ADAL" clId="{8B50358A-E957-47EB-971B-8F54F380F7CE}" dt="2020-03-10T16:05:15.247" v="221" actId="20577"/>
        <pc:sldMkLst>
          <pc:docMk/>
          <pc:sldMk cId="1909659219" sldId="256"/>
        </pc:sldMkLst>
        <pc:spChg chg="mod">
          <ac:chgData name="Howarth, Judy" userId="88019a05-5656-4d0d-a3d1-1931a654ed73" providerId="ADAL" clId="{8B50358A-E957-47EB-971B-8F54F380F7CE}" dt="2020-03-10T15:50:05.044" v="16" actId="255"/>
          <ac:spMkLst>
            <pc:docMk/>
            <pc:sldMk cId="1909659219" sldId="256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0:08.252" v="22" actId="20577"/>
          <ac:spMkLst>
            <pc:docMk/>
            <pc:sldMk cId="1909659219" sldId="256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07.415" v="211" actId="20577"/>
          <ac:spMkLst>
            <pc:docMk/>
            <pc:sldMk cId="1909659219" sldId="256"/>
            <ac:spMk id="4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15.247" v="221" actId="20577"/>
          <ac:spMkLst>
            <pc:docMk/>
            <pc:sldMk cId="1909659219" sldId="256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5:04.247" v="66" actId="2696"/>
        <pc:sldMkLst>
          <pc:docMk/>
          <pc:sldMk cId="1499389318" sldId="257"/>
        </pc:sldMkLst>
      </pc:sldChg>
      <pc:sldChg chg="modSp">
        <pc:chgData name="Howarth, Judy" userId="88019a05-5656-4d0d-a3d1-1931a654ed73" providerId="ADAL" clId="{8B50358A-E957-47EB-971B-8F54F380F7CE}" dt="2020-03-10T15:57:20.209" v="94" actId="20577"/>
        <pc:sldMkLst>
          <pc:docMk/>
          <pc:sldMk cId="1663153728" sldId="258"/>
        </pc:sldMkLst>
        <pc:spChg chg="mod">
          <ac:chgData name="Howarth, Judy" userId="88019a05-5656-4d0d-a3d1-1931a654ed73" providerId="ADAL" clId="{8B50358A-E957-47EB-971B-8F54F380F7CE}" dt="2020-03-10T15:57:20.209" v="94" actId="20577"/>
          <ac:spMkLst>
            <pc:docMk/>
            <pc:sldMk cId="1663153728" sldId="258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7:07.250" v="87" actId="20577"/>
          <ac:spMkLst>
            <pc:docMk/>
            <pc:sldMk cId="1663153728" sldId="258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7:13.001" v="88" actId="2696"/>
        <pc:sldMkLst>
          <pc:docMk/>
          <pc:sldMk cId="1525907774" sldId="259"/>
        </pc:sldMkLst>
      </pc:sldChg>
      <pc:sldChg chg="del">
        <pc:chgData name="Howarth, Judy" userId="88019a05-5656-4d0d-a3d1-1931a654ed73" providerId="ADAL" clId="{8B50358A-E957-47EB-971B-8F54F380F7CE}" dt="2020-03-10T15:57:27.995" v="96" actId="2696"/>
        <pc:sldMkLst>
          <pc:docMk/>
          <pc:sldMk cId="135406596" sldId="260"/>
        </pc:sldMkLst>
      </pc:sldChg>
      <pc:sldChg chg="del">
        <pc:chgData name="Howarth, Judy" userId="88019a05-5656-4d0d-a3d1-1931a654ed73" providerId="ADAL" clId="{8B50358A-E957-47EB-971B-8F54F380F7CE}" dt="2020-03-10T15:57:26.676" v="95" actId="2696"/>
        <pc:sldMkLst>
          <pc:docMk/>
          <pc:sldMk cId="179564966" sldId="261"/>
        </pc:sldMkLst>
      </pc:sldChg>
      <pc:sldChg chg="del">
        <pc:chgData name="Howarth, Judy" userId="88019a05-5656-4d0d-a3d1-1931a654ed73" providerId="ADAL" clId="{8B50358A-E957-47EB-971B-8F54F380F7CE}" dt="2020-03-10T15:57:29.663" v="97" actId="2696"/>
        <pc:sldMkLst>
          <pc:docMk/>
          <pc:sldMk cId="261660464" sldId="262"/>
        </pc:sldMkLst>
      </pc:sldChg>
      <pc:sldChg chg="del">
        <pc:chgData name="Howarth, Judy" userId="88019a05-5656-4d0d-a3d1-1931a654ed73" providerId="ADAL" clId="{8B50358A-E957-47EB-971B-8F54F380F7CE}" dt="2020-03-10T15:57:33.246" v="98" actId="2696"/>
        <pc:sldMkLst>
          <pc:docMk/>
          <pc:sldMk cId="1035247850" sldId="263"/>
        </pc:sldMkLst>
      </pc:sldChg>
      <pc:sldChg chg="del">
        <pc:chgData name="Howarth, Judy" userId="88019a05-5656-4d0d-a3d1-1931a654ed73" providerId="ADAL" clId="{8B50358A-E957-47EB-971B-8F54F380F7CE}" dt="2020-03-10T15:57:34.001" v="99" actId="2696"/>
        <pc:sldMkLst>
          <pc:docMk/>
          <pc:sldMk cId="940919996" sldId="264"/>
        </pc:sldMkLst>
      </pc:sldChg>
      <pc:sldChg chg="del">
        <pc:chgData name="Howarth, Judy" userId="88019a05-5656-4d0d-a3d1-1931a654ed73" providerId="ADAL" clId="{8B50358A-E957-47EB-971B-8F54F380F7CE}" dt="2020-03-10T15:57:35.051" v="100" actId="2696"/>
        <pc:sldMkLst>
          <pc:docMk/>
          <pc:sldMk cId="928245765" sldId="265"/>
        </pc:sldMkLst>
      </pc:sldChg>
      <pc:sldChg chg="del">
        <pc:chgData name="Howarth, Judy" userId="88019a05-5656-4d0d-a3d1-1931a654ed73" providerId="ADAL" clId="{8B50358A-E957-47EB-971B-8F54F380F7CE}" dt="2020-03-10T15:57:36.075" v="101" actId="2696"/>
        <pc:sldMkLst>
          <pc:docMk/>
          <pc:sldMk cId="895276841" sldId="266"/>
        </pc:sldMkLst>
      </pc:sldChg>
      <pc:sldChg chg="del">
        <pc:chgData name="Howarth, Judy" userId="88019a05-5656-4d0d-a3d1-1931a654ed73" providerId="ADAL" clId="{8B50358A-E957-47EB-971B-8F54F380F7CE}" dt="2020-03-10T15:57:40.091" v="102" actId="2696"/>
        <pc:sldMkLst>
          <pc:docMk/>
          <pc:sldMk cId="687315263" sldId="267"/>
        </pc:sldMkLst>
      </pc:sldChg>
      <pc:sldChg chg="del">
        <pc:chgData name="Howarth, Judy" userId="88019a05-5656-4d0d-a3d1-1931a654ed73" providerId="ADAL" clId="{8B50358A-E957-47EB-971B-8F54F380F7CE}" dt="2020-03-10T15:57:41.194" v="103" actId="2696"/>
        <pc:sldMkLst>
          <pc:docMk/>
          <pc:sldMk cId="921995896" sldId="268"/>
        </pc:sldMkLst>
      </pc:sldChg>
      <pc:sldChg chg="del">
        <pc:chgData name="Howarth, Judy" userId="88019a05-5656-4d0d-a3d1-1931a654ed73" providerId="ADAL" clId="{8B50358A-E957-47EB-971B-8F54F380F7CE}" dt="2020-03-10T15:57:42.896" v="104" actId="2696"/>
        <pc:sldMkLst>
          <pc:docMk/>
          <pc:sldMk cId="399428975" sldId="269"/>
        </pc:sldMkLst>
      </pc:sldChg>
      <pc:sldChg chg="modSp">
        <pc:chgData name="Howarth, Judy" userId="88019a05-5656-4d0d-a3d1-1931a654ed73" providerId="ADAL" clId="{8B50358A-E957-47EB-971B-8F54F380F7CE}" dt="2020-03-10T15:58:11.702" v="122" actId="20577"/>
        <pc:sldMkLst>
          <pc:docMk/>
          <pc:sldMk cId="167070206" sldId="270"/>
        </pc:sldMkLst>
        <pc:spChg chg="mod">
          <ac:chgData name="Howarth, Judy" userId="88019a05-5656-4d0d-a3d1-1931a654ed73" providerId="ADAL" clId="{8B50358A-E957-47EB-971B-8F54F380F7CE}" dt="2020-03-10T15:57:54.831" v="108" actId="20577"/>
          <ac:spMkLst>
            <pc:docMk/>
            <pc:sldMk cId="167070206" sldId="270"/>
            <ac:spMk id="5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11.702" v="122" actId="20577"/>
          <ac:spMkLst>
            <pc:docMk/>
            <pc:sldMk cId="167070206" sldId="270"/>
            <ac:spMk id="13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43.454" v="138" actId="20577"/>
        <pc:sldMkLst>
          <pc:docMk/>
          <pc:sldMk cId="388267789" sldId="272"/>
        </pc:sldMkLst>
        <pc:spChg chg="mod">
          <ac:chgData name="Howarth, Judy" userId="88019a05-5656-4d0d-a3d1-1931a654ed73" providerId="ADAL" clId="{8B50358A-E957-47EB-971B-8F54F380F7CE}" dt="2020-03-10T15:58:43.454" v="138" actId="20577"/>
          <ac:spMkLst>
            <pc:docMk/>
            <pc:sldMk cId="388267789" sldId="272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0.798" v="142" actId="20577"/>
        <pc:sldMkLst>
          <pc:docMk/>
          <pc:sldMk cId="1024830255" sldId="273"/>
        </pc:sldMkLst>
        <pc:spChg chg="mod">
          <ac:chgData name="Howarth, Judy" userId="88019a05-5656-4d0d-a3d1-1931a654ed73" providerId="ADAL" clId="{8B50358A-E957-47EB-971B-8F54F380F7CE}" dt="2020-03-10T15:58:50.798" v="142" actId="20577"/>
          <ac:spMkLst>
            <pc:docMk/>
            <pc:sldMk cId="1024830255" sldId="273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9.585" v="146" actId="20577"/>
        <pc:sldMkLst>
          <pc:docMk/>
          <pc:sldMk cId="174170774" sldId="275"/>
        </pc:sldMkLst>
        <pc:spChg chg="mod">
          <ac:chgData name="Howarth, Judy" userId="88019a05-5656-4d0d-a3d1-1931a654ed73" providerId="ADAL" clId="{8B50358A-E957-47EB-971B-8F54F380F7CE}" dt="2020-03-10T15:58:59.585" v="146" actId="20577"/>
          <ac:spMkLst>
            <pc:docMk/>
            <pc:sldMk cId="174170774" sldId="275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0.418" v="162" actId="20577"/>
        <pc:sldMkLst>
          <pc:docMk/>
          <pc:sldMk cId="1510030601" sldId="277"/>
        </pc:sldMkLst>
        <pc:spChg chg="mod">
          <ac:chgData name="Howarth, Judy" userId="88019a05-5656-4d0d-a3d1-1931a654ed73" providerId="ADAL" clId="{8B50358A-E957-47EB-971B-8F54F380F7CE}" dt="2020-03-10T15:59:30.418" v="162" actId="20577"/>
          <ac:spMkLst>
            <pc:docMk/>
            <pc:sldMk cId="1510030601" sldId="277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41.304" v="170" actId="20577"/>
        <pc:sldMkLst>
          <pc:docMk/>
          <pc:sldMk cId="1952765383" sldId="278"/>
        </pc:sldMkLst>
        <pc:spChg chg="mod">
          <ac:chgData name="Howarth, Judy" userId="88019a05-5656-4d0d-a3d1-1931a654ed73" providerId="ADAL" clId="{8B50358A-E957-47EB-971B-8F54F380F7CE}" dt="2020-03-10T15:59:41.304" v="170" actId="20577"/>
          <ac:spMkLst>
            <pc:docMk/>
            <pc:sldMk cId="1952765383" sldId="27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53.011" v="174" actId="2696"/>
        <pc:sldMkLst>
          <pc:docMk/>
          <pc:sldMk cId="1066368906" sldId="279"/>
        </pc:sldMkLst>
      </pc:sldChg>
      <pc:sldChg chg="del">
        <pc:chgData name="Howarth, Judy" userId="88019a05-5656-4d0d-a3d1-1931a654ed73" providerId="ADAL" clId="{8B50358A-E957-47EB-971B-8F54F380F7CE}" dt="2020-03-10T15:59:53.884" v="175" actId="2696"/>
        <pc:sldMkLst>
          <pc:docMk/>
          <pc:sldMk cId="1718291601" sldId="280"/>
        </pc:sldMkLst>
      </pc:sldChg>
      <pc:sldChg chg="del">
        <pc:chgData name="Howarth, Judy" userId="88019a05-5656-4d0d-a3d1-1931a654ed73" providerId="ADAL" clId="{8B50358A-E957-47EB-971B-8F54F380F7CE}" dt="2020-03-10T15:59:55.856" v="176" actId="2696"/>
        <pc:sldMkLst>
          <pc:docMk/>
          <pc:sldMk cId="687604427" sldId="281"/>
        </pc:sldMkLst>
      </pc:sldChg>
      <pc:sldChg chg="del">
        <pc:chgData name="Howarth, Judy" userId="88019a05-5656-4d0d-a3d1-1931a654ed73" providerId="ADAL" clId="{8B50358A-E957-47EB-971B-8F54F380F7CE}" dt="2020-03-10T15:59:57.526" v="177" actId="2696"/>
        <pc:sldMkLst>
          <pc:docMk/>
          <pc:sldMk cId="586848863" sldId="282"/>
        </pc:sldMkLst>
      </pc:sldChg>
      <pc:sldChg chg="modSp">
        <pc:chgData name="Howarth, Judy" userId="88019a05-5656-4d0d-a3d1-1931a654ed73" providerId="ADAL" clId="{8B50358A-E957-47EB-971B-8F54F380F7CE}" dt="2020-03-10T16:00:03.758" v="181" actId="20577"/>
        <pc:sldMkLst>
          <pc:docMk/>
          <pc:sldMk cId="365690021" sldId="283"/>
        </pc:sldMkLst>
        <pc:spChg chg="mod">
          <ac:chgData name="Howarth, Judy" userId="88019a05-5656-4d0d-a3d1-1931a654ed73" providerId="ADAL" clId="{8B50358A-E957-47EB-971B-8F54F380F7CE}" dt="2020-03-10T16:00:03.758" v="181" actId="20577"/>
          <ac:spMkLst>
            <pc:docMk/>
            <pc:sldMk cId="365690021" sldId="283"/>
            <ac:spMk id="4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06.318" v="182" actId="2696"/>
        <pc:sldMkLst>
          <pc:docMk/>
          <pc:sldMk cId="1538439825" sldId="284"/>
        </pc:sldMkLst>
      </pc:sldChg>
      <pc:sldChg chg="del">
        <pc:chgData name="Howarth, Judy" userId="88019a05-5656-4d0d-a3d1-1931a654ed73" providerId="ADAL" clId="{8B50358A-E957-47EB-971B-8F54F380F7CE}" dt="2020-03-10T16:00:08.927" v="183" actId="2696"/>
        <pc:sldMkLst>
          <pc:docMk/>
          <pc:sldMk cId="696315825" sldId="285"/>
        </pc:sldMkLst>
      </pc:sldChg>
      <pc:sldChg chg="del">
        <pc:chgData name="Howarth, Judy" userId="88019a05-5656-4d0d-a3d1-1931a654ed73" providerId="ADAL" clId="{8B50358A-E957-47EB-971B-8F54F380F7CE}" dt="2020-03-10T16:00:10.349" v="184" actId="2696"/>
        <pc:sldMkLst>
          <pc:docMk/>
          <pc:sldMk cId="1811979975" sldId="286"/>
        </pc:sldMkLst>
      </pc:sldChg>
      <pc:sldChg chg="del">
        <pc:chgData name="Howarth, Judy" userId="88019a05-5656-4d0d-a3d1-1931a654ed73" providerId="ADAL" clId="{8B50358A-E957-47EB-971B-8F54F380F7CE}" dt="2020-03-10T16:00:14.200" v="185" actId="2696"/>
        <pc:sldMkLst>
          <pc:docMk/>
          <pc:sldMk cId="509745404" sldId="287"/>
        </pc:sldMkLst>
      </pc:sldChg>
      <pc:sldChg chg="del">
        <pc:chgData name="Howarth, Judy" userId="88019a05-5656-4d0d-a3d1-1931a654ed73" providerId="ADAL" clId="{8B50358A-E957-47EB-971B-8F54F380F7CE}" dt="2020-03-10T16:00:52.112" v="201" actId="2696"/>
        <pc:sldMkLst>
          <pc:docMk/>
          <pc:sldMk cId="217440387" sldId="288"/>
        </pc:sldMkLst>
      </pc:sldChg>
      <pc:sldChg chg="del">
        <pc:chgData name="Howarth, Judy" userId="88019a05-5656-4d0d-a3d1-1931a654ed73" providerId="ADAL" clId="{8B50358A-E957-47EB-971B-8F54F380F7CE}" dt="2020-03-10T16:00:19.184" v="186" actId="2696"/>
        <pc:sldMkLst>
          <pc:docMk/>
          <pc:sldMk cId="1885132688" sldId="289"/>
        </pc:sldMkLst>
      </pc:sldChg>
      <pc:sldChg chg="modSp">
        <pc:chgData name="Howarth, Judy" userId="88019a05-5656-4d0d-a3d1-1931a654ed73" providerId="ADAL" clId="{8B50358A-E957-47EB-971B-8F54F380F7CE}" dt="2020-03-10T16:00:23.668" v="190" actId="20577"/>
        <pc:sldMkLst>
          <pc:docMk/>
          <pc:sldMk cId="998461558" sldId="290"/>
        </pc:sldMkLst>
        <pc:spChg chg="mod">
          <ac:chgData name="Howarth, Judy" userId="88019a05-5656-4d0d-a3d1-1931a654ed73" providerId="ADAL" clId="{8B50358A-E957-47EB-971B-8F54F380F7CE}" dt="2020-03-10T16:00:23.668" v="190" actId="20577"/>
          <ac:spMkLst>
            <pc:docMk/>
            <pc:sldMk cId="998461558" sldId="290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6:00:31.974" v="194" actId="20577"/>
        <pc:sldMkLst>
          <pc:docMk/>
          <pc:sldMk cId="720469146" sldId="291"/>
        </pc:sldMkLst>
        <pc:spChg chg="mod">
          <ac:chgData name="Howarth, Judy" userId="88019a05-5656-4d0d-a3d1-1931a654ed73" providerId="ADAL" clId="{8B50358A-E957-47EB-971B-8F54F380F7CE}" dt="2020-03-10T16:00:31.974" v="194" actId="20577"/>
          <ac:spMkLst>
            <pc:docMk/>
            <pc:sldMk cId="720469146" sldId="291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36.643" v="195" actId="2696"/>
        <pc:sldMkLst>
          <pc:docMk/>
          <pc:sldMk cId="139548211" sldId="292"/>
        </pc:sldMkLst>
      </pc:sldChg>
      <pc:sldChg chg="del">
        <pc:chgData name="Howarth, Judy" userId="88019a05-5656-4d0d-a3d1-1931a654ed73" providerId="ADAL" clId="{8B50358A-E957-47EB-971B-8F54F380F7CE}" dt="2020-03-10T16:00:37.946" v="196" actId="2696"/>
        <pc:sldMkLst>
          <pc:docMk/>
          <pc:sldMk cId="342244477" sldId="293"/>
        </pc:sldMkLst>
      </pc:sldChg>
      <pc:sldChg chg="del">
        <pc:chgData name="Howarth, Judy" userId="88019a05-5656-4d0d-a3d1-1931a654ed73" providerId="ADAL" clId="{8B50358A-E957-47EB-971B-8F54F380F7CE}" dt="2020-03-10T16:00:39.091" v="197" actId="2696"/>
        <pc:sldMkLst>
          <pc:docMk/>
          <pc:sldMk cId="1300580792" sldId="294"/>
        </pc:sldMkLst>
      </pc:sldChg>
      <pc:sldChg chg="del">
        <pc:chgData name="Howarth, Judy" userId="88019a05-5656-4d0d-a3d1-1931a654ed73" providerId="ADAL" clId="{8B50358A-E957-47EB-971B-8F54F380F7CE}" dt="2020-03-10T16:00:40.312" v="198" actId="2696"/>
        <pc:sldMkLst>
          <pc:docMk/>
          <pc:sldMk cId="937452732" sldId="295"/>
        </pc:sldMkLst>
      </pc:sldChg>
      <pc:sldChg chg="del">
        <pc:chgData name="Howarth, Judy" userId="88019a05-5656-4d0d-a3d1-1931a654ed73" providerId="ADAL" clId="{8B50358A-E957-47EB-971B-8F54F380F7CE}" dt="2020-03-10T16:00:41.577" v="199" actId="2696"/>
        <pc:sldMkLst>
          <pc:docMk/>
          <pc:sldMk cId="1954988893" sldId="296"/>
        </pc:sldMkLst>
      </pc:sldChg>
      <pc:sldChg chg="modSp del">
        <pc:chgData name="Howarth, Judy" userId="88019a05-5656-4d0d-a3d1-1931a654ed73" providerId="ADAL" clId="{8B50358A-E957-47EB-971B-8F54F380F7CE}" dt="2020-03-10T16:00:42.437" v="200" actId="2696"/>
        <pc:sldMkLst>
          <pc:docMk/>
          <pc:sldMk cId="1546931097" sldId="297"/>
        </pc:sldMkLst>
        <pc:spChg chg="mod">
          <ac:chgData name="Howarth, Judy" userId="88019a05-5656-4d0d-a3d1-1931a654ed73" providerId="ADAL" clId="{8B50358A-E957-47EB-971B-8F54F380F7CE}" dt="2020-03-10T15:56:50.586" v="83" actId="20577"/>
          <ac:spMkLst>
            <pc:docMk/>
            <pc:sldMk cId="1546931097" sldId="297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6:32.762" v="78" actId="20577"/>
        <pc:sldMkLst>
          <pc:docMk/>
          <pc:sldMk cId="33643281" sldId="298"/>
        </pc:sldMkLst>
        <pc:spChg chg="mod">
          <ac:chgData name="Howarth, Judy" userId="88019a05-5656-4d0d-a3d1-1931a654ed73" providerId="ADAL" clId="{8B50358A-E957-47EB-971B-8F54F380F7CE}" dt="2020-03-10T15:56:28.579" v="74" actId="20577"/>
          <ac:spMkLst>
            <pc:docMk/>
            <pc:sldMk cId="33643281" sldId="298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6:32.762" v="78" actId="20577"/>
          <ac:spMkLst>
            <pc:docMk/>
            <pc:sldMk cId="33643281" sldId="298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27.179" v="134" actId="20577"/>
        <pc:sldMkLst>
          <pc:docMk/>
          <pc:sldMk cId="2088891144" sldId="299"/>
        </pc:sldMkLst>
        <pc:spChg chg="mod">
          <ac:chgData name="Howarth, Judy" userId="88019a05-5656-4d0d-a3d1-1931a654ed73" providerId="ADAL" clId="{8B50358A-E957-47EB-971B-8F54F380F7CE}" dt="2020-03-10T15:58:23.260" v="130" actId="20577"/>
          <ac:spMkLst>
            <pc:docMk/>
            <pc:sldMk cId="2088891144" sldId="299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27.179" v="134" actId="20577"/>
          <ac:spMkLst>
            <pc:docMk/>
            <pc:sldMk cId="2088891144" sldId="299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7.234" v="166" actId="20577"/>
        <pc:sldMkLst>
          <pc:docMk/>
          <pc:sldMk cId="1003484616" sldId="300"/>
        </pc:sldMkLst>
        <pc:spChg chg="mod">
          <ac:chgData name="Howarth, Judy" userId="88019a05-5656-4d0d-a3d1-1931a654ed73" providerId="ADAL" clId="{8B50358A-E957-47EB-971B-8F54F380F7CE}" dt="2020-03-10T15:59:37.234" v="166" actId="20577"/>
          <ac:spMkLst>
            <pc:docMk/>
            <pc:sldMk cId="1003484616" sldId="300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46.913" v="171" actId="2696"/>
        <pc:sldMkLst>
          <pc:docMk/>
          <pc:sldMk cId="318031246" sldId="302"/>
        </pc:sldMkLst>
      </pc:sldChg>
      <pc:sldChg chg="del">
        <pc:chgData name="Howarth, Judy" userId="88019a05-5656-4d0d-a3d1-1931a654ed73" providerId="ADAL" clId="{8B50358A-E957-47EB-971B-8F54F380F7CE}" dt="2020-03-10T15:59:48.394" v="172" actId="2696"/>
        <pc:sldMkLst>
          <pc:docMk/>
          <pc:sldMk cId="453555804" sldId="303"/>
        </pc:sldMkLst>
      </pc:sldChg>
      <pc:sldChg chg="modSp">
        <pc:chgData name="Howarth, Judy" userId="88019a05-5656-4d0d-a3d1-1931a654ed73" providerId="ADAL" clId="{8B50358A-E957-47EB-971B-8F54F380F7CE}" dt="2020-03-10T15:59:04.457" v="150" actId="20577"/>
        <pc:sldMkLst>
          <pc:docMk/>
          <pc:sldMk cId="1478488146" sldId="304"/>
        </pc:sldMkLst>
        <pc:spChg chg="mod">
          <ac:chgData name="Howarth, Judy" userId="88019a05-5656-4d0d-a3d1-1931a654ed73" providerId="ADAL" clId="{8B50358A-E957-47EB-971B-8F54F380F7CE}" dt="2020-03-10T15:59:04.457" v="150" actId="20577"/>
          <ac:spMkLst>
            <pc:docMk/>
            <pc:sldMk cId="1478488146" sldId="304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19.505" v="154" actId="20577"/>
        <pc:sldMkLst>
          <pc:docMk/>
          <pc:sldMk cId="130651525" sldId="307"/>
        </pc:sldMkLst>
        <pc:spChg chg="mod">
          <ac:chgData name="Howarth, Judy" userId="88019a05-5656-4d0d-a3d1-1931a654ed73" providerId="ADAL" clId="{8B50358A-E957-47EB-971B-8F54F380F7CE}" dt="2020-03-10T15:59:19.505" v="154" actId="20577"/>
          <ac:spMkLst>
            <pc:docMk/>
            <pc:sldMk cId="130651525" sldId="307"/>
            <ac:spMk id="4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24.609" v="158" actId="20577"/>
        <pc:sldMkLst>
          <pc:docMk/>
          <pc:sldMk cId="1380611736" sldId="308"/>
        </pc:sldMkLst>
        <pc:spChg chg="mod">
          <ac:chgData name="Howarth, Judy" userId="88019a05-5656-4d0d-a3d1-1931a654ed73" providerId="ADAL" clId="{8B50358A-E957-47EB-971B-8F54F380F7CE}" dt="2020-03-10T15:59:24.609" v="158" actId="20577"/>
          <ac:spMkLst>
            <pc:docMk/>
            <pc:sldMk cId="1380611736" sldId="30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6:43.844" v="79" actId="2696"/>
        <pc:sldMkLst>
          <pc:docMk/>
          <pc:sldMk cId="681192042" sldId="309"/>
        </pc:sldMkLst>
      </pc:sldChg>
      <pc:sldChg chg="del">
        <pc:chgData name="Howarth, Judy" userId="88019a05-5656-4d0d-a3d1-1931a654ed73" providerId="ADAL" clId="{8B50358A-E957-47EB-971B-8F54F380F7CE}" dt="2020-03-10T15:59:49.554" v="173" actId="2696"/>
        <pc:sldMkLst>
          <pc:docMk/>
          <pc:sldMk cId="820579147" sldId="310"/>
        </pc:sldMkLst>
      </pc:sldChg>
      <pc:sldChg chg="modSp">
        <pc:chgData name="Howarth, Judy" userId="88019a05-5656-4d0d-a3d1-1931a654ed73" providerId="ADAL" clId="{8B50358A-E957-47EB-971B-8F54F380F7CE}" dt="2020-03-10T15:58:00.728" v="112" actId="20577"/>
        <pc:sldMkLst>
          <pc:docMk/>
          <pc:sldMk cId="1094474590" sldId="311"/>
        </pc:sldMkLst>
        <pc:spChg chg="mod">
          <ac:chgData name="Howarth, Judy" userId="88019a05-5656-4d0d-a3d1-1931a654ed73" providerId="ADAL" clId="{8B50358A-E957-47EB-971B-8F54F380F7CE}" dt="2020-03-10T15:58:00.728" v="112" actId="20577"/>
          <ac:spMkLst>
            <pc:docMk/>
            <pc:sldMk cId="1094474590" sldId="31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94C1A8-DC4B-4329-AF88-FD913597DE85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073E54-D085-4E2E-B9A5-A53D7E5194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73E54-D085-4E2E-B9A5-A53D7E5194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0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65126"/>
            <a:ext cx="11785600" cy="1387475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Book Title</a:t>
            </a:r>
            <a:endParaRPr lang="en-US" dirty="0"/>
          </a:p>
        </p:txBody>
      </p:sp>
      <p:sp>
        <p:nvSpPr>
          <p:cNvPr id="2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1752600"/>
            <a:ext cx="117856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27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2362200"/>
            <a:ext cx="117856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29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37338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31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4267200"/>
            <a:ext cx="11785600" cy="243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8263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with No Numbers and One-column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403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 numCol="2" spcCol="548640"/>
          <a:lstStyle>
            <a:lvl1pPr marL="803275" marR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Two-Column and Double-numbered</a:t>
            </a:r>
          </a:p>
          <a:p>
            <a:pPr lvl="0"/>
            <a:r>
              <a:rPr lang="en-US" dirty="0"/>
              <a:t>1.2	It is Two-column 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1.6	Outline Items Usually Have No Ending Punctuation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1.7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1.8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1.10	Another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05187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1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This </a:t>
            </a:r>
            <a:r>
              <a:rPr lang="en-US" dirty="0"/>
              <a:t>Is a Sample Outline for Two-Column (2 Boxes) and Double-numbered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Two-column 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Outline Has No Sub-lists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List Is Double-numbered</a:t>
            </a:r>
          </a:p>
        </p:txBody>
      </p:sp>
      <p:sp>
        <p:nvSpPr>
          <p:cNvPr id="7" name="COBNL2"/>
          <p:cNvSpPr>
            <a:spLocks noGrp="1"/>
          </p:cNvSpPr>
          <p:nvPr>
            <p:ph sz="quarter" idx="15" hasCustomPrompt="1"/>
          </p:nvPr>
        </p:nvSpPr>
        <p:spPr>
          <a:xfrm>
            <a:off x="6356349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The Outline Slide Has a Footer</a:t>
            </a:r>
          </a:p>
          <a:p>
            <a:pPr lvl="0"/>
            <a:r>
              <a:rPr lang="en-US" dirty="0" smtClean="0"/>
              <a:t>Outline Items Usually Have No Ending Punctuation</a:t>
            </a:r>
          </a:p>
          <a:p>
            <a:pPr lvl="0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410060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/>
            </a:lvl1pPr>
            <a:lvl2pPr marL="457200" indent="-446088">
              <a:spcBef>
                <a:spcPts val="2000"/>
              </a:spcBef>
              <a:buFont typeface="+mj-lt"/>
              <a:buNone/>
              <a:tabLst/>
              <a:defRPr sz="2800">
                <a:solidFill>
                  <a:schemeClr val="accent2"/>
                </a:solidFill>
              </a:defRPr>
            </a:lvl2pPr>
            <a:lvl3pPr marL="688975" indent="-400050">
              <a:spcBef>
                <a:spcPts val="1000"/>
              </a:spcBef>
              <a:buClr>
                <a:schemeClr val="accent2"/>
              </a:buClr>
              <a:buFont typeface="+mj-lt"/>
              <a:buAutoNum type="arabicPeriod"/>
              <a:tabLst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This Is a Sample Outline with No Numbers</a:t>
            </a:r>
          </a:p>
          <a:p>
            <a:pPr lvl="1"/>
            <a:r>
              <a:rPr lang="en-US" dirty="0"/>
              <a:t>Learning Objective</a:t>
            </a:r>
          </a:p>
          <a:p>
            <a:pPr lvl="2"/>
            <a:r>
              <a:rPr lang="en-US" dirty="0"/>
              <a:t>Describe what racial &amp; ethnic group make up Latin America.</a:t>
            </a:r>
          </a:p>
          <a:p>
            <a:pPr lvl="2"/>
            <a:r>
              <a:rPr lang="en-US" dirty="0"/>
              <a:t>Explain Latin American agricultural systems.</a:t>
            </a:r>
          </a:p>
          <a:p>
            <a:pPr lvl="2"/>
            <a:r>
              <a:rPr lang="en-US" dirty="0"/>
              <a:t>Critically evaluate models of biodiversity conservation in the Latin American context.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©2017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9563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lus Multiple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>
            <a:extLst>
              <a:ext uri="{FF2B5EF4-FFF2-40B4-BE49-F238E27FC236}">
                <a16:creationId xmlns:a16="http://schemas.microsoft.com/office/drawing/2014/main" xmlns="" id="{335C9B3E-D3DD-E643-A4C4-8C7B8F76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xmlns="" id="{92DBC287-7A50-404F-B583-851D0F7791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386" y="2048941"/>
            <a:ext cx="1950860" cy="1465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92F575A-DA58-CD47-B145-2EEC4D32E7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777595" y="2048941"/>
            <a:ext cx="1953683" cy="1465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9C05BB7B-AB59-DE4D-A944-5504896DE20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15634" y="2048941"/>
            <a:ext cx="1951567" cy="1465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xmlns="" id="{7829821A-510E-FD4B-AD62-D4518384985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51553" y="2048941"/>
            <a:ext cx="1951567" cy="1465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xmlns="" id="{78767F66-B6AE-AE4C-B489-36009A75C90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787467" y="2048941"/>
            <a:ext cx="1949451" cy="1465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xmlns="" id="{37C2D694-2FFF-2543-8703-9D9C5F93E58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2387" y="4105803"/>
            <a:ext cx="1951567" cy="1465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xmlns="" id="{57FDF21A-AF40-6547-AB06-C387DAE391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77067" y="4105804"/>
            <a:ext cx="1954211" cy="1465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xmlns="" id="{1058EE27-F947-8A41-AC83-223A6236295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115634" y="4105806"/>
            <a:ext cx="1951567" cy="1465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xmlns="" id="{59E26C59-6E0D-AB44-A5BE-2FF4A9BE7E1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451553" y="4105275"/>
            <a:ext cx="1951567" cy="1465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191" indent="0">
              <a:buNone/>
              <a:defRPr/>
            </a:lvl2pPr>
            <a:lvl3pPr marL="914382" indent="0">
              <a:buNone/>
              <a:defRPr/>
            </a:lvl3pPr>
            <a:lvl4pPr marL="1371573" indent="0">
              <a:buNone/>
              <a:defRPr/>
            </a:lvl4pPr>
            <a:lvl5pPr marL="1828764" indent="0"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xmlns="" id="{EF0222B6-9957-6D47-B5D6-C0B5F471958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787467" y="4105275"/>
            <a:ext cx="1949451" cy="1465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Slide Number Placeholder ">
            <a:extLst>
              <a:ext uri="{FF2B5EF4-FFF2-40B4-BE49-F238E27FC236}">
                <a16:creationId xmlns:a16="http://schemas.microsoft.com/office/drawing/2014/main" xmlns="" id="{85A26860-AC01-3443-AC48-C5654E2E35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C706D-0964-7842-B7B8-C5D7337005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">
            <a:extLst>
              <a:ext uri="{FF2B5EF4-FFF2-40B4-BE49-F238E27FC236}">
                <a16:creationId xmlns:a16="http://schemas.microsoft.com/office/drawing/2014/main" xmlns="" id="{0D7CEC24-795B-B64B-9F1C-B1C0E447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©2018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22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9" name="LON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957104EA-F2AF-1046-9253-EE8D978719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8232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7" name="LOB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indent="-292608">
              <a:buClr>
                <a:schemeClr val="accent2"/>
              </a:buClr>
              <a:buFont typeface="Arial" charset="0"/>
              <a:buChar char="•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7718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1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 Periodicity Assumption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None/>
              <a:defRPr sz="2800" baseline="0"/>
            </a:lvl1pPr>
            <a:lvl2pPr marL="809625" indent="-460375">
              <a:spcBef>
                <a:spcPts val="1000"/>
              </a:spcBef>
              <a:buClr>
                <a:schemeClr val="accent2"/>
              </a:buClr>
              <a:buFont typeface="+mj-lt"/>
              <a:buAutoNum type="alphaLcPeriod"/>
              <a:tabLst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Companies record events that change their financial statements in the period in which events occur, even if cash was not exchanged.</a:t>
            </a:r>
          </a:p>
          <a:p>
            <a:pPr lvl="1"/>
            <a:r>
              <a:rPr lang="en-US" dirty="0"/>
              <a:t>Companies recognize revenue in the period in which the performance obligation is satisfied.</a:t>
            </a:r>
          </a:p>
          <a:p>
            <a:pPr lvl="1"/>
            <a:r>
              <a:rPr lang="en-US" dirty="0"/>
              <a:t>This basis is accord with generally accepted accounting principles.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2438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2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1.1 Periodicity Assumption</a:t>
            </a:r>
          </a:p>
        </p:txBody>
      </p:sp>
      <p:sp>
        <p:nvSpPr>
          <p:cNvPr id="12" name="Question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12700" indent="0">
              <a:spcBef>
                <a:spcPts val="1000"/>
              </a:spcBef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03275" indent="-790575">
              <a:buNone/>
              <a:tabLst/>
              <a:defRPr sz="2800" b="0" i="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a.	Companies record events that change their financial statements in the period in which events occur, even if cash was not exchanged.</a:t>
            </a:r>
          </a:p>
          <a:p>
            <a:pPr lvl="2"/>
            <a:r>
              <a:rPr lang="en-US" dirty="0"/>
              <a:t>✔️b.	Companies recognize revenue in the period in which the performance obligation is satisfied.</a:t>
            </a:r>
          </a:p>
          <a:p>
            <a:pPr lvl="1"/>
            <a:r>
              <a:rPr lang="en-US" dirty="0"/>
              <a:t>c.	This basis is accord with generally accepted accounting principles.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52393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8351"/>
            <a:ext cx="11379200" cy="990599"/>
          </a:xfrm>
        </p:spPr>
        <p:txBody>
          <a:bodyPr/>
          <a:lstStyle/>
          <a:p>
            <a:r>
              <a:rPr lang="en-US"/>
              <a:t>Language</a:t>
            </a:r>
            <a:endParaRPr lang="en-US" dirty="0"/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Form of communication using sounds and symbols combined according to specified rules</a:t>
            </a:r>
          </a:p>
        </p:txBody>
      </p:sp>
      <p:sp>
        <p:nvSpPr>
          <p:cNvPr id="9" name="Media LInk"/>
          <p:cNvSpPr>
            <a:spLocks noGrp="1"/>
          </p:cNvSpPr>
          <p:nvPr>
            <p:ph sz="quarter" idx="16" hasCustomPrompt="1"/>
          </p:nvPr>
        </p:nvSpPr>
        <p:spPr>
          <a:xfrm>
            <a:off x="406400" y="5867400"/>
            <a:ext cx="11379200" cy="609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200" b="0" i="0" baseline="0">
                <a:latin typeface="Calibri" charset="0"/>
                <a:ea typeface="Calibri" charset="0"/>
                <a:cs typeface="Calibri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Media link placeholder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70060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2286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14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762000"/>
            <a:ext cx="11785600" cy="228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505200"/>
            <a:ext cx="11785600" cy="1524000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Book Title</a:t>
            </a:r>
          </a:p>
        </p:txBody>
      </p:sp>
      <p:sp>
        <p:nvSpPr>
          <p:cNvPr id="1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5029200"/>
            <a:ext cx="117856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900" b="1" i="0" dirty="0">
                <a:latin typeface="Source Sans Pro" charset="0"/>
                <a:ea typeface="Source Sans Pro" charset="0"/>
                <a:cs typeface="Source Sans Pro" charset="0"/>
              </a:rPr>
              <a:t>Third Edition</a:t>
            </a:r>
            <a:endParaRPr lang="en-US" dirty="0"/>
          </a:p>
        </p:txBody>
      </p:sp>
      <p:sp>
        <p:nvSpPr>
          <p:cNvPr id="16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60960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b="0" i="0" dirty="0">
                <a:latin typeface="Source Sans Pro" charset="0"/>
                <a:ea typeface="Source Sans Pro" charset="0"/>
                <a:cs typeface="Source Sans Pro" charset="0"/>
              </a:rPr>
              <a:t>David Klein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32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914402"/>
            <a:ext cx="11379200" cy="9905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Anatomy and Physiology Defined</a:t>
            </a:r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905000"/>
            <a:ext cx="11379200" cy="39624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Anatomy is the science of structure and the relationships among structures.</a:t>
            </a:r>
          </a:p>
          <a:p>
            <a:pPr lvl="0"/>
            <a:r>
              <a:rPr lang="en-US" dirty="0"/>
              <a:t>Physiology is the science of body functions, that is, how the body parts work.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62271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3276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igure caption"/>
          <p:cNvSpPr>
            <a:spLocks noGrp="1"/>
          </p:cNvSpPr>
          <p:nvPr>
            <p:ph sz="quarter" idx="15" hasCustomPrompt="1"/>
          </p:nvPr>
        </p:nvSpPr>
        <p:spPr>
          <a:xfrm>
            <a:off x="406400" y="5029200"/>
            <a:ext cx="11379200" cy="114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Font typeface="Arial" charset="0"/>
              <a:buNone/>
              <a:defRPr sz="2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sz="2000" dirty="0"/>
              <a:t>Figure 4.5 Figure title placeholder</a:t>
            </a:r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77103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53979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4760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3048000" y="4724401"/>
            <a:ext cx="6096000" cy="148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132984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5350051"/>
            <a:ext cx="11379200" cy="3099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9"/>
            <a:ext cx="11379200" cy="4452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06400" y="5780676"/>
            <a:ext cx="11379200" cy="467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4.5 Figure title placeholder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67376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06400" y="5920581"/>
            <a:ext cx="11379200" cy="435770"/>
          </a:xfrm>
          <a:prstGeom prst="rect">
            <a:avLst/>
          </a:prstGeom>
        </p:spPr>
        <p:txBody>
          <a:bodyPr/>
          <a:lstStyle>
            <a:lvl1pPr algn="ctr"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Image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8"/>
            <a:ext cx="11379200" cy="497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699" y="777241"/>
            <a:ext cx="11391901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3" name="COBBL"/>
          <p:cNvSpPr>
            <a:spLocks noGrp="1"/>
          </p:cNvSpPr>
          <p:nvPr>
            <p:ph sz="quarter" idx="10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295275" indent="-295275">
              <a:buClr>
                <a:schemeClr val="accent2"/>
              </a:buClr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6693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BL 2-co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 numCol="2" spcCol="548640"/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Two-Column</a:t>
            </a:r>
          </a:p>
          <a:p>
            <a:pPr lvl="0"/>
            <a:r>
              <a:rPr lang="en-US" dirty="0"/>
              <a:t>This Outline Has No Sub-lists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0"/>
            <a:r>
              <a:rPr lang="en-US" dirty="0"/>
              <a:t>This is Another Heading</a:t>
            </a:r>
          </a:p>
          <a:p>
            <a:pPr lvl="0"/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936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Numbered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7864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0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0"/>
            <a:r>
              <a:rPr lang="en-US" dirty="0"/>
              <a:t>1.2	It is One-column Only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10.6	Outline Items Usually Have No Ending Punctuation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12357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8" name="COBB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621792" marR="0" indent="-32004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1-Column </a:t>
            </a:r>
          </a:p>
          <a:p>
            <a:pPr lvl="1"/>
            <a:r>
              <a:rPr lang="en-US" dirty="0"/>
              <a:t>It Has </a:t>
            </a:r>
            <a:r>
              <a:rPr lang="en-US" dirty="0" smtClean="0"/>
              <a:t>H2s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One-column Only</a:t>
            </a:r>
          </a:p>
          <a:p>
            <a:pPr lvl="1"/>
            <a:r>
              <a:rPr lang="en-US" dirty="0"/>
              <a:t>It Will Probably Not Have </a:t>
            </a:r>
            <a:r>
              <a:rPr lang="en-US" dirty="0" smtClean="0"/>
              <a:t>Art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Is a Bulleted List</a:t>
            </a:r>
          </a:p>
          <a:p>
            <a:pPr lvl="1"/>
            <a:r>
              <a:rPr lang="en-US" dirty="0"/>
              <a:t>Make Sure That Any Links Included Here, for Any Reason, Have Descriptive Hyperlinks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1"/>
            <a:r>
              <a:rPr lang="en-US" dirty="0"/>
              <a:t>There is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3790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465138" indent="-465138">
              <a:buClr>
                <a:schemeClr val="accent2"/>
              </a:buClr>
              <a:buFont typeface="+mj-lt"/>
              <a:buAutoNum type="arabicPeriod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buClr>
                <a:schemeClr val="accent2"/>
              </a:buClr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for One-Column and single number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343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3434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1143000" indent="-292608">
              <a:buClr>
                <a:schemeClr val="accent2"/>
              </a:buClr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1143000" marR="0" indent="-29260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</a:t>
            </a:r>
          </a:p>
          <a:p>
            <a:pPr lvl="0"/>
            <a:r>
              <a:rPr lang="en-US" dirty="0"/>
              <a:t>10.2	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lvl="2"/>
            <a:r>
              <a:rPr lang="en-US" dirty="0"/>
              <a:t>Special Feature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042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0480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38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93699" y="777242"/>
            <a:ext cx="11391901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15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42" r:id="rId2"/>
    <p:sldLayoutId id="2147483956" r:id="rId3"/>
    <p:sldLayoutId id="2147483955" r:id="rId4"/>
    <p:sldLayoutId id="2147483957" r:id="rId5"/>
    <p:sldLayoutId id="2147483959" r:id="rId6"/>
    <p:sldLayoutId id="2147483958" r:id="rId7"/>
    <p:sldLayoutId id="2147483960" r:id="rId8"/>
    <p:sldLayoutId id="2147483961" r:id="rId9"/>
    <p:sldLayoutId id="2147483962" r:id="rId10"/>
    <p:sldLayoutId id="2147483963" r:id="rId11"/>
    <p:sldLayoutId id="214748398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43714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119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6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272" y="762002"/>
            <a:ext cx="11387328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321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695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16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026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08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2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8-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Eighth Edition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Alan Dennis, Barbara Wixom, Roberta </a:t>
            </a:r>
            <a:r>
              <a:rPr lang="en-US"/>
              <a:t>M</a:t>
            </a:r>
            <a:r>
              <a:rPr lang="en-US" smtClean="0"/>
              <a:t>. Roth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All interfaces should have titles</a:t>
            </a:r>
          </a:p>
          <a:p>
            <a:r>
              <a:rPr lang="en-US" dirty="0" smtClean="0"/>
              <a:t>Menus should show </a:t>
            </a:r>
          </a:p>
          <a:p>
            <a:pPr lvl="1"/>
            <a:r>
              <a:rPr lang="en-US" dirty="0" smtClean="0"/>
              <a:t>Where you are</a:t>
            </a:r>
          </a:p>
          <a:p>
            <a:pPr lvl="1"/>
            <a:r>
              <a:rPr lang="en-US" dirty="0" smtClean="0"/>
              <a:t>Where you came from to get there</a:t>
            </a:r>
          </a:p>
          <a:p>
            <a:r>
              <a:rPr lang="en-US" dirty="0" smtClean="0"/>
              <a:t>It should be clear what information is within each area</a:t>
            </a:r>
          </a:p>
          <a:p>
            <a:r>
              <a:rPr lang="en-US" dirty="0" smtClean="0"/>
              <a:t>Fields and field labels should be selected carefully</a:t>
            </a:r>
          </a:p>
          <a:p>
            <a:r>
              <a:rPr lang="en-US" dirty="0" smtClean="0"/>
              <a:t>Use dates and version numbers to aid system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r>
              <a:rPr lang="en-US" dirty="0" smtClean="0"/>
              <a:t>Awareness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Note the use of highlighting to indicate menu selections</a:t>
            </a:r>
          </a:p>
          <a:p>
            <a:r>
              <a:rPr lang="en-US" dirty="0"/>
              <a:t>Breadcrumbs provide additional clues on navigational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8" name="Content Placeholder 2" descr="Schematic illustration of a model Web page layout for an informational website.">
            <a:extLst>
              <a:ext uri="{FF2B5EF4-FFF2-40B4-BE49-F238E27FC236}">
                <a16:creationId xmlns:a16="http://schemas.microsoft.com/office/drawing/2014/main" xmlns="" id="{1A899BFE-F7ED-4410-ABD8-31B2CC1658C8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93" y="2209800"/>
            <a:ext cx="4563914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37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92602" indent="-292602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Interfaces need to be functional and inviting to use</a:t>
            </a:r>
          </a:p>
          <a:p>
            <a:pPr marL="292602" indent="-292602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Avoid squeezing in too much, particularly for novice users</a:t>
            </a:r>
          </a:p>
          <a:p>
            <a:pPr marL="292602" indent="-292602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Design text carefully</a:t>
            </a:r>
          </a:p>
          <a:p>
            <a:pPr marL="621780" lvl="1" indent="-320034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 aware of font and size</a:t>
            </a:r>
          </a:p>
          <a:p>
            <a:pPr marL="621780" lvl="1" indent="-320034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Avoid using all capital letters</a:t>
            </a:r>
          </a:p>
          <a:p>
            <a:pPr marL="292602" indent="-292602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Colors and patterns should be used carefully</a:t>
            </a:r>
          </a:p>
          <a:p>
            <a:pPr marL="292596" indent="-320034">
              <a:buSzPct val="10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black"/>
                </a:solidFill>
              </a:rPr>
              <a:t>Use </a:t>
            </a:r>
            <a:r>
              <a:rPr lang="en-US" sz="3000" dirty="0">
                <a:solidFill>
                  <a:prstClr val="black"/>
                </a:solidFill>
              </a:rPr>
              <a:t>colors to separate or categorize </a:t>
            </a:r>
            <a:r>
              <a:rPr lang="en-US" sz="3000" dirty="0" smtClean="0">
                <a:solidFill>
                  <a:prstClr val="black"/>
                </a:solidFill>
              </a:rPr>
              <a:t>items</a:t>
            </a:r>
            <a:endParaRPr lang="en-US" sz="30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4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Usage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people will be frequent, heavy users of the system</a:t>
            </a:r>
          </a:p>
          <a:p>
            <a:pPr lvl="1"/>
            <a:r>
              <a:rPr lang="en-US" dirty="0" smtClean="0"/>
              <a:t>Frequent users desire ease of use – quick and easy completion of job tasks</a:t>
            </a:r>
          </a:p>
          <a:p>
            <a:pPr lvl="1"/>
            <a:r>
              <a:rPr lang="en-US" dirty="0" smtClean="0"/>
              <a:t>For systems primarily used by frequent users, include ways to perform tasks directly (hot keys, short-cut keys, etc.)</a:t>
            </a:r>
          </a:p>
          <a:p>
            <a:r>
              <a:rPr lang="en-US" dirty="0" smtClean="0"/>
              <a:t>Other people may use the system infrequently</a:t>
            </a:r>
          </a:p>
          <a:p>
            <a:pPr lvl="1"/>
            <a:r>
              <a:rPr lang="en-US" dirty="0" smtClean="0"/>
              <a:t>Infrequent users desire ease of learning – quick and easy ways to figure out what to do</a:t>
            </a:r>
          </a:p>
          <a:p>
            <a:pPr lvl="1"/>
            <a:r>
              <a:rPr lang="en-US" dirty="0"/>
              <a:t>For systems primarily used by infrequent users, include careful menu designs, tool tips, and extensive help systems</a:t>
            </a:r>
          </a:p>
          <a:p>
            <a:r>
              <a:rPr lang="en-US" dirty="0" smtClean="0"/>
              <a:t>User interface design should anticipate the types of users expected</a:t>
            </a:r>
          </a:p>
          <a:p>
            <a:r>
              <a:rPr lang="en-US" dirty="0" smtClean="0"/>
              <a:t>For systems with both user types, incorporate both user preferences in design as much as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0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Elements are the same throughout the application</a:t>
            </a:r>
          </a:p>
          <a:p>
            <a:r>
              <a:rPr lang="en-US" smtClean="0"/>
              <a:t>Enables users to predict what will happen</a:t>
            </a:r>
          </a:p>
          <a:p>
            <a:r>
              <a:rPr lang="en-US" smtClean="0"/>
              <a:t>Reduces learning curve</a:t>
            </a:r>
          </a:p>
          <a:p>
            <a:r>
              <a:rPr lang="en-US" smtClean="0"/>
              <a:t>Considers elements within an application and across applications</a:t>
            </a:r>
          </a:p>
          <a:p>
            <a:r>
              <a:rPr lang="en-US" smtClean="0"/>
              <a:t>Pertains to many different levels</a:t>
            </a:r>
          </a:p>
          <a:p>
            <a:pPr lvl="1"/>
            <a:r>
              <a:rPr lang="en-US" smtClean="0"/>
              <a:t>Navigation controls</a:t>
            </a:r>
          </a:p>
          <a:p>
            <a:pPr lvl="1"/>
            <a:r>
              <a:rPr lang="en-US" smtClean="0"/>
              <a:t>Terminology</a:t>
            </a:r>
          </a:p>
          <a:p>
            <a:pPr lvl="1"/>
            <a:r>
              <a:rPr lang="en-US" smtClean="0"/>
              <a:t>Report and form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6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Inconsistent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These buttons all came from the </a:t>
            </a:r>
            <a:r>
              <a:rPr lang="en-US" dirty="0" smtClean="0"/>
              <a:t>same application</a:t>
            </a:r>
            <a:endParaRPr lang="en-US" dirty="0"/>
          </a:p>
          <a:p>
            <a:r>
              <a:rPr lang="en-US" dirty="0" smtClean="0"/>
              <a:t>Note </a:t>
            </a:r>
            <a:r>
              <a:rPr lang="en-US" dirty="0"/>
              <a:t>the different button styles, colors, and font </a:t>
            </a:r>
            <a:r>
              <a:rPr lang="en-US" dirty="0" smtClean="0"/>
              <a:t>styles</a:t>
            </a:r>
          </a:p>
          <a:p>
            <a:r>
              <a:rPr lang="en-US" dirty="0"/>
              <a:t>Inconsistency is likely to cause </a:t>
            </a:r>
            <a:r>
              <a:rPr lang="en-US" dirty="0" smtClean="0"/>
              <a:t>uncertainty and confusion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8" name="Content Placeholder 2" descr="Illustration depicting content awareness with menu selection highlights and breadcrumbs.">
            <a:extLst>
              <a:ext uri="{FF2B5EF4-FFF2-40B4-BE49-F238E27FC236}">
                <a16:creationId xmlns:a16="http://schemas.microsoft.com/office/drawing/2014/main" xmlns="" id="{ED1E0FB6-EBD4-48EC-B566-A235569B20AB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86" y="3048000"/>
            <a:ext cx="5648392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50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User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Interfaces </a:t>
            </a:r>
            <a:r>
              <a:rPr lang="en-US" dirty="0"/>
              <a:t>should be designed to minimize the amount of effort needed to </a:t>
            </a:r>
            <a:r>
              <a:rPr lang="en-US" dirty="0" smtClean="0"/>
              <a:t>accomplish tasks</a:t>
            </a:r>
            <a:endParaRPr lang="en-US" dirty="0"/>
          </a:p>
          <a:p>
            <a:r>
              <a:rPr lang="en-US" dirty="0" smtClean="0"/>
              <a:t>Three </a:t>
            </a:r>
            <a:r>
              <a:rPr lang="en-US" dirty="0"/>
              <a:t>clicks rule</a:t>
            </a:r>
          </a:p>
          <a:p>
            <a:pPr lvl="1"/>
            <a:r>
              <a:rPr lang="en-US" dirty="0"/>
              <a:t>Users should be able to go from the start or main menu of a system to the information or action they want in no more than three mouse clicks or three </a:t>
            </a:r>
            <a:r>
              <a:rPr lang="en-US" dirty="0" smtClean="0"/>
              <a:t>keystrokes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2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Issues of Touch Screen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Ideal for information display but not data entry</a:t>
            </a:r>
          </a:p>
          <a:p>
            <a:r>
              <a:rPr lang="en-US" smtClean="0"/>
              <a:t>Place content at top and navigation controls at bottom so finger does not obscure content area</a:t>
            </a:r>
          </a:p>
          <a:p>
            <a:r>
              <a:rPr lang="en-US" smtClean="0"/>
              <a:t>Place labels on top of navigation controls</a:t>
            </a:r>
          </a:p>
          <a:p>
            <a:r>
              <a:rPr lang="en-US" smtClean="0"/>
              <a:t>Size objects correctly for “fat fingers”</a:t>
            </a:r>
          </a:p>
          <a:p>
            <a:r>
              <a:rPr lang="en-US" smtClean="0"/>
              <a:t>Include adequate spacing between objects</a:t>
            </a:r>
          </a:p>
          <a:p>
            <a:r>
              <a:rPr lang="en-US" smtClean="0"/>
              <a:t>Consider needs of left-handed and right-handed users</a:t>
            </a:r>
          </a:p>
          <a:p>
            <a:r>
              <a:rPr lang="en-US" smtClean="0"/>
              <a:t>Bright colors/backgrounds can help reduce glare and hide fingerprints</a:t>
            </a:r>
          </a:p>
          <a:p>
            <a:r>
              <a:rPr lang="en-US" smtClean="0"/>
              <a:t>Use each device’s standardized gesture interactions to enhance the user’s ease of learning and ease of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2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F17631D8-D2B7-4ECF-A90F-9414A702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Device Common Navigational Gestures</a:t>
            </a:r>
            <a:endParaRPr lang="en-US" dirty="0"/>
          </a:p>
        </p:txBody>
      </p:sp>
      <p:graphicFrame>
        <p:nvGraphicFramePr>
          <p:cNvPr id="22" name="Content Placeholder 21" descr="Table is accessible to screenreaders">
            <a:extLst>
              <a:ext uri="{FF2B5EF4-FFF2-40B4-BE49-F238E27FC236}">
                <a16:creationId xmlns:a16="http://schemas.microsoft.com/office/drawing/2014/main" xmlns="" id="{9941E2BE-AC40-4EE5-91E8-D3B682E79A36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459351949"/>
              </p:ext>
            </p:extLst>
          </p:nvPr>
        </p:nvGraphicFramePr>
        <p:xfrm>
          <a:off x="406400" y="1752600"/>
          <a:ext cx="108712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xmlns="" val="3816650408"/>
                    </a:ext>
                  </a:extLst>
                </a:gridCol>
                <a:gridCol w="8915400">
                  <a:extLst>
                    <a:ext uri="{9D8B030D-6E8A-4147-A177-3AD203B41FA5}">
                      <a16:colId xmlns:a16="http://schemas.microsoft.com/office/drawing/2014/main" xmlns="" val="2126434018"/>
                    </a:ext>
                  </a:extLst>
                </a:gridCol>
              </a:tblGrid>
              <a:tr h="279668"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Gesture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Meaning/Function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1924527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 can navigate to destinations by touching elements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8551352"/>
                  </a:ext>
                </a:extLst>
              </a:tr>
              <a:tr h="467898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 and pan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 can slide surfaces vertically, horizontally, or omnidirectionally to move continuously through content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9992646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 can slide surfaces to bring them into and out of view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5118410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 can move surfaces horizontally to navigate between peers, like tabs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7222713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Pinch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 can scale surfaces to navigate between screens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945967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D06C706D-0964-7842-B7B8-C5D73370052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©2021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F17631D8-D2B7-4ECF-A90F-9414A702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Device Common Transform Gestures</a:t>
            </a:r>
            <a:endParaRPr lang="en-US" dirty="0"/>
          </a:p>
        </p:txBody>
      </p:sp>
      <p:graphicFrame>
        <p:nvGraphicFramePr>
          <p:cNvPr id="23" name="Content Placeholder 22" descr="Table is accessible to screenreaders">
            <a:extLst>
              <a:ext uri="{FF2B5EF4-FFF2-40B4-BE49-F238E27FC236}">
                <a16:creationId xmlns:a16="http://schemas.microsoft.com/office/drawing/2014/main" xmlns="" id="{471FAD8E-8488-41A1-AB52-FC1A22CD6DB5}"/>
              </a:ext>
            </a:extLst>
          </p:cNvPr>
          <p:cNvGraphicFramePr>
            <a:graphicFrameLocks noGrp="1"/>
          </p:cNvGraphicFramePr>
          <p:nvPr>
            <p:ph sz="quarter" idx="12"/>
            <p:extLst/>
          </p:nvPr>
        </p:nvGraphicFramePr>
        <p:xfrm>
          <a:off x="406400" y="1752600"/>
          <a:ext cx="1138096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271">
                  <a:extLst>
                    <a:ext uri="{9D8B030D-6E8A-4147-A177-3AD203B41FA5}">
                      <a16:colId xmlns:a16="http://schemas.microsoft.com/office/drawing/2014/main" xmlns="" val="2960924566"/>
                    </a:ext>
                  </a:extLst>
                </a:gridCol>
                <a:gridCol w="8830692">
                  <a:extLst>
                    <a:ext uri="{9D8B030D-6E8A-4147-A177-3AD203B41FA5}">
                      <a16:colId xmlns:a16="http://schemas.microsoft.com/office/drawing/2014/main" xmlns="" val="2820232016"/>
                    </a:ext>
                  </a:extLst>
                </a:gridCol>
              </a:tblGrid>
              <a:tr h="279668"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Gesture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4727" marR="1247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Meaning/Function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4727" marR="124727"/>
                </a:tc>
                <a:extLst>
                  <a:ext uri="{0D108BD9-81ED-4DB2-BD59-A6C34878D82A}">
                    <a16:rowId xmlns:a16="http://schemas.microsoft.com/office/drawing/2014/main" xmlns="" val="488315871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tap or Pinch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 can zoom into and out of content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9317507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Compound gestures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 can fluidly transition between various gestures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301173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 up and move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 can reorder content with a long press and drag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D06C706D-0964-7842-B7B8-C5D73370052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©2021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9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Explain </a:t>
            </a:r>
            <a:r>
              <a:rPr lang="en-US" dirty="0"/>
              <a:t>the concept of usability regarding the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Describe </a:t>
            </a:r>
            <a:r>
              <a:rPr lang="en-US" dirty="0"/>
              <a:t>several fundamental user interface design principles.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Explain </a:t>
            </a:r>
            <a:r>
              <a:rPr lang="en-US" dirty="0"/>
              <a:t>the process of user interface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Explain </a:t>
            </a:r>
            <a:r>
              <a:rPr lang="en-US" dirty="0"/>
              <a:t>ways to understand the perspectives of the users of the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Describe </a:t>
            </a:r>
            <a:r>
              <a:rPr lang="en-US" dirty="0"/>
              <a:t>ways to </a:t>
            </a:r>
            <a:r>
              <a:rPr lang="en-US" dirty="0" smtClean="0"/>
              <a:t>define </a:t>
            </a:r>
            <a:r>
              <a:rPr lang="en-US" dirty="0"/>
              <a:t>the structure of the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Explain </a:t>
            </a:r>
            <a:r>
              <a:rPr lang="en-US" dirty="0"/>
              <a:t>the standards that should be established for the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Describe </a:t>
            </a:r>
            <a:r>
              <a:rPr lang="en-US" dirty="0"/>
              <a:t>various ways to prototype the user interface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Discuss </a:t>
            </a:r>
            <a:r>
              <a:rPr lang="en-US" dirty="0"/>
              <a:t>ways to evaluate and test the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Discuss </a:t>
            </a:r>
            <a:r>
              <a:rPr lang="en-US" dirty="0"/>
              <a:t>special concerns associated with </a:t>
            </a:r>
            <a:r>
              <a:rPr lang="en-US" dirty="0" smtClean="0"/>
              <a:t>touch-screen-enabled user </a:t>
            </a:r>
            <a:r>
              <a:rPr lang="en-US" dirty="0"/>
              <a:t>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Be </a:t>
            </a:r>
            <a:r>
              <a:rPr lang="en-US" dirty="0"/>
              <a:t>able to design a highly usable user interface.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©2022 John Wiley &amp; Sons, Inc.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957104EA-F2AF-1046-9253-EE8D978719B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F17631D8-D2B7-4ECF-A90F-9414A702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Device Common Action Gestures</a:t>
            </a:r>
            <a:endParaRPr lang="en-US" dirty="0"/>
          </a:p>
        </p:txBody>
      </p:sp>
      <p:graphicFrame>
        <p:nvGraphicFramePr>
          <p:cNvPr id="23" name="Content Placeholder 22" descr="Table is accessible to screenreaders">
            <a:extLst>
              <a:ext uri="{FF2B5EF4-FFF2-40B4-BE49-F238E27FC236}">
                <a16:creationId xmlns:a16="http://schemas.microsoft.com/office/drawing/2014/main" xmlns="" id="{471FAD8E-8488-41A1-AB52-FC1A22CD6DB5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953398076"/>
              </p:ext>
            </p:extLst>
          </p:nvPr>
        </p:nvGraphicFramePr>
        <p:xfrm>
          <a:off x="406400" y="1752600"/>
          <a:ext cx="1138096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271">
                  <a:extLst>
                    <a:ext uri="{9D8B030D-6E8A-4147-A177-3AD203B41FA5}">
                      <a16:colId xmlns:a16="http://schemas.microsoft.com/office/drawing/2014/main" xmlns="" val="2960924566"/>
                    </a:ext>
                  </a:extLst>
                </a:gridCol>
                <a:gridCol w="8830692">
                  <a:extLst>
                    <a:ext uri="{9D8B030D-6E8A-4147-A177-3AD203B41FA5}">
                      <a16:colId xmlns:a16="http://schemas.microsoft.com/office/drawing/2014/main" xmlns="" val="2820232016"/>
                    </a:ext>
                  </a:extLst>
                </a:gridCol>
              </a:tblGrid>
              <a:tr h="279668"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Gesture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4727" marR="1247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Meaning/Function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4727" marR="124727"/>
                </a:tc>
                <a:extLst>
                  <a:ext uri="{0D108BD9-81ED-4DB2-BD59-A6C34878D82A}">
                    <a16:rowId xmlns:a16="http://schemas.microsoft.com/office/drawing/2014/main" xmlns="" val="488315871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Tap or Long press</a:t>
                      </a:r>
                      <a:endParaRPr lang="en-US" sz="2400" dirty="0"/>
                    </a:p>
                  </a:txBody>
                  <a:tcPr marL="124727" marR="124727"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 can interact with elements and access additional functionality</a:t>
                      </a:r>
                      <a:endParaRPr lang="en-US" sz="2400" dirty="0"/>
                    </a:p>
                  </a:txBody>
                  <a:tcPr marL="124727" marR="124727"/>
                </a:tc>
                <a:extLst>
                  <a:ext uri="{0D108BD9-81ED-4DB2-BD59-A6C34878D82A}">
                    <a16:rowId xmlns:a16="http://schemas.microsoft.com/office/drawing/2014/main" xmlns="" val="3719317507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Swipe</a:t>
                      </a:r>
                      <a:endParaRPr lang="en-US" sz="2400" dirty="0"/>
                    </a:p>
                  </a:txBody>
                  <a:tcPr marL="124727" marR="124727"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 can slide elements to complete actions upon passing a threshold</a:t>
                      </a:r>
                      <a:endParaRPr lang="en-US" sz="2400" dirty="0"/>
                    </a:p>
                  </a:txBody>
                  <a:tcPr marL="124727" marR="124727"/>
                </a:tc>
                <a:extLst>
                  <a:ext uri="{0D108BD9-81ED-4DB2-BD59-A6C34878D82A}">
                    <a16:rowId xmlns:a16="http://schemas.microsoft.com/office/drawing/2014/main" xmlns="" val="121930117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D06C706D-0964-7842-B7B8-C5D73370052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©2021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06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 Process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Understand the </a:t>
            </a:r>
            <a:r>
              <a:rPr lang="en-US" dirty="0" smtClean="0"/>
              <a:t>users</a:t>
            </a:r>
            <a:endParaRPr lang="en-US" dirty="0"/>
          </a:p>
          <a:p>
            <a:r>
              <a:rPr lang="en-US" dirty="0"/>
              <a:t>Organize the </a:t>
            </a:r>
            <a:r>
              <a:rPr lang="en-US" dirty="0" smtClean="0"/>
              <a:t>interface</a:t>
            </a:r>
            <a:endParaRPr lang="en-US" dirty="0"/>
          </a:p>
          <a:p>
            <a:r>
              <a:rPr lang="en-US" dirty="0"/>
              <a:t>Define </a:t>
            </a:r>
            <a:r>
              <a:rPr lang="en-US" dirty="0" smtClean="0"/>
              <a:t>standards</a:t>
            </a:r>
            <a:endParaRPr lang="en-US" dirty="0"/>
          </a:p>
          <a:p>
            <a:r>
              <a:rPr lang="en-US" dirty="0"/>
              <a:t>Develop </a:t>
            </a:r>
            <a:r>
              <a:rPr lang="en-US" dirty="0" smtClean="0"/>
              <a:t>prototypes</a:t>
            </a:r>
            <a:endParaRPr lang="en-US" dirty="0"/>
          </a:p>
          <a:p>
            <a:r>
              <a:rPr lang="en-US" dirty="0"/>
              <a:t>Evaluation /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8" name="Content Placeholder 2" descr="Illustration of an employee personnel report form with too much information packed into too small a space to be filled in by an employee.">
            <a:extLst>
              <a:ext uri="{FF2B5EF4-FFF2-40B4-BE49-F238E27FC236}">
                <a16:creationId xmlns:a16="http://schemas.microsoft.com/office/drawing/2014/main" xmlns="" id="{ECE8D353-748E-4DAF-A740-EEEE0C783752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3154680"/>
            <a:ext cx="4724400" cy="161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61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 the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Users likely will have very different goals and intentions when using the system</a:t>
            </a:r>
          </a:p>
          <a:p>
            <a:r>
              <a:rPr lang="en-US" dirty="0" smtClean="0"/>
              <a:t>Use personas to develop characterizations of various user groups</a:t>
            </a:r>
          </a:p>
          <a:p>
            <a:pPr lvl="1"/>
            <a:r>
              <a:rPr lang="en-US" dirty="0" smtClean="0"/>
              <a:t>Interests</a:t>
            </a:r>
          </a:p>
          <a:p>
            <a:pPr lvl="1"/>
            <a:r>
              <a:rPr lang="en-US" dirty="0" smtClean="0"/>
              <a:t>Typical behaviors</a:t>
            </a:r>
          </a:p>
          <a:p>
            <a:pPr lvl="1"/>
            <a:r>
              <a:rPr lang="en-US" dirty="0" smtClean="0"/>
              <a:t>Goals and objectives</a:t>
            </a:r>
          </a:p>
          <a:p>
            <a:pPr lvl="1"/>
            <a:r>
              <a:rPr lang="en-US" dirty="0" smtClean="0"/>
              <a:t>Expectations</a:t>
            </a:r>
          </a:p>
          <a:p>
            <a:r>
              <a:rPr lang="en-US" dirty="0" smtClean="0"/>
              <a:t>Plan a user interface that will be satisfying for that particular user group</a:t>
            </a:r>
          </a:p>
          <a:p>
            <a:r>
              <a:rPr lang="en-US" dirty="0" smtClean="0"/>
              <a:t>Use scenarios outline the steps users perform to accomplish their work</a:t>
            </a:r>
          </a:p>
          <a:p>
            <a:r>
              <a:rPr lang="en-US" dirty="0" smtClean="0"/>
              <a:t>Presented in a simple narrative tied to the related DFD</a:t>
            </a:r>
          </a:p>
          <a:p>
            <a:r>
              <a:rPr lang="en-US" dirty="0" smtClean="0"/>
              <a:t>Document the most common paths through the use case so interface designs will be easy to use for those situations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Organize the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Define the basic components of the interface and how they work together to provide functionality to users.</a:t>
            </a:r>
          </a:p>
          <a:p>
            <a:r>
              <a:rPr lang="en-US" smtClean="0"/>
              <a:t>Use Interface Structure Diagram (ISD)</a:t>
            </a:r>
          </a:p>
          <a:p>
            <a:pPr lvl="1"/>
            <a:r>
              <a:rPr lang="en-US" smtClean="0"/>
              <a:t>Shows how all screens, forms, and reports are related</a:t>
            </a:r>
          </a:p>
          <a:p>
            <a:pPr lvl="1"/>
            <a:r>
              <a:rPr lang="en-US" smtClean="0"/>
              <a:t>Shows how user moves from one to another</a:t>
            </a:r>
          </a:p>
          <a:p>
            <a:r>
              <a:rPr lang="en-US" smtClean="0"/>
              <a:t>Like DFD in using boxes and lines</a:t>
            </a:r>
          </a:p>
          <a:p>
            <a:pPr lvl="1"/>
            <a:r>
              <a:rPr lang="en-US" smtClean="0"/>
              <a:t>Boxes denote screens</a:t>
            </a:r>
          </a:p>
          <a:p>
            <a:pPr lvl="1"/>
            <a:r>
              <a:rPr lang="en-US" smtClean="0"/>
              <a:t>Lines show movement from one to another</a:t>
            </a:r>
          </a:p>
          <a:p>
            <a:r>
              <a:rPr lang="en-US" smtClean="0"/>
              <a:t>Different from DFD in having no standard rules or format</a:t>
            </a:r>
          </a:p>
          <a:p>
            <a:r>
              <a:rPr lang="en-US" smtClean="0"/>
              <a:t>For Web sites, use site map</a:t>
            </a:r>
          </a:p>
          <a:p>
            <a:pPr lvl="1"/>
            <a:r>
              <a:rPr lang="en-US" smtClean="0"/>
              <a:t>Show how all the information on the site fits together</a:t>
            </a:r>
          </a:p>
          <a:p>
            <a:pPr lvl="1"/>
            <a:r>
              <a:rPr lang="en-US" smtClean="0"/>
              <a:t>Helps establish the hierarchy of information on the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03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Clarify decisions on all key interface elements to ensure </a:t>
            </a:r>
            <a:r>
              <a:rPr lang="en-US" dirty="0" smtClean="0"/>
              <a:t>consistency</a:t>
            </a:r>
            <a:endParaRPr lang="en-US" dirty="0"/>
          </a:p>
          <a:p>
            <a:r>
              <a:rPr lang="en-US" dirty="0"/>
              <a:t>Basic common elements across individual screens, forms, and reports within the application</a:t>
            </a:r>
          </a:p>
          <a:p>
            <a:r>
              <a:rPr lang="en-US" dirty="0"/>
              <a:t>Interface metaphor (e.g., calendar, checkbook, shopping cart)</a:t>
            </a:r>
          </a:p>
          <a:p>
            <a:r>
              <a:rPr lang="en-US" dirty="0"/>
              <a:t>Interface objects (e.g., customer/client; employee/associate)</a:t>
            </a:r>
          </a:p>
          <a:p>
            <a:r>
              <a:rPr lang="en-US" dirty="0"/>
              <a:t>Interface actions  (e.g., buy/purchase/check out; exit/quit)</a:t>
            </a:r>
          </a:p>
          <a:p>
            <a:r>
              <a:rPr lang="en-US" dirty="0"/>
              <a:t>Interface icons (pictures) representing status or actions (e.g., trashcan for delete; disk for save)</a:t>
            </a:r>
          </a:p>
          <a:p>
            <a:r>
              <a:rPr lang="en-US" dirty="0"/>
              <a:t>Interface templates (layout guide for all screens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11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Design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A mock-up or simulation of screens, forms, or reports</a:t>
            </a:r>
          </a:p>
          <a:p>
            <a:r>
              <a:rPr lang="en-US" smtClean="0"/>
              <a:t>Common methods include:</a:t>
            </a:r>
          </a:p>
          <a:p>
            <a:pPr lvl="1"/>
            <a:r>
              <a:rPr lang="en-US" smtClean="0"/>
              <a:t>Paper sketches</a:t>
            </a:r>
          </a:p>
          <a:p>
            <a:pPr lvl="1"/>
            <a:r>
              <a:rPr lang="en-US" smtClean="0"/>
              <a:t>Wireframe diagrams</a:t>
            </a:r>
          </a:p>
          <a:p>
            <a:pPr lvl="1"/>
            <a:r>
              <a:rPr lang="en-US" smtClean="0"/>
              <a:t>Storyboarding</a:t>
            </a:r>
          </a:p>
          <a:p>
            <a:pPr lvl="1"/>
            <a:r>
              <a:rPr lang="en-US" smtClean="0"/>
              <a:t>Wireflow diagrams</a:t>
            </a:r>
          </a:p>
          <a:p>
            <a:pPr lvl="1"/>
            <a:r>
              <a:rPr lang="en-US" smtClean="0"/>
              <a:t>H T M L prototype</a:t>
            </a:r>
          </a:p>
          <a:p>
            <a:pPr lvl="1"/>
            <a:r>
              <a:rPr lang="en-US" smtClean="0"/>
              <a:t>Language 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17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7" name="Content Placeholder 2" descr="Schematic illustration of an interface design process, which is a five-component process that is iterative.">
            <a:extLst>
              <a:ext uri="{FF2B5EF4-FFF2-40B4-BE49-F238E27FC236}">
                <a16:creationId xmlns:a16="http://schemas.microsoft.com/office/drawing/2014/main" xmlns="" id="{F49E296B-83B6-4440-9324-C1FA05ACACF0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60" y="1955292"/>
            <a:ext cx="3688080" cy="409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22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2" descr="Chart summarizing the Sales System personas of a Client Services system to learn the details of their products.">
            <a:extLst>
              <a:ext uri="{FF2B5EF4-FFF2-40B4-BE49-F238E27FC236}">
                <a16:creationId xmlns:a16="http://schemas.microsoft.com/office/drawing/2014/main" xmlns="" id="{A8419169-D9FF-4855-BE2E-995539F39B44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05940"/>
            <a:ext cx="6096000" cy="438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692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Prototype Example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06400" y="2191328"/>
            <a:ext cx="5384800" cy="3542143"/>
          </a:xfrm>
          <a:prstGeom prst="rect">
            <a:avLst/>
          </a:prstGeom>
        </p:spPr>
      </p:pic>
      <p:pic>
        <p:nvPicPr>
          <p:cNvPr id="19" name="Content Placeholder 18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6356350" y="2077156"/>
            <a:ext cx="5384800" cy="37704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52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Evaluation/Testing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Heuristic evaluation</a:t>
            </a:r>
          </a:p>
          <a:p>
            <a:pPr lvl="1"/>
            <a:r>
              <a:rPr lang="en-US" smtClean="0"/>
              <a:t>Compare design to checklist</a:t>
            </a:r>
          </a:p>
          <a:p>
            <a:r>
              <a:rPr lang="en-US" smtClean="0"/>
              <a:t>Walkthrough evaluation</a:t>
            </a:r>
          </a:p>
          <a:p>
            <a:pPr lvl="1"/>
            <a:r>
              <a:rPr lang="en-US" smtClean="0"/>
              <a:t>Team simulates movement through components</a:t>
            </a:r>
          </a:p>
          <a:p>
            <a:r>
              <a:rPr lang="en-US" smtClean="0"/>
              <a:t>Interactive evaluation</a:t>
            </a:r>
          </a:p>
          <a:p>
            <a:pPr lvl="1"/>
            <a:r>
              <a:rPr lang="en-US" smtClean="0"/>
              <a:t>Users try out the system</a:t>
            </a:r>
          </a:p>
          <a:p>
            <a:r>
              <a:rPr lang="en-US" smtClean="0"/>
              <a:t>Formal usability testing</a:t>
            </a:r>
          </a:p>
          <a:p>
            <a:pPr lvl="1"/>
            <a:r>
              <a:rPr lang="en-US" smtClean="0"/>
              <a:t>Expensive</a:t>
            </a:r>
          </a:p>
          <a:p>
            <a:pPr lvl="1"/>
            <a:r>
              <a:rPr lang="en-US" smtClean="0"/>
              <a:t>Detailed use of special lab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4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System Interface: “connections” with other systems, where systems exchange information with each other</a:t>
            </a:r>
          </a:p>
          <a:p>
            <a:pPr lvl="1"/>
            <a:r>
              <a:rPr lang="en-US" dirty="0" smtClean="0"/>
              <a:t>Designed as a part of program design.</a:t>
            </a:r>
          </a:p>
          <a:p>
            <a:r>
              <a:rPr lang="en-US" dirty="0" smtClean="0"/>
              <a:t>User Interface: “connections” with users.  Focus of this chapter.</a:t>
            </a:r>
          </a:p>
          <a:p>
            <a:pPr lvl="1"/>
            <a:r>
              <a:rPr lang="en-US" dirty="0" smtClean="0"/>
              <a:t>The navigation mechanism provides the way for users to tell the system what to do</a:t>
            </a:r>
          </a:p>
          <a:p>
            <a:pPr lvl="1"/>
            <a:r>
              <a:rPr lang="en-US" dirty="0" smtClean="0"/>
              <a:t>The input mechanism defines the way the system captures information</a:t>
            </a:r>
          </a:p>
          <a:p>
            <a:pPr lvl="1"/>
            <a:r>
              <a:rPr lang="en-US" dirty="0" smtClean="0"/>
              <a:t>The output mechanism defines the way the system provides information to users or other systems</a:t>
            </a:r>
          </a:p>
          <a:p>
            <a:r>
              <a:rPr lang="en-US" dirty="0" smtClean="0"/>
              <a:t>Graphical user interface (GUI): most common type of interface in use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Assume users</a:t>
            </a:r>
          </a:p>
          <a:p>
            <a:pPr lvl="1"/>
            <a:r>
              <a:rPr lang="en-US" smtClean="0"/>
              <a:t>Have not read the manual</a:t>
            </a:r>
          </a:p>
          <a:p>
            <a:pPr lvl="1"/>
            <a:r>
              <a:rPr lang="en-US" smtClean="0"/>
              <a:t>Have not attended training</a:t>
            </a:r>
          </a:p>
          <a:p>
            <a:pPr lvl="1"/>
            <a:r>
              <a:rPr lang="en-US" smtClean="0"/>
              <a:t>Do not have external help readily at hand</a:t>
            </a:r>
          </a:p>
          <a:p>
            <a:r>
              <a:rPr lang="en-US" smtClean="0"/>
              <a:t>All controls should be clear and understandable and placed in an intuitive location on the screen</a:t>
            </a:r>
          </a:p>
          <a:p>
            <a:r>
              <a:rPr lang="en-US" smtClean="0"/>
              <a:t>Prevent mistakes</a:t>
            </a:r>
          </a:p>
          <a:p>
            <a:pPr lvl="1"/>
            <a:r>
              <a:rPr lang="en-US" smtClean="0"/>
              <a:t>Limit choices</a:t>
            </a:r>
          </a:p>
          <a:p>
            <a:pPr lvl="1"/>
            <a:r>
              <a:rPr lang="en-US" smtClean="0"/>
              <a:t>Never display commands that can not be used (or “gray them out”)</a:t>
            </a:r>
          </a:p>
          <a:p>
            <a:pPr lvl="1"/>
            <a:r>
              <a:rPr lang="en-US" smtClean="0"/>
              <a:t>Confirm actions that are difficult or impossible to undo</a:t>
            </a:r>
          </a:p>
          <a:p>
            <a:r>
              <a:rPr lang="en-US" smtClean="0"/>
              <a:t>Simplify recovery from mistakes</a:t>
            </a:r>
          </a:p>
          <a:p>
            <a:r>
              <a:rPr lang="en-US" smtClean="0"/>
              <a:t>Use consistent grammar order (action-object, object-action)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20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Menus enable users to select action from an organized display of action categories and options</a:t>
            </a:r>
          </a:p>
          <a:p>
            <a:r>
              <a:rPr lang="en-US" dirty="0"/>
              <a:t>Broad and shallow design is preferred</a:t>
            </a:r>
          </a:p>
          <a:p>
            <a:r>
              <a:rPr lang="en-US" dirty="0"/>
              <a:t>Logical categories can be objects (customers; orders) or actions (insert, design)</a:t>
            </a:r>
          </a:p>
          <a:p>
            <a:r>
              <a:rPr lang="en-US" dirty="0"/>
              <a:t>Common menu formats include menu bars, drop-down menus, popup menus, tab menus, icon tool bars, and image maps.</a:t>
            </a:r>
          </a:p>
          <a:p>
            <a:r>
              <a:rPr lang="en-US" dirty="0"/>
              <a:t>Menus may become less popular with trend toward </a:t>
            </a:r>
            <a:r>
              <a:rPr lang="en-US" dirty="0" smtClean="0"/>
              <a:t>touchscreens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58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Menus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6663" y="1752600"/>
            <a:ext cx="4944274" cy="44196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6477254" y="1752600"/>
            <a:ext cx="5142992" cy="4419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24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Menus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965836419"/>
              </p:ext>
            </p:extLst>
          </p:nvPr>
        </p:nvGraphicFramePr>
        <p:xfrm>
          <a:off x="406400" y="1752600"/>
          <a:ext cx="11379201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/>
                <a:gridCol w="5325534"/>
                <a:gridCol w="3793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Menu 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of commands at the top of the screen. Always on screen.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menu for system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Drop-down 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 that drops down immediately below another menu. Disappears after one 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Second-level menu, often from menu bar.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r>
                        <a:rPr lang="en-US" baseline="0" dirty="0" smtClean="0"/>
                        <a:t> 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set of items arranged as a menu, usually along one edge of the screen.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menu for Web-based system.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 hyperlinks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set of items embedded and underlined in text.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 link to ancillary, optional Information.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Pop-up 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 that pops up and floats over the screen. Disappears after one 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 shortcut to commands for experienced users.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 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Multipage menu with one tab for each page that pops up and floats over the screen. Remains on screen until closed.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user needs to change several settings or perform several related commands.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9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Menus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745808422"/>
              </p:ext>
            </p:extLst>
          </p:nvPr>
        </p:nvGraphicFramePr>
        <p:xfrm>
          <a:off x="406400" y="1752600"/>
          <a:ext cx="113792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/>
                <a:gridCol w="5325534"/>
                <a:gridCol w="3793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r>
                        <a:rPr lang="en-US" baseline="0" dirty="0" smtClean="0"/>
                        <a:t> 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 of buttons (often with icons) that remains on the screen until closed.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 shortcut to commands for experienced users.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 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Graphical image in which certain areas are linked to actions or other menus.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when the graphical image adds meaning to the menu.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60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Common message types include:</a:t>
            </a:r>
          </a:p>
          <a:p>
            <a:pPr lvl="1"/>
            <a:r>
              <a:rPr lang="en-US" dirty="0" smtClean="0"/>
              <a:t>Error message</a:t>
            </a:r>
          </a:p>
          <a:p>
            <a:pPr lvl="1"/>
            <a:r>
              <a:rPr lang="en-US" dirty="0" smtClean="0"/>
              <a:t>Confirmation message</a:t>
            </a:r>
          </a:p>
          <a:p>
            <a:pPr lvl="1"/>
            <a:r>
              <a:rPr lang="en-US" dirty="0" smtClean="0"/>
              <a:t>Acknowledgment message</a:t>
            </a:r>
          </a:p>
          <a:p>
            <a:pPr lvl="1"/>
            <a:r>
              <a:rPr lang="en-US" dirty="0" smtClean="0"/>
              <a:t>Delay message</a:t>
            </a:r>
          </a:p>
          <a:p>
            <a:pPr lvl="1"/>
            <a:r>
              <a:rPr lang="en-US" dirty="0" smtClean="0"/>
              <a:t>Help message</a:t>
            </a:r>
          </a:p>
          <a:p>
            <a:r>
              <a:rPr lang="en-US" dirty="0" smtClean="0"/>
              <a:t>Strive for clear, concise, and complete messages</a:t>
            </a:r>
          </a:p>
          <a:p>
            <a:r>
              <a:rPr lang="en-US" dirty="0" smtClean="0"/>
              <a:t>Should be grammatically correct and free of jargon and abbreviations (unless they are the users’)</a:t>
            </a:r>
          </a:p>
          <a:p>
            <a:r>
              <a:rPr lang="en-US" dirty="0" smtClean="0"/>
              <a:t>Avoid negatives and humor (it gets 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11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Messages</a:t>
            </a:r>
            <a:endParaRPr lang="en-US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992094132"/>
              </p:ext>
            </p:extLst>
          </p:nvPr>
        </p:nvGraphicFramePr>
        <p:xfrm>
          <a:off x="406400" y="1752600"/>
          <a:ext cx="11379201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/>
                <a:gridCol w="5325534"/>
                <a:gridCol w="3793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Informs the user that he or she has attempted to do something to which the system cannot respond.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user does something that is not permitted or not possible.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Confirmation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Asks the user to confirm that he or she really wants to perform the action selected.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user selects a potentially dangerous choice, such as deleting a file.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Acknowledgment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Informs the user that the system has accomplished what it was asked to 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Seldom or never; users quickly become annoyed with all the Unnecessary mouse clicks.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Delay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Informs the user that the computer system is working properly.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an activity takes more than seven seconds.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Help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additional information about the system and its components.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all systems.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09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goal is to simply and easily capture accurate information for the system</a:t>
            </a:r>
          </a:p>
          <a:p>
            <a:r>
              <a:rPr lang="en-US" dirty="0"/>
              <a:t>Reflect the nature of the inputs</a:t>
            </a:r>
          </a:p>
          <a:p>
            <a:r>
              <a:rPr lang="en-US" dirty="0"/>
              <a:t>Find ways to simplify their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37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Online and Batch Processing Appropriately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 i="1" dirty="0"/>
              <a:t>Online processing </a:t>
            </a:r>
            <a:r>
              <a:rPr lang="en-US" dirty="0"/>
              <a:t>immediately records the transaction in the appropriate database</a:t>
            </a:r>
          </a:p>
          <a:p>
            <a:r>
              <a:rPr lang="en-US" b="1" i="1" dirty="0"/>
              <a:t>Batch processing </a:t>
            </a:r>
            <a:r>
              <a:rPr lang="en-US" dirty="0"/>
              <a:t>collects inputs over time, holds them temporarily, and then processes all the transactions at one time in a batch</a:t>
            </a:r>
          </a:p>
          <a:p>
            <a:r>
              <a:rPr lang="en-US" dirty="0"/>
              <a:t>Batch processing simplifies data communications and other processes; but master files are not updated real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92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Data at the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Reduces duplicate work</a:t>
            </a:r>
          </a:p>
          <a:p>
            <a:r>
              <a:rPr lang="en-US" dirty="0"/>
              <a:t>Reduces processing time</a:t>
            </a:r>
          </a:p>
          <a:p>
            <a:r>
              <a:rPr lang="en-US" dirty="0"/>
              <a:t>Decreases cost</a:t>
            </a:r>
          </a:p>
          <a:p>
            <a:r>
              <a:rPr lang="en-US" dirty="0"/>
              <a:t>Decreases probability of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1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Usability Concept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The system is easy to use and easy to learn</a:t>
            </a:r>
          </a:p>
          <a:p>
            <a:r>
              <a:rPr lang="en-US" smtClean="0"/>
              <a:t>Tasks are completed more efficiently and with more accuracy</a:t>
            </a:r>
          </a:p>
          <a:p>
            <a:r>
              <a:rPr lang="en-US" smtClean="0"/>
              <a:t>Mistakes with system are reduced</a:t>
            </a:r>
          </a:p>
          <a:p>
            <a:r>
              <a:rPr lang="en-US" smtClean="0"/>
              <a:t>User satisfaction with new system is increased</a:t>
            </a:r>
          </a:p>
          <a:p>
            <a:r>
              <a:rPr lang="en-US" smtClean="0"/>
              <a:t>Adoption of system is more likely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02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Bar code </a:t>
            </a:r>
            <a:r>
              <a:rPr lang="en-US" dirty="0"/>
              <a:t>readers / scanners</a:t>
            </a:r>
          </a:p>
          <a:p>
            <a:r>
              <a:rPr lang="en-US" dirty="0" smtClean="0"/>
              <a:t>Optical character </a:t>
            </a:r>
            <a:r>
              <a:rPr lang="en-US" dirty="0"/>
              <a:t>recognition</a:t>
            </a:r>
          </a:p>
          <a:p>
            <a:r>
              <a:rPr lang="en-US" dirty="0" smtClean="0"/>
              <a:t>Magnetic stripe </a:t>
            </a:r>
            <a:r>
              <a:rPr lang="en-US" dirty="0"/>
              <a:t>readers</a:t>
            </a:r>
          </a:p>
          <a:p>
            <a:r>
              <a:rPr lang="en-US" dirty="0" smtClean="0"/>
              <a:t>Smart cards</a:t>
            </a:r>
            <a:endParaRPr lang="en-US" dirty="0"/>
          </a:p>
          <a:p>
            <a:r>
              <a:rPr lang="en-US" dirty="0"/>
              <a:t>RFID (Radio Frequency Identification)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55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Minimize Keystrokes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Keyboard entry is slow and error-prone</a:t>
            </a:r>
          </a:p>
          <a:p>
            <a:r>
              <a:rPr lang="en-US" smtClean="0"/>
              <a:t>Never ask use to key-enter information that can be obtained other ways</a:t>
            </a:r>
          </a:p>
          <a:p>
            <a:pPr lvl="1"/>
            <a:r>
              <a:rPr lang="en-US" smtClean="0"/>
              <a:t>Lookups</a:t>
            </a:r>
          </a:p>
          <a:p>
            <a:pPr lvl="1"/>
            <a:r>
              <a:rPr lang="en-US" smtClean="0"/>
              <a:t>Dropdown lists</a:t>
            </a:r>
          </a:p>
          <a:p>
            <a:pPr lvl="1"/>
            <a:r>
              <a:rPr lang="en-US" smtClean="0"/>
              <a:t>Default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26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Options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583767" y="1752600"/>
            <a:ext cx="9024466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100"/>
            <a:ext cx="12192000" cy="60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28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Selection Controls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762773162"/>
              </p:ext>
            </p:extLst>
          </p:nvPr>
        </p:nvGraphicFramePr>
        <p:xfrm>
          <a:off x="406400" y="1752600"/>
          <a:ext cx="11379201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/>
                <a:gridCol w="5325534"/>
                <a:gridCol w="3793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box selection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Presents a complete list of choices, each with a square box in front.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several items can be selected from a list of items.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 button selection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Presents a complete list of mutually exclusive choices, each with a circle in front.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only one item can be selected from a set of mutually exclusive items.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On-screen selection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Presents a list of choices in a box.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Seldom or never—only If there is insufficient room for check boxes or radio buttons.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Drop-down selection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selected item in one-line box that opens to reveal list of choices.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there is insufficient room to display all choices.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Combo box selection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special type of drop-down List box that permits user to type as well as scroll the list.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Shortcut for experienced users.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Up-down numeric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 arrows move up or down through numeric range.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entering a numeric value.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4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Apply a judicious amount of input validation to ensure accuracy</a:t>
            </a:r>
          </a:p>
          <a:p>
            <a:r>
              <a:rPr lang="en-US" dirty="0" smtClean="0"/>
              <a:t>Types include:</a:t>
            </a:r>
          </a:p>
          <a:p>
            <a:pPr lvl="1"/>
            <a:r>
              <a:rPr lang="en-US" dirty="0" smtClean="0"/>
              <a:t>Completeness check</a:t>
            </a:r>
          </a:p>
          <a:p>
            <a:pPr lvl="1"/>
            <a:r>
              <a:rPr lang="en-US" dirty="0" smtClean="0"/>
              <a:t>Format check</a:t>
            </a:r>
          </a:p>
          <a:p>
            <a:pPr lvl="1"/>
            <a:r>
              <a:rPr lang="en-US" dirty="0" smtClean="0"/>
              <a:t>Range check</a:t>
            </a:r>
          </a:p>
          <a:p>
            <a:pPr lvl="1"/>
            <a:r>
              <a:rPr lang="en-US" dirty="0" smtClean="0"/>
              <a:t>Check digit check</a:t>
            </a:r>
          </a:p>
          <a:p>
            <a:pPr lvl="1"/>
            <a:r>
              <a:rPr lang="en-US" dirty="0" smtClean="0"/>
              <a:t>Consistency check</a:t>
            </a:r>
          </a:p>
          <a:p>
            <a:pPr lvl="1"/>
            <a:r>
              <a:rPr lang="en-US" dirty="0" smtClean="0"/>
              <a:t>Database checks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86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Input Validation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93122906"/>
              </p:ext>
            </p:extLst>
          </p:nvPr>
        </p:nvGraphicFramePr>
        <p:xfrm>
          <a:off x="406400" y="1752600"/>
          <a:ext cx="11379201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/>
                <a:gridCol w="5325534"/>
                <a:gridCol w="3793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Completeness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Ensures that all required data have been entered.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several fields must be entered before the form can be processed.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Ensures that data are of the right type (e.g., numeric) and in the right format (e.g., month, day, year).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fields are numeric or contain coded data.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Ensures that numeric data are within correct minimum and maximum values.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all numeric data, if possible.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digit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digits are added to numeric codes.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numeric codes are used.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Consistency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 that combinations of data are valid.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data are related.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data against a data base (or file) to ensure that they are correct.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data are available to be checked.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07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Understand report usage</a:t>
            </a:r>
          </a:p>
          <a:p>
            <a:pPr lvl="1"/>
            <a:r>
              <a:rPr lang="en-US" smtClean="0"/>
              <a:t>Reference or cover-to-cover?</a:t>
            </a:r>
          </a:p>
          <a:p>
            <a:pPr lvl="1"/>
            <a:r>
              <a:rPr lang="en-US" smtClean="0"/>
              <a:t>Frequency?</a:t>
            </a:r>
          </a:p>
          <a:p>
            <a:pPr lvl="1"/>
            <a:r>
              <a:rPr lang="en-US" smtClean="0"/>
              <a:t>Real-time or batch reports?</a:t>
            </a:r>
          </a:p>
          <a:p>
            <a:r>
              <a:rPr lang="en-US" smtClean="0"/>
              <a:t>Manage information load</a:t>
            </a:r>
          </a:p>
          <a:p>
            <a:pPr lvl="1"/>
            <a:r>
              <a:rPr lang="en-US" smtClean="0"/>
              <a:t>All needed information, no more</a:t>
            </a:r>
          </a:p>
          <a:p>
            <a:r>
              <a:rPr lang="en-US" smtClean="0"/>
              <a:t>Minimize bias</a:t>
            </a:r>
          </a:p>
          <a:p>
            <a:r>
              <a:rPr lang="en-US" smtClean="0"/>
              <a:t>Utilize various report types (detail, summary, exception, graphical) and media to satisfy users’ output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80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Report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652944555"/>
              </p:ext>
            </p:extLst>
          </p:nvPr>
        </p:nvGraphicFramePr>
        <p:xfrm>
          <a:off x="406400" y="1752600"/>
          <a:ext cx="1137920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/>
                <a:gridCol w="5325534"/>
                <a:gridCol w="3793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Lists detailed information about all the items requested.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user needs full information about the items.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Summary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Lists summary information about all items.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user needs brief information on many items.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Turnaround document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Outputs that “turn around” and become inputs.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a user (often a customer) needs to return an output to be processed.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Charts used in addition to and instead of tables of numbers.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users need to compare data among several items.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5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and describe the five basic rules of user </a:t>
            </a:r>
            <a:r>
              <a:rPr lang="en-US" dirty="0" smtClean="0"/>
              <a:t>interface design</a:t>
            </a:r>
            <a:r>
              <a:rPr lang="en-US" dirty="0"/>
              <a:t>.</a:t>
            </a:r>
          </a:p>
          <a:p>
            <a:r>
              <a:rPr lang="en-US" dirty="0" smtClean="0"/>
              <a:t>Describe </a:t>
            </a:r>
            <a:r>
              <a:rPr lang="en-US" dirty="0"/>
              <a:t>the concept of usability with respect to a </a:t>
            </a:r>
            <a:r>
              <a:rPr lang="en-US" dirty="0" smtClean="0"/>
              <a:t>system’s user </a:t>
            </a:r>
            <a:r>
              <a:rPr lang="en-US" dirty="0"/>
              <a:t>interface. Why is this concept important to the </a:t>
            </a:r>
            <a:r>
              <a:rPr lang="en-US" dirty="0" smtClean="0"/>
              <a:t>interface designer</a:t>
            </a:r>
            <a:r>
              <a:rPr lang="en-US" dirty="0"/>
              <a:t>?</a:t>
            </a:r>
          </a:p>
          <a:p>
            <a:r>
              <a:rPr lang="en-US" dirty="0" smtClean="0"/>
              <a:t>Explain </a:t>
            </a:r>
            <a:r>
              <a:rPr lang="en-US" dirty="0"/>
              <a:t>three unique aspects of designing for a touch </a:t>
            </a:r>
            <a:r>
              <a:rPr lang="en-US" dirty="0" smtClean="0"/>
              <a:t>screen user </a:t>
            </a:r>
            <a:r>
              <a:rPr lang="en-US" dirty="0"/>
              <a:t>interface.</a:t>
            </a:r>
          </a:p>
          <a:p>
            <a:r>
              <a:rPr lang="en-US" dirty="0" smtClean="0"/>
              <a:t>Discuss </a:t>
            </a:r>
            <a:r>
              <a:rPr lang="en-US" dirty="0"/>
              <a:t>the five components of the user interface </a:t>
            </a:r>
            <a:r>
              <a:rPr lang="en-US" dirty="0" smtClean="0"/>
              <a:t>design process</a:t>
            </a:r>
            <a:r>
              <a:rPr lang="en-US" dirty="0"/>
              <a:t>.</a:t>
            </a:r>
          </a:p>
          <a:p>
            <a:r>
              <a:rPr lang="en-US" dirty="0" smtClean="0"/>
              <a:t>Explain </a:t>
            </a:r>
            <a:r>
              <a:rPr lang="en-US" dirty="0"/>
              <a:t>the unique issues associated with design of </a:t>
            </a:r>
            <a:r>
              <a:rPr lang="en-US" dirty="0" smtClean="0"/>
              <a:t>the system’s navigation </a:t>
            </a:r>
            <a:r>
              <a:rPr lang="en-US" dirty="0"/>
              <a:t>mechanism.</a:t>
            </a:r>
          </a:p>
          <a:p>
            <a:r>
              <a:rPr lang="en-US" dirty="0" smtClean="0"/>
              <a:t>Discuss </a:t>
            </a:r>
            <a:r>
              <a:rPr lang="en-US" dirty="0"/>
              <a:t>ways to improve the quality of input data captured </a:t>
            </a:r>
            <a:r>
              <a:rPr lang="en-US" dirty="0" smtClean="0"/>
              <a:t>by the </a:t>
            </a:r>
            <a:r>
              <a:rPr lang="en-US" dirty="0"/>
              <a:t>system.</a:t>
            </a:r>
          </a:p>
          <a:p>
            <a:r>
              <a:rPr lang="en-US" dirty="0" smtClean="0"/>
              <a:t>Explain </a:t>
            </a:r>
            <a:r>
              <a:rPr lang="en-US" dirty="0"/>
              <a:t>the best ways to produce output from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44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3">
            <a:normAutofit fontScale="92500" lnSpcReduction="10000"/>
          </a:bodyPr>
          <a:lstStyle/>
          <a:p>
            <a:r>
              <a:rPr lang="en-US" dirty="0"/>
              <a:t>Acknowledgment message</a:t>
            </a:r>
          </a:p>
          <a:p>
            <a:r>
              <a:rPr lang="en-US" dirty="0"/>
              <a:t>Action–object order</a:t>
            </a:r>
          </a:p>
          <a:p>
            <a:r>
              <a:rPr lang="en-US" dirty="0"/>
              <a:t>Aesthetics</a:t>
            </a:r>
          </a:p>
          <a:p>
            <a:r>
              <a:rPr lang="en-US" dirty="0"/>
              <a:t>Bar code reader</a:t>
            </a:r>
          </a:p>
          <a:p>
            <a:r>
              <a:rPr lang="en-US" dirty="0"/>
              <a:t>Batch processing</a:t>
            </a:r>
          </a:p>
          <a:p>
            <a:r>
              <a:rPr lang="en-US" dirty="0"/>
              <a:t>Batch reports</a:t>
            </a:r>
          </a:p>
          <a:p>
            <a:r>
              <a:rPr lang="en-US" dirty="0"/>
              <a:t>Bias</a:t>
            </a:r>
          </a:p>
          <a:p>
            <a:r>
              <a:rPr lang="en-US" dirty="0"/>
              <a:t>Breadcrumbs</a:t>
            </a:r>
          </a:p>
          <a:p>
            <a:r>
              <a:rPr lang="en-US" dirty="0"/>
              <a:t>Button</a:t>
            </a:r>
          </a:p>
          <a:p>
            <a:r>
              <a:rPr lang="en-US" dirty="0"/>
              <a:t>Check box selection list</a:t>
            </a:r>
          </a:p>
          <a:p>
            <a:r>
              <a:rPr lang="en-US" dirty="0"/>
              <a:t>Check digit check</a:t>
            </a:r>
          </a:p>
          <a:p>
            <a:r>
              <a:rPr lang="en-US" dirty="0"/>
              <a:t>Completeness check</a:t>
            </a:r>
          </a:p>
          <a:p>
            <a:r>
              <a:rPr lang="en-US" dirty="0"/>
              <a:t>Confirmation message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Consistency check</a:t>
            </a:r>
          </a:p>
          <a:p>
            <a:r>
              <a:rPr lang="en-US" dirty="0"/>
              <a:t>Content awareness</a:t>
            </a:r>
          </a:p>
          <a:p>
            <a:r>
              <a:rPr lang="en-US" dirty="0"/>
              <a:t>Database check</a:t>
            </a:r>
          </a:p>
          <a:p>
            <a:r>
              <a:rPr lang="en-US" dirty="0"/>
              <a:t>Default value</a:t>
            </a:r>
          </a:p>
          <a:p>
            <a:r>
              <a:rPr lang="en-US" dirty="0"/>
              <a:t>Delay message</a:t>
            </a:r>
          </a:p>
          <a:p>
            <a:r>
              <a:rPr lang="en-US" dirty="0"/>
              <a:t>Density</a:t>
            </a:r>
          </a:p>
          <a:p>
            <a:r>
              <a:rPr lang="en-US" dirty="0"/>
              <a:t>Detail report</a:t>
            </a:r>
          </a:p>
          <a:p>
            <a:r>
              <a:rPr lang="en-US" dirty="0"/>
              <a:t>Drop-down menu</a:t>
            </a:r>
          </a:p>
          <a:p>
            <a:r>
              <a:rPr lang="en-US" dirty="0"/>
              <a:t>Drop-down selection list</a:t>
            </a:r>
          </a:p>
          <a:p>
            <a:r>
              <a:rPr lang="en-US" dirty="0"/>
              <a:t>Ease of learning</a:t>
            </a:r>
          </a:p>
          <a:p>
            <a:r>
              <a:rPr lang="en-US" dirty="0"/>
              <a:t>Ease of use</a:t>
            </a:r>
          </a:p>
          <a:p>
            <a:r>
              <a:rPr lang="en-US" dirty="0"/>
              <a:t>Edit check</a:t>
            </a:r>
          </a:p>
          <a:p>
            <a:r>
              <a:rPr lang="en-US" dirty="0"/>
              <a:t>Error message</a:t>
            </a:r>
          </a:p>
          <a:p>
            <a:r>
              <a:rPr lang="en-US" dirty="0"/>
              <a:t>Exception </a:t>
            </a:r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8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Principles for User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Layout</a:t>
            </a:r>
          </a:p>
          <a:p>
            <a:r>
              <a:rPr lang="en-US" smtClean="0"/>
              <a:t>Content awareness</a:t>
            </a:r>
          </a:p>
          <a:p>
            <a:r>
              <a:rPr lang="en-US" smtClean="0"/>
              <a:t>Aesthetics</a:t>
            </a:r>
          </a:p>
          <a:p>
            <a:r>
              <a:rPr lang="en-US" smtClean="0"/>
              <a:t>Usage level</a:t>
            </a:r>
          </a:p>
          <a:p>
            <a:r>
              <a:rPr lang="en-US" smtClean="0"/>
              <a:t>Consistency</a:t>
            </a:r>
          </a:p>
          <a:p>
            <a:r>
              <a:rPr lang="en-US" smtClean="0"/>
              <a:t>Minimize user effort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8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3">
            <a:normAutofit fontScale="92500" lnSpcReduction="10000"/>
          </a:bodyPr>
          <a:lstStyle/>
          <a:p>
            <a:r>
              <a:rPr lang="en-US" dirty="0"/>
              <a:t>Field label</a:t>
            </a:r>
          </a:p>
          <a:p>
            <a:r>
              <a:rPr lang="en-US" dirty="0"/>
              <a:t>Fields</a:t>
            </a:r>
          </a:p>
          <a:p>
            <a:r>
              <a:rPr lang="en-US" dirty="0"/>
              <a:t>Form</a:t>
            </a:r>
          </a:p>
          <a:p>
            <a:r>
              <a:rPr lang="en-US" dirty="0"/>
              <a:t>Format check</a:t>
            </a:r>
          </a:p>
          <a:p>
            <a:r>
              <a:rPr lang="en-US" dirty="0"/>
              <a:t>Grammar order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Graphical user interface (GUI)</a:t>
            </a:r>
          </a:p>
          <a:p>
            <a:r>
              <a:rPr lang="en-US" dirty="0"/>
              <a:t>Help message</a:t>
            </a:r>
          </a:p>
          <a:p>
            <a:r>
              <a:rPr lang="en-US" dirty="0"/>
              <a:t>Heuristic evaluation</a:t>
            </a:r>
          </a:p>
          <a:p>
            <a:r>
              <a:rPr lang="en-US" dirty="0"/>
              <a:t>Hot keys</a:t>
            </a:r>
          </a:p>
          <a:p>
            <a:r>
              <a:rPr lang="en-US" dirty="0"/>
              <a:t>HTML prototype</a:t>
            </a:r>
          </a:p>
          <a:p>
            <a:r>
              <a:rPr lang="en-US" dirty="0"/>
              <a:t>Human–computer interaction (HCI)</a:t>
            </a:r>
          </a:p>
          <a:p>
            <a:r>
              <a:rPr lang="en-US" dirty="0"/>
              <a:t>Image map</a:t>
            </a:r>
          </a:p>
          <a:p>
            <a:r>
              <a:rPr lang="en-US" dirty="0"/>
              <a:t>Information load</a:t>
            </a:r>
          </a:p>
          <a:p>
            <a:r>
              <a:rPr lang="en-US" dirty="0"/>
              <a:t>Input mechanism</a:t>
            </a:r>
          </a:p>
          <a:p>
            <a:r>
              <a:rPr lang="en-US" dirty="0"/>
              <a:t>Interactive evaluation</a:t>
            </a:r>
          </a:p>
          <a:p>
            <a:r>
              <a:rPr lang="en-US" dirty="0"/>
              <a:t>Interface action</a:t>
            </a:r>
          </a:p>
          <a:p>
            <a:r>
              <a:rPr lang="en-US" dirty="0"/>
              <a:t>Interface design prototype</a:t>
            </a:r>
          </a:p>
          <a:p>
            <a:r>
              <a:rPr lang="en-US" dirty="0"/>
              <a:t>Interface evaluation</a:t>
            </a:r>
          </a:p>
          <a:p>
            <a:r>
              <a:rPr lang="en-US" dirty="0"/>
              <a:t>Interface icon</a:t>
            </a:r>
          </a:p>
          <a:p>
            <a:r>
              <a:rPr lang="en-US" dirty="0"/>
              <a:t>Interface metaphor</a:t>
            </a:r>
          </a:p>
          <a:p>
            <a:r>
              <a:rPr lang="en-US" dirty="0"/>
              <a:t>Interface object</a:t>
            </a:r>
          </a:p>
          <a:p>
            <a:r>
              <a:rPr lang="en-US" dirty="0"/>
              <a:t>Interface standards</a:t>
            </a:r>
          </a:p>
          <a:p>
            <a:r>
              <a:rPr lang="en-US" dirty="0"/>
              <a:t>Interface structure design</a:t>
            </a:r>
          </a:p>
          <a:p>
            <a:r>
              <a:rPr lang="en-US" dirty="0"/>
              <a:t>Interface structure diagram (ISD)</a:t>
            </a:r>
          </a:p>
          <a:p>
            <a:r>
              <a:rPr lang="en-US" dirty="0"/>
              <a:t>Interface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22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</a:t>
            </a:r>
            <a:r>
              <a:rPr lang="en-US" sz="2000" dirty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3">
            <a:normAutofit fontScale="92500" lnSpcReduction="20000"/>
          </a:bodyPr>
          <a:lstStyle/>
          <a:p>
            <a:r>
              <a:rPr lang="en-US" dirty="0"/>
              <a:t>Language prototype</a:t>
            </a:r>
          </a:p>
          <a:p>
            <a:r>
              <a:rPr lang="en-US" dirty="0"/>
              <a:t>Layout</a:t>
            </a:r>
          </a:p>
          <a:p>
            <a:r>
              <a:rPr lang="en-US" dirty="0"/>
              <a:t>Magnetic stripe readers</a:t>
            </a:r>
          </a:p>
          <a:p>
            <a:r>
              <a:rPr lang="en-US" dirty="0"/>
              <a:t>Menu</a:t>
            </a:r>
          </a:p>
          <a:p>
            <a:r>
              <a:rPr lang="en-US" dirty="0"/>
              <a:t>Menu bar</a:t>
            </a:r>
          </a:p>
          <a:p>
            <a:r>
              <a:rPr lang="en-US" dirty="0"/>
              <a:t>Navigation mechanism</a:t>
            </a:r>
          </a:p>
          <a:p>
            <a:r>
              <a:rPr lang="en-US" dirty="0"/>
              <a:t>Object–action order</a:t>
            </a:r>
          </a:p>
          <a:p>
            <a:r>
              <a:rPr lang="en-US" dirty="0"/>
              <a:t>Online processing</a:t>
            </a:r>
          </a:p>
          <a:p>
            <a:r>
              <a:rPr lang="en-US" dirty="0"/>
              <a:t>On-screen selection list</a:t>
            </a:r>
          </a:p>
          <a:p>
            <a:r>
              <a:rPr lang="en-US" dirty="0"/>
              <a:t>Optical character recognition</a:t>
            </a:r>
          </a:p>
          <a:p>
            <a:r>
              <a:rPr lang="en-US" dirty="0"/>
              <a:t>Output mechanism</a:t>
            </a:r>
          </a:p>
          <a:p>
            <a:r>
              <a:rPr lang="en-US" dirty="0"/>
              <a:t>Personas</a:t>
            </a:r>
          </a:p>
          <a:p>
            <a:r>
              <a:rPr lang="en-US" dirty="0"/>
              <a:t>Pop-up menu</a:t>
            </a:r>
          </a:p>
          <a:p>
            <a:r>
              <a:rPr lang="en-US" dirty="0"/>
              <a:t>Radio button selection list</a:t>
            </a:r>
          </a:p>
          <a:p>
            <a:r>
              <a:rPr lang="en-US" dirty="0"/>
              <a:t>Radio frequency identification</a:t>
            </a:r>
          </a:p>
          <a:p>
            <a:r>
              <a:rPr lang="en-US" dirty="0"/>
              <a:t>(RFID) tag</a:t>
            </a:r>
          </a:p>
          <a:p>
            <a:r>
              <a:rPr lang="en-US" dirty="0"/>
              <a:t>Range check</a:t>
            </a:r>
          </a:p>
          <a:p>
            <a:r>
              <a:rPr lang="en-US" dirty="0"/>
              <a:t>Real-time information</a:t>
            </a:r>
          </a:p>
          <a:p>
            <a:r>
              <a:rPr lang="en-US" dirty="0"/>
              <a:t>Real-time reports</a:t>
            </a:r>
          </a:p>
          <a:p>
            <a:r>
              <a:rPr lang="en-US" dirty="0"/>
              <a:t>Report</a:t>
            </a:r>
          </a:p>
          <a:p>
            <a:r>
              <a:rPr lang="en-US" dirty="0"/>
              <a:t>Screen</a:t>
            </a:r>
          </a:p>
          <a:p>
            <a:r>
              <a:rPr lang="en-US" dirty="0"/>
              <a:t>Site map</a:t>
            </a:r>
          </a:p>
          <a:p>
            <a:r>
              <a:rPr lang="en-US" dirty="0"/>
              <a:t>Smart card</a:t>
            </a:r>
          </a:p>
          <a:p>
            <a:r>
              <a:rPr lang="en-US" dirty="0"/>
              <a:t>Source data automation</a:t>
            </a:r>
          </a:p>
          <a:p>
            <a:r>
              <a:rPr lang="en-US" dirty="0"/>
              <a:t>Storyboard</a:t>
            </a:r>
          </a:p>
          <a:p>
            <a:r>
              <a:rPr lang="en-US" dirty="0"/>
              <a:t>Summary report</a:t>
            </a:r>
          </a:p>
          <a:p>
            <a:r>
              <a:rPr lang="en-US" dirty="0"/>
              <a:t>System interface</a:t>
            </a:r>
          </a:p>
          <a:p>
            <a:r>
              <a:rPr lang="en-US" dirty="0"/>
              <a:t>Tab menu</a:t>
            </a:r>
          </a:p>
          <a:p>
            <a:r>
              <a:rPr lang="en-US" dirty="0"/>
              <a:t>Text box</a:t>
            </a:r>
          </a:p>
          <a:p>
            <a:r>
              <a:rPr lang="en-US" dirty="0"/>
              <a:t>Three-clicks </a:t>
            </a:r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18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</a:t>
            </a:r>
            <a:r>
              <a:rPr lang="en-US" sz="2000" dirty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Tool tip</a:t>
            </a:r>
          </a:p>
          <a:p>
            <a:r>
              <a:rPr lang="en-US" dirty="0"/>
              <a:t>Transaction processing</a:t>
            </a:r>
          </a:p>
          <a:p>
            <a:r>
              <a:rPr lang="en-US" dirty="0"/>
              <a:t>Turnaround document</a:t>
            </a:r>
          </a:p>
          <a:p>
            <a:r>
              <a:rPr lang="en-US" dirty="0"/>
              <a:t>Usability</a:t>
            </a:r>
          </a:p>
          <a:p>
            <a:r>
              <a:rPr lang="en-US" dirty="0"/>
              <a:t>Usability testing</a:t>
            </a:r>
          </a:p>
          <a:p>
            <a:r>
              <a:rPr lang="en-US" dirty="0"/>
              <a:t>Usage level</a:t>
            </a:r>
          </a:p>
          <a:p>
            <a:r>
              <a:rPr lang="en-US" dirty="0"/>
              <a:t>Use scenario</a:t>
            </a:r>
          </a:p>
          <a:p>
            <a:r>
              <a:rPr lang="en-US" dirty="0"/>
              <a:t>User experience (UX)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Walk-through evaluation</a:t>
            </a:r>
          </a:p>
          <a:p>
            <a:r>
              <a:rPr lang="en-US" dirty="0"/>
              <a:t>Web pages</a:t>
            </a:r>
          </a:p>
          <a:p>
            <a:r>
              <a:rPr lang="en-US" dirty="0"/>
              <a:t>White space</a:t>
            </a:r>
          </a:p>
          <a:p>
            <a:r>
              <a:rPr lang="en-US" dirty="0" err="1"/>
              <a:t>Wireflow</a:t>
            </a:r>
            <a:r>
              <a:rPr lang="en-US" dirty="0"/>
              <a:t> diagram</a:t>
            </a:r>
          </a:p>
          <a:p>
            <a:r>
              <a:rPr lang="en-US" dirty="0"/>
              <a:t>Wireframe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7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User Interface Design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591149524"/>
              </p:ext>
            </p:extLst>
          </p:nvPr>
        </p:nvGraphicFramePr>
        <p:xfrm>
          <a:off x="406400" y="1752600"/>
          <a:ext cx="11023600" cy="3901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3000"/>
                <a:gridCol w="8610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Principle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Layout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interface should be a series of areas on the screen that are used consistently for different purposes—for example, a top area for commands and navigation, a middle area for information to be input or output, and a bottom area for status information.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Content awareness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Users should always be aware of where they are in the system and what information is being displayed.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Aesthetics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Interfaces should be functional and inviting to users through careful use of white space, colors, and fonts. There is often a trade-off between including enough white space to make the interface look pleasing and losing so much space that important information does not fit on the screen.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Usage level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Although ease of use and ease of learning often lead to similar design decisions, there is sometimes a trade-off between the two. Infrequent users of software will prefer ease of learning, whereas frequent users will prefer ease of use.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Consistency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Consistency in interface design enables users to predict what will happen before they perform a function. It is one of the most important elements in ease of learning, ease of use, and aesthetics.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Minimize user effort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interface should be simple to use. Most designers plan on having no more than three mouse clicks from the starting menu until users perform work.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7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The screen is often divided into three boxes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Navigation area (top)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Status area (bottom)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Work area (middle)</a:t>
            </a:r>
          </a:p>
          <a:p>
            <a:r>
              <a:rPr lang="en-US" dirty="0" smtClean="0"/>
              <a:t>Information can be presented in multiple areas</a:t>
            </a:r>
          </a:p>
          <a:p>
            <a:r>
              <a:rPr lang="en-US" dirty="0" smtClean="0"/>
              <a:t>Like areas should be grouped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2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Layout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Areas and information should minimize user movement from one to another</a:t>
            </a:r>
          </a:p>
          <a:p>
            <a:r>
              <a:rPr lang="en-US" smtClean="0"/>
              <a:t>Ideally, areas will remain consistent in</a:t>
            </a:r>
          </a:p>
          <a:p>
            <a:pPr lvl="1"/>
            <a:r>
              <a:rPr lang="en-US" smtClean="0"/>
              <a:t>Size</a:t>
            </a:r>
          </a:p>
          <a:p>
            <a:pPr lvl="1"/>
            <a:r>
              <a:rPr lang="en-US" smtClean="0"/>
              <a:t>Shape</a:t>
            </a:r>
          </a:p>
          <a:p>
            <a:pPr lvl="1"/>
            <a:r>
              <a:rPr lang="en-US" smtClean="0"/>
              <a:t>Placement for entering data</a:t>
            </a:r>
          </a:p>
          <a:p>
            <a:pPr lvl="1"/>
            <a:r>
              <a:rPr lang="en-US" smtClean="0"/>
              <a:t>Reports presenting retrieved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8-</a:t>
            </a:r>
            <a:fld id="{67B19427-F580-D146-B60E-4CADEE7549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Layout for Web Page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Note use of multiple layout areas for site </a:t>
            </a:r>
            <a:r>
              <a:rPr lang="en-US" dirty="0" smtClean="0"/>
              <a:t>navigation</a:t>
            </a:r>
          </a:p>
          <a:p>
            <a:r>
              <a:rPr lang="en-US" dirty="0"/>
              <a:t>As the user navigates to each part of the site, the overall page layout is the </a:t>
            </a:r>
            <a:r>
              <a:rPr lang="en-US" dirty="0" smtClean="0"/>
              <a:t>same</a:t>
            </a:r>
          </a:p>
          <a:p>
            <a:r>
              <a:rPr lang="en-US" dirty="0"/>
              <a:t>This use of multiple layout areas also applies to inputs and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67B19427-F580-D146-B60E-4CADEE7549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8" name="Content Placeholder 2" descr="Tabular chart summarizing the principles of user interface design that deals with the layout of the screen, form, or report.">
            <a:extLst>
              <a:ext uri="{FF2B5EF4-FFF2-40B4-BE49-F238E27FC236}">
                <a16:creationId xmlns:a16="http://schemas.microsoft.com/office/drawing/2014/main" xmlns="" id="{10B42148-FE93-458B-9F2A-9CBDA2615477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14" y="1752600"/>
            <a:ext cx="509727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611805"/>
      </p:ext>
    </p:extLst>
  </p:cSld>
  <p:clrMapOvr>
    <a:masterClrMapping/>
  </p:clrMapOvr>
</p:sld>
</file>

<file path=ppt/theme/theme1.xml><?xml version="1.0" encoding="utf-8"?>
<a:theme xmlns:a="http://schemas.openxmlformats.org/drawingml/2006/main" name="Open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ADB653A1-22A9-4BD0-B2B5-00B2E53CA889}"/>
    </a:ext>
  </a:extLst>
</a:theme>
</file>

<file path=ppt/theme/theme2.xml><?xml version="1.0" encoding="utf-8"?>
<a:theme xmlns:a="http://schemas.openxmlformats.org/drawingml/2006/main" name="Chapter Outline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25467C8E-E53C-4AD9-A914-F685BED9852C}"/>
    </a:ext>
  </a:extLst>
</a:theme>
</file>

<file path=ppt/theme/theme3.xml><?xml version="1.0" encoding="utf-8"?>
<a:theme xmlns:a="http://schemas.openxmlformats.org/drawingml/2006/main" name="Learning Objectives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895C9AC-D919-427F-9B86-94C36E44A5AC}"/>
    </a:ext>
  </a:extLst>
</a:theme>
</file>

<file path=ppt/theme/theme4.xml><?xml version="1.0" encoding="utf-8"?>
<a:theme xmlns:a="http://schemas.openxmlformats.org/drawingml/2006/main" name="Concept Check Ques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DF06AF5-28F1-4349-ABBF-0F854C7FF2AB}"/>
    </a:ext>
  </a:extLst>
</a:theme>
</file>

<file path=ppt/theme/theme5.xml><?xml version="1.0" encoding="utf-8"?>
<a:theme xmlns:a="http://schemas.openxmlformats.org/drawingml/2006/main" name="Key Term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DCC268CD-8C3E-414C-B079-8C7CF400294A}"/>
    </a:ext>
  </a:extLst>
</a:theme>
</file>

<file path=ppt/theme/theme6.xml><?xml version="1.0" encoding="utf-8"?>
<a:theme xmlns:a="http://schemas.openxmlformats.org/drawingml/2006/main" name="Sec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1E4FF330-8D2F-4F8D-BD47-17DD76922698}"/>
    </a:ext>
  </a:extLst>
</a:theme>
</file>

<file path=ppt/theme/theme7.xml><?xml version="1.0" encoding="utf-8"?>
<a:theme xmlns:a="http://schemas.openxmlformats.org/drawingml/2006/main" name="Image Slide Mast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9997BA5C-0A08-467C-973F-4C065CD0136E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C5FF765D7D64998B8A00072F6BAD5" ma:contentTypeVersion="15" ma:contentTypeDescription="Create a new document." ma:contentTypeScope="" ma:versionID="7dc141ca22241caa5807500f3576adfb">
  <xsd:schema xmlns:xsd="http://www.w3.org/2001/XMLSchema" xmlns:xs="http://www.w3.org/2001/XMLSchema" xmlns:p="http://schemas.microsoft.com/office/2006/metadata/properties" xmlns:ns1="http://schemas.microsoft.com/sharepoint/v3" xmlns:ns3="3acb1e6a-c770-49d5-a476-585c8d9f4762" xmlns:ns4="2849ce5b-a999-43ca-9b4e-9342bc28e78e" targetNamespace="http://schemas.microsoft.com/office/2006/metadata/properties" ma:root="true" ma:fieldsID="8f0ef06240b3429aa59a01c4d08c16e4" ns1:_="" ns3:_="" ns4:_="">
    <xsd:import namespace="http://schemas.microsoft.com/sharepoint/v3"/>
    <xsd:import namespace="3acb1e6a-c770-49d5-a476-585c8d9f4762"/>
    <xsd:import namespace="2849ce5b-a999-43ca-9b4e-9342bc28e78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b1e6a-c770-49d5-a476-585c8d9f4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9ce5b-a999-43ca-9b4e-9342bc28e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acb1e6a-c770-49d5-a476-585c8d9f4762">
      <UserInfo>
        <DisplayName>McGinniss, Allison</DisplayName>
        <AccountId>4797</AccountId>
        <AccountType/>
      </UserInfo>
      <UserInfo>
        <DisplayName>Boylan, Jon</DisplayName>
        <AccountId>3791</AccountId>
        <AccountType/>
      </UserInfo>
      <UserInfo>
        <DisplayName>Swinford, Christin - Indianapolis</DisplayName>
        <AccountId>2742</AccountId>
        <AccountType/>
      </UserInfo>
      <UserInfo>
        <DisplayName>Davis, Kathy</DisplayName>
        <AccountId>3885</AccountId>
        <AccountType/>
      </UserInfo>
      <UserInfo>
        <DisplayName>Trent, Michael</DisplayName>
        <AccountId>3890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4E8EDE-B712-4183-997A-9529F0F6D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cb1e6a-c770-49d5-a476-585c8d9f4762"/>
    <ds:schemaRef ds:uri="2849ce5b-a999-43ca-9b4e-9342bc28e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EFD79E-06AF-4973-A733-BC27ECAABB1B}">
  <ds:schemaRefs>
    <ds:schemaRef ds:uri="http://purl.org/dc/dcmitype/"/>
    <ds:schemaRef ds:uri="3acb1e6a-c770-49d5-a476-585c8d9f4762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2849ce5b-a999-43ca-9b4e-9342bc28e78e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ECD1DE-F5AD-4A6B-99F8-E38245CC2D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McDaniel Template</Template>
  <TotalTime>1315</TotalTime>
  <Words>3694</Words>
  <Application>Microsoft Office PowerPoint</Application>
  <PresentationFormat>Widescreen</PresentationFormat>
  <Paragraphs>610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Source Sans Pro</vt:lpstr>
      <vt:lpstr>Times New Roman</vt:lpstr>
      <vt:lpstr>Opener</vt:lpstr>
      <vt:lpstr>Chapter Outline</vt:lpstr>
      <vt:lpstr>Learning Objectives</vt:lpstr>
      <vt:lpstr>Concept Check Question</vt:lpstr>
      <vt:lpstr>Key Term</vt:lpstr>
      <vt:lpstr>Section</vt:lpstr>
      <vt:lpstr>Image Slide Master</vt:lpstr>
      <vt:lpstr>System Analysis and Design</vt:lpstr>
      <vt:lpstr>Objectives</vt:lpstr>
      <vt:lpstr>Introduction</vt:lpstr>
      <vt:lpstr>The Usability Concept</vt:lpstr>
      <vt:lpstr>Principles for User Interface Design</vt:lpstr>
      <vt:lpstr>Principles of User Interface Design</vt:lpstr>
      <vt:lpstr>Layout</vt:lpstr>
      <vt:lpstr>More Layout Concepts</vt:lpstr>
      <vt:lpstr>Model Layout for Web Page</vt:lpstr>
      <vt:lpstr>Content Awareness</vt:lpstr>
      <vt:lpstr>Content Awareness Continued</vt:lpstr>
      <vt:lpstr>Aesthetics</vt:lpstr>
      <vt:lpstr>Usage Level</vt:lpstr>
      <vt:lpstr>Consistency</vt:lpstr>
      <vt:lpstr>Example of Inconsistent Elements</vt:lpstr>
      <vt:lpstr>Minimize User Effort</vt:lpstr>
      <vt:lpstr>Special Issues of Touch Screen Design </vt:lpstr>
      <vt:lpstr>Android Device Common Navigational Gestures</vt:lpstr>
      <vt:lpstr>Android Device Common Transform Gestures</vt:lpstr>
      <vt:lpstr>Android Device Common Action Gestures</vt:lpstr>
      <vt:lpstr>User Interface Design Process</vt:lpstr>
      <vt:lpstr>Understand the Users</vt:lpstr>
      <vt:lpstr>Organize the Interface</vt:lpstr>
      <vt:lpstr>Define Standards</vt:lpstr>
      <vt:lpstr>Interface Design Prototyping</vt:lpstr>
      <vt:lpstr>Wireframe Example</vt:lpstr>
      <vt:lpstr>Storyboard Example</vt:lpstr>
      <vt:lpstr>Language Prototype Example</vt:lpstr>
      <vt:lpstr>Interface Evaluation/Testing</vt:lpstr>
      <vt:lpstr>Navigation Design</vt:lpstr>
      <vt:lpstr>Menu Tips</vt:lpstr>
      <vt:lpstr>Common Types of Menus</vt:lpstr>
      <vt:lpstr>Types of Menus</vt:lpstr>
      <vt:lpstr>Types of Menus Continued</vt:lpstr>
      <vt:lpstr>Message Tips</vt:lpstr>
      <vt:lpstr>Types of Messages</vt:lpstr>
      <vt:lpstr>Input Design</vt:lpstr>
      <vt:lpstr>Use Online and Batch Processing Appropriately</vt:lpstr>
      <vt:lpstr>Capture Data at the Source</vt:lpstr>
      <vt:lpstr>Source Data Automation</vt:lpstr>
      <vt:lpstr>Minimize Keystrokes</vt:lpstr>
      <vt:lpstr>User Input Options</vt:lpstr>
      <vt:lpstr>Types of Selection Controls</vt:lpstr>
      <vt:lpstr>Input Validation</vt:lpstr>
      <vt:lpstr>Types of Input Validation</vt:lpstr>
      <vt:lpstr>Output Design</vt:lpstr>
      <vt:lpstr>Types of Report</vt:lpstr>
      <vt:lpstr>Chapter Review</vt:lpstr>
      <vt:lpstr>Key Terms</vt:lpstr>
      <vt:lpstr>Key Terms Continued</vt:lpstr>
      <vt:lpstr>Key Terms Continued</vt:lpstr>
      <vt:lpstr>Key Terms Continued</vt:lpstr>
    </vt:vector>
  </TitlesOfParts>
  <Manager>Judy Howarth</Manager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User Interface Design</dc:title>
  <dc:subject>System Analysis and Design 8E</dc:subject>
  <dc:creator>Ronny Richardson</dc:creator>
  <cp:keywords>Business</cp:keywords>
  <dc:description>This file was created by:_x000d_
_x000d_
Dr. Ronny Richardson_x000d_
Professor of Operations Management_x000d_
Coles College of Business_x000d_
Kennesaw State University_x000d_
_x000d_
DrRonnyRichardson@gmail.com</dc:description>
  <cp:lastModifiedBy>Ronny Richardson</cp:lastModifiedBy>
  <cp:revision>48</cp:revision>
  <cp:lastPrinted>2017-04-26T13:25:47Z</cp:lastPrinted>
  <dcterms:created xsi:type="dcterms:W3CDTF">2021-04-29T19:32:45Z</dcterms:created>
  <dcterms:modified xsi:type="dcterms:W3CDTF">2021-09-06T18:03:37Z</dcterms:modified>
  <cp:category>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0x0101006FFC5FF765D7D64998B8A00072F6BAD5</vt:lpwstr>
  </property>
</Properties>
</file>