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4"/>
    <p:sldMasterId id="2147483936" r:id="rId5"/>
    <p:sldMasterId id="2147483943" r:id="rId6"/>
    <p:sldMasterId id="2147483965" r:id="rId7"/>
    <p:sldMasterId id="2147483968" r:id="rId8"/>
    <p:sldMasterId id="2147483971" r:id="rId9"/>
    <p:sldMasterId id="2147483976" r:id="rId10"/>
  </p:sldMasterIdLst>
  <p:notesMasterIdLst>
    <p:notesMasterId r:id="rId56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vin, Megan - Hoboken" initials="MG" lastIdx="38" clrIdx="0"/>
  <p:cmAuthor id="1" name="Michael, Leah - Indianapolis" initials="LM" lastIdx="9" clrIdx="1"/>
  <p:cmAuthor id="2" name="Heaney, Barbara - Hoboken" initials="BH" lastIdx="3" clrIdx="2"/>
  <p:cmAuthor id="3" name="Perry, Nancy - Hoboken" initials="NP" lastIdx="2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9"/>
    <a:srgbClr val="E4E5E3"/>
    <a:srgbClr val="F2F2F1"/>
    <a:srgbClr val="EB9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0358A-E957-47EB-971B-8F54F380F7CE}" v="6" dt="2020-03-10T16:04:48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051" autoAdjust="0"/>
  </p:normalViewPr>
  <p:slideViewPr>
    <p:cSldViewPr>
      <p:cViewPr varScale="1">
        <p:scale>
          <a:sx n="112" d="100"/>
          <a:sy n="112" d="100"/>
        </p:scale>
        <p:origin x="55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026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0" d="100"/>
        <a:sy n="70" d="100"/>
      </p:scale>
      <p:origin x="0" y="6254"/>
    </p:cViewPr>
  </p:sorterViewPr>
  <p:notesViewPr>
    <p:cSldViewPr>
      <p:cViewPr varScale="1">
        <p:scale>
          <a:sx n="134" d="100"/>
          <a:sy n="134" d="100"/>
        </p:scale>
        <p:origin x="3184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1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arth, Judy" userId="88019a05-5656-4d0d-a3d1-1931a654ed73" providerId="ADAL" clId="{8B50358A-E957-47EB-971B-8F54F380F7CE}"/>
    <pc:docChg chg="undo custSel delSld modSld">
      <pc:chgData name="Howarth, Judy" userId="88019a05-5656-4d0d-a3d1-1931a654ed73" providerId="ADAL" clId="{8B50358A-E957-47EB-971B-8F54F380F7CE}" dt="2020-03-10T16:05:15.247" v="221" actId="20577"/>
      <pc:docMkLst>
        <pc:docMk/>
      </pc:docMkLst>
      <pc:sldChg chg="modSp">
        <pc:chgData name="Howarth, Judy" userId="88019a05-5656-4d0d-a3d1-1931a654ed73" providerId="ADAL" clId="{8B50358A-E957-47EB-971B-8F54F380F7CE}" dt="2020-03-10T16:05:15.247" v="221" actId="20577"/>
        <pc:sldMkLst>
          <pc:docMk/>
          <pc:sldMk cId="1909659219" sldId="256"/>
        </pc:sldMkLst>
        <pc:spChg chg="mod">
          <ac:chgData name="Howarth, Judy" userId="88019a05-5656-4d0d-a3d1-1931a654ed73" providerId="ADAL" clId="{8B50358A-E957-47EB-971B-8F54F380F7CE}" dt="2020-03-10T15:50:05.044" v="16" actId="255"/>
          <ac:spMkLst>
            <pc:docMk/>
            <pc:sldMk cId="1909659219" sldId="256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0:08.252" v="22" actId="20577"/>
          <ac:spMkLst>
            <pc:docMk/>
            <pc:sldMk cId="1909659219" sldId="256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07.415" v="211" actId="20577"/>
          <ac:spMkLst>
            <pc:docMk/>
            <pc:sldMk cId="1909659219" sldId="256"/>
            <ac:spMk id="4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15.247" v="221" actId="20577"/>
          <ac:spMkLst>
            <pc:docMk/>
            <pc:sldMk cId="1909659219" sldId="256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5:04.247" v="66" actId="2696"/>
        <pc:sldMkLst>
          <pc:docMk/>
          <pc:sldMk cId="1499389318" sldId="257"/>
        </pc:sldMkLst>
      </pc:sldChg>
      <pc:sldChg chg="modSp">
        <pc:chgData name="Howarth, Judy" userId="88019a05-5656-4d0d-a3d1-1931a654ed73" providerId="ADAL" clId="{8B50358A-E957-47EB-971B-8F54F380F7CE}" dt="2020-03-10T15:57:20.209" v="94" actId="20577"/>
        <pc:sldMkLst>
          <pc:docMk/>
          <pc:sldMk cId="1663153728" sldId="258"/>
        </pc:sldMkLst>
        <pc:spChg chg="mod">
          <ac:chgData name="Howarth, Judy" userId="88019a05-5656-4d0d-a3d1-1931a654ed73" providerId="ADAL" clId="{8B50358A-E957-47EB-971B-8F54F380F7CE}" dt="2020-03-10T15:57:20.209" v="94" actId="20577"/>
          <ac:spMkLst>
            <pc:docMk/>
            <pc:sldMk cId="1663153728" sldId="258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7:07.250" v="87" actId="20577"/>
          <ac:spMkLst>
            <pc:docMk/>
            <pc:sldMk cId="1663153728" sldId="258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7:13.001" v="88" actId="2696"/>
        <pc:sldMkLst>
          <pc:docMk/>
          <pc:sldMk cId="1525907774" sldId="259"/>
        </pc:sldMkLst>
      </pc:sldChg>
      <pc:sldChg chg="del">
        <pc:chgData name="Howarth, Judy" userId="88019a05-5656-4d0d-a3d1-1931a654ed73" providerId="ADAL" clId="{8B50358A-E957-47EB-971B-8F54F380F7CE}" dt="2020-03-10T15:57:27.995" v="96" actId="2696"/>
        <pc:sldMkLst>
          <pc:docMk/>
          <pc:sldMk cId="135406596" sldId="260"/>
        </pc:sldMkLst>
      </pc:sldChg>
      <pc:sldChg chg="del">
        <pc:chgData name="Howarth, Judy" userId="88019a05-5656-4d0d-a3d1-1931a654ed73" providerId="ADAL" clId="{8B50358A-E957-47EB-971B-8F54F380F7CE}" dt="2020-03-10T15:57:26.676" v="95" actId="2696"/>
        <pc:sldMkLst>
          <pc:docMk/>
          <pc:sldMk cId="179564966" sldId="261"/>
        </pc:sldMkLst>
      </pc:sldChg>
      <pc:sldChg chg="del">
        <pc:chgData name="Howarth, Judy" userId="88019a05-5656-4d0d-a3d1-1931a654ed73" providerId="ADAL" clId="{8B50358A-E957-47EB-971B-8F54F380F7CE}" dt="2020-03-10T15:57:29.663" v="97" actId="2696"/>
        <pc:sldMkLst>
          <pc:docMk/>
          <pc:sldMk cId="261660464" sldId="262"/>
        </pc:sldMkLst>
      </pc:sldChg>
      <pc:sldChg chg="del">
        <pc:chgData name="Howarth, Judy" userId="88019a05-5656-4d0d-a3d1-1931a654ed73" providerId="ADAL" clId="{8B50358A-E957-47EB-971B-8F54F380F7CE}" dt="2020-03-10T15:57:33.246" v="98" actId="2696"/>
        <pc:sldMkLst>
          <pc:docMk/>
          <pc:sldMk cId="1035247850" sldId="263"/>
        </pc:sldMkLst>
      </pc:sldChg>
      <pc:sldChg chg="del">
        <pc:chgData name="Howarth, Judy" userId="88019a05-5656-4d0d-a3d1-1931a654ed73" providerId="ADAL" clId="{8B50358A-E957-47EB-971B-8F54F380F7CE}" dt="2020-03-10T15:57:34.001" v="99" actId="2696"/>
        <pc:sldMkLst>
          <pc:docMk/>
          <pc:sldMk cId="940919996" sldId="264"/>
        </pc:sldMkLst>
      </pc:sldChg>
      <pc:sldChg chg="del">
        <pc:chgData name="Howarth, Judy" userId="88019a05-5656-4d0d-a3d1-1931a654ed73" providerId="ADAL" clId="{8B50358A-E957-47EB-971B-8F54F380F7CE}" dt="2020-03-10T15:57:35.051" v="100" actId="2696"/>
        <pc:sldMkLst>
          <pc:docMk/>
          <pc:sldMk cId="928245765" sldId="265"/>
        </pc:sldMkLst>
      </pc:sldChg>
      <pc:sldChg chg="del">
        <pc:chgData name="Howarth, Judy" userId="88019a05-5656-4d0d-a3d1-1931a654ed73" providerId="ADAL" clId="{8B50358A-E957-47EB-971B-8F54F380F7CE}" dt="2020-03-10T15:57:36.075" v="101" actId="2696"/>
        <pc:sldMkLst>
          <pc:docMk/>
          <pc:sldMk cId="895276841" sldId="266"/>
        </pc:sldMkLst>
      </pc:sldChg>
      <pc:sldChg chg="del">
        <pc:chgData name="Howarth, Judy" userId="88019a05-5656-4d0d-a3d1-1931a654ed73" providerId="ADAL" clId="{8B50358A-E957-47EB-971B-8F54F380F7CE}" dt="2020-03-10T15:57:40.091" v="102" actId="2696"/>
        <pc:sldMkLst>
          <pc:docMk/>
          <pc:sldMk cId="687315263" sldId="267"/>
        </pc:sldMkLst>
      </pc:sldChg>
      <pc:sldChg chg="del">
        <pc:chgData name="Howarth, Judy" userId="88019a05-5656-4d0d-a3d1-1931a654ed73" providerId="ADAL" clId="{8B50358A-E957-47EB-971B-8F54F380F7CE}" dt="2020-03-10T15:57:41.194" v="103" actId="2696"/>
        <pc:sldMkLst>
          <pc:docMk/>
          <pc:sldMk cId="921995896" sldId="268"/>
        </pc:sldMkLst>
      </pc:sldChg>
      <pc:sldChg chg="del">
        <pc:chgData name="Howarth, Judy" userId="88019a05-5656-4d0d-a3d1-1931a654ed73" providerId="ADAL" clId="{8B50358A-E957-47EB-971B-8F54F380F7CE}" dt="2020-03-10T15:57:42.896" v="104" actId="2696"/>
        <pc:sldMkLst>
          <pc:docMk/>
          <pc:sldMk cId="399428975" sldId="269"/>
        </pc:sldMkLst>
      </pc:sldChg>
      <pc:sldChg chg="modSp">
        <pc:chgData name="Howarth, Judy" userId="88019a05-5656-4d0d-a3d1-1931a654ed73" providerId="ADAL" clId="{8B50358A-E957-47EB-971B-8F54F380F7CE}" dt="2020-03-10T15:58:11.702" v="122" actId="20577"/>
        <pc:sldMkLst>
          <pc:docMk/>
          <pc:sldMk cId="167070206" sldId="270"/>
        </pc:sldMkLst>
        <pc:spChg chg="mod">
          <ac:chgData name="Howarth, Judy" userId="88019a05-5656-4d0d-a3d1-1931a654ed73" providerId="ADAL" clId="{8B50358A-E957-47EB-971B-8F54F380F7CE}" dt="2020-03-10T15:57:54.831" v="108" actId="20577"/>
          <ac:spMkLst>
            <pc:docMk/>
            <pc:sldMk cId="167070206" sldId="270"/>
            <ac:spMk id="5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11.702" v="122" actId="20577"/>
          <ac:spMkLst>
            <pc:docMk/>
            <pc:sldMk cId="167070206" sldId="270"/>
            <ac:spMk id="13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43.454" v="138" actId="20577"/>
        <pc:sldMkLst>
          <pc:docMk/>
          <pc:sldMk cId="388267789" sldId="272"/>
        </pc:sldMkLst>
        <pc:spChg chg="mod">
          <ac:chgData name="Howarth, Judy" userId="88019a05-5656-4d0d-a3d1-1931a654ed73" providerId="ADAL" clId="{8B50358A-E957-47EB-971B-8F54F380F7CE}" dt="2020-03-10T15:58:43.454" v="138" actId="20577"/>
          <ac:spMkLst>
            <pc:docMk/>
            <pc:sldMk cId="388267789" sldId="272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0.798" v="142" actId="20577"/>
        <pc:sldMkLst>
          <pc:docMk/>
          <pc:sldMk cId="1024830255" sldId="273"/>
        </pc:sldMkLst>
        <pc:spChg chg="mod">
          <ac:chgData name="Howarth, Judy" userId="88019a05-5656-4d0d-a3d1-1931a654ed73" providerId="ADAL" clId="{8B50358A-E957-47EB-971B-8F54F380F7CE}" dt="2020-03-10T15:58:50.798" v="142" actId="20577"/>
          <ac:spMkLst>
            <pc:docMk/>
            <pc:sldMk cId="1024830255" sldId="273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9.585" v="146" actId="20577"/>
        <pc:sldMkLst>
          <pc:docMk/>
          <pc:sldMk cId="174170774" sldId="275"/>
        </pc:sldMkLst>
        <pc:spChg chg="mod">
          <ac:chgData name="Howarth, Judy" userId="88019a05-5656-4d0d-a3d1-1931a654ed73" providerId="ADAL" clId="{8B50358A-E957-47EB-971B-8F54F380F7CE}" dt="2020-03-10T15:58:59.585" v="146" actId="20577"/>
          <ac:spMkLst>
            <pc:docMk/>
            <pc:sldMk cId="174170774" sldId="275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0.418" v="162" actId="20577"/>
        <pc:sldMkLst>
          <pc:docMk/>
          <pc:sldMk cId="1510030601" sldId="277"/>
        </pc:sldMkLst>
        <pc:spChg chg="mod">
          <ac:chgData name="Howarth, Judy" userId="88019a05-5656-4d0d-a3d1-1931a654ed73" providerId="ADAL" clId="{8B50358A-E957-47EB-971B-8F54F380F7CE}" dt="2020-03-10T15:59:30.418" v="162" actId="20577"/>
          <ac:spMkLst>
            <pc:docMk/>
            <pc:sldMk cId="1510030601" sldId="277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41.304" v="170" actId="20577"/>
        <pc:sldMkLst>
          <pc:docMk/>
          <pc:sldMk cId="1952765383" sldId="278"/>
        </pc:sldMkLst>
        <pc:spChg chg="mod">
          <ac:chgData name="Howarth, Judy" userId="88019a05-5656-4d0d-a3d1-1931a654ed73" providerId="ADAL" clId="{8B50358A-E957-47EB-971B-8F54F380F7CE}" dt="2020-03-10T15:59:41.304" v="170" actId="20577"/>
          <ac:spMkLst>
            <pc:docMk/>
            <pc:sldMk cId="1952765383" sldId="27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53.011" v="174" actId="2696"/>
        <pc:sldMkLst>
          <pc:docMk/>
          <pc:sldMk cId="1066368906" sldId="279"/>
        </pc:sldMkLst>
      </pc:sldChg>
      <pc:sldChg chg="del">
        <pc:chgData name="Howarth, Judy" userId="88019a05-5656-4d0d-a3d1-1931a654ed73" providerId="ADAL" clId="{8B50358A-E957-47EB-971B-8F54F380F7CE}" dt="2020-03-10T15:59:53.884" v="175" actId="2696"/>
        <pc:sldMkLst>
          <pc:docMk/>
          <pc:sldMk cId="1718291601" sldId="280"/>
        </pc:sldMkLst>
      </pc:sldChg>
      <pc:sldChg chg="del">
        <pc:chgData name="Howarth, Judy" userId="88019a05-5656-4d0d-a3d1-1931a654ed73" providerId="ADAL" clId="{8B50358A-E957-47EB-971B-8F54F380F7CE}" dt="2020-03-10T15:59:55.856" v="176" actId="2696"/>
        <pc:sldMkLst>
          <pc:docMk/>
          <pc:sldMk cId="687604427" sldId="281"/>
        </pc:sldMkLst>
      </pc:sldChg>
      <pc:sldChg chg="del">
        <pc:chgData name="Howarth, Judy" userId="88019a05-5656-4d0d-a3d1-1931a654ed73" providerId="ADAL" clId="{8B50358A-E957-47EB-971B-8F54F380F7CE}" dt="2020-03-10T15:59:57.526" v="177" actId="2696"/>
        <pc:sldMkLst>
          <pc:docMk/>
          <pc:sldMk cId="586848863" sldId="282"/>
        </pc:sldMkLst>
      </pc:sldChg>
      <pc:sldChg chg="modSp">
        <pc:chgData name="Howarth, Judy" userId="88019a05-5656-4d0d-a3d1-1931a654ed73" providerId="ADAL" clId="{8B50358A-E957-47EB-971B-8F54F380F7CE}" dt="2020-03-10T16:00:03.758" v="181" actId="20577"/>
        <pc:sldMkLst>
          <pc:docMk/>
          <pc:sldMk cId="365690021" sldId="283"/>
        </pc:sldMkLst>
        <pc:spChg chg="mod">
          <ac:chgData name="Howarth, Judy" userId="88019a05-5656-4d0d-a3d1-1931a654ed73" providerId="ADAL" clId="{8B50358A-E957-47EB-971B-8F54F380F7CE}" dt="2020-03-10T16:00:03.758" v="181" actId="20577"/>
          <ac:spMkLst>
            <pc:docMk/>
            <pc:sldMk cId="365690021" sldId="283"/>
            <ac:spMk id="4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06.318" v="182" actId="2696"/>
        <pc:sldMkLst>
          <pc:docMk/>
          <pc:sldMk cId="1538439825" sldId="284"/>
        </pc:sldMkLst>
      </pc:sldChg>
      <pc:sldChg chg="del">
        <pc:chgData name="Howarth, Judy" userId="88019a05-5656-4d0d-a3d1-1931a654ed73" providerId="ADAL" clId="{8B50358A-E957-47EB-971B-8F54F380F7CE}" dt="2020-03-10T16:00:08.927" v="183" actId="2696"/>
        <pc:sldMkLst>
          <pc:docMk/>
          <pc:sldMk cId="696315825" sldId="285"/>
        </pc:sldMkLst>
      </pc:sldChg>
      <pc:sldChg chg="del">
        <pc:chgData name="Howarth, Judy" userId="88019a05-5656-4d0d-a3d1-1931a654ed73" providerId="ADAL" clId="{8B50358A-E957-47EB-971B-8F54F380F7CE}" dt="2020-03-10T16:00:10.349" v="184" actId="2696"/>
        <pc:sldMkLst>
          <pc:docMk/>
          <pc:sldMk cId="1811979975" sldId="286"/>
        </pc:sldMkLst>
      </pc:sldChg>
      <pc:sldChg chg="del">
        <pc:chgData name="Howarth, Judy" userId="88019a05-5656-4d0d-a3d1-1931a654ed73" providerId="ADAL" clId="{8B50358A-E957-47EB-971B-8F54F380F7CE}" dt="2020-03-10T16:00:14.200" v="185" actId="2696"/>
        <pc:sldMkLst>
          <pc:docMk/>
          <pc:sldMk cId="509745404" sldId="287"/>
        </pc:sldMkLst>
      </pc:sldChg>
      <pc:sldChg chg="del">
        <pc:chgData name="Howarth, Judy" userId="88019a05-5656-4d0d-a3d1-1931a654ed73" providerId="ADAL" clId="{8B50358A-E957-47EB-971B-8F54F380F7CE}" dt="2020-03-10T16:00:52.112" v="201" actId="2696"/>
        <pc:sldMkLst>
          <pc:docMk/>
          <pc:sldMk cId="217440387" sldId="288"/>
        </pc:sldMkLst>
      </pc:sldChg>
      <pc:sldChg chg="del">
        <pc:chgData name="Howarth, Judy" userId="88019a05-5656-4d0d-a3d1-1931a654ed73" providerId="ADAL" clId="{8B50358A-E957-47EB-971B-8F54F380F7CE}" dt="2020-03-10T16:00:19.184" v="186" actId="2696"/>
        <pc:sldMkLst>
          <pc:docMk/>
          <pc:sldMk cId="1885132688" sldId="289"/>
        </pc:sldMkLst>
      </pc:sldChg>
      <pc:sldChg chg="modSp">
        <pc:chgData name="Howarth, Judy" userId="88019a05-5656-4d0d-a3d1-1931a654ed73" providerId="ADAL" clId="{8B50358A-E957-47EB-971B-8F54F380F7CE}" dt="2020-03-10T16:00:23.668" v="190" actId="20577"/>
        <pc:sldMkLst>
          <pc:docMk/>
          <pc:sldMk cId="998461558" sldId="290"/>
        </pc:sldMkLst>
        <pc:spChg chg="mod">
          <ac:chgData name="Howarth, Judy" userId="88019a05-5656-4d0d-a3d1-1931a654ed73" providerId="ADAL" clId="{8B50358A-E957-47EB-971B-8F54F380F7CE}" dt="2020-03-10T16:00:23.668" v="190" actId="20577"/>
          <ac:spMkLst>
            <pc:docMk/>
            <pc:sldMk cId="998461558" sldId="290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6:00:31.974" v="194" actId="20577"/>
        <pc:sldMkLst>
          <pc:docMk/>
          <pc:sldMk cId="720469146" sldId="291"/>
        </pc:sldMkLst>
        <pc:spChg chg="mod">
          <ac:chgData name="Howarth, Judy" userId="88019a05-5656-4d0d-a3d1-1931a654ed73" providerId="ADAL" clId="{8B50358A-E957-47EB-971B-8F54F380F7CE}" dt="2020-03-10T16:00:31.974" v="194" actId="20577"/>
          <ac:spMkLst>
            <pc:docMk/>
            <pc:sldMk cId="720469146" sldId="291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36.643" v="195" actId="2696"/>
        <pc:sldMkLst>
          <pc:docMk/>
          <pc:sldMk cId="139548211" sldId="292"/>
        </pc:sldMkLst>
      </pc:sldChg>
      <pc:sldChg chg="del">
        <pc:chgData name="Howarth, Judy" userId="88019a05-5656-4d0d-a3d1-1931a654ed73" providerId="ADAL" clId="{8B50358A-E957-47EB-971B-8F54F380F7CE}" dt="2020-03-10T16:00:37.946" v="196" actId="2696"/>
        <pc:sldMkLst>
          <pc:docMk/>
          <pc:sldMk cId="342244477" sldId="293"/>
        </pc:sldMkLst>
      </pc:sldChg>
      <pc:sldChg chg="del">
        <pc:chgData name="Howarth, Judy" userId="88019a05-5656-4d0d-a3d1-1931a654ed73" providerId="ADAL" clId="{8B50358A-E957-47EB-971B-8F54F380F7CE}" dt="2020-03-10T16:00:39.091" v="197" actId="2696"/>
        <pc:sldMkLst>
          <pc:docMk/>
          <pc:sldMk cId="1300580792" sldId="294"/>
        </pc:sldMkLst>
      </pc:sldChg>
      <pc:sldChg chg="del">
        <pc:chgData name="Howarth, Judy" userId="88019a05-5656-4d0d-a3d1-1931a654ed73" providerId="ADAL" clId="{8B50358A-E957-47EB-971B-8F54F380F7CE}" dt="2020-03-10T16:00:40.312" v="198" actId="2696"/>
        <pc:sldMkLst>
          <pc:docMk/>
          <pc:sldMk cId="937452732" sldId="295"/>
        </pc:sldMkLst>
      </pc:sldChg>
      <pc:sldChg chg="del">
        <pc:chgData name="Howarth, Judy" userId="88019a05-5656-4d0d-a3d1-1931a654ed73" providerId="ADAL" clId="{8B50358A-E957-47EB-971B-8F54F380F7CE}" dt="2020-03-10T16:00:41.577" v="199" actId="2696"/>
        <pc:sldMkLst>
          <pc:docMk/>
          <pc:sldMk cId="1954988893" sldId="296"/>
        </pc:sldMkLst>
      </pc:sldChg>
      <pc:sldChg chg="modSp del">
        <pc:chgData name="Howarth, Judy" userId="88019a05-5656-4d0d-a3d1-1931a654ed73" providerId="ADAL" clId="{8B50358A-E957-47EB-971B-8F54F380F7CE}" dt="2020-03-10T16:00:42.437" v="200" actId="2696"/>
        <pc:sldMkLst>
          <pc:docMk/>
          <pc:sldMk cId="1546931097" sldId="297"/>
        </pc:sldMkLst>
        <pc:spChg chg="mod">
          <ac:chgData name="Howarth, Judy" userId="88019a05-5656-4d0d-a3d1-1931a654ed73" providerId="ADAL" clId="{8B50358A-E957-47EB-971B-8F54F380F7CE}" dt="2020-03-10T15:56:50.586" v="83" actId="20577"/>
          <ac:spMkLst>
            <pc:docMk/>
            <pc:sldMk cId="1546931097" sldId="297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6:32.762" v="78" actId="20577"/>
        <pc:sldMkLst>
          <pc:docMk/>
          <pc:sldMk cId="33643281" sldId="298"/>
        </pc:sldMkLst>
        <pc:spChg chg="mod">
          <ac:chgData name="Howarth, Judy" userId="88019a05-5656-4d0d-a3d1-1931a654ed73" providerId="ADAL" clId="{8B50358A-E957-47EB-971B-8F54F380F7CE}" dt="2020-03-10T15:56:28.579" v="74" actId="20577"/>
          <ac:spMkLst>
            <pc:docMk/>
            <pc:sldMk cId="33643281" sldId="298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6:32.762" v="78" actId="20577"/>
          <ac:spMkLst>
            <pc:docMk/>
            <pc:sldMk cId="33643281" sldId="298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27.179" v="134" actId="20577"/>
        <pc:sldMkLst>
          <pc:docMk/>
          <pc:sldMk cId="2088891144" sldId="299"/>
        </pc:sldMkLst>
        <pc:spChg chg="mod">
          <ac:chgData name="Howarth, Judy" userId="88019a05-5656-4d0d-a3d1-1931a654ed73" providerId="ADAL" clId="{8B50358A-E957-47EB-971B-8F54F380F7CE}" dt="2020-03-10T15:58:23.260" v="130" actId="20577"/>
          <ac:spMkLst>
            <pc:docMk/>
            <pc:sldMk cId="2088891144" sldId="299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27.179" v="134" actId="20577"/>
          <ac:spMkLst>
            <pc:docMk/>
            <pc:sldMk cId="2088891144" sldId="299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7.234" v="166" actId="20577"/>
        <pc:sldMkLst>
          <pc:docMk/>
          <pc:sldMk cId="1003484616" sldId="300"/>
        </pc:sldMkLst>
        <pc:spChg chg="mod">
          <ac:chgData name="Howarth, Judy" userId="88019a05-5656-4d0d-a3d1-1931a654ed73" providerId="ADAL" clId="{8B50358A-E957-47EB-971B-8F54F380F7CE}" dt="2020-03-10T15:59:37.234" v="166" actId="20577"/>
          <ac:spMkLst>
            <pc:docMk/>
            <pc:sldMk cId="1003484616" sldId="300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46.913" v="171" actId="2696"/>
        <pc:sldMkLst>
          <pc:docMk/>
          <pc:sldMk cId="318031246" sldId="302"/>
        </pc:sldMkLst>
      </pc:sldChg>
      <pc:sldChg chg="del">
        <pc:chgData name="Howarth, Judy" userId="88019a05-5656-4d0d-a3d1-1931a654ed73" providerId="ADAL" clId="{8B50358A-E957-47EB-971B-8F54F380F7CE}" dt="2020-03-10T15:59:48.394" v="172" actId="2696"/>
        <pc:sldMkLst>
          <pc:docMk/>
          <pc:sldMk cId="453555804" sldId="303"/>
        </pc:sldMkLst>
      </pc:sldChg>
      <pc:sldChg chg="modSp">
        <pc:chgData name="Howarth, Judy" userId="88019a05-5656-4d0d-a3d1-1931a654ed73" providerId="ADAL" clId="{8B50358A-E957-47EB-971B-8F54F380F7CE}" dt="2020-03-10T15:59:04.457" v="150" actId="20577"/>
        <pc:sldMkLst>
          <pc:docMk/>
          <pc:sldMk cId="1478488146" sldId="304"/>
        </pc:sldMkLst>
        <pc:spChg chg="mod">
          <ac:chgData name="Howarth, Judy" userId="88019a05-5656-4d0d-a3d1-1931a654ed73" providerId="ADAL" clId="{8B50358A-E957-47EB-971B-8F54F380F7CE}" dt="2020-03-10T15:59:04.457" v="150" actId="20577"/>
          <ac:spMkLst>
            <pc:docMk/>
            <pc:sldMk cId="1478488146" sldId="304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19.505" v="154" actId="20577"/>
        <pc:sldMkLst>
          <pc:docMk/>
          <pc:sldMk cId="130651525" sldId="307"/>
        </pc:sldMkLst>
        <pc:spChg chg="mod">
          <ac:chgData name="Howarth, Judy" userId="88019a05-5656-4d0d-a3d1-1931a654ed73" providerId="ADAL" clId="{8B50358A-E957-47EB-971B-8F54F380F7CE}" dt="2020-03-10T15:59:19.505" v="154" actId="20577"/>
          <ac:spMkLst>
            <pc:docMk/>
            <pc:sldMk cId="130651525" sldId="307"/>
            <ac:spMk id="4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24.609" v="158" actId="20577"/>
        <pc:sldMkLst>
          <pc:docMk/>
          <pc:sldMk cId="1380611736" sldId="308"/>
        </pc:sldMkLst>
        <pc:spChg chg="mod">
          <ac:chgData name="Howarth, Judy" userId="88019a05-5656-4d0d-a3d1-1931a654ed73" providerId="ADAL" clId="{8B50358A-E957-47EB-971B-8F54F380F7CE}" dt="2020-03-10T15:59:24.609" v="158" actId="20577"/>
          <ac:spMkLst>
            <pc:docMk/>
            <pc:sldMk cId="1380611736" sldId="30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6:43.844" v="79" actId="2696"/>
        <pc:sldMkLst>
          <pc:docMk/>
          <pc:sldMk cId="681192042" sldId="309"/>
        </pc:sldMkLst>
      </pc:sldChg>
      <pc:sldChg chg="del">
        <pc:chgData name="Howarth, Judy" userId="88019a05-5656-4d0d-a3d1-1931a654ed73" providerId="ADAL" clId="{8B50358A-E957-47EB-971B-8F54F380F7CE}" dt="2020-03-10T15:59:49.554" v="173" actId="2696"/>
        <pc:sldMkLst>
          <pc:docMk/>
          <pc:sldMk cId="820579147" sldId="310"/>
        </pc:sldMkLst>
      </pc:sldChg>
      <pc:sldChg chg="modSp">
        <pc:chgData name="Howarth, Judy" userId="88019a05-5656-4d0d-a3d1-1931a654ed73" providerId="ADAL" clId="{8B50358A-E957-47EB-971B-8F54F380F7CE}" dt="2020-03-10T15:58:00.728" v="112" actId="20577"/>
        <pc:sldMkLst>
          <pc:docMk/>
          <pc:sldMk cId="1094474590" sldId="311"/>
        </pc:sldMkLst>
        <pc:spChg chg="mod">
          <ac:chgData name="Howarth, Judy" userId="88019a05-5656-4d0d-a3d1-1931a654ed73" providerId="ADAL" clId="{8B50358A-E957-47EB-971B-8F54F380F7CE}" dt="2020-03-10T15:58:00.728" v="112" actId="20577"/>
          <ac:spMkLst>
            <pc:docMk/>
            <pc:sldMk cId="1094474590" sldId="31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94C1A8-DC4B-4329-AF88-FD913597DE85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073E54-D085-4E2E-B9A5-A53D7E5194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73E54-D085-4E2E-B9A5-A53D7E5194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0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65126"/>
            <a:ext cx="11785600" cy="1387475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 smtClean="0"/>
              <a:t>Book Title</a:t>
            </a:r>
            <a:endParaRPr lang="en-US" dirty="0"/>
          </a:p>
        </p:txBody>
      </p:sp>
      <p:sp>
        <p:nvSpPr>
          <p:cNvPr id="2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1752600"/>
            <a:ext cx="117856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27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2362200"/>
            <a:ext cx="117856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29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37338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31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4267200"/>
            <a:ext cx="11785600" cy="243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8263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with No Numbers and One-column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4037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 numCol="2" spcCol="548640"/>
          <a:lstStyle>
            <a:lvl1pPr marL="803275" marR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Two-Column and Double-numbered</a:t>
            </a:r>
          </a:p>
          <a:p>
            <a:pPr lvl="0"/>
            <a:r>
              <a:rPr lang="en-US" dirty="0"/>
              <a:t>1.2	It is Two-column 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1.6	Outline Items Usually Have No Ending Punctuation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1.7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1.8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1.10	Another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051878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1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This </a:t>
            </a:r>
            <a:r>
              <a:rPr lang="en-US" dirty="0"/>
              <a:t>Is a Sample Outline for Two-Column (2 Boxes) and Double-numbered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Two-column 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Outline Has No Sub-lists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List Is Double-numbered</a:t>
            </a:r>
          </a:p>
        </p:txBody>
      </p:sp>
      <p:sp>
        <p:nvSpPr>
          <p:cNvPr id="7" name="COBNL2"/>
          <p:cNvSpPr>
            <a:spLocks noGrp="1"/>
          </p:cNvSpPr>
          <p:nvPr>
            <p:ph sz="quarter" idx="15" hasCustomPrompt="1"/>
          </p:nvPr>
        </p:nvSpPr>
        <p:spPr>
          <a:xfrm>
            <a:off x="6356349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The Outline Slide Has a Footer</a:t>
            </a:r>
          </a:p>
          <a:p>
            <a:pPr lvl="0"/>
            <a:r>
              <a:rPr lang="en-US" dirty="0" smtClean="0"/>
              <a:t>Outline Items Usually Have No Ending Punctuation</a:t>
            </a:r>
          </a:p>
          <a:p>
            <a:pPr lvl="0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410060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/>
            </a:lvl1pPr>
            <a:lvl2pPr marL="457200" indent="-446088">
              <a:spcBef>
                <a:spcPts val="2000"/>
              </a:spcBef>
              <a:buFont typeface="+mj-lt"/>
              <a:buNone/>
              <a:tabLst/>
              <a:defRPr sz="2800">
                <a:solidFill>
                  <a:schemeClr val="accent2"/>
                </a:solidFill>
              </a:defRPr>
            </a:lvl2pPr>
            <a:lvl3pPr marL="688975" indent="-400050">
              <a:spcBef>
                <a:spcPts val="1000"/>
              </a:spcBef>
              <a:buClr>
                <a:schemeClr val="accent2"/>
              </a:buClr>
              <a:buFont typeface="+mj-lt"/>
              <a:buAutoNum type="arabicPeriod"/>
              <a:tabLst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This Is a Sample Outline with No Numbers</a:t>
            </a:r>
          </a:p>
          <a:p>
            <a:pPr lvl="1"/>
            <a:r>
              <a:rPr lang="en-US" dirty="0"/>
              <a:t>Learning Objective</a:t>
            </a:r>
          </a:p>
          <a:p>
            <a:pPr lvl="2"/>
            <a:r>
              <a:rPr lang="en-US" dirty="0"/>
              <a:t>Describe what racial &amp; ethnic group make up Latin America.</a:t>
            </a:r>
          </a:p>
          <a:p>
            <a:pPr lvl="2"/>
            <a:r>
              <a:rPr lang="en-US" dirty="0"/>
              <a:t>Explain Latin American agricultural systems.</a:t>
            </a:r>
          </a:p>
          <a:p>
            <a:pPr lvl="2"/>
            <a:r>
              <a:rPr lang="en-US" dirty="0"/>
              <a:t>Critically evaluate models of biodiversity conservation in the Latin American context.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©2017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9563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9" name="LON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957104EA-F2AF-1046-9253-EE8D978719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8232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7" name="LOB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indent="-292608">
              <a:buClr>
                <a:schemeClr val="accent2"/>
              </a:buClr>
              <a:buFont typeface="Arial" charset="0"/>
              <a:buChar char="•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7718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1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 Periodicity Assumption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None/>
              <a:defRPr sz="2800" baseline="0"/>
            </a:lvl1pPr>
            <a:lvl2pPr marL="809625" indent="-460375">
              <a:spcBef>
                <a:spcPts val="1000"/>
              </a:spcBef>
              <a:buClr>
                <a:schemeClr val="accent2"/>
              </a:buClr>
              <a:buFont typeface="+mj-lt"/>
              <a:buAutoNum type="alphaLcPeriod"/>
              <a:tabLst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Companies record events that change their financial statements in the period in which events occur, even if cash was not exchanged.</a:t>
            </a:r>
          </a:p>
          <a:p>
            <a:pPr lvl="1"/>
            <a:r>
              <a:rPr lang="en-US" dirty="0"/>
              <a:t>Companies recognize revenue in the period in which the performance obligation is satisfied.</a:t>
            </a:r>
          </a:p>
          <a:p>
            <a:pPr lvl="1"/>
            <a:r>
              <a:rPr lang="en-US" dirty="0"/>
              <a:t>This basis is accord with generally accepted accounting principles.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2438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2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1.1 Periodicity Assumption</a:t>
            </a:r>
          </a:p>
        </p:txBody>
      </p:sp>
      <p:sp>
        <p:nvSpPr>
          <p:cNvPr id="12" name="Question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12700" indent="0">
              <a:spcBef>
                <a:spcPts val="1000"/>
              </a:spcBef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03275" indent="-790575">
              <a:buNone/>
              <a:tabLst/>
              <a:defRPr sz="2800" b="0" i="0"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a.	Companies record events that change their financial statements in the period in which events occur, even if cash was not exchanged.</a:t>
            </a:r>
          </a:p>
          <a:p>
            <a:pPr lvl="2"/>
            <a:r>
              <a:rPr lang="en-US" dirty="0"/>
              <a:t>✔️b.	Companies recognize revenue in the period in which the performance obligation is satisfied.</a:t>
            </a:r>
          </a:p>
          <a:p>
            <a:pPr lvl="1"/>
            <a:r>
              <a:rPr lang="en-US" dirty="0"/>
              <a:t>c.	This basis is accord with generally accepted accounting principles.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52393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8351"/>
            <a:ext cx="11379200" cy="990599"/>
          </a:xfrm>
        </p:spPr>
        <p:txBody>
          <a:bodyPr/>
          <a:lstStyle/>
          <a:p>
            <a:r>
              <a:rPr lang="en-US"/>
              <a:t>Language</a:t>
            </a:r>
            <a:endParaRPr lang="en-US" dirty="0"/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Form of communication using sounds and symbols combined according to specified rules</a:t>
            </a:r>
          </a:p>
        </p:txBody>
      </p:sp>
      <p:sp>
        <p:nvSpPr>
          <p:cNvPr id="9" name="Media LInk"/>
          <p:cNvSpPr>
            <a:spLocks noGrp="1"/>
          </p:cNvSpPr>
          <p:nvPr>
            <p:ph sz="quarter" idx="16" hasCustomPrompt="1"/>
          </p:nvPr>
        </p:nvSpPr>
        <p:spPr>
          <a:xfrm>
            <a:off x="406400" y="5867400"/>
            <a:ext cx="11379200" cy="609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200" b="0" i="0" baseline="0">
                <a:latin typeface="Calibri" charset="0"/>
                <a:ea typeface="Calibri" charset="0"/>
                <a:cs typeface="Calibri" charset="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Media link placeholder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700609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914402"/>
            <a:ext cx="11379200" cy="9905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Anatomy and Physiology Defined</a:t>
            </a:r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905000"/>
            <a:ext cx="11379200" cy="39624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Clr>
                <a:schemeClr val="accent2"/>
              </a:buClr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Anatomy is the science of structure and the relationships among structures.</a:t>
            </a:r>
          </a:p>
          <a:p>
            <a:pPr lvl="0"/>
            <a:r>
              <a:rPr lang="en-US" dirty="0"/>
              <a:t>Physiology is the science of body functions, that is, how the body parts work.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622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2286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14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762000"/>
            <a:ext cx="11785600" cy="228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505200"/>
            <a:ext cx="11785600" cy="1524000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Book Title</a:t>
            </a:r>
          </a:p>
        </p:txBody>
      </p:sp>
      <p:sp>
        <p:nvSpPr>
          <p:cNvPr id="1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5029200"/>
            <a:ext cx="117856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900" b="1" i="0" dirty="0">
                <a:latin typeface="Source Sans Pro" charset="0"/>
                <a:ea typeface="Source Sans Pro" charset="0"/>
                <a:cs typeface="Source Sans Pro" charset="0"/>
              </a:rPr>
              <a:t>Third Edition</a:t>
            </a:r>
            <a:endParaRPr lang="en-US" dirty="0"/>
          </a:p>
        </p:txBody>
      </p:sp>
      <p:sp>
        <p:nvSpPr>
          <p:cNvPr id="16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60960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b="0" i="0" dirty="0">
                <a:latin typeface="Source Sans Pro" charset="0"/>
                <a:ea typeface="Source Sans Pro" charset="0"/>
                <a:cs typeface="Source Sans Pro" charset="0"/>
              </a:rPr>
              <a:t>David Klein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32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3276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igure caption"/>
          <p:cNvSpPr>
            <a:spLocks noGrp="1"/>
          </p:cNvSpPr>
          <p:nvPr>
            <p:ph sz="quarter" idx="15" hasCustomPrompt="1"/>
          </p:nvPr>
        </p:nvSpPr>
        <p:spPr>
          <a:xfrm>
            <a:off x="406400" y="5029200"/>
            <a:ext cx="11379200" cy="114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Font typeface="Arial" charset="0"/>
              <a:buNone/>
              <a:defRPr sz="2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sz="2000" dirty="0"/>
              <a:t>Figure 4.5 Figure title placeholder</a:t>
            </a:r>
          </a:p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77103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53979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4760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3048000" y="4724401"/>
            <a:ext cx="6096000" cy="148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13298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5350051"/>
            <a:ext cx="11379200" cy="3099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9"/>
            <a:ext cx="11379200" cy="4452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06400" y="5780676"/>
            <a:ext cx="11379200" cy="467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4.5 Figure title placeholder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6737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06400" y="5920581"/>
            <a:ext cx="11379200" cy="435770"/>
          </a:xfrm>
          <a:prstGeom prst="rect">
            <a:avLst/>
          </a:prstGeom>
        </p:spPr>
        <p:txBody>
          <a:bodyPr/>
          <a:lstStyle>
            <a:lvl1pPr algn="ctr"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Image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8"/>
            <a:ext cx="11379200" cy="497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699" y="777241"/>
            <a:ext cx="11391901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3" name="COBBL"/>
          <p:cNvSpPr>
            <a:spLocks noGrp="1"/>
          </p:cNvSpPr>
          <p:nvPr>
            <p:ph sz="quarter" idx="10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295275" indent="-295275">
              <a:buClr>
                <a:schemeClr val="accent2"/>
              </a:buClr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6693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BL 2-co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 numCol="2" spcCol="548640"/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Two-Column</a:t>
            </a:r>
          </a:p>
          <a:p>
            <a:pPr lvl="0"/>
            <a:r>
              <a:rPr lang="en-US" dirty="0"/>
              <a:t>This Outline Has No Sub-lists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0"/>
            <a:r>
              <a:rPr lang="en-US" dirty="0"/>
              <a:t>This is Another Heading</a:t>
            </a:r>
          </a:p>
          <a:p>
            <a:pPr lvl="0"/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9360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Numbered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7864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0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0"/>
            <a:r>
              <a:rPr lang="en-US" dirty="0"/>
              <a:t>1.2	It is One-column Only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10.6	Outline Items Usually Have No Ending Punctuation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12357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8" name="COBB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621792" marR="0" indent="-32004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ourier New" charset="0"/>
              <a:buChar char="o"/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1-Column </a:t>
            </a:r>
          </a:p>
          <a:p>
            <a:pPr lvl="1"/>
            <a:r>
              <a:rPr lang="en-US" dirty="0"/>
              <a:t>It Has </a:t>
            </a:r>
            <a:r>
              <a:rPr lang="en-US" dirty="0" smtClean="0"/>
              <a:t>H2s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One-column Only</a:t>
            </a:r>
          </a:p>
          <a:p>
            <a:pPr lvl="1"/>
            <a:r>
              <a:rPr lang="en-US" dirty="0"/>
              <a:t>It Will Probably Not Have </a:t>
            </a:r>
            <a:r>
              <a:rPr lang="en-US" dirty="0" smtClean="0"/>
              <a:t>Art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Is a Bulleted List</a:t>
            </a:r>
          </a:p>
          <a:p>
            <a:pPr lvl="1"/>
            <a:r>
              <a:rPr lang="en-US" dirty="0"/>
              <a:t>Make Sure That Any Links Included Here, for Any Reason, Have Descriptive Hyperlinks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1"/>
            <a:r>
              <a:rPr lang="en-US" dirty="0"/>
              <a:t>There is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3790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465138" indent="-465138">
              <a:buClr>
                <a:schemeClr val="accent2"/>
              </a:buClr>
              <a:buFont typeface="+mj-lt"/>
              <a:buAutoNum type="arabicPeriod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buClr>
                <a:schemeClr val="accent2"/>
              </a:buClr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for One-Column and single number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343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3434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1143000" indent="-292608">
              <a:buClr>
                <a:schemeClr val="accent2"/>
              </a:buClr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1143000" marR="0" indent="-29260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</a:t>
            </a:r>
          </a:p>
          <a:p>
            <a:pPr lvl="0"/>
            <a:r>
              <a:rPr lang="en-US" dirty="0"/>
              <a:t>10.2	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lvl="2"/>
            <a:r>
              <a:rPr lang="en-US" dirty="0"/>
              <a:t>Special Feature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0426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0480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38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93699" y="777242"/>
            <a:ext cx="11391901" cy="97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15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42" r:id="rId2"/>
    <p:sldLayoutId id="2147483956" r:id="rId3"/>
    <p:sldLayoutId id="2147483955" r:id="rId4"/>
    <p:sldLayoutId id="2147483957" r:id="rId5"/>
    <p:sldLayoutId id="2147483959" r:id="rId6"/>
    <p:sldLayoutId id="2147483958" r:id="rId7"/>
    <p:sldLayoutId id="2147483960" r:id="rId8"/>
    <p:sldLayoutId id="2147483961" r:id="rId9"/>
    <p:sldLayoutId id="2147483962" r:id="rId10"/>
    <p:sldLayoutId id="214748396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43714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119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6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272" y="762002"/>
            <a:ext cx="11387328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321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695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16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026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08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2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9-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Eighth Edition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Alan Dennis, Barbara Wixom, Roberta </a:t>
            </a:r>
            <a:r>
              <a:rPr lang="en-US"/>
              <a:t>M</a:t>
            </a:r>
            <a:r>
              <a:rPr lang="en-US" smtClean="0"/>
              <a:t>. Roth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Program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Top-Down Modular Approach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5247914" y="1752600"/>
            <a:ext cx="1696171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Program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First, analysts create a high- level diagram that shows the various components of a program, how the components should be organized, and how the components interrelate</a:t>
            </a:r>
          </a:p>
          <a:p>
            <a:pPr lvl="1"/>
            <a:r>
              <a:rPr lang="en-US" smtClean="0"/>
              <a:t>Known as the structure chart</a:t>
            </a:r>
          </a:p>
          <a:p>
            <a:r>
              <a:rPr lang="en-US" smtClean="0"/>
              <a:t>Next, program specifications are written to describe exactly what needs to be included in each program module</a:t>
            </a:r>
          </a:p>
          <a:p>
            <a:pPr lvl="1"/>
            <a:r>
              <a:rPr lang="en-US" smtClean="0"/>
              <a:t>Pseudocode is a technique similar to structured English that is used to communicate what needs to be written</a:t>
            </a:r>
          </a:p>
          <a:p>
            <a:r>
              <a:rPr lang="en-US" smtClean="0"/>
              <a:t>At the end of program design, the project team compiles the program design document, which includes all of the structure charts and program 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67B19427-F580-D146-B60E-4CADEE7549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7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en-US" smtClean="0"/>
              <a:t>Important program design technique</a:t>
            </a:r>
          </a:p>
          <a:p>
            <a:r>
              <a:rPr lang="en-US" altLang="en-US" smtClean="0"/>
              <a:t>Shows all components of code in a hierarchical format</a:t>
            </a:r>
          </a:p>
          <a:p>
            <a:pPr lvl="1"/>
            <a:r>
              <a:rPr lang="en-US" altLang="en-US" smtClean="0"/>
              <a:t>Sequence</a:t>
            </a:r>
          </a:p>
          <a:p>
            <a:pPr lvl="1"/>
            <a:r>
              <a:rPr lang="en-US" altLang="en-US" smtClean="0"/>
              <a:t>Selection</a:t>
            </a:r>
          </a:p>
          <a:p>
            <a:pPr lvl="1"/>
            <a:r>
              <a:rPr lang="en-US" altLang="en-US" smtClean="0"/>
              <a:t>Iteration</a:t>
            </a:r>
          </a:p>
          <a:p>
            <a:r>
              <a:rPr lang="en-US" smtClean="0"/>
              <a:t>Illustrates the organization and interactions of the different program modules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67B19427-F580-D146-B60E-4CADEE7549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4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Structure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6" name="Content Placeholder 5" descr="Data flow diagram depicting the logic model of a Client Services' shop management process 3: create parts request.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767295" y="1961211"/>
            <a:ext cx="6657409" cy="40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0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Chart Elements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331903" y="1752600"/>
            <a:ext cx="5528194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6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Chart </a:t>
            </a:r>
            <a:r>
              <a:rPr lang="en-US" dirty="0" smtClean="0"/>
              <a:t>Elements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713897" y="1752600"/>
            <a:ext cx="4764205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0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 structure chart is composed of </a:t>
            </a:r>
            <a:r>
              <a:rPr lang="en-US" dirty="0" smtClean="0"/>
              <a:t>modules</a:t>
            </a:r>
          </a:p>
          <a:p>
            <a:pPr lvl="1"/>
            <a:r>
              <a:rPr lang="en-US" dirty="0"/>
              <a:t>These are lines of program code that perform a single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The modules are depicted by a rectangle </a:t>
            </a:r>
            <a:r>
              <a:rPr lang="en-US" dirty="0" smtClean="0"/>
              <a:t>and connected </a:t>
            </a:r>
            <a:r>
              <a:rPr lang="en-US" dirty="0"/>
              <a:t>by </a:t>
            </a:r>
            <a:r>
              <a:rPr lang="en-US" dirty="0" smtClean="0"/>
              <a:t>lines</a:t>
            </a:r>
          </a:p>
          <a:p>
            <a:r>
              <a:rPr lang="en-US" dirty="0"/>
              <a:t>A control module is a </a:t>
            </a:r>
            <a:r>
              <a:rPr lang="en-US" dirty="0" smtClean="0"/>
              <a:t>higher-level component </a:t>
            </a:r>
            <a:r>
              <a:rPr lang="en-US" dirty="0"/>
              <a:t>that contains the logic for performing other </a:t>
            </a:r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The components </a:t>
            </a:r>
            <a:r>
              <a:rPr lang="en-US" dirty="0"/>
              <a:t>that it </a:t>
            </a:r>
            <a:r>
              <a:rPr lang="en-US" dirty="0" smtClean="0"/>
              <a:t>calls and </a:t>
            </a:r>
            <a:r>
              <a:rPr lang="en-US" dirty="0"/>
              <a:t>controls are considered subordinate </a:t>
            </a:r>
            <a:r>
              <a:rPr lang="en-US" dirty="0" smtClean="0"/>
              <a:t>modules</a:t>
            </a:r>
          </a:p>
          <a:p>
            <a:r>
              <a:rPr lang="en-US" dirty="0"/>
              <a:t>At times, modules are standardized and used in many places throughout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These are called library modules</a:t>
            </a:r>
          </a:p>
          <a:p>
            <a:r>
              <a:rPr lang="en-US" dirty="0"/>
              <a:t>The lines that connect the modules communicate the passing of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2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</a:t>
            </a:r>
            <a:r>
              <a:rPr lang="en-US" dirty="0" smtClean="0"/>
              <a:t>Module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There are two symbols that describe special types of control that can appear on the </a:t>
            </a:r>
            <a:r>
              <a:rPr lang="en-US" dirty="0" smtClean="0"/>
              <a:t>structure chart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curved arrow, or loop, indicates that the execution of some or all subordinate </a:t>
            </a:r>
            <a:r>
              <a:rPr lang="en-US" dirty="0" smtClean="0"/>
              <a:t>modules is repeated</a:t>
            </a:r>
          </a:p>
          <a:p>
            <a:pPr lvl="1"/>
            <a:r>
              <a:rPr lang="en-US" dirty="0" smtClean="0"/>
              <a:t>A conditional </a:t>
            </a:r>
            <a:r>
              <a:rPr lang="en-US" dirty="0"/>
              <a:t>line (depicted by a diamond) denotes that execution of one or </a:t>
            </a:r>
            <a:r>
              <a:rPr lang="en-US" dirty="0" smtClean="0"/>
              <a:t>more of </a:t>
            </a:r>
            <a:r>
              <a:rPr lang="en-US" dirty="0"/>
              <a:t>the subordinate modules occurs in some cases but not in </a:t>
            </a:r>
            <a:r>
              <a:rPr lang="en-US" dirty="0" smtClean="0"/>
              <a:t>others</a:t>
            </a:r>
          </a:p>
          <a:p>
            <a:r>
              <a:rPr lang="en-US" dirty="0"/>
              <a:t>A circle is used to connect parts of the structure chart when there are space </a:t>
            </a:r>
            <a:r>
              <a:rPr lang="en-US" dirty="0" smtClean="0"/>
              <a:t>constraints and </a:t>
            </a:r>
            <a:r>
              <a:rPr lang="en-US" dirty="0"/>
              <a:t>a diagram needs to be continued on another part of the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2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 Couples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Couples, shown by arrows, are drawn on the structure chart to show that information is </a:t>
            </a:r>
            <a:r>
              <a:rPr lang="en-US" dirty="0" smtClean="0"/>
              <a:t>passed between modules</a:t>
            </a:r>
          </a:p>
          <a:p>
            <a:pPr lvl="1"/>
            <a:r>
              <a:rPr lang="en-US" dirty="0" smtClean="0"/>
              <a:t>Arrowhead shows direction</a:t>
            </a:r>
          </a:p>
          <a:p>
            <a:r>
              <a:rPr lang="en-US" dirty="0"/>
              <a:t>Control couples, drawn with the use of arrows with </a:t>
            </a:r>
            <a:r>
              <a:rPr lang="en-US" dirty="0" smtClean="0"/>
              <a:t>filled-in circles</a:t>
            </a:r>
            <a:r>
              <a:rPr lang="en-US" dirty="0"/>
              <a:t>, are used to pass </a:t>
            </a:r>
            <a:r>
              <a:rPr lang="en-US" dirty="0" smtClean="0"/>
              <a:t>parameters or system-related messages </a:t>
            </a:r>
            <a:r>
              <a:rPr lang="en-US" dirty="0"/>
              <a:t>back and forth among </a:t>
            </a:r>
            <a:r>
              <a:rPr lang="en-US" dirty="0" smtClean="0"/>
              <a:t>modules</a:t>
            </a:r>
          </a:p>
          <a:p>
            <a:r>
              <a:rPr lang="en-US" dirty="0"/>
              <a:t>In general, control flags should be passed from subordinates to control modules, but </a:t>
            </a:r>
            <a:r>
              <a:rPr lang="en-US" dirty="0" smtClean="0"/>
              <a:t>not the </a:t>
            </a:r>
            <a:r>
              <a:rPr lang="en-US" dirty="0"/>
              <a:t>other way </a:t>
            </a:r>
            <a:r>
              <a:rPr lang="en-US" dirty="0" smtClean="0"/>
              <a:t>around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1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the Structure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en-US" dirty="0" smtClean="0"/>
              <a:t>Processes in the DFD tend to represent one module on the structure chart</a:t>
            </a:r>
          </a:p>
          <a:p>
            <a:pPr lvl="1"/>
            <a:r>
              <a:rPr lang="en-US" altLang="en-US" dirty="0" smtClean="0"/>
              <a:t>Afferent processes – provide inputs to system</a:t>
            </a:r>
          </a:p>
          <a:p>
            <a:pPr lvl="1"/>
            <a:r>
              <a:rPr lang="en-US" altLang="en-US" dirty="0" smtClean="0"/>
              <a:t>Central processes – perform critical system operations</a:t>
            </a:r>
          </a:p>
          <a:p>
            <a:pPr lvl="1"/>
            <a:r>
              <a:rPr lang="en-US" altLang="en-US" dirty="0" smtClean="0"/>
              <a:t>Efferent processes – handle system outputs</a:t>
            </a:r>
          </a:p>
          <a:p>
            <a:r>
              <a:rPr lang="en-US" altLang="en-US" dirty="0"/>
              <a:t>Each process of a DFD tends to represent one module on the structure </a:t>
            </a:r>
            <a:r>
              <a:rPr lang="en-US" altLang="en-US" dirty="0" smtClean="0"/>
              <a:t>chart</a:t>
            </a:r>
            <a:endParaRPr lang="en-US" altLang="en-US" dirty="0"/>
          </a:p>
          <a:p>
            <a:r>
              <a:rPr lang="en-US" altLang="en-US" dirty="0" smtClean="0"/>
              <a:t>The DFD leveling can correspond to the structure chart hierarchy</a:t>
            </a:r>
          </a:p>
          <a:p>
            <a:r>
              <a:rPr lang="en-US" altLang="en-US" dirty="0"/>
              <a:t>The difficulty comes when determining how the components on the structure chart should </a:t>
            </a:r>
            <a:r>
              <a:rPr lang="en-US" altLang="en-US" dirty="0" smtClean="0"/>
              <a:t>be organized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67B19427-F580-D146-B60E-4CADEE7549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Be able to revise logical DFDs into physical DFDs.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Be able to create a structure chart.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Be able to write a program specification.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Be able to write instructions using pseudocode.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Become familiar with event-driven programming.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957104EA-F2AF-1046-9253-EE8D978719B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9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and Transaction Structures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416388" y="1752600"/>
            <a:ext cx="5359223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03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Transaction structure – control module calls subordinate modules, each of which handles a particular transaction</a:t>
            </a:r>
          </a:p>
          <a:p>
            <a:r>
              <a:rPr lang="en-US" dirty="0"/>
              <a:t>Few afferent processes</a:t>
            </a:r>
          </a:p>
          <a:p>
            <a:r>
              <a:rPr lang="en-US" dirty="0"/>
              <a:t>Many efferent processes</a:t>
            </a:r>
          </a:p>
          <a:p>
            <a:r>
              <a:rPr lang="en-US" dirty="0"/>
              <a:t>Higher up levels of structure chart</a:t>
            </a:r>
          </a:p>
          <a:p>
            <a:r>
              <a:rPr lang="en-US" dirty="0"/>
              <a:t>Concerned with coordinating the production of </a:t>
            </a:r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8" name="Content Placeholder 5" descr="Illustration of a top-down modular approach to giving someone directions to reach a particular place.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2357642"/>
            <a:ext cx="5384800" cy="320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292608" indent="-292608">
              <a:lnSpc>
                <a:spcPct val="100000"/>
              </a:lnSpc>
              <a:buSzPct val="100000"/>
            </a:pP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</a:rPr>
              <a:t>Transform </a:t>
            </a:r>
            <a:r>
              <a:rPr lang="en-US" altLang="en-US" dirty="0"/>
              <a:t>structure – control module calls several subordinate modules in sequence</a:t>
            </a:r>
          </a:p>
          <a:p>
            <a:pPr marL="292608" indent="-292608">
              <a:lnSpc>
                <a:spcPct val="100000"/>
              </a:lnSpc>
              <a:buSzPct val="100000"/>
            </a:pPr>
            <a:r>
              <a:rPr lang="en-US" altLang="en-US" dirty="0"/>
              <a:t>Each subordinate performs a step in a process that transforms an input into an output</a:t>
            </a:r>
          </a:p>
          <a:p>
            <a:pPr marL="621792" lvl="1" indent="-32004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Many afferent processes</a:t>
            </a:r>
          </a:p>
          <a:p>
            <a:pPr marL="621792" lvl="1" indent="-32004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Few efferent processes</a:t>
            </a:r>
          </a:p>
          <a:p>
            <a:pPr marL="621792" lvl="1" indent="-32004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Lower levels of structure chart</a:t>
            </a:r>
          </a:p>
          <a:p>
            <a:pPr marL="621792" lvl="1" indent="-32004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Concerned with using inputs to create a new </a:t>
            </a:r>
            <a:r>
              <a:rPr lang="en-US" altLang="en-US" dirty="0" smtClean="0">
                <a:solidFill>
                  <a:prstClr val="black"/>
                </a:solidFill>
              </a:rPr>
              <a:t>output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8" name="Content Placeholder 6" descr="Structure chart for creating student grade listing for the GPA - grade point average.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2314933"/>
            <a:ext cx="5384800" cy="32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17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Building the Structure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top level modules and decompose them into lower levels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control connections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couples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and revise again and again until </a:t>
            </a:r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29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Step 1: Identify Modules and Levels for the Structure Chart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390775" y="2624137"/>
            <a:ext cx="7410450" cy="275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67B19427-F580-D146-B60E-4CADEE75497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92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Add </a:t>
            </a:r>
            <a:r>
              <a:rPr lang="en-US" dirty="0" smtClean="0"/>
              <a:t>Special Connections to </a:t>
            </a:r>
            <a:r>
              <a:rPr lang="en-US" dirty="0"/>
              <a:t>the </a:t>
            </a:r>
            <a:r>
              <a:rPr lang="en-US" dirty="0" smtClean="0"/>
              <a:t>Structure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666875" y="2400300"/>
            <a:ext cx="8858250" cy="3200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37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 </a:t>
            </a:r>
            <a:r>
              <a:rPr lang="en-US" dirty="0" smtClean="0"/>
              <a:t>Couples to </a:t>
            </a:r>
            <a:r>
              <a:rPr lang="en-US" dirty="0"/>
              <a:t>the </a:t>
            </a:r>
            <a:r>
              <a:rPr lang="en-US" dirty="0" smtClean="0"/>
              <a:t>Structure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372508" y="1752600"/>
            <a:ext cx="9446983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12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High quality structure charts result in programs that are modular, reusable and easy to </a:t>
            </a:r>
            <a:r>
              <a:rPr lang="en-US" altLang="en-US" dirty="0" smtClean="0"/>
              <a:t>implement</a:t>
            </a:r>
            <a:endParaRPr lang="en-US" alt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Measures include:</a:t>
            </a:r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Cohesion</a:t>
            </a:r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Coupling</a:t>
            </a:r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Appropriate levels of fan-in and </a:t>
            </a:r>
            <a:r>
              <a:rPr lang="en-US" altLang="en-US" dirty="0" smtClean="0"/>
              <a:t>fan-out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90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Modules with High Cohesion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Cohesion refers to how well the lines of code within each structure chart module relate to </a:t>
            </a:r>
            <a:r>
              <a:rPr lang="en-US" dirty="0" smtClean="0"/>
              <a:t>each other</a:t>
            </a:r>
          </a:p>
          <a:p>
            <a:r>
              <a:rPr lang="en-US" dirty="0" smtClean="0"/>
              <a:t>A module </a:t>
            </a:r>
            <a:r>
              <a:rPr lang="en-US" dirty="0"/>
              <a:t>should perform only one task, making it highly </a:t>
            </a:r>
            <a:r>
              <a:rPr lang="en-US" dirty="0" smtClean="0"/>
              <a:t>cohesive</a:t>
            </a:r>
          </a:p>
          <a:p>
            <a:r>
              <a:rPr lang="en-US" dirty="0"/>
              <a:t>There are various types of cohesion, some of which are better than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67B19427-F580-D146-B60E-4CADEE75497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58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Cohesion from Good to Bad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17386792"/>
              </p:ext>
            </p:extLst>
          </p:nvPr>
        </p:nvGraphicFramePr>
        <p:xfrm>
          <a:off x="406400" y="1752600"/>
          <a:ext cx="11379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889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 of Cohesion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Definition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Functional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Module performs one problem-related task.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Sequential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from one task is used by the next.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Communicational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Elements contribute to activities that use the same inputs or outputs.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Procedural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Elements are performed in sequence but do not share data.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Temporal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Activities are related in time.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List of activities; which one to perform is chosen outside of module.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Coincidental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apparent relationship.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Various </a:t>
            </a:r>
            <a:r>
              <a:rPr lang="en-US" dirty="0"/>
              <a:t>implementation decisions will be made about the </a:t>
            </a:r>
            <a:r>
              <a:rPr lang="en-US" dirty="0" smtClean="0"/>
              <a:t>new system</a:t>
            </a:r>
            <a:r>
              <a:rPr lang="en-US" dirty="0"/>
              <a:t>, such as what programming language(s) will be </a:t>
            </a:r>
            <a:r>
              <a:rPr lang="en-US" dirty="0" smtClean="0"/>
              <a:t>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data flow diagrams </a:t>
            </a:r>
            <a:r>
              <a:rPr lang="en-US" dirty="0" smtClean="0"/>
              <a:t>(DFDs) created during analysis are modified to show these implementation decisions, resulting in a set of physical DFDs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analysts then determine how the processes of the system will be organized</a:t>
            </a:r>
            <a:r>
              <a:rPr lang="en-US" dirty="0" smtClean="0"/>
              <a:t>, using </a:t>
            </a:r>
            <a:r>
              <a:rPr lang="en-US" dirty="0"/>
              <a:t>a structure chart to depict their </a:t>
            </a:r>
            <a:r>
              <a:rPr lang="en-US" dirty="0" smtClean="0"/>
              <a:t>decisions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Detailed </a:t>
            </a:r>
            <a:r>
              <a:rPr lang="en-US" dirty="0"/>
              <a:t>instructions called </a:t>
            </a:r>
            <a:r>
              <a:rPr lang="en-US" dirty="0" smtClean="0"/>
              <a:t>program specifications </a:t>
            </a:r>
            <a:r>
              <a:rPr lang="en-US" dirty="0"/>
              <a:t>are developed so that during construction, the programmers know exactly </a:t>
            </a:r>
            <a:r>
              <a:rPr lang="en-US" dirty="0" smtClean="0"/>
              <a:t>what they </a:t>
            </a:r>
            <a:r>
              <a:rPr lang="en-US" dirty="0"/>
              <a:t>should be </a:t>
            </a:r>
            <a:r>
              <a:rPr lang="en-US" dirty="0" smtClean="0"/>
              <a:t>creating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</a:t>
            </a:r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177268" y="1752600"/>
            <a:ext cx="7837464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75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Process of dealing with “low” cohesion by separating out a function from one module into a module of </a:t>
            </a:r>
            <a:r>
              <a:rPr lang="en-US" dirty="0" smtClean="0"/>
              <a:t>its own</a:t>
            </a:r>
            <a:endParaRPr lang="en-US" dirty="0"/>
          </a:p>
          <a:p>
            <a:r>
              <a:rPr lang="en-US" dirty="0"/>
              <a:t>Separates tasks into different modules</a:t>
            </a:r>
          </a:p>
          <a:p>
            <a:r>
              <a:rPr lang="en-US" dirty="0"/>
              <a:t>Reduces use of control </a:t>
            </a:r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59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Loosely Coupled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Coupling involves how closely modules are </a:t>
            </a:r>
            <a:r>
              <a:rPr lang="en-US" dirty="0" smtClean="0"/>
              <a:t>interrelated</a:t>
            </a:r>
          </a:p>
          <a:p>
            <a:r>
              <a:rPr lang="en-US" dirty="0" smtClean="0"/>
              <a:t>The second </a:t>
            </a:r>
            <a:r>
              <a:rPr lang="en-US" dirty="0"/>
              <a:t>guideline for </a:t>
            </a:r>
            <a:r>
              <a:rPr lang="en-US" dirty="0" smtClean="0"/>
              <a:t>good structure </a:t>
            </a:r>
            <a:r>
              <a:rPr lang="en-US" dirty="0"/>
              <a:t>chart design states that modules should be loosely </a:t>
            </a:r>
            <a:r>
              <a:rPr lang="en-US" dirty="0" smtClean="0"/>
              <a:t>coupled</a:t>
            </a:r>
          </a:p>
          <a:p>
            <a:pPr lvl="1"/>
            <a:r>
              <a:rPr lang="en-US" dirty="0"/>
              <a:t>That way, modules </a:t>
            </a:r>
            <a:r>
              <a:rPr lang="en-US" dirty="0" smtClean="0"/>
              <a:t>are independent </a:t>
            </a:r>
            <a:r>
              <a:rPr lang="en-US" dirty="0"/>
              <a:t>from each </a:t>
            </a:r>
            <a:r>
              <a:rPr lang="en-US" dirty="0" smtClean="0"/>
              <a:t>other</a:t>
            </a:r>
          </a:p>
          <a:p>
            <a:r>
              <a:rPr lang="en-US" dirty="0"/>
              <a:t>The numbers and kinds of couples on the structure chart reveal the presence of </a:t>
            </a:r>
            <a:r>
              <a:rPr lang="en-US" dirty="0" smtClean="0"/>
              <a:t>coupling between </a:t>
            </a:r>
            <a:r>
              <a:rPr lang="en-US" dirty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67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Coupling from Good to Bad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275844863"/>
              </p:ext>
            </p:extLst>
          </p:nvPr>
        </p:nvGraphicFramePr>
        <p:xfrm>
          <a:off x="406400" y="1752600"/>
          <a:ext cx="113792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600"/>
                <a:gridCol w="797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Type of Coupling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Definition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Modules pass fields of data or messages.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Stamp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Modules pass record structures.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Control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Module passes a piece of information that intends to control logic.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Common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Modules refer to the same global data area.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Content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Module refers to the inside of another module.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67B19427-F580-D146-B60E-4CADEE75497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83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Fan-In / Fan-Out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Fan-in describes </a:t>
            </a:r>
            <a:r>
              <a:rPr lang="en-US" dirty="0"/>
              <a:t>the number of control modules that communicate with a </a:t>
            </a:r>
            <a:r>
              <a:rPr lang="en-US" dirty="0" smtClean="0"/>
              <a:t>subordinate</a:t>
            </a:r>
          </a:p>
          <a:p>
            <a:pPr lvl="1"/>
            <a:r>
              <a:rPr lang="en-US" dirty="0" smtClean="0"/>
              <a:t>A module with </a:t>
            </a:r>
            <a:r>
              <a:rPr lang="en-US" dirty="0"/>
              <a:t>high </a:t>
            </a:r>
            <a:r>
              <a:rPr lang="en-US" dirty="0" smtClean="0"/>
              <a:t>fan-in has </a:t>
            </a:r>
            <a:r>
              <a:rPr lang="en-US" dirty="0"/>
              <a:t>many different control modules that call </a:t>
            </a:r>
            <a:r>
              <a:rPr lang="en-US" dirty="0" smtClean="0"/>
              <a:t>it</a:t>
            </a:r>
          </a:p>
          <a:p>
            <a:pPr lvl="1"/>
            <a:r>
              <a:rPr lang="en-US" dirty="0"/>
              <a:t>This is a very good </a:t>
            </a:r>
            <a:r>
              <a:rPr lang="en-US" dirty="0" smtClean="0"/>
              <a:t>situation</a:t>
            </a:r>
          </a:p>
          <a:p>
            <a:pPr lvl="1"/>
            <a:r>
              <a:rPr lang="en-US" dirty="0"/>
              <a:t>Structures with high </a:t>
            </a:r>
            <a:r>
              <a:rPr lang="en-US" dirty="0" smtClean="0"/>
              <a:t>fan-in promote </a:t>
            </a:r>
            <a:r>
              <a:rPr lang="en-US" dirty="0"/>
              <a:t>the reusability of modules and make </a:t>
            </a:r>
            <a:r>
              <a:rPr lang="en-US" dirty="0" smtClean="0"/>
              <a:t>it easier </a:t>
            </a:r>
            <a:r>
              <a:rPr lang="en-US" dirty="0"/>
              <a:t>for programmers to </a:t>
            </a:r>
            <a:r>
              <a:rPr lang="en-US" dirty="0" smtClean="0"/>
              <a:t>recode</a:t>
            </a:r>
          </a:p>
          <a:p>
            <a:r>
              <a:rPr lang="en-US" dirty="0" smtClean="0"/>
              <a:t>We want </a:t>
            </a:r>
            <a:r>
              <a:rPr lang="en-US" dirty="0"/>
              <a:t>to avoid a </a:t>
            </a:r>
            <a:r>
              <a:rPr lang="en-US" dirty="0" smtClean="0"/>
              <a:t>large number </a:t>
            </a:r>
            <a:r>
              <a:rPr lang="en-US" dirty="0"/>
              <a:t>of subordinates associated with a single </a:t>
            </a:r>
            <a:r>
              <a:rPr lang="en-US" dirty="0" smtClean="0"/>
              <a:t>control (fan-out)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67B19427-F580-D146-B60E-4CADEE75497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31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Fan-In (a) and Low Fan-in (b)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06400" y="1996543"/>
            <a:ext cx="11379200" cy="40079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67B19427-F580-D146-B60E-4CADEE75497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90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Fan-Out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06400" y="2256619"/>
            <a:ext cx="11379200" cy="34877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67B19427-F580-D146-B60E-4CADEE75497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92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Fan-Out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736951" y="1752600"/>
            <a:ext cx="8718097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67B19427-F580-D146-B60E-4CADEE75497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95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 for Structure Chart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</a:t>
            </a:r>
            <a:r>
              <a:rPr lang="en-US" dirty="0"/>
              <a:t>modules have been created whenever possible.</a:t>
            </a:r>
          </a:p>
          <a:p>
            <a:r>
              <a:rPr lang="en-US" dirty="0" smtClean="0"/>
              <a:t>The </a:t>
            </a:r>
            <a:r>
              <a:rPr lang="en-US" dirty="0"/>
              <a:t>diagram has a high </a:t>
            </a:r>
            <a:r>
              <a:rPr lang="en-US" dirty="0" smtClean="0"/>
              <a:t>fan-in structure</a:t>
            </a:r>
            <a:r>
              <a:rPr lang="en-US" dirty="0"/>
              <a:t>.</a:t>
            </a:r>
          </a:p>
          <a:p>
            <a:r>
              <a:rPr lang="en-US" dirty="0" smtClean="0"/>
              <a:t>Control </a:t>
            </a:r>
            <a:r>
              <a:rPr lang="en-US" dirty="0"/>
              <a:t>modules have no more than seven subordinates.</a:t>
            </a:r>
          </a:p>
          <a:p>
            <a:r>
              <a:rPr lang="en-US" dirty="0" smtClean="0"/>
              <a:t>Each </a:t>
            </a:r>
            <a:r>
              <a:rPr lang="en-US" dirty="0"/>
              <a:t>module performs only one function (high cohesion).</a:t>
            </a:r>
          </a:p>
          <a:p>
            <a:r>
              <a:rPr lang="en-US" dirty="0" smtClean="0"/>
              <a:t>Modules </a:t>
            </a:r>
            <a:r>
              <a:rPr lang="en-US" dirty="0"/>
              <a:t>sparingly share information (loose coupling).</a:t>
            </a:r>
          </a:p>
          <a:p>
            <a:r>
              <a:rPr lang="en-US" dirty="0" smtClean="0"/>
              <a:t>Data </a:t>
            </a:r>
            <a:r>
              <a:rPr lang="en-US" dirty="0"/>
              <a:t>couples that are passed are actually used by the accepting module.</a:t>
            </a:r>
          </a:p>
          <a:p>
            <a:r>
              <a:rPr lang="en-US" dirty="0" smtClean="0"/>
              <a:t>Control </a:t>
            </a:r>
            <a:r>
              <a:rPr lang="en-US" dirty="0"/>
              <a:t>couples are passed from “low to high.”</a:t>
            </a:r>
          </a:p>
          <a:p>
            <a:r>
              <a:rPr lang="en-US" dirty="0" smtClean="0"/>
              <a:t>Each </a:t>
            </a:r>
            <a:r>
              <a:rPr lang="en-US" dirty="0"/>
              <a:t>module has a reasonable amount of code associated with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67B19427-F580-D146-B60E-4CADEE75497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92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No standard approach</a:t>
            </a:r>
          </a:p>
          <a:p>
            <a:r>
              <a:rPr lang="en-US" dirty="0"/>
              <a:t>Include program information</a:t>
            </a:r>
          </a:p>
          <a:p>
            <a:r>
              <a:rPr lang="en-US" dirty="0"/>
              <a:t>Note events that trigger actions</a:t>
            </a:r>
          </a:p>
          <a:p>
            <a:r>
              <a:rPr lang="en-US" dirty="0"/>
              <a:t>List inputs and outputs</a:t>
            </a:r>
          </a:p>
          <a:p>
            <a:r>
              <a:rPr lang="en-US" dirty="0"/>
              <a:t>Include pseudocode</a:t>
            </a:r>
          </a:p>
          <a:p>
            <a:r>
              <a:rPr lang="en-US" dirty="0"/>
              <a:t>Provide additional notes and comments as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67B19427-F580-D146-B60E-4CADEE75497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3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from Logical to Physical Process Models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During analysis, the systems analysts identified the processes and data flows that are needed </a:t>
            </a:r>
            <a:r>
              <a:rPr lang="en-US" dirty="0" smtClean="0"/>
              <a:t>to support </a:t>
            </a:r>
            <a:r>
              <a:rPr lang="en-US" dirty="0"/>
              <a:t>the functional requirements of the new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These </a:t>
            </a:r>
            <a:r>
              <a:rPr lang="en-US" dirty="0"/>
              <a:t>processes and data flows </a:t>
            </a:r>
            <a:r>
              <a:rPr lang="en-US" dirty="0" smtClean="0"/>
              <a:t>are described </a:t>
            </a:r>
            <a:r>
              <a:rPr lang="en-US" dirty="0"/>
              <a:t>on the logical </a:t>
            </a:r>
            <a:r>
              <a:rPr lang="en-US" dirty="0" smtClean="0"/>
              <a:t>DFDs</a:t>
            </a:r>
          </a:p>
          <a:p>
            <a:r>
              <a:rPr lang="en-US" dirty="0"/>
              <a:t>The logical DFDs do not contain any indication of how the system </a:t>
            </a:r>
            <a:r>
              <a:rPr lang="en-US" dirty="0" smtClean="0"/>
              <a:t>will actually </a:t>
            </a:r>
            <a:r>
              <a:rPr lang="en-US" dirty="0"/>
              <a:t>be </a:t>
            </a:r>
            <a:r>
              <a:rPr lang="en-US" dirty="0" smtClean="0"/>
              <a:t>implemented</a:t>
            </a:r>
          </a:p>
          <a:p>
            <a:r>
              <a:rPr lang="en-US" dirty="0"/>
              <a:t>During design, physical process models are created to show implementation details </a:t>
            </a:r>
            <a:r>
              <a:rPr lang="en-US" dirty="0" smtClean="0"/>
              <a:t>and explain </a:t>
            </a:r>
            <a:r>
              <a:rPr lang="en-US" dirty="0"/>
              <a:t>how the final system will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02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67B19427-F580-D146-B60E-4CADEE75497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6" name="Content Placeholder 5" descr="Schematic illustration of a revised structure chart depicting control couples, drawn with the use of arrows with filled-in circles, to pass parameters or system-related messages back and forth among modules.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184907" y="2183734"/>
            <a:ext cx="5822185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08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67B19427-F580-D146-B60E-4CADEE75497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6" name="Content Placeholder 5" descr="Chart presenting transform and transaction structures to identify three kinds of processes: afferent, central, and efferent processes.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467419" y="1752600"/>
            <a:ext cx="325716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12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and describe the five steps involved in converting </a:t>
            </a:r>
            <a:r>
              <a:rPr lang="en-US" dirty="0" smtClean="0"/>
              <a:t>the logical </a:t>
            </a:r>
            <a:r>
              <a:rPr lang="en-US" dirty="0"/>
              <a:t>process models to physical process models.</a:t>
            </a:r>
          </a:p>
          <a:p>
            <a:r>
              <a:rPr lang="en-US" dirty="0" smtClean="0"/>
              <a:t>Describe </a:t>
            </a:r>
            <a:r>
              <a:rPr lang="en-US" dirty="0"/>
              <a:t>the purpose and components of a structure chart.</a:t>
            </a:r>
          </a:p>
          <a:p>
            <a:r>
              <a:rPr lang="en-US" dirty="0" smtClean="0"/>
              <a:t>Explain </a:t>
            </a:r>
            <a:r>
              <a:rPr lang="en-US" dirty="0"/>
              <a:t>the two primary structures shown in a structure </a:t>
            </a:r>
            <a:r>
              <a:rPr lang="en-US" dirty="0" smtClean="0"/>
              <a:t>chart and </a:t>
            </a:r>
            <a:r>
              <a:rPr lang="en-US" dirty="0"/>
              <a:t>the purpose of each.</a:t>
            </a:r>
          </a:p>
          <a:p>
            <a:r>
              <a:rPr lang="en-US" dirty="0" smtClean="0"/>
              <a:t>Discuss </a:t>
            </a:r>
            <a:r>
              <a:rPr lang="en-US" dirty="0"/>
              <a:t>the four steps involved in creating structure charts.</a:t>
            </a:r>
          </a:p>
          <a:p>
            <a:r>
              <a:rPr lang="en-US" dirty="0" smtClean="0"/>
              <a:t>Explain </a:t>
            </a:r>
            <a:r>
              <a:rPr lang="en-US" dirty="0"/>
              <a:t>the structure chart design guideline of high cohesion</a:t>
            </a:r>
            <a:r>
              <a:rPr lang="en-US" dirty="0" smtClean="0"/>
              <a:t>. List </a:t>
            </a:r>
            <a:r>
              <a:rPr lang="en-US" dirty="0"/>
              <a:t>and discuss the seven kinds of cohesion.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67B19427-F580-D146-B60E-4CADEE75497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98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Review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</a:t>
            </a:r>
            <a:r>
              <a:rPr lang="en-US" dirty="0"/>
              <a:t>the structure chart design guideline of low coupling.</a:t>
            </a:r>
          </a:p>
          <a:p>
            <a:r>
              <a:rPr lang="en-US" dirty="0"/>
              <a:t>List and discuss the five kinds of coupling.</a:t>
            </a:r>
          </a:p>
          <a:p>
            <a:r>
              <a:rPr lang="en-US" dirty="0" smtClean="0"/>
              <a:t>Explain </a:t>
            </a:r>
            <a:r>
              <a:rPr lang="en-US" dirty="0"/>
              <a:t>how the concepts of </a:t>
            </a:r>
            <a:r>
              <a:rPr lang="en-US" dirty="0" smtClean="0"/>
              <a:t>fan-in and fan-out pertain </a:t>
            </a:r>
            <a:r>
              <a:rPr lang="en-US" dirty="0"/>
              <a:t>to </a:t>
            </a:r>
            <a:r>
              <a:rPr lang="en-US" dirty="0" smtClean="0"/>
              <a:t>structure charts</a:t>
            </a:r>
            <a:r>
              <a:rPr lang="en-US" dirty="0"/>
              <a:t>.</a:t>
            </a:r>
          </a:p>
          <a:p>
            <a:r>
              <a:rPr lang="en-US" dirty="0" smtClean="0"/>
              <a:t>Explain </a:t>
            </a:r>
            <a:r>
              <a:rPr lang="en-US" dirty="0"/>
              <a:t>the recommended content of a program </a:t>
            </a:r>
            <a:r>
              <a:rPr lang="en-US" dirty="0" smtClean="0"/>
              <a:t>specification document</a:t>
            </a:r>
            <a:r>
              <a:rPr lang="en-US" dirty="0"/>
              <a:t>.</a:t>
            </a:r>
          </a:p>
          <a:p>
            <a:r>
              <a:rPr lang="en-US" dirty="0" smtClean="0"/>
              <a:t>Describe </a:t>
            </a:r>
            <a:r>
              <a:rPr lang="en-US" dirty="0"/>
              <a:t>pseudocode and explain how it differs from </a:t>
            </a:r>
            <a:r>
              <a:rPr lang="en-US" dirty="0" smtClean="0"/>
              <a:t>structured English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67B19427-F580-D146-B60E-4CADEE75497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16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 numCol="3">
            <a:normAutofit lnSpcReduction="10000"/>
          </a:bodyPr>
          <a:lstStyle/>
          <a:p>
            <a:r>
              <a:rPr lang="en-US" dirty="0"/>
              <a:t>Afferent processes</a:t>
            </a:r>
          </a:p>
          <a:p>
            <a:r>
              <a:rPr lang="en-US" dirty="0"/>
              <a:t>Central processes</a:t>
            </a:r>
          </a:p>
          <a:p>
            <a:r>
              <a:rPr lang="en-US" dirty="0"/>
              <a:t>Cohesion</a:t>
            </a:r>
          </a:p>
          <a:p>
            <a:r>
              <a:rPr lang="en-US" dirty="0"/>
              <a:t>Coincidental cohesion</a:t>
            </a:r>
          </a:p>
          <a:p>
            <a:r>
              <a:rPr lang="en-US" dirty="0"/>
              <a:t>Conditional line</a:t>
            </a:r>
          </a:p>
          <a:p>
            <a:r>
              <a:rPr lang="en-US" dirty="0"/>
              <a:t>Connector</a:t>
            </a:r>
          </a:p>
          <a:p>
            <a:r>
              <a:rPr lang="en-US" dirty="0"/>
              <a:t>Content coupling</a:t>
            </a:r>
          </a:p>
          <a:p>
            <a:r>
              <a:rPr lang="en-US" dirty="0"/>
              <a:t>Control couples</a:t>
            </a:r>
          </a:p>
          <a:p>
            <a:r>
              <a:rPr lang="en-US" dirty="0"/>
              <a:t>Control module</a:t>
            </a:r>
          </a:p>
          <a:p>
            <a:r>
              <a:rPr lang="en-US" dirty="0"/>
              <a:t>Couples</a:t>
            </a:r>
          </a:p>
          <a:p>
            <a:r>
              <a:rPr lang="en-US" dirty="0"/>
              <a:t>Coupling</a:t>
            </a:r>
          </a:p>
          <a:p>
            <a:r>
              <a:rPr lang="en-US" dirty="0"/>
              <a:t>Data couples</a:t>
            </a:r>
          </a:p>
          <a:p>
            <a:r>
              <a:rPr lang="en-US" dirty="0"/>
              <a:t>Data coupling</a:t>
            </a:r>
          </a:p>
          <a:p>
            <a:r>
              <a:rPr lang="en-US" dirty="0"/>
              <a:t>Efferent processes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Event-driven</a:t>
            </a:r>
          </a:p>
          <a:p>
            <a:r>
              <a:rPr lang="en-US" dirty="0"/>
              <a:t>Factoring</a:t>
            </a:r>
          </a:p>
          <a:p>
            <a:r>
              <a:rPr lang="en-US" dirty="0"/>
              <a:t>Fan-in</a:t>
            </a:r>
          </a:p>
          <a:p>
            <a:r>
              <a:rPr lang="en-US" dirty="0"/>
              <a:t>Fan-out</a:t>
            </a:r>
          </a:p>
          <a:p>
            <a:r>
              <a:rPr lang="en-US" dirty="0"/>
              <a:t>Functional cohesion</a:t>
            </a:r>
          </a:p>
          <a:p>
            <a:r>
              <a:rPr lang="en-US" dirty="0"/>
              <a:t>Human–machine boundary</a:t>
            </a:r>
          </a:p>
          <a:p>
            <a:r>
              <a:rPr lang="en-US" dirty="0"/>
              <a:t>Iteration</a:t>
            </a:r>
          </a:p>
          <a:p>
            <a:r>
              <a:rPr lang="en-US" dirty="0"/>
              <a:t>Library module</a:t>
            </a:r>
          </a:p>
          <a:p>
            <a:r>
              <a:rPr lang="en-US" dirty="0"/>
              <a:t>Loop</a:t>
            </a:r>
          </a:p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67B19427-F580-D146-B60E-4CADEE75497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50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 numCol="3">
            <a:normAutofit/>
          </a:bodyPr>
          <a:lstStyle/>
          <a:p>
            <a:r>
              <a:rPr lang="en-US" dirty="0" smtClean="0"/>
              <a:t>Off-page </a:t>
            </a:r>
            <a:r>
              <a:rPr lang="en-US" dirty="0"/>
              <a:t>connector</a:t>
            </a:r>
          </a:p>
          <a:p>
            <a:r>
              <a:rPr lang="en-US" dirty="0"/>
              <a:t>On-page connector</a:t>
            </a:r>
          </a:p>
          <a:p>
            <a:r>
              <a:rPr lang="en-US" dirty="0"/>
              <a:t>Physical data flow diagram (DFD)</a:t>
            </a:r>
          </a:p>
          <a:p>
            <a:r>
              <a:rPr lang="en-US" dirty="0"/>
              <a:t>Physical process model</a:t>
            </a:r>
          </a:p>
          <a:p>
            <a:r>
              <a:rPr lang="en-US" dirty="0"/>
              <a:t>Program design</a:t>
            </a:r>
          </a:p>
          <a:p>
            <a:r>
              <a:rPr lang="en-US" dirty="0"/>
              <a:t>Program specification</a:t>
            </a:r>
          </a:p>
          <a:p>
            <a:r>
              <a:rPr lang="en-US" dirty="0"/>
              <a:t>Pseudocode</a:t>
            </a:r>
          </a:p>
          <a:p>
            <a:r>
              <a:rPr lang="en-US" dirty="0"/>
              <a:t>Selection</a:t>
            </a:r>
          </a:p>
          <a:p>
            <a:r>
              <a:rPr lang="en-US" dirty="0"/>
              <a:t>Sequence</a:t>
            </a:r>
          </a:p>
          <a:p>
            <a:r>
              <a:rPr lang="en-US" dirty="0"/>
              <a:t>Structure chart</a:t>
            </a:r>
          </a:p>
          <a:p>
            <a:r>
              <a:rPr lang="en-US" dirty="0"/>
              <a:t>Subordinate module</a:t>
            </a:r>
          </a:p>
          <a:p>
            <a:r>
              <a:rPr lang="en-US" dirty="0"/>
              <a:t>Temporal cohesion</a:t>
            </a:r>
          </a:p>
          <a:p>
            <a:r>
              <a:rPr lang="en-US" dirty="0"/>
              <a:t>Top-down modular approach</a:t>
            </a:r>
          </a:p>
          <a:p>
            <a:r>
              <a:rPr lang="en-US" dirty="0"/>
              <a:t>Transaction structure</a:t>
            </a:r>
          </a:p>
          <a:p>
            <a:r>
              <a:rPr lang="en-US" dirty="0"/>
              <a:t>Transform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9-</a:t>
            </a:r>
            <a:fld id="{67B19427-F580-D146-B60E-4CADEE75497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9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Physical 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 physical data flow diagram (DFD) contains the same components as the logical </a:t>
            </a:r>
            <a:r>
              <a:rPr lang="en-US" dirty="0" smtClean="0"/>
              <a:t>DFD</a:t>
            </a:r>
          </a:p>
          <a:p>
            <a:r>
              <a:rPr lang="en-US" dirty="0" smtClean="0"/>
              <a:t>The difference </a:t>
            </a:r>
            <a:r>
              <a:rPr lang="en-US" dirty="0"/>
              <a:t>between the two models is that a physical DFD contains </a:t>
            </a:r>
            <a:r>
              <a:rPr lang="en-US" dirty="0" smtClean="0"/>
              <a:t>additional </a:t>
            </a:r>
            <a:r>
              <a:rPr lang="en-US" dirty="0"/>
              <a:t>details that </a:t>
            </a:r>
            <a:r>
              <a:rPr lang="en-US" dirty="0" smtClean="0"/>
              <a:t>describe how </a:t>
            </a:r>
            <a:r>
              <a:rPr lang="en-US" dirty="0"/>
              <a:t>the system will be </a:t>
            </a:r>
            <a:r>
              <a:rPr lang="en-US" dirty="0" smtClean="0"/>
              <a:t>built</a:t>
            </a:r>
          </a:p>
          <a:p>
            <a:r>
              <a:rPr lang="en-US" dirty="0"/>
              <a:t>There are five steps to perform to make the transition to the </a:t>
            </a:r>
            <a:r>
              <a:rPr lang="en-US" dirty="0" smtClean="0"/>
              <a:t>physical DFD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Create the Physical Data Flow Diagram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968188557"/>
              </p:ext>
            </p:extLst>
          </p:nvPr>
        </p:nvGraphicFramePr>
        <p:xfrm>
          <a:off x="406400" y="1752600"/>
          <a:ext cx="113792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400"/>
                <a:gridCol w="690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Step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Explanation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 Add implementation references.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Using the existing logical DFD, add the way in which the data stores, data flows, and processes will be implemented to each component.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 Draw a human–machine boundary.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Draw a line to separate the automated parts of the system from the manual parts.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 Add system-related data stores, data flows, and processes.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 system-related data stores, data flows, and processes to the model (components that have little to do with the business process).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 Update the data elements in the data flows.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Update the data flows to include system-related data elements.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 Update the metadata in the CASE repository.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Update the metadata in the CASE repository to include physical characteristics.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7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Physical DFD for </a:t>
            </a:r>
            <a:r>
              <a:rPr lang="en-US" dirty="0" smtClean="0"/>
              <a:t>Shop Manager Approval of Custom Drone Order Level 1 DFD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654708" y="1752600"/>
            <a:ext cx="6882583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2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Contrasting a Logical and Physical DFD of </a:t>
            </a:r>
            <a:r>
              <a:rPr lang="en-US" dirty="0" err="1"/>
              <a:t>DrōnTeq’s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56350" y="2333280"/>
            <a:ext cx="5384800" cy="32582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06400" y="2426287"/>
            <a:ext cx="5384800" cy="307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1" i="1" dirty="0"/>
              <a:t>Program design </a:t>
            </a:r>
            <a:r>
              <a:rPr lang="en-US" dirty="0"/>
              <a:t>- creating instructions for the programmers </a:t>
            </a:r>
          </a:p>
          <a:p>
            <a:r>
              <a:rPr lang="en-US" dirty="0"/>
              <a:t>The </a:t>
            </a:r>
            <a:r>
              <a:rPr lang="en-US" b="1" i="1" dirty="0"/>
              <a:t>top-down, modular approach </a:t>
            </a:r>
            <a:r>
              <a:rPr lang="en-US" dirty="0"/>
              <a:t>- begin with the “big picture” and gradually add detail</a:t>
            </a:r>
          </a:p>
          <a:p>
            <a:r>
              <a:rPr lang="en-US" b="1" i="1" dirty="0"/>
              <a:t>Program design document </a:t>
            </a:r>
            <a:r>
              <a:rPr lang="en-US" dirty="0"/>
              <a:t>– all structure charts and specifications needed by programmers to implement the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9-</a:t>
            </a:r>
            <a:fld id="{67B19427-F580-D146-B60E-4CADEE7549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11805"/>
      </p:ext>
    </p:extLst>
  </p:cSld>
  <p:clrMapOvr>
    <a:masterClrMapping/>
  </p:clrMapOvr>
</p:sld>
</file>

<file path=ppt/theme/theme1.xml><?xml version="1.0" encoding="utf-8"?>
<a:theme xmlns:a="http://schemas.openxmlformats.org/drawingml/2006/main" name="Open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ADB653A1-22A9-4BD0-B2B5-00B2E53CA889}"/>
    </a:ext>
  </a:extLst>
</a:theme>
</file>

<file path=ppt/theme/theme2.xml><?xml version="1.0" encoding="utf-8"?>
<a:theme xmlns:a="http://schemas.openxmlformats.org/drawingml/2006/main" name="Chapter Outline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25467C8E-E53C-4AD9-A914-F685BED9852C}"/>
    </a:ext>
  </a:extLst>
</a:theme>
</file>

<file path=ppt/theme/theme3.xml><?xml version="1.0" encoding="utf-8"?>
<a:theme xmlns:a="http://schemas.openxmlformats.org/drawingml/2006/main" name="Learning Objectives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895C9AC-D919-427F-9B86-94C36E44A5AC}"/>
    </a:ext>
  </a:extLst>
</a:theme>
</file>

<file path=ppt/theme/theme4.xml><?xml version="1.0" encoding="utf-8"?>
<a:theme xmlns:a="http://schemas.openxmlformats.org/drawingml/2006/main" name="Concept Check Ques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DF06AF5-28F1-4349-ABBF-0F854C7FF2AB}"/>
    </a:ext>
  </a:extLst>
</a:theme>
</file>

<file path=ppt/theme/theme5.xml><?xml version="1.0" encoding="utf-8"?>
<a:theme xmlns:a="http://schemas.openxmlformats.org/drawingml/2006/main" name="Key Term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DCC268CD-8C3E-414C-B079-8C7CF400294A}"/>
    </a:ext>
  </a:extLst>
</a:theme>
</file>

<file path=ppt/theme/theme6.xml><?xml version="1.0" encoding="utf-8"?>
<a:theme xmlns:a="http://schemas.openxmlformats.org/drawingml/2006/main" name="Sec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1E4FF330-8D2F-4F8D-BD47-17DD76922698}"/>
    </a:ext>
  </a:extLst>
</a:theme>
</file>

<file path=ppt/theme/theme7.xml><?xml version="1.0" encoding="utf-8"?>
<a:theme xmlns:a="http://schemas.openxmlformats.org/drawingml/2006/main" name="Image Slide Mast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9997BA5C-0A08-467C-973F-4C065CD0136E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FC5FF765D7D64998B8A00072F6BAD5" ma:contentTypeVersion="15" ma:contentTypeDescription="Create a new document." ma:contentTypeScope="" ma:versionID="7dc141ca22241caa5807500f3576adfb">
  <xsd:schema xmlns:xsd="http://www.w3.org/2001/XMLSchema" xmlns:xs="http://www.w3.org/2001/XMLSchema" xmlns:p="http://schemas.microsoft.com/office/2006/metadata/properties" xmlns:ns1="http://schemas.microsoft.com/sharepoint/v3" xmlns:ns3="3acb1e6a-c770-49d5-a476-585c8d9f4762" xmlns:ns4="2849ce5b-a999-43ca-9b4e-9342bc28e78e" targetNamespace="http://schemas.microsoft.com/office/2006/metadata/properties" ma:root="true" ma:fieldsID="8f0ef06240b3429aa59a01c4d08c16e4" ns1:_="" ns3:_="" ns4:_="">
    <xsd:import namespace="http://schemas.microsoft.com/sharepoint/v3"/>
    <xsd:import namespace="3acb1e6a-c770-49d5-a476-585c8d9f4762"/>
    <xsd:import namespace="2849ce5b-a999-43ca-9b4e-9342bc28e78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b1e6a-c770-49d5-a476-585c8d9f4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9ce5b-a999-43ca-9b4e-9342bc28e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acb1e6a-c770-49d5-a476-585c8d9f4762">
      <UserInfo>
        <DisplayName>McGinniss, Allison</DisplayName>
        <AccountId>4797</AccountId>
        <AccountType/>
      </UserInfo>
      <UserInfo>
        <DisplayName>Boylan, Jon</DisplayName>
        <AccountId>3791</AccountId>
        <AccountType/>
      </UserInfo>
      <UserInfo>
        <DisplayName>Swinford, Christin - Indianapolis</DisplayName>
        <AccountId>2742</AccountId>
        <AccountType/>
      </UserInfo>
      <UserInfo>
        <DisplayName>Davis, Kathy</DisplayName>
        <AccountId>3885</AccountId>
        <AccountType/>
      </UserInfo>
      <UserInfo>
        <DisplayName>Trent, Michael</DisplayName>
        <AccountId>3890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4E8EDE-B712-4183-997A-9529F0F6D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acb1e6a-c770-49d5-a476-585c8d9f4762"/>
    <ds:schemaRef ds:uri="2849ce5b-a999-43ca-9b4e-9342bc28e7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EFD79E-06AF-4973-A733-BC27ECAABB1B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2849ce5b-a999-43ca-9b4e-9342bc28e78e"/>
    <ds:schemaRef ds:uri="http://schemas.microsoft.com/office/infopath/2007/PartnerControls"/>
    <ds:schemaRef ds:uri="3acb1e6a-c770-49d5-a476-585c8d9f4762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DECD1DE-F5AD-4A6B-99F8-E38245CC2D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McDaniel Template</Template>
  <TotalTime>159</TotalTime>
  <Words>2315</Words>
  <Application>Microsoft Office PowerPoint</Application>
  <PresentationFormat>Widescreen</PresentationFormat>
  <Paragraphs>330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Source Sans Pro</vt:lpstr>
      <vt:lpstr>Opener</vt:lpstr>
      <vt:lpstr>Chapter Outline</vt:lpstr>
      <vt:lpstr>Learning Objectives</vt:lpstr>
      <vt:lpstr>Concept Check Question</vt:lpstr>
      <vt:lpstr>Key Term</vt:lpstr>
      <vt:lpstr>Section</vt:lpstr>
      <vt:lpstr>Image Slide Master</vt:lpstr>
      <vt:lpstr>System Analysis and Design</vt:lpstr>
      <vt:lpstr>Objectives</vt:lpstr>
      <vt:lpstr>Introduction</vt:lpstr>
      <vt:lpstr>Moving from Logical to Physical Process Models</vt:lpstr>
      <vt:lpstr>The Physical Data Flow Diagram</vt:lpstr>
      <vt:lpstr>Steps to Create the Physical Data Flow Diagram</vt:lpstr>
      <vt:lpstr>Physical DFD for Shop Manager Approval of Custom Drone Order Level 1 DFD</vt:lpstr>
      <vt:lpstr>Contrasting a Logical and Physical DFD of DrōnTeq’s</vt:lpstr>
      <vt:lpstr>Designing Programs</vt:lpstr>
      <vt:lpstr>Using a Top-Down Modular Approach</vt:lpstr>
      <vt:lpstr>Good Program Design</vt:lpstr>
      <vt:lpstr>Structure Chart</vt:lpstr>
      <vt:lpstr>Example Structure Chart</vt:lpstr>
      <vt:lpstr>Structure Chart Elements</vt:lpstr>
      <vt:lpstr>Structure Chart Elements Continued</vt:lpstr>
      <vt:lpstr>Syntax: Module</vt:lpstr>
      <vt:lpstr>Syntax: Module Continued</vt:lpstr>
      <vt:lpstr>Syntax: Couples</vt:lpstr>
      <vt:lpstr>Building the Structure Chart</vt:lpstr>
      <vt:lpstr>Transform and Transaction Structures</vt:lpstr>
      <vt:lpstr>Transaction Structure</vt:lpstr>
      <vt:lpstr>Transform Structure</vt:lpstr>
      <vt:lpstr>Steps in Building the Structure Chart</vt:lpstr>
      <vt:lpstr>Step 1: Identify Modules and Levels for the Structure Chart</vt:lpstr>
      <vt:lpstr>Step 2: Add Special Connections to the Structure Chart</vt:lpstr>
      <vt:lpstr>Step 3: Add Couples to the Structure Chart</vt:lpstr>
      <vt:lpstr>Design Guidelines</vt:lpstr>
      <vt:lpstr>Build Modules with High Cohesion</vt:lpstr>
      <vt:lpstr>Types of Cohesion from Good to Bad</vt:lpstr>
      <vt:lpstr>Cohesion Decision Tree</vt:lpstr>
      <vt:lpstr>Factoring</vt:lpstr>
      <vt:lpstr>Build Loosely Coupled Modules</vt:lpstr>
      <vt:lpstr>Types of Coupling from Good to Bad</vt:lpstr>
      <vt:lpstr>Fan-In / Fan-Out</vt:lpstr>
      <vt:lpstr>High Fan-In (a) and Low Fan-in (b)</vt:lpstr>
      <vt:lpstr>High Fan-Out</vt:lpstr>
      <vt:lpstr>Low Fan-Out</vt:lpstr>
      <vt:lpstr>Checklist for Structure Chart Quality</vt:lpstr>
      <vt:lpstr>Program Specification</vt:lpstr>
      <vt:lpstr>Sample Pseudocode</vt:lpstr>
      <vt:lpstr>Sample Program Specification</vt:lpstr>
      <vt:lpstr>Chapter Review</vt:lpstr>
      <vt:lpstr>Chapter Review Continued</vt:lpstr>
      <vt:lpstr>Key Terms</vt:lpstr>
      <vt:lpstr>Key Terms Continued</vt:lpstr>
    </vt:vector>
  </TitlesOfParts>
  <Manager>Judy Howarth</Manager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Program Design</dc:title>
  <dc:subject>System Analysis and Design 8E</dc:subject>
  <dc:creator>Ronny Richardson</dc:creator>
  <cp:keywords>Business</cp:keywords>
  <dc:description>This file was created by:_x000d_
_x000d_
Dr. Ronny Richardson_x000d_
Professor of Operations Management_x000d_
Coles College of Business_x000d_
Kennesaw State University_x000d_
_x000d_
DrRonnyRichardson@gmail.com</dc:description>
  <cp:lastModifiedBy>Ronny Richardson</cp:lastModifiedBy>
  <cp:revision>38</cp:revision>
  <cp:lastPrinted>2017-04-26T13:25:47Z</cp:lastPrinted>
  <dcterms:created xsi:type="dcterms:W3CDTF">2021-04-29T19:32:45Z</dcterms:created>
  <dcterms:modified xsi:type="dcterms:W3CDTF">2021-09-18T22:18:26Z</dcterms:modified>
  <cp:category>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0x0101006FFC5FF765D7D64998B8A00072F6BAD5</vt:lpwstr>
  </property>
</Properties>
</file>