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47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3" r:id="rId4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10-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Data Storage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most popular kind of database for application development today</a:t>
            </a:r>
          </a:p>
          <a:p>
            <a:r>
              <a:rPr lang="en-US" altLang="en-US" dirty="0" smtClean="0"/>
              <a:t>Based on collections of </a:t>
            </a:r>
            <a:r>
              <a:rPr lang="en-US" altLang="en-US" b="1" i="1" dirty="0" smtClean="0"/>
              <a:t>tables</a:t>
            </a:r>
            <a:r>
              <a:rPr lang="en-US" altLang="en-US" dirty="0" smtClean="0"/>
              <a:t>, each of which has a </a:t>
            </a:r>
            <a:r>
              <a:rPr lang="en-US" altLang="en-US" b="1" i="1" dirty="0" smtClean="0"/>
              <a:t>primary key</a:t>
            </a:r>
          </a:p>
          <a:p>
            <a:r>
              <a:rPr lang="en-US" altLang="en-US" dirty="0" smtClean="0"/>
              <a:t>Tables are related to each other by the placing the primary key from one table into the related table as a </a:t>
            </a:r>
            <a:r>
              <a:rPr lang="en-US" altLang="en-US" b="1" i="1" dirty="0" smtClean="0"/>
              <a:t>foreign key</a:t>
            </a:r>
          </a:p>
          <a:p>
            <a:r>
              <a:rPr lang="en-US" dirty="0"/>
              <a:t>Most relational database management systems (</a:t>
            </a:r>
            <a:r>
              <a:rPr lang="en-US" dirty="0" smtClean="0"/>
              <a:t>RDBMS</a:t>
            </a:r>
            <a:r>
              <a:rPr lang="en-US" dirty="0"/>
              <a:t>) support </a:t>
            </a:r>
            <a:r>
              <a:rPr lang="en-US" b="1" i="1" dirty="0"/>
              <a:t>referential </a:t>
            </a:r>
            <a:r>
              <a:rPr lang="en-US" b="1" i="1" dirty="0" smtClean="0"/>
              <a:t>integrity</a:t>
            </a:r>
            <a:endParaRPr lang="en-US" dirty="0"/>
          </a:p>
          <a:p>
            <a:pPr lvl="1"/>
            <a:r>
              <a:rPr lang="en-US" dirty="0" smtClean="0"/>
              <a:t>Ensures </a:t>
            </a:r>
            <a:r>
              <a:rPr lang="en-US" dirty="0"/>
              <a:t>that values linking the tables together are valid and correctly </a:t>
            </a:r>
            <a:r>
              <a:rPr lang="en-US" dirty="0" smtClean="0"/>
              <a:t>synchronized</a:t>
            </a:r>
            <a:endParaRPr lang="en-US" dirty="0"/>
          </a:p>
          <a:p>
            <a:r>
              <a:rPr lang="en-US" b="1" i="1" dirty="0"/>
              <a:t>Structured Query Language </a:t>
            </a:r>
            <a:r>
              <a:rPr lang="en-US" dirty="0"/>
              <a:t>(</a:t>
            </a:r>
            <a:r>
              <a:rPr lang="en-US" dirty="0" smtClean="0"/>
              <a:t>SQL</a:t>
            </a:r>
            <a:r>
              <a:rPr lang="en-US" dirty="0"/>
              <a:t>) is the standard language for accessing the data in the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689187" y="1752600"/>
            <a:ext cx="48136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 smtClean="0"/>
              <a:t>Based on object orientation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ll things should be treated as </a:t>
            </a:r>
            <a:r>
              <a:rPr lang="en-US" altLang="en-US" b="1" i="1" dirty="0" smtClean="0"/>
              <a:t>objects</a:t>
            </a:r>
            <a:r>
              <a:rPr lang="en-US" altLang="en-US" dirty="0" smtClean="0"/>
              <a:t> having both data (attributes) and processes (behaviors)</a:t>
            </a:r>
          </a:p>
          <a:p>
            <a:r>
              <a:rPr lang="en-US" altLang="en-US" b="1" i="1" dirty="0" smtClean="0"/>
              <a:t>Object-oriented database management systems </a:t>
            </a:r>
            <a:r>
              <a:rPr lang="en-US" altLang="en-US" dirty="0" smtClean="0"/>
              <a:t>(OODBMs) are mainly used to support multimedia applications or systems that involve complex data.</a:t>
            </a:r>
          </a:p>
          <a:p>
            <a:r>
              <a:rPr lang="en-US" altLang="en-US" dirty="0" smtClean="0"/>
              <a:t>Play a minor role in the DBMS market currently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 type of relational database used extensively in data warehousing.</a:t>
            </a:r>
          </a:p>
          <a:p>
            <a:r>
              <a:rPr lang="en-US" b="1" i="1" dirty="0" smtClean="0"/>
              <a:t>Data warehousing </a:t>
            </a:r>
            <a:r>
              <a:rPr lang="en-US" dirty="0" smtClean="0"/>
              <a:t>is the practice of taking and storing data in a data warehouse (that is a large database) that supports </a:t>
            </a:r>
            <a:r>
              <a:rPr lang="en-US" b="1" i="1" dirty="0" smtClean="0"/>
              <a:t>business intelligence </a:t>
            </a:r>
            <a:r>
              <a:rPr lang="en-US" dirty="0" smtClean="0"/>
              <a:t>(BI) systems</a:t>
            </a:r>
          </a:p>
          <a:p>
            <a:r>
              <a:rPr lang="en-US" dirty="0" smtClean="0"/>
              <a:t>Data marts are smaller databases based on data warehouse data; support BI for specific departments or functional areas of the organization</a:t>
            </a:r>
          </a:p>
          <a:p>
            <a:r>
              <a:rPr lang="en-US" dirty="0" smtClean="0"/>
              <a:t>Stores data to support </a:t>
            </a:r>
            <a:r>
              <a:rPr lang="en-US" b="1" i="1" dirty="0" smtClean="0"/>
              <a:t>aggregations</a:t>
            </a:r>
            <a:r>
              <a:rPr lang="en-US" dirty="0" smtClean="0"/>
              <a:t> of data on multiple dimensions</a:t>
            </a:r>
          </a:p>
          <a:p>
            <a:r>
              <a:rPr lang="en-US" dirty="0" smtClean="0"/>
              <a:t>When the data are first loaded into a multidimensional database, the database precalculates the data across the multiple dimensions and stores the answers for fast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</a:t>
            </a:r>
            <a:r>
              <a:rPr lang="en-US" dirty="0" smtClean="0"/>
              <a:t>Databases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2" descr="Illustration of a relational database having a customer table, an original order form, and a table for payment type.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718300" y="1752600"/>
            <a:ext cx="47553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Newest database approach; not based on the relational model or SQL</a:t>
            </a:r>
          </a:p>
          <a:p>
            <a:r>
              <a:rPr lang="en-US" dirty="0" smtClean="0"/>
              <a:t>Rapid processing on replicated database servers in the cloud</a:t>
            </a:r>
          </a:p>
          <a:p>
            <a:r>
              <a:rPr lang="en-US" dirty="0" smtClean="0"/>
              <a:t>Various types include:</a:t>
            </a:r>
          </a:p>
          <a:p>
            <a:pPr lvl="1"/>
            <a:r>
              <a:rPr lang="en-US" b="1" i="1" dirty="0" smtClean="0"/>
              <a:t>Document-oriented databases</a:t>
            </a:r>
            <a:r>
              <a:rPr lang="en-US" dirty="0" smtClean="0"/>
              <a:t>: manage collection of documents of varying forms and structures (example: Mongo DB)</a:t>
            </a:r>
          </a:p>
          <a:p>
            <a:pPr lvl="1"/>
            <a:r>
              <a:rPr lang="en-US" b="1" i="1" dirty="0" smtClean="0"/>
              <a:t>Wide column databases</a:t>
            </a:r>
            <a:r>
              <a:rPr lang="en-US" dirty="0" smtClean="0"/>
              <a:t>: store data in records holding very large numbers of dynamic columns (potentially billions of columns). Example: </a:t>
            </a:r>
            <a:r>
              <a:rPr lang="en-US" dirty="0" err="1" smtClean="0"/>
              <a:t>Bigtable</a:t>
            </a:r>
            <a:r>
              <a:rPr lang="en-US" dirty="0" smtClean="0"/>
              <a:t>, Cassandra, Dynamo</a:t>
            </a:r>
          </a:p>
          <a:p>
            <a:pPr lvl="1"/>
            <a:r>
              <a:rPr lang="en-US" b="1" i="1" dirty="0" smtClean="0"/>
              <a:t>Graph databases</a:t>
            </a:r>
            <a:r>
              <a:rPr lang="en-US" dirty="0" smtClean="0"/>
              <a:t>: a collection of nodes and edges using graph theory to store, map, and query relationships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0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Storage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Each of the file and database data storage format has its strengths and </a:t>
            </a:r>
            <a:r>
              <a:rPr lang="en-US" altLang="en-US" dirty="0" smtClean="0"/>
              <a:t>weaknesses</a:t>
            </a: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Factors to consider in selecting a storage format: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Data </a:t>
            </a:r>
            <a:r>
              <a:rPr lang="en-US" altLang="en-US" dirty="0" smtClean="0"/>
              <a:t>types</a:t>
            </a:r>
            <a:endParaRPr lang="en-US" altLang="en-US" dirty="0"/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Type of </a:t>
            </a:r>
            <a:r>
              <a:rPr lang="en-US" altLang="en-US" dirty="0" smtClean="0"/>
              <a:t>application system</a:t>
            </a:r>
            <a:endParaRPr lang="en-US" altLang="en-US" dirty="0"/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Existing </a:t>
            </a:r>
            <a:r>
              <a:rPr lang="en-US" altLang="en-US" dirty="0" smtClean="0"/>
              <a:t>storage formats</a:t>
            </a:r>
            <a:endParaRPr lang="en-US" altLang="en-US" dirty="0"/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Future </a:t>
            </a:r>
            <a:r>
              <a:rPr lang="en-US" altLang="en-US" dirty="0" smtClean="0"/>
              <a:t>needs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Data Storage Formats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87365322"/>
              </p:ext>
            </p:extLst>
          </p:nvPr>
        </p:nvGraphicFramePr>
        <p:xfrm>
          <a:off x="406400" y="1752600"/>
          <a:ext cx="11379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676400"/>
                <a:gridCol w="1524000"/>
                <a:gridCol w="1905000"/>
                <a:gridCol w="1524000"/>
                <a:gridCol w="1676400"/>
                <a:gridCol w="180340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Legacy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databases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Relational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databases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Object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databases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Multidimensional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databases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NoSQL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databases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Major</a:t>
                      </a:r>
                      <a:r>
                        <a:rPr lang="en-US" sz="1200" baseline="0" dirty="0" smtClean="0"/>
                        <a:t> 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Files can be designed for fast performance; good for short-term data storage.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Very mature products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Leader in the database market; can handle fast updating and querying needs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handle complex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Configured to answer business intelligence questions quickly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Designed for huge,</a:t>
                      </a:r>
                    </a:p>
                    <a:p>
                      <a:r>
                        <a:rPr lang="en-US" sz="1200" dirty="0" smtClean="0"/>
                        <a:t>varied data sets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Major weaknesses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Redundant data; data must be updated using programs.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able to store data 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efficiently; limited future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Cannot handle complex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Limited market</a:t>
                      </a:r>
                    </a:p>
                    <a:p>
                      <a:r>
                        <a:rPr lang="en-US" sz="1200" dirty="0" smtClean="0"/>
                        <a:t>acceptance; skills are hard to find.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Highly specialized use; skills are hard to find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in the market, highly specialized use; skills are hard to find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types supported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recommended for new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 (e.g., video, audio, images)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Aggregated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Mixed data sets with structured and unstructured components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Application system types supported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</a:t>
                      </a:r>
                      <a:r>
                        <a:rPr lang="en-US" sz="1200" baseline="0" dirty="0" smtClean="0"/>
                        <a:t> processing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recommended for new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 processing and decision making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Transaction</a:t>
                      </a:r>
                      <a:r>
                        <a:rPr lang="en-US" sz="1200" baseline="0" dirty="0" smtClean="0"/>
                        <a:t> processing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 intelligence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 intelligence; finding patterns and relationships in mixed data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Existing data formats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Organization dependent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Organization dependent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Organization dependent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Organization dependent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Organization dependent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Organization dependent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Future needs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Limited future prospects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Poor future prospects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Good future prospects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Uncertain future prospects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Uncertain future prospects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New, uncertain future prospects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a Logical to Physical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logical entity relationship diagrams </a:t>
            </a:r>
            <a:r>
              <a:rPr lang="en-US" dirty="0"/>
              <a:t>(</a:t>
            </a:r>
            <a:r>
              <a:rPr lang="en-US" dirty="0" smtClean="0"/>
              <a:t>ERD</a:t>
            </a:r>
            <a:r>
              <a:rPr lang="en-US" dirty="0"/>
              <a:t>) depicts the “business view” of the data; omits implementation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/>
              <a:t>Having determined the data storage format, </a:t>
            </a:r>
            <a:r>
              <a:rPr lang="en-US" b="1" i="1" dirty="0"/>
              <a:t>physical data </a:t>
            </a:r>
            <a:r>
              <a:rPr lang="en-US" dirty="0"/>
              <a:t>models are created to show implementation details and to explain more about the “how” of the final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physical ERD includes entities, relationships, and </a:t>
            </a:r>
            <a:r>
              <a:rPr lang="en-US" dirty="0" smtClean="0"/>
              <a:t>attributes</a:t>
            </a:r>
            <a:endParaRPr lang="en-US" dirty="0"/>
          </a:p>
          <a:p>
            <a:r>
              <a:rPr lang="en-US" dirty="0"/>
              <a:t>Adds references to how data will be </a:t>
            </a:r>
            <a:r>
              <a:rPr lang="en-US" dirty="0" smtClean="0"/>
              <a:t>stored</a:t>
            </a:r>
            <a:endParaRPr lang="en-US" dirty="0"/>
          </a:p>
          <a:p>
            <a:r>
              <a:rPr lang="en-US" dirty="0"/>
              <a:t>Much more metadata is </a:t>
            </a:r>
            <a:r>
              <a:rPr lang="en-US" dirty="0" smtClean="0"/>
              <a:t>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Become familiar with several fi le and database formats.</a:t>
            </a:r>
          </a:p>
          <a:p>
            <a:r>
              <a:rPr lang="en-US" dirty="0" smtClean="0"/>
              <a:t>Describe several goals of data storage.</a:t>
            </a:r>
          </a:p>
          <a:p>
            <a:r>
              <a:rPr lang="en-US" dirty="0" smtClean="0"/>
              <a:t>Be able to revise a logical ERD into a physical ERD.</a:t>
            </a:r>
          </a:p>
          <a:p>
            <a:r>
              <a:rPr lang="en-US" dirty="0" smtClean="0"/>
              <a:t>Be able to optimize a relational database for data storage and data access.</a:t>
            </a:r>
          </a:p>
          <a:p>
            <a:r>
              <a:rPr lang="en-US" dirty="0" smtClean="0"/>
              <a:t>Become familiar with indexes.</a:t>
            </a:r>
          </a:p>
          <a:p>
            <a:r>
              <a:rPr lang="en-US" dirty="0" smtClean="0"/>
              <a:t>Be able to estimate the size of a database.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Create the Physical ERD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985447370"/>
              </p:ext>
            </p:extLst>
          </p:nvPr>
        </p:nvGraphicFramePr>
        <p:xfrm>
          <a:off x="406400" y="1752600"/>
          <a:ext cx="11379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600"/>
                <a:gridCol w="6832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3200" indent="-403200">
                        <a:buFont typeface="+mj-lt"/>
                        <a:buAutoNum type="arabicPeriod"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entities to tables or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Beginning with the logical ERD, change the entities to tables or</a:t>
                      </a:r>
                    </a:p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 and update the metadata.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3200" indent="-403200">
                        <a:buFont typeface="+mj-lt"/>
                        <a:buAutoNum type="arabicPeriod" startAt="2"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attributes to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the attributes to fields and update the metadata.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3200" indent="-403200">
                        <a:buFont typeface="+mj-lt"/>
                        <a:buAutoNum type="arabicPeriod" startAt="3"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primary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 primary keys to all entities.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3200" indent="-403200">
                        <a:buFont typeface="+mj-lt"/>
                        <a:buAutoNum type="arabicPeriod" startAt="4"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foreign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foreign keys to represent the relationships among entities.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3200" indent="-403200">
                        <a:buFont typeface="+mj-lt"/>
                        <a:buAutoNum type="arabicPeriod" startAt="5"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system-related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system-related tables and fields.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Tabular chart presenting the types of data in a suggested format in the drone flight services system.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343587" y="1854522"/>
            <a:ext cx="7504826" cy="42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Aspects of Data Element in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Chart presenting the steps of transition from the logical to physical data model containing much more metadata components.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484652" y="1752600"/>
            <a:ext cx="522269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Revising the CRUD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 smtClean="0"/>
              <a:t>It is important to verify that the system’s DFD and ERD models are balanced</a:t>
            </a:r>
          </a:p>
          <a:p>
            <a:r>
              <a:rPr lang="en-US" altLang="en-US" dirty="0" smtClean="0"/>
              <a:t>In design, logical models are converted into physical models</a:t>
            </a:r>
          </a:p>
          <a:p>
            <a:r>
              <a:rPr lang="en-US" altLang="en-US" dirty="0" smtClean="0"/>
              <a:t>Changes in the form of new processes, new data stores, and new data elements may occur</a:t>
            </a:r>
          </a:p>
          <a:p>
            <a:r>
              <a:rPr lang="en-US" altLang="en-US" dirty="0" smtClean="0"/>
              <a:t>The CRUD matrix should be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Optimizing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 smtClean="0"/>
              <a:t>The data storage format is now optimized for processing </a:t>
            </a:r>
            <a:r>
              <a:rPr lang="en-US" altLang="en-US" b="1" i="1" dirty="0" smtClean="0"/>
              <a:t>efficiency</a:t>
            </a:r>
          </a:p>
          <a:p>
            <a:r>
              <a:rPr lang="en-US" altLang="en-US" dirty="0" smtClean="0"/>
              <a:t>Two primary dimensions:</a:t>
            </a:r>
          </a:p>
          <a:p>
            <a:pPr lvl="1"/>
            <a:r>
              <a:rPr lang="en-US" altLang="en-US" dirty="0" smtClean="0"/>
              <a:t>Storage efficiency</a:t>
            </a:r>
          </a:p>
          <a:p>
            <a:pPr lvl="1"/>
            <a:r>
              <a:rPr lang="en-US" altLang="en-US" dirty="0" smtClean="0"/>
              <a:t>Speed of access</a:t>
            </a:r>
          </a:p>
          <a:p>
            <a:r>
              <a:rPr lang="en-US" altLang="en-US" dirty="0" smtClean="0"/>
              <a:t>Limit </a:t>
            </a:r>
            <a:r>
              <a:rPr lang="en-US" altLang="en-US" b="1" i="1" dirty="0" smtClean="0"/>
              <a:t>data redundancy</a:t>
            </a:r>
            <a:r>
              <a:rPr lang="en-US" altLang="en-US" dirty="0" smtClean="0"/>
              <a:t>; very few null values</a:t>
            </a:r>
          </a:p>
          <a:p>
            <a:r>
              <a:rPr lang="en-US" altLang="en-US" dirty="0" smtClean="0"/>
              <a:t>Best way to achieve efficiency is </a:t>
            </a:r>
            <a:r>
              <a:rPr lang="en-US" altLang="en-US" b="1" i="1" dirty="0" smtClean="0"/>
              <a:t>normalization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11" name="Content Placeholder 5" descr="Illustration of a physical entity relationship diagram depicting the Customer Drone Ordering system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1818237"/>
            <a:ext cx="5384800" cy="42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9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Optimizing Access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 smtClean="0"/>
              <a:t>After optimizing for data storage efficiency, data are spread out across many tables</a:t>
            </a:r>
          </a:p>
          <a:p>
            <a:r>
              <a:rPr lang="en-US" altLang="en-US" dirty="0" smtClean="0"/>
              <a:t>For a large relational database, it is necessary to optimize access speed</a:t>
            </a:r>
          </a:p>
          <a:p>
            <a:r>
              <a:rPr lang="en-US" altLang="en-US" dirty="0" smtClean="0"/>
              <a:t>Techniques of optimizing access speed:</a:t>
            </a:r>
          </a:p>
          <a:p>
            <a:pPr lvl="1"/>
            <a:r>
              <a:rPr lang="en-US" altLang="en-US" dirty="0" smtClean="0"/>
              <a:t>Denormalization</a:t>
            </a:r>
          </a:p>
          <a:p>
            <a:pPr lvl="1"/>
            <a:r>
              <a:rPr lang="en-US" altLang="en-US" dirty="0" smtClean="0"/>
              <a:t>Clustering</a:t>
            </a:r>
          </a:p>
          <a:p>
            <a:pPr lvl="1"/>
            <a:r>
              <a:rPr lang="en-US" altLang="en-US" dirty="0" smtClean="0"/>
              <a:t>Indexing </a:t>
            </a:r>
          </a:p>
          <a:p>
            <a:pPr lvl="1"/>
            <a:r>
              <a:rPr lang="en-US" altLang="en-US" dirty="0" smtClean="0"/>
              <a:t>Estimating the size of data for hardware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3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Denormalization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Add redundancy back into the design</a:t>
            </a:r>
          </a:p>
          <a:p>
            <a:r>
              <a:rPr lang="en-US" smtClean="0"/>
              <a:t>Reduce the number of joins required during processing to enhance data access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13" name="Content Placeholder 14" descr="Screenshot displaying a variety of metadata describing the cust_id field in an Oracle Customer table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685902"/>
            <a:ext cx="5384800" cy="25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Denormalize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86293950"/>
              </p:ext>
            </p:extLst>
          </p:nvPr>
        </p:nvGraphicFramePr>
        <p:xfrm>
          <a:off x="406400" y="1752600"/>
          <a:ext cx="11379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Look-up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Include a code’s description in the table using that code if the description is often used.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1:1 Relationships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Combine tables if they are related 1:1 and if they usually are accessed together.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1:N Relationships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Place fields from the parent (1) table into the child (N) table if the parent fields are used frequently with child information.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 schema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marts often are modeled with star schema design, which uses denormalization to maximize BI query performance.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0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Placing records together physically so that like records are stored close together.</a:t>
            </a:r>
          </a:p>
          <a:p>
            <a:r>
              <a:rPr lang="en-US" b="1" i="1" dirty="0" err="1"/>
              <a:t>Intrafile</a:t>
            </a:r>
            <a:r>
              <a:rPr lang="en-US" b="1" i="1" dirty="0"/>
              <a:t> clustering</a:t>
            </a:r>
            <a:r>
              <a:rPr lang="en-US" dirty="0"/>
              <a:t>: Similar records in the table are stored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b="1" i="1" dirty="0"/>
              <a:t>Interfile clustering</a:t>
            </a:r>
            <a:r>
              <a:rPr lang="en-US" dirty="0"/>
              <a:t>: Combining records from more that one table that typically are retrieved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7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 smtClean="0"/>
              <a:t>A data storage </a:t>
            </a:r>
            <a:r>
              <a:rPr lang="en-US" altLang="en-US" b="1" i="1" dirty="0" smtClean="0"/>
              <a:t>index</a:t>
            </a:r>
            <a:r>
              <a:rPr lang="en-US" altLang="en-US" dirty="0" smtClean="0"/>
              <a:t> is a </a:t>
            </a:r>
            <a:r>
              <a:rPr lang="en-US" altLang="en-US" dirty="0" err="1" smtClean="0"/>
              <a:t>minitable</a:t>
            </a:r>
            <a:r>
              <a:rPr lang="en-US" altLang="en-US" dirty="0" smtClean="0"/>
              <a:t> (similar to an index of a book) containing values from one or more columns in a table and the location of the values within the table</a:t>
            </a:r>
          </a:p>
          <a:p>
            <a:r>
              <a:rPr lang="en-US" altLang="en-US" dirty="0" smtClean="0"/>
              <a:t>Indexes require overhead; they take up storage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13" name="Content Placeholder 5" descr="Illustration of a physical entity relationship diagram for renaming the entities to match with the tables or files that will be used by the system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335151"/>
            <a:ext cx="5384800" cy="3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b="1" i="1" dirty="0" smtClean="0"/>
              <a:t>Data storage function</a:t>
            </a:r>
            <a:r>
              <a:rPr lang="en-US" altLang="en-US" dirty="0" smtClean="0"/>
              <a:t>: how data is stored and handled by programs that run the system.</a:t>
            </a:r>
          </a:p>
          <a:p>
            <a:r>
              <a:rPr lang="en-US" altLang="en-US" b="1" i="1" dirty="0" smtClean="0"/>
              <a:t>Data storage design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Select the data storage format</a:t>
            </a:r>
          </a:p>
          <a:p>
            <a:pPr lvl="1"/>
            <a:r>
              <a:rPr lang="en-US" altLang="en-US" dirty="0" smtClean="0"/>
              <a:t>Convert the logical data model into a physical data model to reflect implementation decisions</a:t>
            </a:r>
          </a:p>
          <a:p>
            <a:pPr lvl="1"/>
            <a:r>
              <a:rPr lang="en-US" altLang="en-US" dirty="0" smtClean="0"/>
              <a:t>Ensure that DFDs and ERDs balance</a:t>
            </a:r>
          </a:p>
          <a:p>
            <a:pPr lvl="1"/>
            <a:r>
              <a:rPr lang="en-US" altLang="en-US" dirty="0" smtClean="0"/>
              <a:t>Design the selected data storage format to optimize its processing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Use indexes sparingly for transaction systems</a:t>
            </a:r>
          </a:p>
          <a:p>
            <a:r>
              <a:rPr lang="en-US" smtClean="0"/>
              <a:t>Use many indexes to improve response times in business intelligence systems</a:t>
            </a:r>
          </a:p>
          <a:p>
            <a:r>
              <a:rPr lang="en-US" smtClean="0"/>
              <a:t>For each table, create a unique index that is based on the primary key</a:t>
            </a:r>
          </a:p>
          <a:p>
            <a:r>
              <a:rPr lang="en-US" smtClean="0"/>
              <a:t>For each table, create an index that is based on the foreign key to improve the performance of joins</a:t>
            </a:r>
          </a:p>
          <a:p>
            <a:r>
              <a:rPr lang="en-US" smtClean="0"/>
              <a:t>Create an index for fields that are used frequently for grouping, sorting, or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Storage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 err="1"/>
              <a:t>Volumetrics</a:t>
            </a:r>
            <a:r>
              <a:rPr lang="en-US" dirty="0"/>
              <a:t> – technique of estimating the amount of data that the hardware must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Steps: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Calculate the amount of raw data - all the data stored within the database </a:t>
            </a:r>
            <a:r>
              <a:rPr lang="en-US" dirty="0" smtClean="0"/>
              <a:t>tables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Calculate the overhead requirements based on the DBMS vendor’s </a:t>
            </a:r>
            <a:r>
              <a:rPr lang="en-US" dirty="0" smtClean="0"/>
              <a:t>recommendations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Record the number of initial records loaded into the table, as well as the expected growth per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3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Volumetrics</a:t>
            </a:r>
            <a:r>
              <a:rPr lang="en-US" dirty="0"/>
              <a:t>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Illustration of the CRUD matrix that was created for a client services project's Assign Pilot to Flight Request process.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942649" y="1752600"/>
            <a:ext cx="430670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and describe the purpose of the five type of files </a:t>
            </a:r>
            <a:r>
              <a:rPr lang="en-US" dirty="0" smtClean="0"/>
              <a:t>that are </a:t>
            </a:r>
            <a:r>
              <a:rPr lang="en-US" dirty="0"/>
              <a:t>used to store business information.</a:t>
            </a:r>
          </a:p>
          <a:p>
            <a:r>
              <a:rPr lang="en-US" dirty="0" smtClean="0"/>
              <a:t>Identify </a:t>
            </a:r>
            <a:r>
              <a:rPr lang="en-US" dirty="0"/>
              <a:t>and describe the purpose of the five type of </a:t>
            </a:r>
            <a:r>
              <a:rPr lang="en-US" dirty="0" smtClean="0"/>
              <a:t>databases that </a:t>
            </a:r>
            <a:r>
              <a:rPr lang="en-US" dirty="0"/>
              <a:t>are used to store business information.</a:t>
            </a:r>
          </a:p>
          <a:p>
            <a:r>
              <a:rPr lang="en-US" dirty="0" smtClean="0"/>
              <a:t>Discuss </a:t>
            </a:r>
            <a:r>
              <a:rPr lang="en-US" dirty="0"/>
              <a:t>the considerations to be made when selecting a </a:t>
            </a:r>
            <a:r>
              <a:rPr lang="en-US" dirty="0" smtClean="0"/>
              <a:t>data storage </a:t>
            </a:r>
            <a:r>
              <a:rPr lang="en-US" dirty="0"/>
              <a:t>format.</a:t>
            </a:r>
          </a:p>
          <a:p>
            <a:r>
              <a:rPr lang="en-US" dirty="0" smtClean="0"/>
              <a:t>Discuss </a:t>
            </a:r>
            <a:r>
              <a:rPr lang="en-US" dirty="0"/>
              <a:t>the five steps involved in converting the logical </a:t>
            </a:r>
            <a:r>
              <a:rPr lang="en-US" dirty="0" smtClean="0"/>
              <a:t>data model </a:t>
            </a:r>
            <a:r>
              <a:rPr lang="en-US" dirty="0"/>
              <a:t>to a physical data model.</a:t>
            </a:r>
          </a:p>
          <a:p>
            <a:r>
              <a:rPr lang="en-US" dirty="0" smtClean="0"/>
              <a:t>Explain </a:t>
            </a:r>
            <a:r>
              <a:rPr lang="en-US" dirty="0"/>
              <a:t>the modifications that may need to be made </a:t>
            </a:r>
            <a:r>
              <a:rPr lang="en-US" dirty="0" smtClean="0"/>
              <a:t>when updating </a:t>
            </a:r>
            <a:r>
              <a:rPr lang="en-US" dirty="0"/>
              <a:t>the CRUD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8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Review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how to optimize the data storage design for </a:t>
            </a:r>
            <a:r>
              <a:rPr lang="en-US" dirty="0" smtClean="0"/>
              <a:t>storage efficiency</a:t>
            </a:r>
            <a:r>
              <a:rPr lang="en-US" dirty="0"/>
              <a:t>.</a:t>
            </a:r>
          </a:p>
          <a:p>
            <a:r>
              <a:rPr lang="en-US" dirty="0" smtClean="0"/>
              <a:t>Explain </a:t>
            </a:r>
            <a:r>
              <a:rPr lang="en-US" dirty="0"/>
              <a:t>the several reasons to apply denormalization to </a:t>
            </a:r>
            <a:r>
              <a:rPr lang="en-US" dirty="0" smtClean="0"/>
              <a:t>the data </a:t>
            </a:r>
            <a:r>
              <a:rPr lang="en-US" dirty="0"/>
              <a:t>storage design.</a:t>
            </a:r>
          </a:p>
          <a:p>
            <a:r>
              <a:rPr lang="en-US" dirty="0" smtClean="0"/>
              <a:t>Explain </a:t>
            </a:r>
            <a:r>
              <a:rPr lang="en-US" dirty="0"/>
              <a:t>the purpose and types of clustering that can be </a:t>
            </a:r>
            <a:r>
              <a:rPr lang="en-US" dirty="0" smtClean="0"/>
              <a:t>applied to </a:t>
            </a:r>
            <a:r>
              <a:rPr lang="en-US" dirty="0"/>
              <a:t>the data storage design.</a:t>
            </a:r>
          </a:p>
          <a:p>
            <a:r>
              <a:rPr lang="en-US" dirty="0" smtClean="0"/>
              <a:t>Explain </a:t>
            </a:r>
            <a:r>
              <a:rPr lang="en-US" dirty="0"/>
              <a:t>the purpose of indexing when applied to the </a:t>
            </a:r>
            <a:r>
              <a:rPr lang="en-US" dirty="0" smtClean="0"/>
              <a:t>data storage </a:t>
            </a:r>
            <a:r>
              <a:rPr lang="en-US" dirty="0"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7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 lnSpcReduction="10000"/>
          </a:bodyPr>
          <a:lstStyle/>
          <a:p>
            <a:r>
              <a:rPr lang="en-US" dirty="0"/>
              <a:t>Aggregated</a:t>
            </a:r>
          </a:p>
          <a:p>
            <a:r>
              <a:rPr lang="en-US" dirty="0"/>
              <a:t>Audit file</a:t>
            </a:r>
          </a:p>
          <a:p>
            <a:r>
              <a:rPr lang="en-US" dirty="0"/>
              <a:t>Business intelligence (BI)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Database management system (DBMS)</a:t>
            </a:r>
          </a:p>
          <a:p>
            <a:r>
              <a:rPr lang="en-US" dirty="0"/>
              <a:t>Data mart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Default value</a:t>
            </a:r>
          </a:p>
          <a:p>
            <a:r>
              <a:rPr lang="en-US" dirty="0"/>
              <a:t>Denormalization</a:t>
            </a:r>
          </a:p>
          <a:p>
            <a:r>
              <a:rPr lang="en-US" dirty="0"/>
              <a:t>End-user</a:t>
            </a:r>
          </a:p>
          <a:p>
            <a:r>
              <a:rPr lang="en-US" dirty="0"/>
              <a:t>DBMS</a:t>
            </a:r>
          </a:p>
          <a:p>
            <a:r>
              <a:rPr lang="en-US" dirty="0"/>
              <a:t>Enterprise DBMS</a:t>
            </a:r>
          </a:p>
          <a:p>
            <a:r>
              <a:rPr lang="en-US" dirty="0"/>
              <a:t>Executive information system (EIS)</a:t>
            </a:r>
          </a:p>
          <a:p>
            <a:r>
              <a:rPr lang="en-US" dirty="0"/>
              <a:t>Expert system (ES)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Hierarchical databases</a:t>
            </a:r>
          </a:p>
          <a:p>
            <a:r>
              <a:rPr lang="en-US" dirty="0"/>
              <a:t>History file</a:t>
            </a:r>
          </a:p>
          <a:p>
            <a:r>
              <a:rPr lang="en-US" dirty="0"/>
              <a:t>Index</a:t>
            </a:r>
          </a:p>
          <a:p>
            <a:r>
              <a:rPr lang="en-US" dirty="0"/>
              <a:t>Interfile cluster</a:t>
            </a:r>
          </a:p>
          <a:p>
            <a:r>
              <a:rPr lang="en-US" dirty="0" err="1"/>
              <a:t>Intrafile</a:t>
            </a:r>
            <a:r>
              <a:rPr lang="en-US" dirty="0"/>
              <a:t> clustering</a:t>
            </a:r>
          </a:p>
          <a:p>
            <a:r>
              <a:rPr lang="en-US" dirty="0"/>
              <a:t>Legacy database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Logical entity relationship diagram</a:t>
            </a:r>
          </a:p>
          <a:p>
            <a:r>
              <a:rPr lang="en-US" dirty="0"/>
              <a:t>Look-up table</a:t>
            </a:r>
          </a:p>
          <a:p>
            <a:r>
              <a:rPr lang="en-US" dirty="0"/>
              <a:t>Look-up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5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en-US" dirty="0"/>
              <a:t>Management information system (MIS)</a:t>
            </a:r>
          </a:p>
          <a:p>
            <a:r>
              <a:rPr lang="en-US" dirty="0"/>
              <a:t>Master files</a:t>
            </a:r>
          </a:p>
          <a:p>
            <a:r>
              <a:rPr lang="en-US" dirty="0"/>
              <a:t>Multidimensional database</a:t>
            </a:r>
          </a:p>
          <a:p>
            <a:r>
              <a:rPr lang="en-US" dirty="0"/>
              <a:t>Network databases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NoSQL databases</a:t>
            </a:r>
          </a:p>
          <a:p>
            <a:r>
              <a:rPr lang="en-US" dirty="0"/>
              <a:t>Object database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(DBMS)</a:t>
            </a:r>
          </a:p>
          <a:p>
            <a:r>
              <a:rPr lang="en-US" dirty="0"/>
              <a:t>Overhead</a:t>
            </a:r>
          </a:p>
          <a:p>
            <a:r>
              <a:rPr lang="en-US" dirty="0"/>
              <a:t>Physical data model</a:t>
            </a:r>
          </a:p>
          <a:p>
            <a:r>
              <a:rPr lang="en-US" dirty="0"/>
              <a:t>Physical entity relationship diagram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Raw data</a:t>
            </a:r>
          </a:p>
          <a:p>
            <a:r>
              <a:rPr lang="en-US" dirty="0"/>
              <a:t>Referential integrity</a:t>
            </a:r>
          </a:p>
          <a:p>
            <a:r>
              <a:rPr lang="en-US" dirty="0"/>
              <a:t>Relational database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Star schema design</a:t>
            </a:r>
          </a:p>
          <a:p>
            <a:r>
              <a:rPr lang="en-US" dirty="0"/>
              <a:t>Structured Query Language</a:t>
            </a:r>
          </a:p>
          <a:p>
            <a:r>
              <a:rPr lang="en-US" dirty="0"/>
              <a:t>(SQL)</a:t>
            </a:r>
          </a:p>
          <a:p>
            <a:r>
              <a:rPr lang="en-US" dirty="0"/>
              <a:t>Table scan</a:t>
            </a:r>
          </a:p>
          <a:p>
            <a:r>
              <a:rPr lang="en-US" dirty="0"/>
              <a:t>Transaction file</a:t>
            </a:r>
          </a:p>
          <a:p>
            <a:r>
              <a:rPr lang="en-US" dirty="0"/>
              <a:t>Transaction processing systems</a:t>
            </a:r>
          </a:p>
          <a:p>
            <a:r>
              <a:rPr lang="en-US" dirty="0"/>
              <a:t>Valid value</a:t>
            </a:r>
          </a:p>
          <a:p>
            <a:r>
              <a:rPr lang="en-US" dirty="0" err="1" smtClean="0"/>
              <a:t>Volumetrics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Storage Formats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 smtClean="0"/>
              <a:t>Two main types of data storage formats:</a:t>
            </a:r>
          </a:p>
          <a:p>
            <a:pPr lvl="1"/>
            <a:r>
              <a:rPr lang="en-US" altLang="en-US" dirty="0" smtClean="0"/>
              <a:t>Files: electronic lists of data, optimized to perform a particular transaction</a:t>
            </a:r>
          </a:p>
          <a:p>
            <a:pPr lvl="1"/>
            <a:r>
              <a:rPr lang="en-US" altLang="en-US" dirty="0" smtClean="0"/>
              <a:t>Database: a collection of groupings of information that are related to each other in some way</a:t>
            </a:r>
          </a:p>
          <a:p>
            <a:r>
              <a:rPr lang="en-US" altLang="en-US" dirty="0" smtClean="0"/>
              <a:t>Database Management System (DBMS): software that creates and manipulates the databases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0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Data file</a:t>
            </a:r>
            <a:r>
              <a:rPr lang="en-US" dirty="0"/>
              <a:t>: an electronic list of information that is formatted for a particular </a:t>
            </a:r>
            <a:r>
              <a:rPr lang="en-US" dirty="0" smtClean="0"/>
              <a:t>transaction</a:t>
            </a:r>
            <a:endParaRPr lang="en-US" dirty="0"/>
          </a:p>
          <a:p>
            <a:r>
              <a:rPr lang="en-US" dirty="0"/>
              <a:t>Sequential organization is </a:t>
            </a:r>
            <a:r>
              <a:rPr lang="en-US" dirty="0" smtClean="0"/>
              <a:t>typical</a:t>
            </a:r>
            <a:endParaRPr lang="en-US" dirty="0"/>
          </a:p>
          <a:p>
            <a:r>
              <a:rPr lang="en-US" dirty="0"/>
              <a:t>Record associations with other records created by </a:t>
            </a:r>
            <a:r>
              <a:rPr lang="en-US" dirty="0" smtClean="0"/>
              <a:t>pointers</a:t>
            </a:r>
            <a:endParaRPr lang="en-US" dirty="0"/>
          </a:p>
          <a:p>
            <a:r>
              <a:rPr lang="en-US" dirty="0"/>
              <a:t>Also called linked lists because of the way the records are linked together using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Master files </a:t>
            </a:r>
            <a:r>
              <a:rPr lang="en-US" dirty="0"/>
              <a:t>– store core information that is important to the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b="1" i="1" dirty="0"/>
              <a:t>Look-up files </a:t>
            </a:r>
            <a:r>
              <a:rPr lang="en-US" dirty="0"/>
              <a:t>– contain static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b="1" i="1" dirty="0"/>
              <a:t>Transaction files </a:t>
            </a:r>
            <a:r>
              <a:rPr lang="en-US" dirty="0"/>
              <a:t>– store information that can be used to update a master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b="1" i="1" dirty="0"/>
              <a:t>Audit files </a:t>
            </a:r>
            <a:r>
              <a:rPr lang="en-US" dirty="0"/>
              <a:t>– record “before” and “after” images of data as the data is </a:t>
            </a:r>
            <a:r>
              <a:rPr lang="en-US" dirty="0" smtClean="0"/>
              <a:t>altered</a:t>
            </a:r>
            <a:endParaRPr lang="en-US" dirty="0"/>
          </a:p>
          <a:p>
            <a:r>
              <a:rPr lang="en-US" b="1" i="1" dirty="0"/>
              <a:t>History files </a:t>
            </a:r>
            <a:r>
              <a:rPr lang="en-US" dirty="0"/>
              <a:t>(or archive files) – store past </a:t>
            </a:r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 File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225904" y="1752600"/>
            <a:ext cx="7740191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dirty="0"/>
              <a:t>Legacy database</a:t>
            </a:r>
          </a:p>
          <a:p>
            <a:r>
              <a:rPr lang="pt-BR" dirty="0"/>
              <a:t>Relational database</a:t>
            </a:r>
          </a:p>
          <a:p>
            <a:r>
              <a:rPr lang="pt-BR" dirty="0"/>
              <a:t>Object database</a:t>
            </a:r>
          </a:p>
          <a:p>
            <a:r>
              <a:rPr lang="pt-BR" dirty="0"/>
              <a:t>Multidimensional database</a:t>
            </a:r>
          </a:p>
          <a:p>
            <a:r>
              <a:rPr lang="pt-BR" dirty="0" smtClean="0"/>
              <a:t>NoSQL database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Legacy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 smtClean="0"/>
              <a:t>Databases which are based on older technology; seldom used to develop new applications</a:t>
            </a:r>
          </a:p>
          <a:p>
            <a:r>
              <a:rPr lang="en-US" altLang="en-US" dirty="0" smtClean="0"/>
              <a:t>Two major types:</a:t>
            </a:r>
          </a:p>
          <a:p>
            <a:pPr lvl="1"/>
            <a:r>
              <a:rPr lang="en-US" altLang="en-US" b="1" i="1" dirty="0" smtClean="0"/>
              <a:t>Hierarchical databases </a:t>
            </a:r>
            <a:r>
              <a:rPr lang="en-US" altLang="en-US" dirty="0" smtClean="0"/>
              <a:t>use hierarchies, or inverted trees, to represent relationships</a:t>
            </a:r>
          </a:p>
          <a:p>
            <a:pPr lvl="1"/>
            <a:r>
              <a:rPr lang="en-US" altLang="en-US" b="1" i="1" dirty="0" smtClean="0"/>
              <a:t>Network databases </a:t>
            </a:r>
            <a:r>
              <a:rPr lang="en-US" altLang="en-US" dirty="0" smtClean="0"/>
              <a:t>are collections of records that are related to each other through pointers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FD79E-06AF-4973-A733-BC27ECAABB1B}">
  <ds:schemaRefs>
    <ds:schemaRef ds:uri="2849ce5b-a999-43ca-9b4e-9342bc28e78e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3acb1e6a-c770-49d5-a476-585c8d9f476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138</TotalTime>
  <Words>2254</Words>
  <Application>Microsoft Office PowerPoint</Application>
  <PresentationFormat>Widescreen</PresentationFormat>
  <Paragraphs>346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Introduction</vt:lpstr>
      <vt:lpstr>Data Storage Formats</vt:lpstr>
      <vt:lpstr>Files</vt:lpstr>
      <vt:lpstr>Types of Files</vt:lpstr>
      <vt:lpstr>Appointment File Example</vt:lpstr>
      <vt:lpstr>Types of Databases</vt:lpstr>
      <vt:lpstr>Legacy Databases</vt:lpstr>
      <vt:lpstr>Relational Databases</vt:lpstr>
      <vt:lpstr>Appointment Database</vt:lpstr>
      <vt:lpstr>Object Databases</vt:lpstr>
      <vt:lpstr>Multidimensional Databases</vt:lpstr>
      <vt:lpstr>Multidimensional Databases Example</vt:lpstr>
      <vt:lpstr>NoSQL Databases</vt:lpstr>
      <vt:lpstr>Selecting a Storage Format</vt:lpstr>
      <vt:lpstr>Comparison of Data Storage Formats</vt:lpstr>
      <vt:lpstr>Moving from a Logical to Physical Data Model</vt:lpstr>
      <vt:lpstr>The Physical Entity Relationship Diagram</vt:lpstr>
      <vt:lpstr>Steps to Create the Physical ERD</vt:lpstr>
      <vt:lpstr>Example Physical ERD</vt:lpstr>
      <vt:lpstr>Physical Aspects of Data Element in Metadata</vt:lpstr>
      <vt:lpstr>Revising the CRUD Matrix</vt:lpstr>
      <vt:lpstr>Optimizing Data Storage</vt:lpstr>
      <vt:lpstr>Optimizing Access Speed</vt:lpstr>
      <vt:lpstr>Denormalization</vt:lpstr>
      <vt:lpstr>Reasons to Denormalize</vt:lpstr>
      <vt:lpstr>Clustering</vt:lpstr>
      <vt:lpstr>Indexing</vt:lpstr>
      <vt:lpstr>Indexing Guidelines</vt:lpstr>
      <vt:lpstr>Estimating Storage Size</vt:lpstr>
      <vt:lpstr>Sample Volumetrics Calculation</vt:lpstr>
      <vt:lpstr>Chapter Review</vt:lpstr>
      <vt:lpstr>Chapter Review Continued</vt:lpstr>
      <vt:lpstr>Key Terms</vt:lpstr>
      <vt:lpstr>Key Terms Continued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Data Storage Design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41</cp:revision>
  <cp:lastPrinted>2017-04-26T13:25:47Z</cp:lastPrinted>
  <dcterms:created xsi:type="dcterms:W3CDTF">2021-04-29T19:32:45Z</dcterms:created>
  <dcterms:modified xsi:type="dcterms:W3CDTF">2021-09-19T20:33:15Z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