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48"/>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2" r:id="rId46"/>
    <p:sldId id="291" r:id="rId4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50358A-E957-47EB-971B-8F54F380F7CE}" v="6" dt="2020-03-10T16:04:48.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051" autoAdjust="0"/>
  </p:normalViewPr>
  <p:slideViewPr>
    <p:cSldViewPr>
      <p:cViewPr varScale="1">
        <p:scale>
          <a:sx n="112" d="100"/>
          <a:sy n="112" d="100"/>
        </p:scale>
        <p:origin x="552" y="114"/>
      </p:cViewPr>
      <p:guideLst>
        <p:guide orient="horz" pos="2160"/>
        <p:guide pos="3840"/>
      </p:guideLst>
    </p:cSldViewPr>
  </p:slideViewPr>
  <p:outlineViewPr>
    <p:cViewPr>
      <p:scale>
        <a:sx n="33" d="100"/>
        <a:sy n="33" d="100"/>
      </p:scale>
      <p:origin x="0" y="4026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55"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th, Judy" userId="88019a05-5656-4d0d-a3d1-1931a654ed73" providerId="ADAL" clId="{8B50358A-E957-47EB-971B-8F54F380F7CE}"/>
    <pc:docChg chg="undo custSel delSld modSld">
      <pc:chgData name="Howarth, Judy" userId="88019a05-5656-4d0d-a3d1-1931a654ed73" providerId="ADAL" clId="{8B50358A-E957-47EB-971B-8F54F380F7CE}" dt="2020-03-10T16:05:15.247" v="221" actId="20577"/>
      <pc:docMkLst>
        <pc:docMk/>
      </pc:docMkLst>
      <pc:sldChg chg="modSp">
        <pc:chgData name="Howarth, Judy" userId="88019a05-5656-4d0d-a3d1-1931a654ed73" providerId="ADAL" clId="{8B50358A-E957-47EB-971B-8F54F380F7CE}" dt="2020-03-10T16:05:15.247" v="221" actId="20577"/>
        <pc:sldMkLst>
          <pc:docMk/>
          <pc:sldMk cId="1909659219" sldId="256"/>
        </pc:sldMkLst>
        <pc:spChg chg="mod">
          <ac:chgData name="Howarth, Judy" userId="88019a05-5656-4d0d-a3d1-1931a654ed73" providerId="ADAL" clId="{8B50358A-E957-47EB-971B-8F54F380F7CE}" dt="2020-03-10T15:50:05.044" v="16" actId="255"/>
          <ac:spMkLst>
            <pc:docMk/>
            <pc:sldMk cId="1909659219" sldId="256"/>
            <ac:spMk id="2" creationId="{00000000-0000-0000-0000-000000000000}"/>
          </ac:spMkLst>
        </pc:spChg>
        <pc:spChg chg="mod">
          <ac:chgData name="Howarth, Judy" userId="88019a05-5656-4d0d-a3d1-1931a654ed73" providerId="ADAL" clId="{8B50358A-E957-47EB-971B-8F54F380F7CE}" dt="2020-03-10T15:50:08.252" v="22" actId="20577"/>
          <ac:spMkLst>
            <pc:docMk/>
            <pc:sldMk cId="1909659219" sldId="256"/>
            <ac:spMk id="3" creationId="{00000000-0000-0000-0000-000000000000}"/>
          </ac:spMkLst>
        </pc:spChg>
        <pc:spChg chg="mod">
          <ac:chgData name="Howarth, Judy" userId="88019a05-5656-4d0d-a3d1-1931a654ed73" providerId="ADAL" clId="{8B50358A-E957-47EB-971B-8F54F380F7CE}" dt="2020-03-10T16:05:07.415" v="211" actId="20577"/>
          <ac:spMkLst>
            <pc:docMk/>
            <pc:sldMk cId="1909659219" sldId="256"/>
            <ac:spMk id="4" creationId="{00000000-0000-0000-0000-000000000000}"/>
          </ac:spMkLst>
        </pc:spChg>
        <pc:spChg chg="mod">
          <ac:chgData name="Howarth, Judy" userId="88019a05-5656-4d0d-a3d1-1931a654ed73" providerId="ADAL" clId="{8B50358A-E957-47EB-971B-8F54F380F7CE}" dt="2020-03-10T16:05:15.247" v="221" actId="20577"/>
          <ac:spMkLst>
            <pc:docMk/>
            <pc:sldMk cId="1909659219" sldId="256"/>
            <ac:spMk id="6" creationId="{00000000-0000-0000-0000-000000000000}"/>
          </ac:spMkLst>
        </pc:spChg>
      </pc:sldChg>
      <pc:sldChg chg="del">
        <pc:chgData name="Howarth, Judy" userId="88019a05-5656-4d0d-a3d1-1931a654ed73" providerId="ADAL" clId="{8B50358A-E957-47EB-971B-8F54F380F7CE}" dt="2020-03-10T15:55:04.247" v="66" actId="2696"/>
        <pc:sldMkLst>
          <pc:docMk/>
          <pc:sldMk cId="1499389318" sldId="257"/>
        </pc:sldMkLst>
      </pc:sldChg>
      <pc:sldChg chg="modSp">
        <pc:chgData name="Howarth, Judy" userId="88019a05-5656-4d0d-a3d1-1931a654ed73" providerId="ADAL" clId="{8B50358A-E957-47EB-971B-8F54F380F7CE}" dt="2020-03-10T15:57:20.209" v="94" actId="20577"/>
        <pc:sldMkLst>
          <pc:docMk/>
          <pc:sldMk cId="1663153728" sldId="258"/>
        </pc:sldMkLst>
        <pc:spChg chg="mod">
          <ac:chgData name="Howarth, Judy" userId="88019a05-5656-4d0d-a3d1-1931a654ed73" providerId="ADAL" clId="{8B50358A-E957-47EB-971B-8F54F380F7CE}" dt="2020-03-10T15:57:20.209" v="94" actId="20577"/>
          <ac:spMkLst>
            <pc:docMk/>
            <pc:sldMk cId="1663153728" sldId="258"/>
            <ac:spMk id="2" creationId="{00000000-0000-0000-0000-000000000000}"/>
          </ac:spMkLst>
        </pc:spChg>
        <pc:spChg chg="mod">
          <ac:chgData name="Howarth, Judy" userId="88019a05-5656-4d0d-a3d1-1931a654ed73" providerId="ADAL" clId="{8B50358A-E957-47EB-971B-8F54F380F7CE}" dt="2020-03-10T15:57:07.250" v="87" actId="20577"/>
          <ac:spMkLst>
            <pc:docMk/>
            <pc:sldMk cId="1663153728" sldId="258"/>
            <ac:spMk id="6" creationId="{00000000-0000-0000-0000-000000000000}"/>
          </ac:spMkLst>
        </pc:spChg>
      </pc:sldChg>
      <pc:sldChg chg="del">
        <pc:chgData name="Howarth, Judy" userId="88019a05-5656-4d0d-a3d1-1931a654ed73" providerId="ADAL" clId="{8B50358A-E957-47EB-971B-8F54F380F7CE}" dt="2020-03-10T15:57:13.001" v="88" actId="2696"/>
        <pc:sldMkLst>
          <pc:docMk/>
          <pc:sldMk cId="1525907774" sldId="259"/>
        </pc:sldMkLst>
      </pc:sldChg>
      <pc:sldChg chg="del">
        <pc:chgData name="Howarth, Judy" userId="88019a05-5656-4d0d-a3d1-1931a654ed73" providerId="ADAL" clId="{8B50358A-E957-47EB-971B-8F54F380F7CE}" dt="2020-03-10T15:57:27.995" v="96" actId="2696"/>
        <pc:sldMkLst>
          <pc:docMk/>
          <pc:sldMk cId="135406596" sldId="260"/>
        </pc:sldMkLst>
      </pc:sldChg>
      <pc:sldChg chg="del">
        <pc:chgData name="Howarth, Judy" userId="88019a05-5656-4d0d-a3d1-1931a654ed73" providerId="ADAL" clId="{8B50358A-E957-47EB-971B-8F54F380F7CE}" dt="2020-03-10T15:57:26.676" v="95" actId="2696"/>
        <pc:sldMkLst>
          <pc:docMk/>
          <pc:sldMk cId="179564966" sldId="261"/>
        </pc:sldMkLst>
      </pc:sldChg>
      <pc:sldChg chg="del">
        <pc:chgData name="Howarth, Judy" userId="88019a05-5656-4d0d-a3d1-1931a654ed73" providerId="ADAL" clId="{8B50358A-E957-47EB-971B-8F54F380F7CE}" dt="2020-03-10T15:57:29.663" v="97" actId="2696"/>
        <pc:sldMkLst>
          <pc:docMk/>
          <pc:sldMk cId="261660464" sldId="262"/>
        </pc:sldMkLst>
      </pc:sldChg>
      <pc:sldChg chg="del">
        <pc:chgData name="Howarth, Judy" userId="88019a05-5656-4d0d-a3d1-1931a654ed73" providerId="ADAL" clId="{8B50358A-E957-47EB-971B-8F54F380F7CE}" dt="2020-03-10T15:57:33.246" v="98" actId="2696"/>
        <pc:sldMkLst>
          <pc:docMk/>
          <pc:sldMk cId="1035247850" sldId="263"/>
        </pc:sldMkLst>
      </pc:sldChg>
      <pc:sldChg chg="del">
        <pc:chgData name="Howarth, Judy" userId="88019a05-5656-4d0d-a3d1-1931a654ed73" providerId="ADAL" clId="{8B50358A-E957-47EB-971B-8F54F380F7CE}" dt="2020-03-10T15:57:34.001" v="99" actId="2696"/>
        <pc:sldMkLst>
          <pc:docMk/>
          <pc:sldMk cId="940919996" sldId="264"/>
        </pc:sldMkLst>
      </pc:sldChg>
      <pc:sldChg chg="del">
        <pc:chgData name="Howarth, Judy" userId="88019a05-5656-4d0d-a3d1-1931a654ed73" providerId="ADAL" clId="{8B50358A-E957-47EB-971B-8F54F380F7CE}" dt="2020-03-10T15:57:35.051" v="100" actId="2696"/>
        <pc:sldMkLst>
          <pc:docMk/>
          <pc:sldMk cId="928245765" sldId="265"/>
        </pc:sldMkLst>
      </pc:sldChg>
      <pc:sldChg chg="del">
        <pc:chgData name="Howarth, Judy" userId="88019a05-5656-4d0d-a3d1-1931a654ed73" providerId="ADAL" clId="{8B50358A-E957-47EB-971B-8F54F380F7CE}" dt="2020-03-10T15:57:36.075" v="101" actId="2696"/>
        <pc:sldMkLst>
          <pc:docMk/>
          <pc:sldMk cId="895276841" sldId="266"/>
        </pc:sldMkLst>
      </pc:sldChg>
      <pc:sldChg chg="del">
        <pc:chgData name="Howarth, Judy" userId="88019a05-5656-4d0d-a3d1-1931a654ed73" providerId="ADAL" clId="{8B50358A-E957-47EB-971B-8F54F380F7CE}" dt="2020-03-10T15:57:40.091" v="102" actId="2696"/>
        <pc:sldMkLst>
          <pc:docMk/>
          <pc:sldMk cId="687315263" sldId="267"/>
        </pc:sldMkLst>
      </pc:sldChg>
      <pc:sldChg chg="del">
        <pc:chgData name="Howarth, Judy" userId="88019a05-5656-4d0d-a3d1-1931a654ed73" providerId="ADAL" clId="{8B50358A-E957-47EB-971B-8F54F380F7CE}" dt="2020-03-10T15:57:41.194" v="103" actId="2696"/>
        <pc:sldMkLst>
          <pc:docMk/>
          <pc:sldMk cId="921995896" sldId="268"/>
        </pc:sldMkLst>
      </pc:sldChg>
      <pc:sldChg chg="del">
        <pc:chgData name="Howarth, Judy" userId="88019a05-5656-4d0d-a3d1-1931a654ed73" providerId="ADAL" clId="{8B50358A-E957-47EB-971B-8F54F380F7CE}" dt="2020-03-10T15:57:42.896" v="104" actId="2696"/>
        <pc:sldMkLst>
          <pc:docMk/>
          <pc:sldMk cId="399428975" sldId="269"/>
        </pc:sldMkLst>
      </pc:sldChg>
      <pc:sldChg chg="modSp">
        <pc:chgData name="Howarth, Judy" userId="88019a05-5656-4d0d-a3d1-1931a654ed73" providerId="ADAL" clId="{8B50358A-E957-47EB-971B-8F54F380F7CE}" dt="2020-03-10T15:58:11.702" v="122" actId="20577"/>
        <pc:sldMkLst>
          <pc:docMk/>
          <pc:sldMk cId="167070206" sldId="270"/>
        </pc:sldMkLst>
        <pc:spChg chg="mod">
          <ac:chgData name="Howarth, Judy" userId="88019a05-5656-4d0d-a3d1-1931a654ed73" providerId="ADAL" clId="{8B50358A-E957-47EB-971B-8F54F380F7CE}" dt="2020-03-10T15:57:54.831" v="108" actId="20577"/>
          <ac:spMkLst>
            <pc:docMk/>
            <pc:sldMk cId="167070206" sldId="270"/>
            <ac:spMk id="5" creationId="{00000000-0000-0000-0000-000000000000}"/>
          </ac:spMkLst>
        </pc:spChg>
        <pc:spChg chg="mod">
          <ac:chgData name="Howarth, Judy" userId="88019a05-5656-4d0d-a3d1-1931a654ed73" providerId="ADAL" clId="{8B50358A-E957-47EB-971B-8F54F380F7CE}" dt="2020-03-10T15:58:11.702" v="122" actId="20577"/>
          <ac:spMkLst>
            <pc:docMk/>
            <pc:sldMk cId="167070206" sldId="270"/>
            <ac:spMk id="13" creationId="{00000000-0000-0000-0000-000000000000}"/>
          </ac:spMkLst>
        </pc:spChg>
      </pc:sldChg>
      <pc:sldChg chg="modSp">
        <pc:chgData name="Howarth, Judy" userId="88019a05-5656-4d0d-a3d1-1931a654ed73" providerId="ADAL" clId="{8B50358A-E957-47EB-971B-8F54F380F7CE}" dt="2020-03-10T15:58:43.454" v="138" actId="20577"/>
        <pc:sldMkLst>
          <pc:docMk/>
          <pc:sldMk cId="388267789" sldId="272"/>
        </pc:sldMkLst>
        <pc:spChg chg="mod">
          <ac:chgData name="Howarth, Judy" userId="88019a05-5656-4d0d-a3d1-1931a654ed73" providerId="ADAL" clId="{8B50358A-E957-47EB-971B-8F54F380F7CE}" dt="2020-03-10T15:58:43.454" v="138" actId="20577"/>
          <ac:spMkLst>
            <pc:docMk/>
            <pc:sldMk cId="388267789" sldId="272"/>
            <ac:spMk id="7" creationId="{00000000-0000-0000-0000-000000000000}"/>
          </ac:spMkLst>
        </pc:spChg>
      </pc:sldChg>
      <pc:sldChg chg="modSp">
        <pc:chgData name="Howarth, Judy" userId="88019a05-5656-4d0d-a3d1-1931a654ed73" providerId="ADAL" clId="{8B50358A-E957-47EB-971B-8F54F380F7CE}" dt="2020-03-10T15:58:50.798" v="142" actId="20577"/>
        <pc:sldMkLst>
          <pc:docMk/>
          <pc:sldMk cId="1024830255" sldId="273"/>
        </pc:sldMkLst>
        <pc:spChg chg="mod">
          <ac:chgData name="Howarth, Judy" userId="88019a05-5656-4d0d-a3d1-1931a654ed73" providerId="ADAL" clId="{8B50358A-E957-47EB-971B-8F54F380F7CE}" dt="2020-03-10T15:58:50.798" v="142" actId="20577"/>
          <ac:spMkLst>
            <pc:docMk/>
            <pc:sldMk cId="1024830255" sldId="273"/>
            <ac:spMk id="6" creationId="{00000000-0000-0000-0000-000000000000}"/>
          </ac:spMkLst>
        </pc:spChg>
      </pc:sldChg>
      <pc:sldChg chg="modSp">
        <pc:chgData name="Howarth, Judy" userId="88019a05-5656-4d0d-a3d1-1931a654ed73" providerId="ADAL" clId="{8B50358A-E957-47EB-971B-8F54F380F7CE}" dt="2020-03-10T15:58:59.585" v="146" actId="20577"/>
        <pc:sldMkLst>
          <pc:docMk/>
          <pc:sldMk cId="174170774" sldId="275"/>
        </pc:sldMkLst>
        <pc:spChg chg="mod">
          <ac:chgData name="Howarth, Judy" userId="88019a05-5656-4d0d-a3d1-1931a654ed73" providerId="ADAL" clId="{8B50358A-E957-47EB-971B-8F54F380F7CE}" dt="2020-03-10T15:58:59.585" v="146" actId="20577"/>
          <ac:spMkLst>
            <pc:docMk/>
            <pc:sldMk cId="174170774" sldId="275"/>
            <ac:spMk id="6" creationId="{00000000-0000-0000-0000-000000000000}"/>
          </ac:spMkLst>
        </pc:spChg>
      </pc:sldChg>
      <pc:sldChg chg="modSp">
        <pc:chgData name="Howarth, Judy" userId="88019a05-5656-4d0d-a3d1-1931a654ed73" providerId="ADAL" clId="{8B50358A-E957-47EB-971B-8F54F380F7CE}" dt="2020-03-10T15:59:30.418" v="162" actId="20577"/>
        <pc:sldMkLst>
          <pc:docMk/>
          <pc:sldMk cId="1510030601" sldId="277"/>
        </pc:sldMkLst>
        <pc:spChg chg="mod">
          <ac:chgData name="Howarth, Judy" userId="88019a05-5656-4d0d-a3d1-1931a654ed73" providerId="ADAL" clId="{8B50358A-E957-47EB-971B-8F54F380F7CE}" dt="2020-03-10T15:59:30.418" v="162" actId="20577"/>
          <ac:spMkLst>
            <pc:docMk/>
            <pc:sldMk cId="1510030601" sldId="277"/>
            <ac:spMk id="6" creationId="{00000000-0000-0000-0000-000000000000}"/>
          </ac:spMkLst>
        </pc:spChg>
      </pc:sldChg>
      <pc:sldChg chg="modSp">
        <pc:chgData name="Howarth, Judy" userId="88019a05-5656-4d0d-a3d1-1931a654ed73" providerId="ADAL" clId="{8B50358A-E957-47EB-971B-8F54F380F7CE}" dt="2020-03-10T15:59:41.304" v="170" actId="20577"/>
        <pc:sldMkLst>
          <pc:docMk/>
          <pc:sldMk cId="1952765383" sldId="278"/>
        </pc:sldMkLst>
        <pc:spChg chg="mod">
          <ac:chgData name="Howarth, Judy" userId="88019a05-5656-4d0d-a3d1-1931a654ed73" providerId="ADAL" clId="{8B50358A-E957-47EB-971B-8F54F380F7CE}" dt="2020-03-10T15:59:41.304" v="170" actId="20577"/>
          <ac:spMkLst>
            <pc:docMk/>
            <pc:sldMk cId="1952765383" sldId="278"/>
            <ac:spMk id="5" creationId="{00000000-0000-0000-0000-000000000000}"/>
          </ac:spMkLst>
        </pc:spChg>
      </pc:sldChg>
      <pc:sldChg chg="del">
        <pc:chgData name="Howarth, Judy" userId="88019a05-5656-4d0d-a3d1-1931a654ed73" providerId="ADAL" clId="{8B50358A-E957-47EB-971B-8F54F380F7CE}" dt="2020-03-10T15:59:53.011" v="174" actId="2696"/>
        <pc:sldMkLst>
          <pc:docMk/>
          <pc:sldMk cId="1066368906" sldId="279"/>
        </pc:sldMkLst>
      </pc:sldChg>
      <pc:sldChg chg="del">
        <pc:chgData name="Howarth, Judy" userId="88019a05-5656-4d0d-a3d1-1931a654ed73" providerId="ADAL" clId="{8B50358A-E957-47EB-971B-8F54F380F7CE}" dt="2020-03-10T15:59:53.884" v="175" actId="2696"/>
        <pc:sldMkLst>
          <pc:docMk/>
          <pc:sldMk cId="1718291601" sldId="280"/>
        </pc:sldMkLst>
      </pc:sldChg>
      <pc:sldChg chg="del">
        <pc:chgData name="Howarth, Judy" userId="88019a05-5656-4d0d-a3d1-1931a654ed73" providerId="ADAL" clId="{8B50358A-E957-47EB-971B-8F54F380F7CE}" dt="2020-03-10T15:59:55.856" v="176" actId="2696"/>
        <pc:sldMkLst>
          <pc:docMk/>
          <pc:sldMk cId="687604427" sldId="281"/>
        </pc:sldMkLst>
      </pc:sldChg>
      <pc:sldChg chg="del">
        <pc:chgData name="Howarth, Judy" userId="88019a05-5656-4d0d-a3d1-1931a654ed73" providerId="ADAL" clId="{8B50358A-E957-47EB-971B-8F54F380F7CE}" dt="2020-03-10T15:59:57.526" v="177" actId="2696"/>
        <pc:sldMkLst>
          <pc:docMk/>
          <pc:sldMk cId="586848863" sldId="282"/>
        </pc:sldMkLst>
      </pc:sldChg>
      <pc:sldChg chg="modSp">
        <pc:chgData name="Howarth, Judy" userId="88019a05-5656-4d0d-a3d1-1931a654ed73" providerId="ADAL" clId="{8B50358A-E957-47EB-971B-8F54F380F7CE}" dt="2020-03-10T16:00:03.758" v="181" actId="20577"/>
        <pc:sldMkLst>
          <pc:docMk/>
          <pc:sldMk cId="365690021" sldId="283"/>
        </pc:sldMkLst>
        <pc:spChg chg="mod">
          <ac:chgData name="Howarth, Judy" userId="88019a05-5656-4d0d-a3d1-1931a654ed73" providerId="ADAL" clId="{8B50358A-E957-47EB-971B-8F54F380F7CE}" dt="2020-03-10T16:00:03.758" v="181" actId="20577"/>
          <ac:spMkLst>
            <pc:docMk/>
            <pc:sldMk cId="365690021" sldId="283"/>
            <ac:spMk id="4" creationId="{00000000-0000-0000-0000-000000000000}"/>
          </ac:spMkLst>
        </pc:spChg>
      </pc:sldChg>
      <pc:sldChg chg="del">
        <pc:chgData name="Howarth, Judy" userId="88019a05-5656-4d0d-a3d1-1931a654ed73" providerId="ADAL" clId="{8B50358A-E957-47EB-971B-8F54F380F7CE}" dt="2020-03-10T16:00:06.318" v="182" actId="2696"/>
        <pc:sldMkLst>
          <pc:docMk/>
          <pc:sldMk cId="1538439825" sldId="284"/>
        </pc:sldMkLst>
      </pc:sldChg>
      <pc:sldChg chg="del">
        <pc:chgData name="Howarth, Judy" userId="88019a05-5656-4d0d-a3d1-1931a654ed73" providerId="ADAL" clId="{8B50358A-E957-47EB-971B-8F54F380F7CE}" dt="2020-03-10T16:00:08.927" v="183" actId="2696"/>
        <pc:sldMkLst>
          <pc:docMk/>
          <pc:sldMk cId="696315825" sldId="285"/>
        </pc:sldMkLst>
      </pc:sldChg>
      <pc:sldChg chg="del">
        <pc:chgData name="Howarth, Judy" userId="88019a05-5656-4d0d-a3d1-1931a654ed73" providerId="ADAL" clId="{8B50358A-E957-47EB-971B-8F54F380F7CE}" dt="2020-03-10T16:00:10.349" v="184" actId="2696"/>
        <pc:sldMkLst>
          <pc:docMk/>
          <pc:sldMk cId="1811979975" sldId="286"/>
        </pc:sldMkLst>
      </pc:sldChg>
      <pc:sldChg chg="del">
        <pc:chgData name="Howarth, Judy" userId="88019a05-5656-4d0d-a3d1-1931a654ed73" providerId="ADAL" clId="{8B50358A-E957-47EB-971B-8F54F380F7CE}" dt="2020-03-10T16:00:14.200" v="185" actId="2696"/>
        <pc:sldMkLst>
          <pc:docMk/>
          <pc:sldMk cId="509745404" sldId="287"/>
        </pc:sldMkLst>
      </pc:sldChg>
      <pc:sldChg chg="del">
        <pc:chgData name="Howarth, Judy" userId="88019a05-5656-4d0d-a3d1-1931a654ed73" providerId="ADAL" clId="{8B50358A-E957-47EB-971B-8F54F380F7CE}" dt="2020-03-10T16:00:52.112" v="201" actId="2696"/>
        <pc:sldMkLst>
          <pc:docMk/>
          <pc:sldMk cId="217440387" sldId="288"/>
        </pc:sldMkLst>
      </pc:sldChg>
      <pc:sldChg chg="del">
        <pc:chgData name="Howarth, Judy" userId="88019a05-5656-4d0d-a3d1-1931a654ed73" providerId="ADAL" clId="{8B50358A-E957-47EB-971B-8F54F380F7CE}" dt="2020-03-10T16:00:19.184" v="186" actId="2696"/>
        <pc:sldMkLst>
          <pc:docMk/>
          <pc:sldMk cId="1885132688" sldId="289"/>
        </pc:sldMkLst>
      </pc:sldChg>
      <pc:sldChg chg="modSp">
        <pc:chgData name="Howarth, Judy" userId="88019a05-5656-4d0d-a3d1-1931a654ed73" providerId="ADAL" clId="{8B50358A-E957-47EB-971B-8F54F380F7CE}" dt="2020-03-10T16:00:23.668" v="190" actId="20577"/>
        <pc:sldMkLst>
          <pc:docMk/>
          <pc:sldMk cId="998461558" sldId="290"/>
        </pc:sldMkLst>
        <pc:spChg chg="mod">
          <ac:chgData name="Howarth, Judy" userId="88019a05-5656-4d0d-a3d1-1931a654ed73" providerId="ADAL" clId="{8B50358A-E957-47EB-971B-8F54F380F7CE}" dt="2020-03-10T16:00:23.668" v="190" actId="20577"/>
          <ac:spMkLst>
            <pc:docMk/>
            <pc:sldMk cId="998461558" sldId="290"/>
            <ac:spMk id="6" creationId="{00000000-0000-0000-0000-000000000000}"/>
          </ac:spMkLst>
        </pc:spChg>
      </pc:sldChg>
      <pc:sldChg chg="modSp">
        <pc:chgData name="Howarth, Judy" userId="88019a05-5656-4d0d-a3d1-1931a654ed73" providerId="ADAL" clId="{8B50358A-E957-47EB-971B-8F54F380F7CE}" dt="2020-03-10T16:00:31.974" v="194" actId="20577"/>
        <pc:sldMkLst>
          <pc:docMk/>
          <pc:sldMk cId="720469146" sldId="291"/>
        </pc:sldMkLst>
        <pc:spChg chg="mod">
          <ac:chgData name="Howarth, Judy" userId="88019a05-5656-4d0d-a3d1-1931a654ed73" providerId="ADAL" clId="{8B50358A-E957-47EB-971B-8F54F380F7CE}" dt="2020-03-10T16:00:31.974" v="194" actId="20577"/>
          <ac:spMkLst>
            <pc:docMk/>
            <pc:sldMk cId="720469146" sldId="291"/>
            <ac:spMk id="6" creationId="{00000000-0000-0000-0000-000000000000}"/>
          </ac:spMkLst>
        </pc:spChg>
      </pc:sldChg>
      <pc:sldChg chg="del">
        <pc:chgData name="Howarth, Judy" userId="88019a05-5656-4d0d-a3d1-1931a654ed73" providerId="ADAL" clId="{8B50358A-E957-47EB-971B-8F54F380F7CE}" dt="2020-03-10T16:00:36.643" v="195" actId="2696"/>
        <pc:sldMkLst>
          <pc:docMk/>
          <pc:sldMk cId="139548211" sldId="292"/>
        </pc:sldMkLst>
      </pc:sldChg>
      <pc:sldChg chg="del">
        <pc:chgData name="Howarth, Judy" userId="88019a05-5656-4d0d-a3d1-1931a654ed73" providerId="ADAL" clId="{8B50358A-E957-47EB-971B-8F54F380F7CE}" dt="2020-03-10T16:00:37.946" v="196" actId="2696"/>
        <pc:sldMkLst>
          <pc:docMk/>
          <pc:sldMk cId="342244477" sldId="293"/>
        </pc:sldMkLst>
      </pc:sldChg>
      <pc:sldChg chg="del">
        <pc:chgData name="Howarth, Judy" userId="88019a05-5656-4d0d-a3d1-1931a654ed73" providerId="ADAL" clId="{8B50358A-E957-47EB-971B-8F54F380F7CE}" dt="2020-03-10T16:00:39.091" v="197" actId="2696"/>
        <pc:sldMkLst>
          <pc:docMk/>
          <pc:sldMk cId="1300580792" sldId="294"/>
        </pc:sldMkLst>
      </pc:sldChg>
      <pc:sldChg chg="del">
        <pc:chgData name="Howarth, Judy" userId="88019a05-5656-4d0d-a3d1-1931a654ed73" providerId="ADAL" clId="{8B50358A-E957-47EB-971B-8F54F380F7CE}" dt="2020-03-10T16:00:40.312" v="198" actId="2696"/>
        <pc:sldMkLst>
          <pc:docMk/>
          <pc:sldMk cId="937452732" sldId="295"/>
        </pc:sldMkLst>
      </pc:sldChg>
      <pc:sldChg chg="del">
        <pc:chgData name="Howarth, Judy" userId="88019a05-5656-4d0d-a3d1-1931a654ed73" providerId="ADAL" clId="{8B50358A-E957-47EB-971B-8F54F380F7CE}" dt="2020-03-10T16:00:41.577" v="199" actId="2696"/>
        <pc:sldMkLst>
          <pc:docMk/>
          <pc:sldMk cId="1954988893" sldId="296"/>
        </pc:sldMkLst>
      </pc:sldChg>
      <pc:sldChg chg="modSp del">
        <pc:chgData name="Howarth, Judy" userId="88019a05-5656-4d0d-a3d1-1931a654ed73" providerId="ADAL" clId="{8B50358A-E957-47EB-971B-8F54F380F7CE}" dt="2020-03-10T16:00:42.437" v="200" actId="2696"/>
        <pc:sldMkLst>
          <pc:docMk/>
          <pc:sldMk cId="1546931097" sldId="297"/>
        </pc:sldMkLst>
        <pc:spChg chg="mod">
          <ac:chgData name="Howarth, Judy" userId="88019a05-5656-4d0d-a3d1-1931a654ed73" providerId="ADAL" clId="{8B50358A-E957-47EB-971B-8F54F380F7CE}" dt="2020-03-10T15:56:50.586" v="83" actId="20577"/>
          <ac:spMkLst>
            <pc:docMk/>
            <pc:sldMk cId="1546931097" sldId="297"/>
            <ac:spMk id="5" creationId="{00000000-0000-0000-0000-000000000000}"/>
          </ac:spMkLst>
        </pc:spChg>
      </pc:sldChg>
      <pc:sldChg chg="modSp">
        <pc:chgData name="Howarth, Judy" userId="88019a05-5656-4d0d-a3d1-1931a654ed73" providerId="ADAL" clId="{8B50358A-E957-47EB-971B-8F54F380F7CE}" dt="2020-03-10T15:56:32.762" v="78" actId="20577"/>
        <pc:sldMkLst>
          <pc:docMk/>
          <pc:sldMk cId="33643281" sldId="298"/>
        </pc:sldMkLst>
        <pc:spChg chg="mod">
          <ac:chgData name="Howarth, Judy" userId="88019a05-5656-4d0d-a3d1-1931a654ed73" providerId="ADAL" clId="{8B50358A-E957-47EB-971B-8F54F380F7CE}" dt="2020-03-10T15:56:28.579" v="74" actId="20577"/>
          <ac:spMkLst>
            <pc:docMk/>
            <pc:sldMk cId="33643281" sldId="298"/>
            <ac:spMk id="3" creationId="{00000000-0000-0000-0000-000000000000}"/>
          </ac:spMkLst>
        </pc:spChg>
        <pc:spChg chg="mod">
          <ac:chgData name="Howarth, Judy" userId="88019a05-5656-4d0d-a3d1-1931a654ed73" providerId="ADAL" clId="{8B50358A-E957-47EB-971B-8F54F380F7CE}" dt="2020-03-10T15:56:32.762" v="78" actId="20577"/>
          <ac:spMkLst>
            <pc:docMk/>
            <pc:sldMk cId="33643281" sldId="298"/>
            <ac:spMk id="5" creationId="{00000000-0000-0000-0000-000000000000}"/>
          </ac:spMkLst>
        </pc:spChg>
      </pc:sldChg>
      <pc:sldChg chg="modSp">
        <pc:chgData name="Howarth, Judy" userId="88019a05-5656-4d0d-a3d1-1931a654ed73" providerId="ADAL" clId="{8B50358A-E957-47EB-971B-8F54F380F7CE}" dt="2020-03-10T15:58:27.179" v="134" actId="20577"/>
        <pc:sldMkLst>
          <pc:docMk/>
          <pc:sldMk cId="2088891144" sldId="299"/>
        </pc:sldMkLst>
        <pc:spChg chg="mod">
          <ac:chgData name="Howarth, Judy" userId="88019a05-5656-4d0d-a3d1-1931a654ed73" providerId="ADAL" clId="{8B50358A-E957-47EB-971B-8F54F380F7CE}" dt="2020-03-10T15:58:23.260" v="130" actId="20577"/>
          <ac:spMkLst>
            <pc:docMk/>
            <pc:sldMk cId="2088891144" sldId="299"/>
            <ac:spMk id="2" creationId="{00000000-0000-0000-0000-000000000000}"/>
          </ac:spMkLst>
        </pc:spChg>
        <pc:spChg chg="mod">
          <ac:chgData name="Howarth, Judy" userId="88019a05-5656-4d0d-a3d1-1931a654ed73" providerId="ADAL" clId="{8B50358A-E957-47EB-971B-8F54F380F7CE}" dt="2020-03-10T15:58:27.179" v="134" actId="20577"/>
          <ac:spMkLst>
            <pc:docMk/>
            <pc:sldMk cId="2088891144" sldId="299"/>
            <ac:spMk id="5" creationId="{00000000-0000-0000-0000-000000000000}"/>
          </ac:spMkLst>
        </pc:spChg>
      </pc:sldChg>
      <pc:sldChg chg="modSp">
        <pc:chgData name="Howarth, Judy" userId="88019a05-5656-4d0d-a3d1-1931a654ed73" providerId="ADAL" clId="{8B50358A-E957-47EB-971B-8F54F380F7CE}" dt="2020-03-10T15:59:37.234" v="166" actId="20577"/>
        <pc:sldMkLst>
          <pc:docMk/>
          <pc:sldMk cId="1003484616" sldId="300"/>
        </pc:sldMkLst>
        <pc:spChg chg="mod">
          <ac:chgData name="Howarth, Judy" userId="88019a05-5656-4d0d-a3d1-1931a654ed73" providerId="ADAL" clId="{8B50358A-E957-47EB-971B-8F54F380F7CE}" dt="2020-03-10T15:59:37.234" v="166" actId="20577"/>
          <ac:spMkLst>
            <pc:docMk/>
            <pc:sldMk cId="1003484616" sldId="300"/>
            <ac:spMk id="5" creationId="{00000000-0000-0000-0000-000000000000}"/>
          </ac:spMkLst>
        </pc:spChg>
      </pc:sldChg>
      <pc:sldChg chg="del">
        <pc:chgData name="Howarth, Judy" userId="88019a05-5656-4d0d-a3d1-1931a654ed73" providerId="ADAL" clId="{8B50358A-E957-47EB-971B-8F54F380F7CE}" dt="2020-03-10T15:59:46.913" v="171" actId="2696"/>
        <pc:sldMkLst>
          <pc:docMk/>
          <pc:sldMk cId="318031246" sldId="302"/>
        </pc:sldMkLst>
      </pc:sldChg>
      <pc:sldChg chg="del">
        <pc:chgData name="Howarth, Judy" userId="88019a05-5656-4d0d-a3d1-1931a654ed73" providerId="ADAL" clId="{8B50358A-E957-47EB-971B-8F54F380F7CE}" dt="2020-03-10T15:59:48.394" v="172" actId="2696"/>
        <pc:sldMkLst>
          <pc:docMk/>
          <pc:sldMk cId="453555804" sldId="303"/>
        </pc:sldMkLst>
      </pc:sldChg>
      <pc:sldChg chg="modSp">
        <pc:chgData name="Howarth, Judy" userId="88019a05-5656-4d0d-a3d1-1931a654ed73" providerId="ADAL" clId="{8B50358A-E957-47EB-971B-8F54F380F7CE}" dt="2020-03-10T15:59:04.457" v="150" actId="20577"/>
        <pc:sldMkLst>
          <pc:docMk/>
          <pc:sldMk cId="1478488146" sldId="304"/>
        </pc:sldMkLst>
        <pc:spChg chg="mod">
          <ac:chgData name="Howarth, Judy" userId="88019a05-5656-4d0d-a3d1-1931a654ed73" providerId="ADAL" clId="{8B50358A-E957-47EB-971B-8F54F380F7CE}" dt="2020-03-10T15:59:04.457" v="150" actId="20577"/>
          <ac:spMkLst>
            <pc:docMk/>
            <pc:sldMk cId="1478488146" sldId="304"/>
            <ac:spMk id="7" creationId="{00000000-0000-0000-0000-000000000000}"/>
          </ac:spMkLst>
        </pc:spChg>
      </pc:sldChg>
      <pc:sldChg chg="modSp">
        <pc:chgData name="Howarth, Judy" userId="88019a05-5656-4d0d-a3d1-1931a654ed73" providerId="ADAL" clId="{8B50358A-E957-47EB-971B-8F54F380F7CE}" dt="2020-03-10T15:59:19.505" v="154" actId="20577"/>
        <pc:sldMkLst>
          <pc:docMk/>
          <pc:sldMk cId="130651525" sldId="307"/>
        </pc:sldMkLst>
        <pc:spChg chg="mod">
          <ac:chgData name="Howarth, Judy" userId="88019a05-5656-4d0d-a3d1-1931a654ed73" providerId="ADAL" clId="{8B50358A-E957-47EB-971B-8F54F380F7CE}" dt="2020-03-10T15:59:19.505" v="154" actId="20577"/>
          <ac:spMkLst>
            <pc:docMk/>
            <pc:sldMk cId="130651525" sldId="307"/>
            <ac:spMk id="4" creationId="{00000000-0000-0000-0000-000000000000}"/>
          </ac:spMkLst>
        </pc:spChg>
      </pc:sldChg>
      <pc:sldChg chg="modSp">
        <pc:chgData name="Howarth, Judy" userId="88019a05-5656-4d0d-a3d1-1931a654ed73" providerId="ADAL" clId="{8B50358A-E957-47EB-971B-8F54F380F7CE}" dt="2020-03-10T15:59:24.609" v="158" actId="20577"/>
        <pc:sldMkLst>
          <pc:docMk/>
          <pc:sldMk cId="1380611736" sldId="308"/>
        </pc:sldMkLst>
        <pc:spChg chg="mod">
          <ac:chgData name="Howarth, Judy" userId="88019a05-5656-4d0d-a3d1-1931a654ed73" providerId="ADAL" clId="{8B50358A-E957-47EB-971B-8F54F380F7CE}" dt="2020-03-10T15:59:24.609" v="158" actId="20577"/>
          <ac:spMkLst>
            <pc:docMk/>
            <pc:sldMk cId="1380611736" sldId="308"/>
            <ac:spMk id="5" creationId="{00000000-0000-0000-0000-000000000000}"/>
          </ac:spMkLst>
        </pc:spChg>
      </pc:sldChg>
      <pc:sldChg chg="del">
        <pc:chgData name="Howarth, Judy" userId="88019a05-5656-4d0d-a3d1-1931a654ed73" providerId="ADAL" clId="{8B50358A-E957-47EB-971B-8F54F380F7CE}" dt="2020-03-10T15:56:43.844" v="79" actId="2696"/>
        <pc:sldMkLst>
          <pc:docMk/>
          <pc:sldMk cId="681192042" sldId="309"/>
        </pc:sldMkLst>
      </pc:sldChg>
      <pc:sldChg chg="del">
        <pc:chgData name="Howarth, Judy" userId="88019a05-5656-4d0d-a3d1-1931a654ed73" providerId="ADAL" clId="{8B50358A-E957-47EB-971B-8F54F380F7CE}" dt="2020-03-10T15:59:49.554" v="173" actId="2696"/>
        <pc:sldMkLst>
          <pc:docMk/>
          <pc:sldMk cId="820579147" sldId="310"/>
        </pc:sldMkLst>
      </pc:sldChg>
      <pc:sldChg chg="modSp">
        <pc:chgData name="Howarth, Judy" userId="88019a05-5656-4d0d-a3d1-1931a654ed73" providerId="ADAL" clId="{8B50358A-E957-47EB-971B-8F54F380F7CE}" dt="2020-03-10T15:58:00.728" v="112" actId="20577"/>
        <pc:sldMkLst>
          <pc:docMk/>
          <pc:sldMk cId="1094474590" sldId="311"/>
        </pc:sldMkLst>
        <pc:spChg chg="mod">
          <ac:chgData name="Howarth, Judy" userId="88019a05-5656-4d0d-a3d1-1931a654ed73" providerId="ADAL" clId="{8B50358A-E957-47EB-971B-8F54F380F7CE}" dt="2020-03-10T15:58:00.728" v="112" actId="20577"/>
          <ac:spMkLst>
            <pc:docMk/>
            <pc:sldMk cId="1094474590" sldId="311"/>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9/25/2021</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a:t>
            </a:fld>
            <a:endParaRPr lang="en-US" dirty="0"/>
          </a:p>
        </p:txBody>
      </p:sp>
    </p:spTree>
    <p:extLst>
      <p:ext uri="{BB962C8B-B14F-4D97-AF65-F5344CB8AC3E}">
        <p14:creationId xmlns:p14="http://schemas.microsoft.com/office/powerpoint/2010/main" val="128890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203200" y="365126"/>
            <a:ext cx="117856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smtClean="0"/>
              <a:t>Book Title</a:t>
            </a:r>
            <a:endParaRPr lang="en-US" dirty="0"/>
          </a:p>
        </p:txBody>
      </p:sp>
      <p:sp>
        <p:nvSpPr>
          <p:cNvPr id="25" name="Edition"/>
          <p:cNvSpPr>
            <a:spLocks noGrp="1"/>
          </p:cNvSpPr>
          <p:nvPr>
            <p:ph sz="quarter" idx="17" hasCustomPrompt="1"/>
          </p:nvPr>
        </p:nvSpPr>
        <p:spPr>
          <a:xfrm>
            <a:off x="203200" y="1752600"/>
            <a:ext cx="117856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dirty="0" smtClean="0"/>
              <a:t>Edition</a:t>
            </a:r>
            <a:endParaRPr lang="en-US" dirty="0"/>
          </a:p>
        </p:txBody>
      </p:sp>
      <p:sp>
        <p:nvSpPr>
          <p:cNvPr id="27" name="Author"/>
          <p:cNvSpPr>
            <a:spLocks noGrp="1"/>
          </p:cNvSpPr>
          <p:nvPr>
            <p:ph sz="quarter" idx="18" hasCustomPrompt="1"/>
          </p:nvPr>
        </p:nvSpPr>
        <p:spPr>
          <a:xfrm>
            <a:off x="203200" y="2362200"/>
            <a:ext cx="117856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dirty="0" smtClean="0"/>
              <a:t>Authors</a:t>
            </a:r>
            <a:endParaRPr lang="en-US" dirty="0"/>
          </a:p>
        </p:txBody>
      </p:sp>
      <p:sp>
        <p:nvSpPr>
          <p:cNvPr id="29" name="CN"/>
          <p:cNvSpPr>
            <a:spLocks noGrp="1"/>
          </p:cNvSpPr>
          <p:nvPr>
            <p:ph sz="quarter" idx="19" hasCustomPrompt="1"/>
          </p:nvPr>
        </p:nvSpPr>
        <p:spPr>
          <a:xfrm>
            <a:off x="203200" y="37338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smtClean="0"/>
              <a:t>Chapter #</a:t>
            </a:r>
            <a:endParaRPr lang="en-US" dirty="0"/>
          </a:p>
        </p:txBody>
      </p:sp>
      <p:sp>
        <p:nvSpPr>
          <p:cNvPr id="31" name="CT"/>
          <p:cNvSpPr>
            <a:spLocks noGrp="1"/>
          </p:cNvSpPr>
          <p:nvPr>
            <p:ph sz="quarter" idx="20" hasCustomPrompt="1"/>
          </p:nvPr>
        </p:nvSpPr>
        <p:spPr>
          <a:xfrm>
            <a:off x="203200" y="4267200"/>
            <a:ext cx="11785600" cy="24384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406400" y="1752600"/>
            <a:ext cx="113792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406400" y="1752600"/>
            <a:ext cx="5384800" cy="4419600"/>
          </a:xfrm>
          <a:prstGeom prst="rect">
            <a:avLst/>
          </a:prstGeom>
        </p:spPr>
        <p:txBody>
          <a:bodyPr numCol="1" spcCol="548640">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smtClean="0"/>
              <a:t>This </a:t>
            </a:r>
            <a:r>
              <a:rPr lang="en-US" dirty="0"/>
              <a:t>Is a Sample Outline for Two-Column (2 Boxes) and Double-numbered</a:t>
            </a:r>
          </a:p>
          <a:p>
            <a:pPr lvl="0"/>
            <a:r>
              <a:rPr lang="en-US" dirty="0" smtClean="0"/>
              <a:t>It </a:t>
            </a:r>
            <a:r>
              <a:rPr lang="en-US" dirty="0"/>
              <a:t>is Two-column </a:t>
            </a:r>
          </a:p>
          <a:p>
            <a:pPr lvl="0"/>
            <a:r>
              <a:rPr lang="en-US" dirty="0" smtClean="0"/>
              <a:t>This </a:t>
            </a:r>
            <a:r>
              <a:rPr lang="en-US" dirty="0"/>
              <a:t>Outline Has No Sub-lists</a:t>
            </a:r>
          </a:p>
          <a:p>
            <a:pPr lvl="0"/>
            <a:r>
              <a:rPr lang="en-US" dirty="0" smtClean="0"/>
              <a:t>This </a:t>
            </a:r>
            <a:r>
              <a:rPr lang="en-US" dirty="0"/>
              <a:t>List Is Double-numbered</a:t>
            </a:r>
          </a:p>
        </p:txBody>
      </p:sp>
      <p:sp>
        <p:nvSpPr>
          <p:cNvPr id="7" name="COBNL2"/>
          <p:cNvSpPr>
            <a:spLocks noGrp="1"/>
          </p:cNvSpPr>
          <p:nvPr>
            <p:ph sz="quarter" idx="15" hasCustomPrompt="1"/>
          </p:nvPr>
        </p:nvSpPr>
        <p:spPr>
          <a:xfrm>
            <a:off x="6356349" y="1752600"/>
            <a:ext cx="5384800" cy="4419600"/>
          </a:xfrm>
          <a:prstGeom prst="rect">
            <a:avLst/>
          </a:prstGeom>
        </p:spPr>
        <p:txBody>
          <a:bodyPr numCol="1" spcCol="548640">
            <a:normAutofit/>
          </a:bodyPr>
          <a:lstStyle>
            <a:lvl1pPr marL="292608" marR="0" indent="-29260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smtClean="0"/>
              <a:t>The Outline Slide Has a Footer</a:t>
            </a:r>
          </a:p>
          <a:p>
            <a:pPr lvl="0"/>
            <a:r>
              <a:rPr lang="en-US" dirty="0" smtClean="0"/>
              <a:t>Outline Items Usually Have No Ending Punctuation</a:t>
            </a:r>
          </a:p>
          <a:p>
            <a:pPr lvl="0"/>
            <a:endParaRPr lang="en-US" dirty="0" smtClean="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406400" y="1752600"/>
            <a:ext cx="113792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Sons,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406400" y="1752600"/>
            <a:ext cx="11379200" cy="4495800"/>
          </a:xfrm>
          <a:prstGeom prst="rect">
            <a:avLst/>
          </a:prstGeom>
        </p:spPr>
        <p:txBody>
          <a:bodyPr>
            <a:normAutofit/>
          </a:bodyPr>
          <a:lstStyle>
            <a:lvl1pPr marL="514350" indent="-514350">
              <a:buClr>
                <a:schemeClr val="accent2"/>
              </a:buClr>
              <a:buFont typeface="Arial" panose="020B0604020202020204" pitchFamily="34"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8610600" y="6356351"/>
            <a:ext cx="3175000" cy="365125"/>
          </a:xfrm>
          <a:prstGeom prst="rect">
            <a:avLst/>
          </a:prstGeom>
        </p:spPr>
        <p:txBody>
          <a:bodyPr/>
          <a:lstStyle>
            <a:lvl1pPr>
              <a:defRPr b="0" i="0">
                <a:latin typeface="Calibri" charset="0"/>
                <a:ea typeface="Calibri" charset="0"/>
                <a:cs typeface="Calibri" charset="0"/>
              </a:defRPr>
            </a:lvl1pPr>
          </a:lstStyle>
          <a:p>
            <a:r>
              <a:rPr lang="en-US" dirty="0" smtClean="0"/>
              <a:t>12-</a:t>
            </a:r>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406400" y="1752600"/>
            <a:ext cx="11379200" cy="4495800"/>
          </a:xfrm>
          <a:prstGeom prst="rect">
            <a:avLst/>
          </a:prstGeom>
        </p:spPr>
        <p:txBody>
          <a:bodyPr>
            <a:normAutofit/>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406400" y="1752600"/>
            <a:ext cx="113792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406400" y="1752600"/>
            <a:ext cx="113792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768351"/>
            <a:ext cx="113792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406400" y="1752600"/>
            <a:ext cx="113792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406400" y="5867400"/>
            <a:ext cx="113792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914402"/>
            <a:ext cx="113792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406400" y="1905000"/>
            <a:ext cx="113792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203200" y="2286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203200" y="762000"/>
            <a:ext cx="117856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203200" y="3505200"/>
            <a:ext cx="117856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203200" y="5029200"/>
            <a:ext cx="117856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203200" y="6096000"/>
            <a:ext cx="117856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406400" y="1752600"/>
            <a:ext cx="113792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406400" y="5029200"/>
            <a:ext cx="113792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406400" y="1752600"/>
            <a:ext cx="113792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3048000" y="4724401"/>
            <a:ext cx="6096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5350051"/>
            <a:ext cx="113792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406400" y="820739"/>
            <a:ext cx="113792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406400" y="5780676"/>
            <a:ext cx="113792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smtClean="0"/>
              <a:t>12-</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6400" y="5920581"/>
            <a:ext cx="113792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406400" y="820738"/>
            <a:ext cx="113792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smtClean="0"/>
              <a:t>12-</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699" y="777241"/>
            <a:ext cx="11391901"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406400" y="1752600"/>
            <a:ext cx="113792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406400" y="1752600"/>
            <a:ext cx="113792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406400" y="1752600"/>
            <a:ext cx="113792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406400" y="1752600"/>
            <a:ext cx="113792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406400" y="1752600"/>
            <a:ext cx="11379200" cy="4495800"/>
          </a:xfrm>
          <a:prstGeom prst="rect">
            <a:avLst/>
          </a:prstGeom>
        </p:spPr>
        <p:txBody>
          <a:bodyPr>
            <a:normAutofit/>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0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a:t>
            </a:r>
            <a:r>
              <a:rPr lang="en-US" dirty="0" smtClean="0"/>
              <a:t>H2s</a:t>
            </a:r>
          </a:p>
          <a:p>
            <a:pPr lvl="0"/>
            <a:r>
              <a:rPr lang="en-US" dirty="0" smtClean="0"/>
              <a:t>It </a:t>
            </a:r>
            <a:r>
              <a:rPr lang="en-US" dirty="0"/>
              <a:t>Is One-column Only</a:t>
            </a:r>
          </a:p>
          <a:p>
            <a:pPr lvl="1"/>
            <a:r>
              <a:rPr lang="en-US" dirty="0"/>
              <a:t>It Will Probably Not Have </a:t>
            </a:r>
            <a:r>
              <a:rPr lang="en-US" dirty="0" smtClean="0"/>
              <a:t>Art</a:t>
            </a:r>
          </a:p>
          <a:p>
            <a:pPr lvl="0"/>
            <a:r>
              <a:rPr lang="en-US" dirty="0" smtClean="0"/>
              <a:t>This </a:t>
            </a:r>
            <a:r>
              <a:rPr lang="en-US" dirty="0"/>
              <a:t>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smtClean="0"/>
              <a:t>12-</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6.xml"/><Relationship Id="rId4"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393699" y="777242"/>
            <a:ext cx="11391901"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7" name="Straight Connector 16"/>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12-</a:t>
            </a:r>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43714"/>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12-</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272" y="762002"/>
            <a:ext cx="11387328"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12-</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12-</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016"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12-</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400801"/>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Copyright </a:t>
            </a:r>
            <a:r>
              <a:rPr lang="en-US" dirty="0" smtClean="0"/>
              <a:t>©2022 </a:t>
            </a:r>
            <a:r>
              <a:rPr lang="en-US" dirty="0"/>
              <a:t>John Wiley &amp; Sons, Inc. </a:t>
            </a:r>
          </a:p>
        </p:txBody>
      </p:sp>
      <p:sp>
        <p:nvSpPr>
          <p:cNvPr id="6" name="Slide Number Placeholder 5"/>
          <p:cNvSpPr>
            <a:spLocks noGrp="1"/>
          </p:cNvSpPr>
          <p:nvPr>
            <p:ph type="sldNum" sz="quarter" idx="4"/>
          </p:nvPr>
        </p:nvSpPr>
        <p:spPr>
          <a:xfrm>
            <a:off x="8610600" y="6356351"/>
            <a:ext cx="3172968" cy="365125"/>
          </a:xfrm>
          <a:prstGeom prst="rect">
            <a:avLst/>
          </a:prstGeom>
        </p:spPr>
        <p:txBody>
          <a:bodyPr vert="horz" lIns="91440" tIns="45720" rIns="91440" bIns="45720" rtlCol="0" anchor="ctr"/>
          <a:lstStyle>
            <a:lvl1pPr algn="r">
              <a:defRPr sz="1200">
                <a:solidFill>
                  <a:schemeClr val="tx1"/>
                </a:solidFill>
              </a:defRPr>
            </a:lvl1pPr>
          </a:lstStyle>
          <a:p>
            <a:r>
              <a:rPr lang="en-US" dirty="0" smtClean="0"/>
              <a:t>12-</a:t>
            </a:r>
            <a:fld id="{42181430-7FCB-BA4C-90CE-EB7ACCC9EC50}" type="slidenum">
              <a:rPr lang="en-US" smtClean="0"/>
              <a:pPr/>
              <a:t>‹#›</a:t>
            </a:fld>
            <a:endParaRPr lang="en-US" dirty="0"/>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 and Design</a:t>
            </a:r>
            <a:endParaRPr lang="en-US" dirty="0"/>
          </a:p>
        </p:txBody>
      </p:sp>
      <p:sp>
        <p:nvSpPr>
          <p:cNvPr id="3" name="Content Placeholder 2"/>
          <p:cNvSpPr>
            <a:spLocks noGrp="1"/>
          </p:cNvSpPr>
          <p:nvPr>
            <p:ph sz="quarter" idx="17"/>
          </p:nvPr>
        </p:nvSpPr>
        <p:spPr/>
        <p:txBody>
          <a:bodyPr/>
          <a:lstStyle/>
          <a:p>
            <a:r>
              <a:rPr lang="en-US" dirty="0" smtClean="0"/>
              <a:t>Eighth Edition</a:t>
            </a:r>
            <a:endParaRPr lang="en-US" dirty="0"/>
          </a:p>
        </p:txBody>
      </p:sp>
      <p:sp>
        <p:nvSpPr>
          <p:cNvPr id="4" name="Content Placeholder 3"/>
          <p:cNvSpPr>
            <a:spLocks noGrp="1"/>
          </p:cNvSpPr>
          <p:nvPr>
            <p:ph sz="quarter" idx="18"/>
          </p:nvPr>
        </p:nvSpPr>
        <p:spPr/>
        <p:txBody>
          <a:bodyPr/>
          <a:lstStyle/>
          <a:p>
            <a:r>
              <a:rPr lang="en-US" dirty="0"/>
              <a:t>Alan Dennis, Barbara Wixom, Roberta </a:t>
            </a:r>
            <a:r>
              <a:rPr lang="en-US"/>
              <a:t>M</a:t>
            </a:r>
            <a:r>
              <a:rPr lang="en-US" smtClean="0"/>
              <a:t>. Roth</a:t>
            </a:r>
            <a:endParaRPr lang="en-US" dirty="0"/>
          </a:p>
        </p:txBody>
      </p:sp>
      <p:sp>
        <p:nvSpPr>
          <p:cNvPr id="5" name="Content Placeholder 4"/>
          <p:cNvSpPr>
            <a:spLocks noGrp="1"/>
          </p:cNvSpPr>
          <p:nvPr>
            <p:ph sz="quarter" idx="19"/>
          </p:nvPr>
        </p:nvSpPr>
        <p:spPr/>
        <p:txBody>
          <a:bodyPr/>
          <a:lstStyle/>
          <a:p>
            <a:r>
              <a:rPr lang="en-US" dirty="0" smtClean="0"/>
              <a:t>Chapter </a:t>
            </a:r>
            <a:r>
              <a:rPr lang="en-US" dirty="0" smtClean="0"/>
              <a:t>12</a:t>
            </a:r>
            <a:endParaRPr lang="en-US" dirty="0"/>
          </a:p>
        </p:txBody>
      </p:sp>
      <p:sp>
        <p:nvSpPr>
          <p:cNvPr id="6" name="Content Placeholder 5"/>
          <p:cNvSpPr>
            <a:spLocks noGrp="1"/>
          </p:cNvSpPr>
          <p:nvPr>
            <p:ph sz="quarter" idx="20"/>
          </p:nvPr>
        </p:nvSpPr>
        <p:spPr/>
        <p:txBody>
          <a:bodyPr/>
          <a:lstStyle/>
          <a:p>
            <a:r>
              <a:rPr lang="en-US" dirty="0"/>
              <a:t>Transition to the New System</a:t>
            </a:r>
            <a:endParaRPr lang="en-US" dirty="0"/>
          </a:p>
        </p:txBody>
      </p:sp>
    </p:spTree>
    <p:extLst>
      <p:ext uri="{BB962C8B-B14F-4D97-AF65-F5344CB8AC3E}">
        <p14:creationId xmlns:p14="http://schemas.microsoft.com/office/powerpoint/2010/main" val="660503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Factors in Selecting a Conversion Strategy</a:t>
            </a:r>
            <a:endParaRPr lang="en-US" dirty="0"/>
          </a:p>
        </p:txBody>
      </p:sp>
      <p:sp>
        <p:nvSpPr>
          <p:cNvPr id="3" name="Content Placeholder 2"/>
          <p:cNvSpPr>
            <a:spLocks noGrp="1"/>
          </p:cNvSpPr>
          <p:nvPr>
            <p:ph sz="quarter" idx="12"/>
          </p:nvPr>
        </p:nvSpPr>
        <p:spPr/>
        <p:txBody>
          <a:bodyPr/>
          <a:lstStyle/>
          <a:p>
            <a:r>
              <a:rPr lang="en-US" smtClean="0"/>
              <a:t>Risk</a:t>
            </a:r>
          </a:p>
          <a:p>
            <a:pPr lvl="1"/>
            <a:r>
              <a:rPr lang="en-US" smtClean="0"/>
              <a:t>Seriousness of consequences of remaining bugs</a:t>
            </a:r>
          </a:p>
          <a:p>
            <a:r>
              <a:rPr lang="en-US" smtClean="0"/>
              <a:t>Cost</a:t>
            </a:r>
          </a:p>
          <a:p>
            <a:pPr lvl="1"/>
            <a:r>
              <a:rPr lang="en-US" smtClean="0"/>
              <a:t>Parallel requires paying for two systems for a period of time</a:t>
            </a:r>
          </a:p>
          <a:p>
            <a:pPr lvl="1"/>
            <a:r>
              <a:rPr lang="en-US" smtClean="0"/>
              <a:t>Simultaneous requires more staff to support all locations</a:t>
            </a:r>
          </a:p>
          <a:p>
            <a:r>
              <a:rPr lang="en-US" smtClean="0"/>
              <a:t>Time</a:t>
            </a:r>
          </a:p>
          <a:p>
            <a:pPr lvl="1"/>
            <a:r>
              <a:rPr lang="en-US" smtClean="0"/>
              <a:t>Parallel, phased, and modular require more time</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10</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5640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Determining a Conversion Strategy: Risk</a:t>
            </a:r>
            <a:endParaRPr lang="en-US" dirty="0"/>
          </a:p>
        </p:txBody>
      </p:sp>
      <p:sp>
        <p:nvSpPr>
          <p:cNvPr id="3" name="Content Placeholder 2"/>
          <p:cNvSpPr>
            <a:spLocks noGrp="1"/>
          </p:cNvSpPr>
          <p:nvPr>
            <p:ph sz="quarter" idx="12"/>
          </p:nvPr>
        </p:nvSpPr>
        <p:spPr/>
        <p:txBody>
          <a:bodyPr/>
          <a:lstStyle/>
          <a:p>
            <a:r>
              <a:rPr lang="en-US" smtClean="0"/>
              <a:t>To minimize risk…</a:t>
            </a:r>
          </a:p>
          <a:p>
            <a:pPr lvl="1"/>
            <a:r>
              <a:rPr lang="en-US" smtClean="0"/>
              <a:t>Parallel conversion style</a:t>
            </a:r>
          </a:p>
          <a:p>
            <a:pPr lvl="1"/>
            <a:r>
              <a:rPr lang="en-US" smtClean="0"/>
              <a:t>Pilot conversion location</a:t>
            </a:r>
          </a:p>
          <a:p>
            <a:pPr lvl="1"/>
            <a:r>
              <a:rPr lang="en-US" smtClean="0"/>
              <a:t>Conversion by modules</a:t>
            </a:r>
          </a:p>
          <a:p>
            <a:r>
              <a:rPr lang="en-US" smtClean="0"/>
              <a:t>Riskiest conversion strategy:</a:t>
            </a:r>
          </a:p>
          <a:p>
            <a:pPr lvl="1"/>
            <a:r>
              <a:rPr lang="en-US" smtClean="0"/>
              <a:t>Direct conversion style</a:t>
            </a:r>
          </a:p>
          <a:p>
            <a:pPr lvl="1"/>
            <a:r>
              <a:rPr lang="en-US" smtClean="0"/>
              <a:t>Simultaneous conversion location</a:t>
            </a:r>
          </a:p>
          <a:p>
            <a:pPr lvl="1"/>
            <a:r>
              <a:rPr lang="en-US" smtClean="0"/>
              <a:t>Conversion of whole system</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11</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80837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Determining a conversion strategy: Cost</a:t>
            </a:r>
            <a:endParaRPr lang="en-US" dirty="0"/>
          </a:p>
        </p:txBody>
      </p:sp>
      <p:sp>
        <p:nvSpPr>
          <p:cNvPr id="3" name="Content Placeholder 2"/>
          <p:cNvSpPr>
            <a:spLocks noGrp="1"/>
          </p:cNvSpPr>
          <p:nvPr>
            <p:ph sz="quarter" idx="12"/>
          </p:nvPr>
        </p:nvSpPr>
        <p:spPr/>
        <p:txBody>
          <a:bodyPr/>
          <a:lstStyle/>
          <a:p>
            <a:r>
              <a:rPr lang="en-US" smtClean="0"/>
              <a:t>To minimize cost…</a:t>
            </a:r>
          </a:p>
          <a:p>
            <a:pPr lvl="1"/>
            <a:r>
              <a:rPr lang="en-US" smtClean="0"/>
              <a:t>Direct conversion style</a:t>
            </a:r>
          </a:p>
          <a:p>
            <a:pPr lvl="1"/>
            <a:r>
              <a:rPr lang="en-US" smtClean="0"/>
              <a:t>Pilot or phased conversion location</a:t>
            </a:r>
          </a:p>
          <a:p>
            <a:pPr lvl="1"/>
            <a:r>
              <a:rPr lang="en-US" smtClean="0"/>
              <a:t>Conversion of whole system</a:t>
            </a:r>
          </a:p>
          <a:p>
            <a:r>
              <a:rPr lang="en-US" smtClean="0"/>
              <a:t>Highest cost conversion strategy:</a:t>
            </a:r>
          </a:p>
          <a:p>
            <a:pPr lvl="1"/>
            <a:r>
              <a:rPr lang="en-US" smtClean="0"/>
              <a:t>Parallel conversion style</a:t>
            </a:r>
          </a:p>
          <a:p>
            <a:pPr lvl="1"/>
            <a:r>
              <a:rPr lang="en-US" smtClean="0"/>
              <a:t>Simultaneous conversion location</a:t>
            </a:r>
          </a:p>
          <a:p>
            <a:pPr lvl="1"/>
            <a:r>
              <a:rPr lang="en-US" smtClean="0"/>
              <a:t>Conversion of modules</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12</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14534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Determining a Conversion Strategy: Time</a:t>
            </a:r>
            <a:endParaRPr lang="en-US" dirty="0"/>
          </a:p>
        </p:txBody>
      </p:sp>
      <p:sp>
        <p:nvSpPr>
          <p:cNvPr id="3" name="Content Placeholder 2"/>
          <p:cNvSpPr>
            <a:spLocks noGrp="1"/>
          </p:cNvSpPr>
          <p:nvPr>
            <p:ph sz="quarter" idx="12"/>
          </p:nvPr>
        </p:nvSpPr>
        <p:spPr/>
        <p:txBody>
          <a:bodyPr/>
          <a:lstStyle/>
          <a:p>
            <a:r>
              <a:rPr lang="en-US" smtClean="0"/>
              <a:t>To minimize time…</a:t>
            </a:r>
          </a:p>
          <a:p>
            <a:pPr lvl="1"/>
            <a:r>
              <a:rPr lang="en-US" smtClean="0"/>
              <a:t>Direct conversion style</a:t>
            </a:r>
          </a:p>
          <a:p>
            <a:pPr lvl="1"/>
            <a:r>
              <a:rPr lang="en-US" smtClean="0"/>
              <a:t>Simultaneous conversion location</a:t>
            </a:r>
          </a:p>
          <a:p>
            <a:pPr lvl="1"/>
            <a:r>
              <a:rPr lang="en-US" smtClean="0"/>
              <a:t>Conversion of whole system</a:t>
            </a:r>
          </a:p>
          <a:p>
            <a:r>
              <a:rPr lang="en-US" smtClean="0"/>
              <a:t>Longest time conversion strategy:</a:t>
            </a:r>
          </a:p>
          <a:p>
            <a:pPr lvl="1"/>
            <a:r>
              <a:rPr lang="en-US" smtClean="0"/>
              <a:t>Parallel conversion style</a:t>
            </a:r>
          </a:p>
          <a:p>
            <a:pPr lvl="1"/>
            <a:r>
              <a:rPr lang="en-US" smtClean="0"/>
              <a:t>Phased conversion location</a:t>
            </a:r>
          </a:p>
          <a:p>
            <a:pPr lvl="1"/>
            <a:r>
              <a:rPr lang="en-US" smtClean="0"/>
              <a:t>Conversion of modules</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13</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417570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Conversion Strategies</a:t>
            </a:r>
            <a:endParaRPr lang="en-US" dirty="0"/>
          </a:p>
        </p:txBody>
      </p:sp>
      <p:sp>
        <p:nvSpPr>
          <p:cNvPr id="4" name="Slide Number Placeholder 3"/>
          <p:cNvSpPr>
            <a:spLocks noGrp="1"/>
          </p:cNvSpPr>
          <p:nvPr>
            <p:ph type="sldNum" sz="quarter" idx="11"/>
          </p:nvPr>
        </p:nvSpPr>
        <p:spPr/>
        <p:txBody>
          <a:bodyPr/>
          <a:lstStyle/>
          <a:p>
            <a:r>
              <a:rPr lang="en-US" dirty="0" smtClean="0"/>
              <a:t>12-</a:t>
            </a:r>
            <a:fld id="{67B19427-F580-D146-B60E-4CADEE75497F}" type="slidenum">
              <a:rPr lang="en-US" smtClean="0"/>
              <a:pPr/>
              <a:t>14</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5" descr="Tabular illustration presenting the characteristics of conversion strategies."/>
          <p:cNvPicPr>
            <a:picLocks noGrp="1" noChangeAspect="1"/>
          </p:cNvPicPr>
          <p:nvPr>
            <p:ph sz="quarter" idx="12"/>
          </p:nvPr>
        </p:nvPicPr>
        <p:blipFill>
          <a:blip r:embed="rId2"/>
          <a:stretch>
            <a:fillRect/>
          </a:stretch>
        </p:blipFill>
        <p:spPr>
          <a:xfrm>
            <a:off x="406400" y="2575086"/>
            <a:ext cx="11379200" cy="2850827"/>
          </a:xfrm>
          <a:prstGeom prst="rect">
            <a:avLst/>
          </a:prstGeom>
        </p:spPr>
      </p:pic>
    </p:spTree>
    <p:extLst>
      <p:ext uri="{BB962C8B-B14F-4D97-AF65-F5344CB8AC3E}">
        <p14:creationId xmlns:p14="http://schemas.microsoft.com/office/powerpoint/2010/main" val="57026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a Business Contingency Plan</a:t>
            </a:r>
            <a:endParaRPr lang="en-US" dirty="0"/>
          </a:p>
        </p:txBody>
      </p:sp>
      <p:sp>
        <p:nvSpPr>
          <p:cNvPr id="3" name="Content Placeholder 2"/>
          <p:cNvSpPr>
            <a:spLocks noGrp="1"/>
          </p:cNvSpPr>
          <p:nvPr>
            <p:ph sz="quarter" idx="12"/>
          </p:nvPr>
        </p:nvSpPr>
        <p:spPr/>
        <p:txBody>
          <a:bodyPr/>
          <a:lstStyle/>
          <a:p>
            <a:r>
              <a:rPr lang="en-US" dirty="0"/>
              <a:t>With new systems, </a:t>
            </a:r>
            <a:r>
              <a:rPr lang="en-US" dirty="0" smtClean="0"/>
              <a:t>it is appropriate </a:t>
            </a:r>
            <a:r>
              <a:rPr lang="en-US" dirty="0"/>
              <a:t>to always expect the </a:t>
            </a:r>
            <a:r>
              <a:rPr lang="en-US" dirty="0" smtClean="0"/>
              <a:t>worst</a:t>
            </a:r>
          </a:p>
          <a:p>
            <a:r>
              <a:rPr lang="en-US" dirty="0"/>
              <a:t>Keeping small technology glitches in the new </a:t>
            </a:r>
            <a:r>
              <a:rPr lang="en-US" dirty="0" smtClean="0"/>
              <a:t>system from </a:t>
            </a:r>
            <a:r>
              <a:rPr lang="en-US" dirty="0"/>
              <a:t>turning into major business disasters is known as business contingency </a:t>
            </a:r>
            <a:r>
              <a:rPr lang="en-US" dirty="0" smtClean="0"/>
              <a:t>planning</a:t>
            </a:r>
          </a:p>
          <a:p>
            <a:r>
              <a:rPr lang="en-US" dirty="0"/>
              <a:t>One of the limitations of problem prevention through perfect project management </a:t>
            </a:r>
            <a:r>
              <a:rPr lang="en-US" dirty="0" smtClean="0"/>
              <a:t>techniques is </a:t>
            </a:r>
            <a:r>
              <a:rPr lang="en-US" dirty="0"/>
              <a:t>the constant pressure of budget constraints and limited time that most projects </a:t>
            </a:r>
            <a:r>
              <a:rPr lang="en-US" dirty="0" smtClean="0"/>
              <a:t>face</a:t>
            </a:r>
            <a:endParaRPr lang="en-US" dirty="0"/>
          </a:p>
        </p:txBody>
      </p:sp>
      <p:sp>
        <p:nvSpPr>
          <p:cNvPr id="4" name="Slide Number Placeholder 3"/>
          <p:cNvSpPr>
            <a:spLocks noGrp="1"/>
          </p:cNvSpPr>
          <p:nvPr>
            <p:ph type="sldNum" sz="quarter" idx="11"/>
          </p:nvPr>
        </p:nvSpPr>
        <p:spPr/>
        <p:txBody>
          <a:bodyPr/>
          <a:lstStyle/>
          <a:p>
            <a:r>
              <a:rPr lang="en-US" dirty="0" smtClean="0"/>
              <a:t>12-</a:t>
            </a:r>
            <a:fld id="{67B19427-F580-D146-B60E-4CADEE75497F}" type="slidenum">
              <a:rPr lang="en-US" smtClean="0"/>
              <a:pPr/>
              <a:t>15</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46050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the Technology</a:t>
            </a:r>
            <a:endParaRPr lang="en-US" dirty="0"/>
          </a:p>
        </p:txBody>
      </p:sp>
      <p:sp>
        <p:nvSpPr>
          <p:cNvPr id="3" name="Content Placeholder 2"/>
          <p:cNvSpPr>
            <a:spLocks noGrp="1"/>
          </p:cNvSpPr>
          <p:nvPr>
            <p:ph sz="quarter" idx="12"/>
          </p:nvPr>
        </p:nvSpPr>
        <p:spPr/>
        <p:txBody>
          <a:bodyPr/>
          <a:lstStyle/>
          <a:p>
            <a:r>
              <a:rPr lang="en-US" dirty="0"/>
              <a:t>There are three major steps involved in preparing the technical aspects of the new system </a:t>
            </a:r>
            <a:r>
              <a:rPr lang="en-US" dirty="0" smtClean="0"/>
              <a:t>for operations:</a:t>
            </a:r>
          </a:p>
          <a:p>
            <a:pPr marL="758952" lvl="1" indent="-457200">
              <a:buFont typeface="+mj-lt"/>
              <a:buAutoNum type="arabicPeriod"/>
            </a:pPr>
            <a:r>
              <a:rPr lang="en-US" dirty="0" smtClean="0"/>
              <a:t>Install the hardware</a:t>
            </a:r>
          </a:p>
          <a:p>
            <a:pPr marL="758952" lvl="1" indent="-457200">
              <a:buFont typeface="+mj-lt"/>
              <a:buAutoNum type="arabicPeriod"/>
            </a:pPr>
            <a:r>
              <a:rPr lang="en-US" dirty="0" smtClean="0"/>
              <a:t>Install the software</a:t>
            </a:r>
          </a:p>
          <a:p>
            <a:pPr marL="758952" lvl="1" indent="-457200">
              <a:buFont typeface="+mj-lt"/>
              <a:buAutoNum type="arabicPeriod"/>
            </a:pPr>
            <a:r>
              <a:rPr lang="en-US" dirty="0" smtClean="0"/>
              <a:t>Convert the data</a:t>
            </a:r>
            <a:endParaRPr lang="en-US" dirty="0"/>
          </a:p>
          <a:p>
            <a:r>
              <a:rPr lang="en-US" dirty="0" smtClean="0"/>
              <a:t>Although it </a:t>
            </a:r>
            <a:r>
              <a:rPr lang="en-US" dirty="0"/>
              <a:t>may be possible to do some of these steps in parallel, they usually must be performed </a:t>
            </a:r>
            <a:r>
              <a:rPr lang="en-US" dirty="0" smtClean="0"/>
              <a:t>sequentially at </a:t>
            </a:r>
            <a:r>
              <a:rPr lang="en-US" dirty="0"/>
              <a:t>any one </a:t>
            </a:r>
            <a:r>
              <a:rPr lang="en-US" dirty="0" smtClean="0"/>
              <a:t>location</a:t>
            </a:r>
          </a:p>
          <a:p>
            <a:r>
              <a:rPr lang="en-US" dirty="0"/>
              <a:t>Data </a:t>
            </a:r>
            <a:r>
              <a:rPr lang="en-US" dirty="0" smtClean="0"/>
              <a:t>conversion is </a:t>
            </a:r>
            <a:r>
              <a:rPr lang="en-US" dirty="0"/>
              <a:t>usually the most technically complicated step in the migration </a:t>
            </a:r>
            <a:r>
              <a:rPr lang="en-US" dirty="0" smtClean="0"/>
              <a:t>plan</a:t>
            </a:r>
            <a:endParaRPr lang="en-US" dirty="0"/>
          </a:p>
        </p:txBody>
      </p:sp>
      <p:sp>
        <p:nvSpPr>
          <p:cNvPr id="4" name="Slide Number Placeholder 3"/>
          <p:cNvSpPr>
            <a:spLocks noGrp="1"/>
          </p:cNvSpPr>
          <p:nvPr>
            <p:ph type="sldNum" sz="quarter" idx="11"/>
          </p:nvPr>
        </p:nvSpPr>
        <p:spPr/>
        <p:txBody>
          <a:bodyPr/>
          <a:lstStyle/>
          <a:p>
            <a:r>
              <a:rPr lang="en-US" dirty="0" smtClean="0"/>
              <a:t>12-</a:t>
            </a:r>
            <a:fld id="{67B19427-F580-D146-B60E-4CADEE75497F}" type="slidenum">
              <a:rPr lang="en-US" smtClean="0"/>
              <a:pPr/>
              <a:t>16</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36212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Preparing People for the New System</a:t>
            </a:r>
            <a:endParaRPr lang="en-US" dirty="0"/>
          </a:p>
        </p:txBody>
      </p:sp>
      <p:sp>
        <p:nvSpPr>
          <p:cNvPr id="3" name="Content Placeholder 2"/>
          <p:cNvSpPr>
            <a:spLocks noGrp="1"/>
          </p:cNvSpPr>
          <p:nvPr>
            <p:ph sz="quarter" idx="12"/>
          </p:nvPr>
        </p:nvSpPr>
        <p:spPr/>
        <p:txBody>
          <a:bodyPr/>
          <a:lstStyle/>
          <a:p>
            <a:r>
              <a:rPr lang="en-US" dirty="0" smtClean="0"/>
              <a:t>The </a:t>
            </a:r>
            <a:r>
              <a:rPr lang="en-US" b="1" i="1" dirty="0" smtClean="0"/>
              <a:t>sponsor</a:t>
            </a:r>
            <a:r>
              <a:rPr lang="en-US" dirty="0" smtClean="0"/>
              <a:t> is the business person who initiated the request for the new system</a:t>
            </a:r>
          </a:p>
          <a:p>
            <a:r>
              <a:rPr lang="en-US" dirty="0" smtClean="0"/>
              <a:t>The </a:t>
            </a:r>
            <a:r>
              <a:rPr lang="en-US" b="1" i="1" dirty="0" smtClean="0"/>
              <a:t>change agent </a:t>
            </a:r>
            <a:r>
              <a:rPr lang="en-US" dirty="0" smtClean="0"/>
              <a:t>is the person(s) who lead the change effort</a:t>
            </a:r>
          </a:p>
          <a:p>
            <a:r>
              <a:rPr lang="en-US" dirty="0" smtClean="0"/>
              <a:t>The </a:t>
            </a:r>
            <a:r>
              <a:rPr lang="en-US" b="1" i="1" dirty="0" smtClean="0"/>
              <a:t>potential adopter(s) </a:t>
            </a:r>
            <a:r>
              <a:rPr lang="en-US" dirty="0" smtClean="0"/>
              <a:t>are the people who must change</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17</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405725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Steps in Change Management</a:t>
            </a:r>
            <a:endParaRPr lang="en-US" dirty="0"/>
          </a:p>
        </p:txBody>
      </p:sp>
      <p:sp>
        <p:nvSpPr>
          <p:cNvPr id="3" name="Content Placeholder 2"/>
          <p:cNvSpPr>
            <a:spLocks noGrp="1"/>
          </p:cNvSpPr>
          <p:nvPr>
            <p:ph sz="quarter" idx="12"/>
          </p:nvPr>
        </p:nvSpPr>
        <p:spPr/>
        <p:txBody>
          <a:bodyPr/>
          <a:lstStyle/>
          <a:p>
            <a:pPr marL="514350" indent="-514350">
              <a:buFont typeface="+mj-lt"/>
              <a:buAutoNum type="arabicPeriod"/>
            </a:pPr>
            <a:r>
              <a:rPr lang="en-US" dirty="0" smtClean="0"/>
              <a:t>Revise management policies</a:t>
            </a:r>
          </a:p>
          <a:p>
            <a:pPr marL="514350" indent="-514350">
              <a:buFont typeface="+mj-lt"/>
              <a:buAutoNum type="arabicPeriod"/>
            </a:pPr>
            <a:r>
              <a:rPr lang="en-US" dirty="0" smtClean="0"/>
              <a:t>Assess costs and benefits models of potential adopters</a:t>
            </a:r>
          </a:p>
          <a:p>
            <a:pPr marL="514350" indent="-514350">
              <a:buFont typeface="+mj-lt"/>
              <a:buAutoNum type="arabicPeriod"/>
            </a:pPr>
            <a:r>
              <a:rPr lang="en-US" dirty="0" smtClean="0"/>
              <a:t>Motivate adoption</a:t>
            </a:r>
          </a:p>
          <a:p>
            <a:pPr marL="514350" indent="-514350">
              <a:buFont typeface="+mj-lt"/>
              <a:buAutoNum type="arabicPeriod"/>
            </a:pPr>
            <a:r>
              <a:rPr lang="en-US" dirty="0" smtClean="0"/>
              <a:t>Enable people to adopt</a:t>
            </a:r>
            <a:endParaRPr 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18</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2466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Resistance to Change</a:t>
            </a:r>
            <a:endParaRPr lang="en-US" dirty="0"/>
          </a:p>
        </p:txBody>
      </p:sp>
      <p:sp>
        <p:nvSpPr>
          <p:cNvPr id="6" name="Content Placeholder 5"/>
          <p:cNvSpPr>
            <a:spLocks noGrp="1"/>
          </p:cNvSpPr>
          <p:nvPr>
            <p:ph sz="quarter" idx="14"/>
          </p:nvPr>
        </p:nvSpPr>
        <p:spPr/>
        <p:txBody>
          <a:bodyPr/>
          <a:lstStyle/>
          <a:p>
            <a:r>
              <a:rPr lang="en-US" dirty="0"/>
              <a:t>Even changes that benefit an organization do not necessarily benefit each individual</a:t>
            </a:r>
          </a:p>
          <a:p>
            <a:r>
              <a:rPr lang="en-US" dirty="0"/>
              <a:t>Adapting to new work processes requires effort, for which there may be no additional </a:t>
            </a:r>
            <a:r>
              <a:rPr lang="en-US" dirty="0" smtClean="0"/>
              <a:t>compensation</a:t>
            </a:r>
            <a:endParaRPr lang="en-US" dirty="0"/>
          </a:p>
        </p:txBody>
      </p:sp>
      <p:sp>
        <p:nvSpPr>
          <p:cNvPr id="4" name="Slide Number Placeholder 3"/>
          <p:cNvSpPr>
            <a:spLocks noGrp="1"/>
          </p:cNvSpPr>
          <p:nvPr>
            <p:ph type="sldNum" sz="quarter" idx="10"/>
          </p:nvPr>
        </p:nvSpPr>
        <p:spPr/>
        <p:txBody>
          <a:bodyPr/>
          <a:lstStyle/>
          <a:p>
            <a:r>
              <a:rPr lang="en-US" dirty="0" smtClean="0"/>
              <a:t>12-</a:t>
            </a:r>
            <a:fld id="{67B19427-F580-D146-B60E-4CADEE75497F}"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smtClean="0"/>
              <a:t>Copyright ©2022 John Wiley &amp; Sons, Inc. </a:t>
            </a:r>
            <a:endParaRPr lang="en-US" dirty="0"/>
          </a:p>
        </p:txBody>
      </p:sp>
      <p:pic>
        <p:nvPicPr>
          <p:cNvPr id="8" name="Content Placeholder 5" descr="Illustration depicting the restraining and enabling factors effecting a transition from the as-is system to the to-be system."/>
          <p:cNvPicPr>
            <a:picLocks noGrp="1" noChangeAspect="1"/>
          </p:cNvPicPr>
          <p:nvPr>
            <p:ph sz="quarter" idx="15"/>
          </p:nvPr>
        </p:nvPicPr>
        <p:blipFill>
          <a:blip r:embed="rId2"/>
          <a:stretch>
            <a:fillRect/>
          </a:stretch>
        </p:blipFill>
        <p:spPr>
          <a:xfrm>
            <a:off x="6356350" y="2746025"/>
            <a:ext cx="5384800" cy="2432750"/>
          </a:xfrm>
          <a:prstGeom prst="rect">
            <a:avLst/>
          </a:prstGeom>
        </p:spPr>
      </p:pic>
    </p:spTree>
    <p:extLst>
      <p:ext uri="{BB962C8B-B14F-4D97-AF65-F5344CB8AC3E}">
        <p14:creationId xmlns:p14="http://schemas.microsoft.com/office/powerpoint/2010/main" val="351789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Objectives</a:t>
            </a:r>
            <a:endParaRPr lang="en-US" dirty="0"/>
          </a:p>
        </p:txBody>
      </p:sp>
      <p:sp>
        <p:nvSpPr>
          <p:cNvPr id="25" name="Content Placeholder 24"/>
          <p:cNvSpPr>
            <a:spLocks noGrp="1"/>
          </p:cNvSpPr>
          <p:nvPr>
            <p:ph sz="quarter" idx="16"/>
          </p:nvPr>
        </p:nvSpPr>
        <p:spPr/>
        <p:txBody>
          <a:bodyPr/>
          <a:lstStyle/>
          <a:p>
            <a:r>
              <a:rPr lang="en-US" dirty="0" smtClean="0"/>
              <a:t>Explain </a:t>
            </a:r>
            <a:r>
              <a:rPr lang="en-US" dirty="0"/>
              <a:t>the system installation process.</a:t>
            </a:r>
          </a:p>
          <a:p>
            <a:r>
              <a:rPr lang="en-US" dirty="0" smtClean="0"/>
              <a:t>Describe </a:t>
            </a:r>
            <a:r>
              <a:rPr lang="en-US" dirty="0"/>
              <a:t>the elements of a migration plan.</a:t>
            </a:r>
          </a:p>
          <a:p>
            <a:r>
              <a:rPr lang="en-US" dirty="0" smtClean="0"/>
              <a:t>Explain </a:t>
            </a:r>
            <a:r>
              <a:rPr lang="en-US" dirty="0"/>
              <a:t>different types of conversion strategies and when to use them.</a:t>
            </a:r>
          </a:p>
          <a:p>
            <a:r>
              <a:rPr lang="en-US" dirty="0" smtClean="0"/>
              <a:t>Describe </a:t>
            </a:r>
            <a:r>
              <a:rPr lang="en-US" dirty="0"/>
              <a:t>several techniques for managing change.</a:t>
            </a:r>
          </a:p>
          <a:p>
            <a:r>
              <a:rPr lang="en-US" dirty="0" smtClean="0"/>
              <a:t>Outline </a:t>
            </a:r>
            <a:r>
              <a:rPr lang="en-US" dirty="0"/>
              <a:t>postinstallation processes.</a:t>
            </a:r>
            <a:endParaRPr lang="en-US" dirty="0"/>
          </a:p>
        </p:txBody>
      </p:sp>
      <p:sp>
        <p:nvSpPr>
          <p:cNvPr id="10" name="Slide Number Placeholder 9"/>
          <p:cNvSpPr>
            <a:spLocks noGrp="1"/>
          </p:cNvSpPr>
          <p:nvPr>
            <p:ph type="sldNum" sz="quarter" idx="12"/>
          </p:nvPr>
        </p:nvSpPr>
        <p:spPr/>
        <p:txBody>
          <a:bodyPr/>
          <a:lstStyle/>
          <a:p>
            <a:r>
              <a:rPr lang="en-US" dirty="0" smtClean="0"/>
              <a:t>12-</a:t>
            </a:r>
            <a:fld id="{957104EA-F2AF-1046-9253-EE8D978719B5}" type="slidenum">
              <a:rPr lang="en-US" smtClean="0"/>
              <a:pPr/>
              <a:t>2</a:t>
            </a:fld>
            <a:endParaRPr lang="en-US" dirty="0"/>
          </a:p>
        </p:txBody>
      </p:sp>
      <p:sp>
        <p:nvSpPr>
          <p:cNvPr id="9" name="Footer Placeholder 8"/>
          <p:cNvSpPr>
            <a:spLocks noGrp="1"/>
          </p:cNvSpPr>
          <p:nvPr>
            <p:ph type="ftr" sz="quarter" idx="11"/>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60759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Revising Management Policies</a:t>
            </a:r>
            <a:endParaRPr lang="en-US" dirty="0"/>
          </a:p>
        </p:txBody>
      </p:sp>
      <p:sp>
        <p:nvSpPr>
          <p:cNvPr id="3" name="Content Placeholder 2"/>
          <p:cNvSpPr>
            <a:spLocks noGrp="1"/>
          </p:cNvSpPr>
          <p:nvPr>
            <p:ph sz="quarter" idx="12"/>
          </p:nvPr>
        </p:nvSpPr>
        <p:spPr/>
        <p:txBody>
          <a:bodyPr>
            <a:normAutofit lnSpcReduction="10000"/>
          </a:bodyPr>
          <a:lstStyle/>
          <a:p>
            <a:r>
              <a:rPr lang="en-US" dirty="0" smtClean="0"/>
              <a:t>No computer system will be successfully adopted unless management policies support its adoption</a:t>
            </a:r>
          </a:p>
          <a:p>
            <a:r>
              <a:rPr lang="en-US" dirty="0" smtClean="0"/>
              <a:t>Management tools for supporting adoption</a:t>
            </a:r>
          </a:p>
          <a:p>
            <a:pPr lvl="1"/>
            <a:r>
              <a:rPr lang="en-US" dirty="0"/>
              <a:t>Standard operating procedures (</a:t>
            </a:r>
            <a:r>
              <a:rPr lang="en-US" dirty="0" smtClean="0"/>
              <a:t>SOPs)</a:t>
            </a:r>
            <a:endParaRPr lang="en-US" dirty="0"/>
          </a:p>
          <a:p>
            <a:pPr lvl="1"/>
            <a:r>
              <a:rPr lang="en-US" dirty="0" smtClean="0"/>
              <a:t>Measurements and rewards</a:t>
            </a:r>
          </a:p>
          <a:p>
            <a:pPr lvl="1"/>
            <a:r>
              <a:rPr lang="en-US" dirty="0" smtClean="0"/>
              <a:t>Resource allocation</a:t>
            </a:r>
          </a:p>
          <a:p>
            <a:r>
              <a:rPr lang="en-US" altLang="en-US" dirty="0" smtClean="0"/>
              <a:t>SOPs </a:t>
            </a:r>
            <a:r>
              <a:rPr lang="en-US" dirty="0"/>
              <a:t>become the habitual routines for how work is </a:t>
            </a:r>
            <a:r>
              <a:rPr lang="en-US" dirty="0" smtClean="0"/>
              <a:t>performed</a:t>
            </a:r>
          </a:p>
          <a:p>
            <a:r>
              <a:rPr lang="en-US" altLang="en-US" dirty="0"/>
              <a:t>Measurements explicitly define </a:t>
            </a:r>
            <a:r>
              <a:rPr lang="en-US" altLang="en-US" dirty="0" smtClean="0"/>
              <a:t>meaning because </a:t>
            </a:r>
            <a:r>
              <a:rPr lang="en-US" altLang="en-US" dirty="0"/>
              <a:t>they provide clear and concrete evidence about what is important to the </a:t>
            </a:r>
            <a:r>
              <a:rPr lang="en-US" altLang="en-US" dirty="0" smtClean="0"/>
              <a:t>organization</a:t>
            </a:r>
            <a:endParaRPr lang="en-US" altLang="en-US" dirty="0"/>
          </a:p>
          <a:p>
            <a:r>
              <a:rPr lang="en-US" altLang="en-US" dirty="0"/>
              <a:t>Rewards reinforce measurements because “what gets measured gets done”</a:t>
            </a:r>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20</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81190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Assessing Costs and Benefits</a:t>
            </a:r>
            <a:endParaRPr lang="en-US" dirty="0"/>
          </a:p>
        </p:txBody>
      </p:sp>
      <p:sp>
        <p:nvSpPr>
          <p:cNvPr id="3" name="Content Placeholder 2"/>
          <p:cNvSpPr>
            <a:spLocks noGrp="1"/>
          </p:cNvSpPr>
          <p:nvPr>
            <p:ph sz="quarter" idx="12"/>
          </p:nvPr>
        </p:nvSpPr>
        <p:spPr/>
        <p:txBody>
          <a:bodyPr>
            <a:normAutofit fontScale="92500"/>
          </a:bodyPr>
          <a:lstStyle/>
          <a:p>
            <a:r>
              <a:rPr lang="en-US" dirty="0" smtClean="0"/>
              <a:t>The next step in developing a change management plan is to develop two clear and concise lists of costs and benefits provided by the new system</a:t>
            </a:r>
          </a:p>
          <a:p>
            <a:pPr lvl="1"/>
            <a:r>
              <a:rPr lang="en-US" dirty="0" smtClean="0"/>
              <a:t>The first list is developed from the perspective of the organization</a:t>
            </a:r>
          </a:p>
          <a:p>
            <a:pPr lvl="1"/>
            <a:r>
              <a:rPr lang="en-US" dirty="0" smtClean="0"/>
              <a:t>The second list of costs and benefits is developed from the viewpoints of the different potential adopters expected to change, or stakeholders in the change</a:t>
            </a:r>
          </a:p>
          <a:p>
            <a:r>
              <a:rPr lang="en-US" dirty="0" smtClean="0"/>
              <a:t>An analysis of the costs and benefits for each set of potential adopters or stakeholders will help pinpoint those who will likely support the change and those who may resist the change</a:t>
            </a:r>
          </a:p>
          <a:p>
            <a:r>
              <a:rPr lang="en-US" dirty="0"/>
              <a:t>There must also be a compelling reason for the organization to need the </a:t>
            </a:r>
            <a:r>
              <a:rPr lang="en-US" dirty="0" smtClean="0"/>
              <a:t>change</a:t>
            </a:r>
          </a:p>
          <a:p>
            <a:r>
              <a:rPr lang="en-US" dirty="0"/>
              <a:t>The likelihood of successful change is increased when the cost of the transition to </a:t>
            </a:r>
            <a:r>
              <a:rPr lang="en-US" dirty="0" smtClean="0"/>
              <a:t>individuals who </a:t>
            </a:r>
            <a:r>
              <a:rPr lang="en-US" dirty="0"/>
              <a:t>must change is </a:t>
            </a:r>
            <a:r>
              <a:rPr lang="en-US" dirty="0" smtClean="0"/>
              <a:t>low</a:t>
            </a:r>
            <a:endParaRPr 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21</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876011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Adoption</a:t>
            </a:r>
            <a:endParaRPr lang="en-US" dirty="0"/>
          </a:p>
        </p:txBody>
      </p:sp>
      <p:sp>
        <p:nvSpPr>
          <p:cNvPr id="4" name="Slide Number Placeholder 3"/>
          <p:cNvSpPr>
            <a:spLocks noGrp="1"/>
          </p:cNvSpPr>
          <p:nvPr>
            <p:ph type="sldNum" sz="quarter" idx="11"/>
          </p:nvPr>
        </p:nvSpPr>
        <p:spPr/>
        <p:txBody>
          <a:bodyPr/>
          <a:lstStyle/>
          <a:p>
            <a:r>
              <a:rPr lang="en-US" dirty="0" smtClean="0"/>
              <a:t>12-</a:t>
            </a:r>
            <a:fld id="{67B19427-F580-D146-B60E-4CADEE75497F}" type="slidenum">
              <a:rPr lang="en-US" smtClean="0"/>
              <a:pPr/>
              <a:t>22</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
        <p:nvSpPr>
          <p:cNvPr id="7" name="Content Placeholder 6"/>
          <p:cNvSpPr>
            <a:spLocks noGrp="1"/>
          </p:cNvSpPr>
          <p:nvPr>
            <p:ph sz="quarter" idx="12"/>
          </p:nvPr>
        </p:nvSpPr>
        <p:spPr/>
        <p:txBody>
          <a:bodyPr/>
          <a:lstStyle/>
          <a:p>
            <a:r>
              <a:rPr lang="en-US" dirty="0"/>
              <a:t>The single most important factor in motivating a change is providing clear and convincing </a:t>
            </a:r>
            <a:r>
              <a:rPr lang="en-US" dirty="0" smtClean="0"/>
              <a:t>evidence of </a:t>
            </a:r>
            <a:r>
              <a:rPr lang="en-US" dirty="0"/>
              <a:t>the need for </a:t>
            </a:r>
            <a:r>
              <a:rPr lang="en-US" dirty="0" smtClean="0"/>
              <a:t>change</a:t>
            </a:r>
          </a:p>
          <a:p>
            <a:r>
              <a:rPr lang="en-US" dirty="0"/>
              <a:t>There are two basic strategies to motivating adoption: informational and </a:t>
            </a:r>
            <a:r>
              <a:rPr lang="en-US" dirty="0" smtClean="0"/>
              <a:t>political</a:t>
            </a:r>
          </a:p>
          <a:p>
            <a:pPr marL="758952" lvl="1" indent="-457200">
              <a:buFont typeface="+mj-lt"/>
              <a:buAutoNum type="arabicPeriod"/>
            </a:pPr>
            <a:r>
              <a:rPr lang="en-US" dirty="0"/>
              <a:t>With an informational strategy , the goal is to </a:t>
            </a:r>
            <a:r>
              <a:rPr lang="en-US" dirty="0" smtClean="0"/>
              <a:t>convince potential </a:t>
            </a:r>
            <a:r>
              <a:rPr lang="en-US" dirty="0"/>
              <a:t>adopters that the change is for the </a:t>
            </a:r>
            <a:r>
              <a:rPr lang="en-US" dirty="0" smtClean="0"/>
              <a:t>better</a:t>
            </a:r>
          </a:p>
          <a:p>
            <a:pPr marL="758952" lvl="1" indent="-457200">
              <a:buFont typeface="+mj-lt"/>
              <a:buAutoNum type="arabicPeriod"/>
            </a:pPr>
            <a:r>
              <a:rPr lang="en-US" dirty="0"/>
              <a:t>With a political strategy, </a:t>
            </a:r>
            <a:r>
              <a:rPr lang="en-US" dirty="0" smtClean="0"/>
              <a:t>organizational power</a:t>
            </a:r>
            <a:r>
              <a:rPr lang="en-US" dirty="0"/>
              <a:t>, not information, is used to motivate change</a:t>
            </a:r>
          </a:p>
          <a:p>
            <a:r>
              <a:rPr lang="en-US" dirty="0" smtClean="0"/>
              <a:t>Both strategies are </a:t>
            </a:r>
            <a:r>
              <a:rPr lang="en-US" dirty="0"/>
              <a:t>often used </a:t>
            </a:r>
            <a:r>
              <a:rPr lang="en-US" dirty="0" smtClean="0"/>
              <a:t>simultaneously</a:t>
            </a:r>
            <a:endParaRPr lang="en-US" dirty="0"/>
          </a:p>
        </p:txBody>
      </p:sp>
    </p:spTree>
    <p:extLst>
      <p:ext uri="{BB962C8B-B14F-4D97-AF65-F5344CB8AC3E}">
        <p14:creationId xmlns:p14="http://schemas.microsoft.com/office/powerpoint/2010/main" val="808317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 Planning</a:t>
            </a:r>
            <a:endParaRPr lang="en-US" dirty="0"/>
          </a:p>
        </p:txBody>
      </p:sp>
      <p:sp>
        <p:nvSpPr>
          <p:cNvPr id="3" name="Content Placeholder 2"/>
          <p:cNvSpPr>
            <a:spLocks noGrp="1"/>
          </p:cNvSpPr>
          <p:nvPr>
            <p:ph sz="quarter" idx="12"/>
          </p:nvPr>
        </p:nvSpPr>
        <p:spPr/>
        <p:txBody>
          <a:bodyPr/>
          <a:lstStyle/>
          <a:p>
            <a:r>
              <a:rPr lang="en-US" dirty="0"/>
              <a:t>Potential adopters generally </a:t>
            </a:r>
            <a:r>
              <a:rPr lang="en-US" dirty="0" smtClean="0"/>
              <a:t>are:</a:t>
            </a:r>
            <a:endParaRPr lang="en-US" dirty="0"/>
          </a:p>
          <a:p>
            <a:pPr lvl="1"/>
            <a:r>
              <a:rPr lang="en-US" dirty="0"/>
              <a:t>20-30% Ready adopters</a:t>
            </a:r>
          </a:p>
          <a:p>
            <a:pPr lvl="1"/>
            <a:r>
              <a:rPr lang="en-US" dirty="0"/>
              <a:t>20-30% Resistant adopters</a:t>
            </a:r>
          </a:p>
          <a:p>
            <a:pPr lvl="1"/>
            <a:r>
              <a:rPr lang="en-US" dirty="0"/>
              <a:t>40-60% Reluctant adopters</a:t>
            </a:r>
          </a:p>
          <a:p>
            <a:r>
              <a:rPr lang="en-US" dirty="0"/>
              <a:t>Strategies should focus on supporting and encouraging ready adopters and helping them win over the reluctant </a:t>
            </a:r>
            <a:r>
              <a:rPr lang="en-US" dirty="0" smtClean="0"/>
              <a:t>adopters</a:t>
            </a:r>
            <a:endParaRPr lang="en-US" dirty="0"/>
          </a:p>
          <a:p>
            <a:r>
              <a:rPr lang="en-US" dirty="0"/>
              <a:t>‘Ignore’ the resistant </a:t>
            </a:r>
            <a:r>
              <a:rPr lang="en-US" dirty="0" smtClean="0"/>
              <a:t>adopters</a:t>
            </a:r>
            <a:endParaRPr lang="en-US" dirty="0"/>
          </a:p>
        </p:txBody>
      </p:sp>
      <p:sp>
        <p:nvSpPr>
          <p:cNvPr id="4" name="Slide Number Placeholder 3"/>
          <p:cNvSpPr>
            <a:spLocks noGrp="1"/>
          </p:cNvSpPr>
          <p:nvPr>
            <p:ph type="sldNum" sz="quarter" idx="11"/>
          </p:nvPr>
        </p:nvSpPr>
        <p:spPr/>
        <p:txBody>
          <a:bodyPr/>
          <a:lstStyle/>
          <a:p>
            <a:r>
              <a:rPr lang="en-US" dirty="0" smtClean="0"/>
              <a:t>12-</a:t>
            </a:r>
            <a:fld id="{67B19427-F580-D146-B60E-4CADEE75497F}" type="slidenum">
              <a:rPr lang="en-US" smtClean="0"/>
              <a:pPr/>
              <a:t>23</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223229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Enabling Adoption: Training</a:t>
            </a:r>
            <a:endParaRPr lang="en-US" dirty="0"/>
          </a:p>
        </p:txBody>
      </p:sp>
      <p:sp>
        <p:nvSpPr>
          <p:cNvPr id="3" name="Content Placeholder 2"/>
          <p:cNvSpPr>
            <a:spLocks noGrp="1"/>
          </p:cNvSpPr>
          <p:nvPr>
            <p:ph sz="quarter" idx="12"/>
          </p:nvPr>
        </p:nvSpPr>
        <p:spPr/>
        <p:txBody>
          <a:bodyPr/>
          <a:lstStyle/>
          <a:p>
            <a:r>
              <a:rPr lang="en-US" smtClean="0"/>
              <a:t>Every new system requires new skills</a:t>
            </a:r>
          </a:p>
          <a:p>
            <a:r>
              <a:rPr lang="en-US" smtClean="0"/>
              <a:t>New skills may involve use of the technology itself</a:t>
            </a:r>
          </a:p>
          <a:p>
            <a:r>
              <a:rPr lang="en-US" smtClean="0"/>
              <a:t>New skills may be needed to handle the changed business processes</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24</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604692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Training</a:t>
            </a:r>
            <a:endParaRPr lang="en-US" dirty="0"/>
          </a:p>
        </p:txBody>
      </p:sp>
      <p:sp>
        <p:nvSpPr>
          <p:cNvPr id="3" name="Content Placeholder 2"/>
          <p:cNvSpPr>
            <a:spLocks noGrp="1"/>
          </p:cNvSpPr>
          <p:nvPr>
            <p:ph sz="quarter" idx="12"/>
          </p:nvPr>
        </p:nvSpPr>
        <p:spPr/>
        <p:txBody>
          <a:bodyPr/>
          <a:lstStyle/>
          <a:p>
            <a:r>
              <a:rPr lang="en-US" dirty="0" smtClean="0"/>
              <a:t>What to train:</a:t>
            </a:r>
          </a:p>
          <a:p>
            <a:pPr lvl="1"/>
            <a:r>
              <a:rPr lang="en-US" dirty="0"/>
              <a:t>IT specialists tend to focus training around system features</a:t>
            </a:r>
          </a:p>
          <a:p>
            <a:pPr lvl="1"/>
            <a:r>
              <a:rPr lang="en-US" dirty="0"/>
              <a:t>Instead, focus on helping users accomplish their tasks</a:t>
            </a:r>
          </a:p>
          <a:p>
            <a:pPr lvl="1"/>
            <a:r>
              <a:rPr lang="en-US" dirty="0"/>
              <a:t>Use scenarios provide an outline for common activities and a basis to plan training</a:t>
            </a:r>
          </a:p>
          <a:p>
            <a:r>
              <a:rPr lang="en-US" dirty="0" smtClean="0"/>
              <a:t>Types of training</a:t>
            </a:r>
          </a:p>
          <a:p>
            <a:pPr lvl="1"/>
            <a:r>
              <a:rPr lang="en-US" dirty="0"/>
              <a:t>Classroom</a:t>
            </a:r>
          </a:p>
          <a:p>
            <a:pPr lvl="1"/>
            <a:r>
              <a:rPr lang="en-US" dirty="0"/>
              <a:t>One-on-one</a:t>
            </a:r>
          </a:p>
          <a:p>
            <a:pPr lvl="1"/>
            <a:r>
              <a:rPr lang="en-US" dirty="0" smtClean="0"/>
              <a:t>Computer-based</a:t>
            </a:r>
            <a:endParaRPr lang="en-US" dirty="0"/>
          </a:p>
        </p:txBody>
      </p:sp>
      <p:sp>
        <p:nvSpPr>
          <p:cNvPr id="4" name="Slide Number Placeholder 3"/>
          <p:cNvSpPr>
            <a:spLocks noGrp="1"/>
          </p:cNvSpPr>
          <p:nvPr>
            <p:ph type="sldNum" sz="quarter" idx="11"/>
          </p:nvPr>
        </p:nvSpPr>
        <p:spPr/>
        <p:txBody>
          <a:bodyPr/>
          <a:lstStyle/>
          <a:p>
            <a:r>
              <a:rPr lang="en-US" dirty="0" smtClean="0"/>
              <a:t>12-</a:t>
            </a:r>
            <a:fld id="{67B19427-F580-D146-B60E-4CADEE75497F}" type="slidenum">
              <a:rPr lang="en-US" smtClean="0"/>
              <a:pPr/>
              <a:t>25</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202137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a Training Method</a:t>
            </a:r>
            <a:endParaRPr 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26</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pic>
        <p:nvPicPr>
          <p:cNvPr id="6" name="Content Placeholder 5" descr="Tabular chart summarizing some of the major factors that are important to successful change."/>
          <p:cNvPicPr>
            <a:picLocks noGrp="1" noChangeAspect="1"/>
          </p:cNvPicPr>
          <p:nvPr>
            <p:ph sz="quarter" idx="12"/>
          </p:nvPr>
        </p:nvPicPr>
        <p:blipFill>
          <a:blip r:embed="rId2"/>
          <a:stretch>
            <a:fillRect/>
          </a:stretch>
        </p:blipFill>
        <p:spPr>
          <a:xfrm>
            <a:off x="2419793" y="2677553"/>
            <a:ext cx="7352413" cy="2645893"/>
          </a:xfrm>
          <a:prstGeom prst="rect">
            <a:avLst/>
          </a:prstGeom>
        </p:spPr>
      </p:pic>
    </p:spTree>
    <p:extLst>
      <p:ext uri="{BB962C8B-B14F-4D97-AF65-F5344CB8AC3E}">
        <p14:creationId xmlns:p14="http://schemas.microsoft.com/office/powerpoint/2010/main" val="3510018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Postimplementation Activities</a:t>
            </a:r>
            <a:endParaRPr lang="en-US" dirty="0"/>
          </a:p>
        </p:txBody>
      </p:sp>
      <p:sp>
        <p:nvSpPr>
          <p:cNvPr id="3" name="Content Placeholder 2"/>
          <p:cNvSpPr>
            <a:spLocks noGrp="1"/>
          </p:cNvSpPr>
          <p:nvPr>
            <p:ph sz="quarter" idx="12"/>
          </p:nvPr>
        </p:nvSpPr>
        <p:spPr/>
        <p:txBody>
          <a:bodyPr/>
          <a:lstStyle/>
          <a:p>
            <a:r>
              <a:rPr lang="en-US" smtClean="0"/>
              <a:t>Provide support</a:t>
            </a:r>
          </a:p>
          <a:p>
            <a:pPr lvl="1"/>
            <a:r>
              <a:rPr lang="en-US" smtClean="0"/>
              <a:t>Assistance in using the system</a:t>
            </a:r>
          </a:p>
          <a:p>
            <a:r>
              <a:rPr lang="en-US" smtClean="0"/>
              <a:t>Provide maintenance</a:t>
            </a:r>
          </a:p>
          <a:p>
            <a:pPr lvl="1"/>
            <a:r>
              <a:rPr lang="en-US" smtClean="0"/>
              <a:t>Repair or fix discovered bugs or errors</a:t>
            </a:r>
          </a:p>
          <a:p>
            <a:pPr lvl="1"/>
            <a:r>
              <a:rPr lang="en-US" smtClean="0"/>
              <a:t>Add minor enhancements to provide added value</a:t>
            </a:r>
          </a:p>
          <a:p>
            <a:r>
              <a:rPr lang="en-US" smtClean="0"/>
              <a:t>Assess the project</a:t>
            </a:r>
          </a:p>
          <a:p>
            <a:pPr lvl="1"/>
            <a:r>
              <a:rPr lang="en-US" smtClean="0"/>
              <a:t>Analyze what was done well</a:t>
            </a:r>
          </a:p>
          <a:p>
            <a:pPr lvl="1"/>
            <a:r>
              <a:rPr lang="en-US" smtClean="0"/>
              <a:t>Discover what activities need improvement in the future</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27</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368322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Support</a:t>
            </a:r>
            <a:endParaRPr lang="en-US" dirty="0"/>
          </a:p>
        </p:txBody>
      </p:sp>
      <p:sp>
        <p:nvSpPr>
          <p:cNvPr id="3" name="Content Placeholder 2"/>
          <p:cNvSpPr>
            <a:spLocks noGrp="1"/>
          </p:cNvSpPr>
          <p:nvPr>
            <p:ph sz="quarter" idx="12"/>
          </p:nvPr>
        </p:nvSpPr>
        <p:spPr/>
        <p:txBody>
          <a:bodyPr>
            <a:normAutofit fontScale="92500" lnSpcReduction="10000"/>
          </a:bodyPr>
          <a:lstStyle/>
          <a:p>
            <a:r>
              <a:rPr lang="en-US" dirty="0"/>
              <a:t>Once the project team has installed the system and performed the change management activities</a:t>
            </a:r>
            <a:r>
              <a:rPr lang="en-US" dirty="0" smtClean="0"/>
              <a:t>, the </a:t>
            </a:r>
            <a:r>
              <a:rPr lang="en-US" dirty="0"/>
              <a:t>system is officially turned over to the operations </a:t>
            </a:r>
            <a:r>
              <a:rPr lang="en-US" dirty="0" smtClean="0"/>
              <a:t>group.</a:t>
            </a:r>
          </a:p>
          <a:p>
            <a:r>
              <a:rPr lang="en-US" dirty="0" smtClean="0"/>
              <a:t>This </a:t>
            </a:r>
            <a:r>
              <a:rPr lang="en-US" dirty="0"/>
              <a:t>group is responsible for </a:t>
            </a:r>
            <a:r>
              <a:rPr lang="en-US" dirty="0" smtClean="0"/>
              <a:t>the operation </a:t>
            </a:r>
            <a:r>
              <a:rPr lang="en-US" dirty="0"/>
              <a:t>of the system, whereas the project team is responsible for the development of the </a:t>
            </a:r>
            <a:r>
              <a:rPr lang="en-US" dirty="0" smtClean="0"/>
              <a:t>system</a:t>
            </a:r>
            <a:endParaRPr lang="en-US" dirty="0"/>
          </a:p>
          <a:p>
            <a:r>
              <a:rPr lang="en-US" dirty="0" smtClean="0"/>
              <a:t>On-demand training at time of user need</a:t>
            </a:r>
          </a:p>
          <a:p>
            <a:r>
              <a:rPr lang="en-US" dirty="0" smtClean="0"/>
              <a:t>Online support</a:t>
            </a:r>
          </a:p>
          <a:p>
            <a:pPr lvl="1"/>
            <a:r>
              <a:rPr lang="en-US" dirty="0" smtClean="0"/>
              <a:t>Frequently asked questions (FAQ)</a:t>
            </a:r>
          </a:p>
          <a:p>
            <a:r>
              <a:rPr lang="en-US" dirty="0" smtClean="0"/>
              <a:t>Help desk</a:t>
            </a:r>
          </a:p>
          <a:p>
            <a:pPr lvl="1"/>
            <a:r>
              <a:rPr lang="en-US" dirty="0" smtClean="0"/>
              <a:t>Phone service for known issues</a:t>
            </a:r>
          </a:p>
          <a:p>
            <a:pPr lvl="1"/>
            <a:r>
              <a:rPr lang="en-US" dirty="0" smtClean="0"/>
              <a:t>Level 1 Support – Broad knowledge</a:t>
            </a:r>
          </a:p>
          <a:p>
            <a:pPr lvl="1"/>
            <a:r>
              <a:rPr lang="en-US" dirty="0" smtClean="0"/>
              <a:t>Unresolved issues passed to Level 2 Support – specialists in the application system</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28</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202257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 Problem Report</a:t>
            </a:r>
            <a:endParaRPr lang="en-US" dirty="0"/>
          </a:p>
        </p:txBody>
      </p:sp>
      <p:sp>
        <p:nvSpPr>
          <p:cNvPr id="3" name="Content Placeholder 2"/>
          <p:cNvSpPr>
            <a:spLocks noGrp="1"/>
          </p:cNvSpPr>
          <p:nvPr>
            <p:ph sz="quarter" idx="12"/>
          </p:nvPr>
        </p:nvSpPr>
        <p:spPr/>
        <p:txBody>
          <a:bodyPr>
            <a:normAutofit fontScale="92500" lnSpcReduction="10000"/>
          </a:bodyPr>
          <a:lstStyle/>
          <a:p>
            <a:r>
              <a:rPr lang="en-US" dirty="0" smtClean="0"/>
              <a:t>Time </a:t>
            </a:r>
            <a:r>
              <a:rPr lang="en-US" dirty="0"/>
              <a:t>and date of the report</a:t>
            </a:r>
          </a:p>
          <a:p>
            <a:r>
              <a:rPr lang="en-US" dirty="0" smtClean="0"/>
              <a:t>Name</a:t>
            </a:r>
            <a:r>
              <a:rPr lang="en-US" dirty="0"/>
              <a:t>, </a:t>
            </a:r>
            <a:r>
              <a:rPr lang="en-US" dirty="0" smtClean="0"/>
              <a:t>e-mail address</a:t>
            </a:r>
            <a:r>
              <a:rPr lang="en-US" dirty="0"/>
              <a:t>, and telephone number of the support person taking the report</a:t>
            </a:r>
          </a:p>
          <a:p>
            <a:r>
              <a:rPr lang="en-US" dirty="0" smtClean="0"/>
              <a:t>Name</a:t>
            </a:r>
            <a:r>
              <a:rPr lang="en-US" dirty="0"/>
              <a:t>, </a:t>
            </a:r>
            <a:r>
              <a:rPr lang="en-US" dirty="0" smtClean="0"/>
              <a:t>e-mail address</a:t>
            </a:r>
            <a:r>
              <a:rPr lang="en-US" dirty="0"/>
              <a:t>, and telephone number of the person who reported the problem</a:t>
            </a:r>
          </a:p>
          <a:p>
            <a:r>
              <a:rPr lang="en-US" dirty="0" smtClean="0"/>
              <a:t>Software </a:t>
            </a:r>
            <a:r>
              <a:rPr lang="en-US" dirty="0"/>
              <a:t>and/or hardware causing the problem</a:t>
            </a:r>
          </a:p>
          <a:p>
            <a:r>
              <a:rPr lang="en-US" dirty="0" smtClean="0"/>
              <a:t>Location </a:t>
            </a:r>
            <a:r>
              <a:rPr lang="en-US" dirty="0"/>
              <a:t>of the problem</a:t>
            </a:r>
          </a:p>
          <a:p>
            <a:r>
              <a:rPr lang="en-US" dirty="0" smtClean="0"/>
              <a:t>Description </a:t>
            </a:r>
            <a:r>
              <a:rPr lang="en-US" dirty="0"/>
              <a:t>of the problem</a:t>
            </a:r>
          </a:p>
          <a:p>
            <a:r>
              <a:rPr lang="en-US" dirty="0" smtClean="0"/>
              <a:t>Action </a:t>
            </a:r>
            <a:r>
              <a:rPr lang="en-US" dirty="0"/>
              <a:t>taken</a:t>
            </a:r>
          </a:p>
          <a:p>
            <a:r>
              <a:rPr lang="en-US" dirty="0" smtClean="0"/>
              <a:t>Disposition </a:t>
            </a:r>
            <a:r>
              <a:rPr lang="en-US" dirty="0"/>
              <a:t>(problem fixed or forwarded to system maintenance)</a:t>
            </a:r>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29</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35031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Making the Transition to the New System</a:t>
            </a:r>
            <a:endParaRPr lang="en-US" dirty="0"/>
          </a:p>
        </p:txBody>
      </p:sp>
      <p:sp>
        <p:nvSpPr>
          <p:cNvPr id="2" name="Content Placeholder 1"/>
          <p:cNvSpPr>
            <a:spLocks noGrp="1"/>
          </p:cNvSpPr>
          <p:nvPr>
            <p:ph sz="quarter" idx="14"/>
          </p:nvPr>
        </p:nvSpPr>
        <p:spPr/>
        <p:txBody>
          <a:bodyPr/>
          <a:lstStyle/>
          <a:p>
            <a:r>
              <a:rPr lang="en-US" dirty="0" smtClean="0"/>
              <a:t>Transitioning to new systems involves managing change from pre-existing norms and habits.</a:t>
            </a:r>
          </a:p>
          <a:p>
            <a:r>
              <a:rPr lang="en-US" dirty="0" smtClean="0"/>
              <a:t>Change management involves:</a:t>
            </a:r>
          </a:p>
          <a:p>
            <a:pPr lvl="1"/>
            <a:r>
              <a:rPr lang="en-US" b="1" i="1" dirty="0" smtClean="0"/>
              <a:t>Unfreezing</a:t>
            </a:r>
            <a:r>
              <a:rPr lang="en-US" dirty="0" smtClean="0"/>
              <a:t> -- loosening up peoples’ habits and norms</a:t>
            </a:r>
          </a:p>
          <a:p>
            <a:pPr lvl="1"/>
            <a:r>
              <a:rPr lang="en-US" b="1" i="1" dirty="0" smtClean="0"/>
              <a:t>Moving</a:t>
            </a:r>
            <a:r>
              <a:rPr lang="en-US" dirty="0" smtClean="0"/>
              <a:t> -- transition from old to new systems</a:t>
            </a:r>
          </a:p>
          <a:p>
            <a:pPr lvl="1"/>
            <a:r>
              <a:rPr lang="en-US" b="1" i="1" dirty="0" smtClean="0"/>
              <a:t>Refreezing</a:t>
            </a:r>
            <a:r>
              <a:rPr lang="en-US" dirty="0" smtClean="0"/>
              <a:t> -- institutionalize and make efficient the new way of doing things</a:t>
            </a:r>
            <a:endParaRPr lang="en-US" dirty="0"/>
          </a:p>
        </p:txBody>
      </p:sp>
      <p:sp>
        <p:nvSpPr>
          <p:cNvPr id="4" name="Slide Number Placeholder 3"/>
          <p:cNvSpPr>
            <a:spLocks noGrp="1"/>
          </p:cNvSpPr>
          <p:nvPr>
            <p:ph type="sldNum" sz="quarter" idx="10"/>
          </p:nvPr>
        </p:nvSpPr>
        <p:spPr/>
        <p:txBody>
          <a:bodyPr/>
          <a:lstStyle/>
          <a:p>
            <a:r>
              <a:rPr lang="en-US" smtClean="0"/>
              <a:t>12-</a:t>
            </a:r>
            <a:fld id="{67B19427-F580-D146-B60E-4CADEE75497F}" type="slidenum">
              <a:rPr lang="en-US" smtClean="0"/>
              <a:pPr/>
              <a:t>3</a:t>
            </a:fld>
            <a:endParaRPr lang="en-US" dirty="0"/>
          </a:p>
        </p:txBody>
      </p:sp>
      <p:sp>
        <p:nvSpPr>
          <p:cNvPr id="5" name="Footer Placeholder 4"/>
          <p:cNvSpPr>
            <a:spLocks noGrp="1"/>
          </p:cNvSpPr>
          <p:nvPr>
            <p:ph type="ftr" sz="quarter" idx="11"/>
          </p:nvPr>
        </p:nvSpPr>
        <p:spPr/>
        <p:txBody>
          <a:bodyPr/>
          <a:lstStyle/>
          <a:p>
            <a:r>
              <a:rPr lang="en-US" smtClean="0"/>
              <a:t>Copyright ©2022 John Wiley &amp; Sons, Inc. </a:t>
            </a:r>
            <a:endParaRPr lang="en-US" dirty="0"/>
          </a:p>
        </p:txBody>
      </p:sp>
      <p:pic>
        <p:nvPicPr>
          <p:cNvPr id="13" name="Content Placeholder 2" descr="Illustration of a three-step process: unfreeze, move, refreeze for implementing organizational change."/>
          <p:cNvPicPr>
            <a:picLocks noGrp="1" noChangeAspect="1"/>
          </p:cNvPicPr>
          <p:nvPr>
            <p:ph sz="quarter" idx="15"/>
          </p:nvPr>
        </p:nvPicPr>
        <p:blipFill>
          <a:blip r:embed="rId2"/>
          <a:stretch>
            <a:fillRect/>
          </a:stretch>
        </p:blipFill>
        <p:spPr>
          <a:xfrm>
            <a:off x="6356350" y="2465676"/>
            <a:ext cx="5384800" cy="2993448"/>
          </a:xfrm>
          <a:prstGeom prst="rect">
            <a:avLst/>
          </a:prstGeom>
        </p:spPr>
      </p:pic>
    </p:spTree>
    <p:extLst>
      <p:ext uri="{BB962C8B-B14F-4D97-AF65-F5344CB8AC3E}">
        <p14:creationId xmlns:p14="http://schemas.microsoft.com/office/powerpoint/2010/main" val="1060189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Maintenance</a:t>
            </a:r>
            <a:endParaRPr lang="en-US" dirty="0"/>
          </a:p>
        </p:txBody>
      </p:sp>
      <p:sp>
        <p:nvSpPr>
          <p:cNvPr id="10" name="Content Placeholder 9"/>
          <p:cNvSpPr>
            <a:spLocks noGrp="1"/>
          </p:cNvSpPr>
          <p:nvPr>
            <p:ph sz="quarter" idx="14"/>
          </p:nvPr>
        </p:nvSpPr>
        <p:spPr/>
        <p:txBody>
          <a:bodyPr/>
          <a:lstStyle/>
          <a:p>
            <a:r>
              <a:rPr lang="en-US" smtClean="0"/>
              <a:t>Problem reports from the operations group</a:t>
            </a:r>
          </a:p>
          <a:p>
            <a:r>
              <a:rPr lang="en-US" smtClean="0"/>
              <a:t>Requests for enhancements from users</a:t>
            </a:r>
          </a:p>
          <a:p>
            <a:r>
              <a:rPr lang="en-US" smtClean="0"/>
              <a:t>Requests from other systems development projects</a:t>
            </a:r>
          </a:p>
          <a:p>
            <a:r>
              <a:rPr lang="en-US" smtClean="0"/>
              <a:t>Change requests from senior management</a:t>
            </a:r>
            <a:endParaRPr lang="en-US" dirty="0"/>
          </a:p>
        </p:txBody>
      </p:sp>
      <p:pic>
        <p:nvPicPr>
          <p:cNvPr id="12" name="Content Placeholder 5" descr="Tabular chart presenting the actors who are involved in the change management process."/>
          <p:cNvPicPr>
            <a:picLocks noGrp="1" noChangeAspect="1"/>
          </p:cNvPicPr>
          <p:nvPr>
            <p:ph sz="quarter" idx="15"/>
          </p:nvPr>
        </p:nvPicPr>
        <p:blipFill>
          <a:blip r:embed="rId2"/>
          <a:stretch>
            <a:fillRect/>
          </a:stretch>
        </p:blipFill>
        <p:spPr>
          <a:xfrm>
            <a:off x="6372537" y="1752600"/>
            <a:ext cx="5352425" cy="4419600"/>
          </a:xfrm>
        </p:spPr>
      </p:pic>
      <p:sp>
        <p:nvSpPr>
          <p:cNvPr id="4" name="Slide Number Placeholder 3"/>
          <p:cNvSpPr>
            <a:spLocks noGrp="1"/>
          </p:cNvSpPr>
          <p:nvPr>
            <p:ph type="sldNum" sz="quarter" idx="10"/>
          </p:nvPr>
        </p:nvSpPr>
        <p:spPr/>
        <p:txBody>
          <a:bodyPr/>
          <a:lstStyle/>
          <a:p>
            <a:r>
              <a:rPr lang="en-US" smtClean="0"/>
              <a:t>12-</a:t>
            </a:r>
            <a:fld id="{67B19427-F580-D146-B60E-4CADEE75497F}"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43243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Assessment</a:t>
            </a:r>
            <a:endParaRPr lang="en-US" dirty="0"/>
          </a:p>
        </p:txBody>
      </p:sp>
      <p:sp>
        <p:nvSpPr>
          <p:cNvPr id="3" name="Content Placeholder 2"/>
          <p:cNvSpPr>
            <a:spLocks noGrp="1"/>
          </p:cNvSpPr>
          <p:nvPr>
            <p:ph sz="quarter" idx="12"/>
          </p:nvPr>
        </p:nvSpPr>
        <p:spPr/>
        <p:txBody>
          <a:bodyPr/>
          <a:lstStyle/>
          <a:p>
            <a:r>
              <a:rPr lang="en-US" smtClean="0"/>
              <a:t>Important for continued project improvement</a:t>
            </a:r>
          </a:p>
          <a:p>
            <a:pPr lvl="1"/>
            <a:r>
              <a:rPr lang="en-US" smtClean="0"/>
              <a:t>Were cost estimates accurate?</a:t>
            </a:r>
          </a:p>
          <a:p>
            <a:pPr lvl="1"/>
            <a:r>
              <a:rPr lang="en-US" smtClean="0"/>
              <a:t>Did expected benefits actually materialize?</a:t>
            </a:r>
          </a:p>
          <a:p>
            <a:pPr lvl="1"/>
            <a:r>
              <a:rPr lang="en-US" smtClean="0"/>
              <a:t>Was this project really worth doing?</a:t>
            </a:r>
          </a:p>
          <a:p>
            <a:r>
              <a:rPr lang="en-US" smtClean="0"/>
              <a:t>Especially important for junior personnel to improve quickly</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31</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433198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Team Review</a:t>
            </a:r>
            <a:endParaRPr lang="en-US" dirty="0"/>
          </a:p>
        </p:txBody>
      </p:sp>
      <p:sp>
        <p:nvSpPr>
          <p:cNvPr id="3" name="Content Placeholder 2"/>
          <p:cNvSpPr>
            <a:spLocks noGrp="1"/>
          </p:cNvSpPr>
          <p:nvPr>
            <p:ph sz="quarter" idx="12"/>
          </p:nvPr>
        </p:nvSpPr>
        <p:spPr/>
        <p:txBody>
          <a:bodyPr/>
          <a:lstStyle/>
          <a:p>
            <a:r>
              <a:rPr lang="en-US" smtClean="0"/>
              <a:t>Each member prepares 2-3 page document regarding her or his actions during the project</a:t>
            </a:r>
          </a:p>
          <a:p>
            <a:r>
              <a:rPr lang="en-US" smtClean="0"/>
              <a:t>Focus on improvement not penalties</a:t>
            </a:r>
          </a:p>
          <a:p>
            <a:r>
              <a:rPr lang="en-US" smtClean="0"/>
              <a:t>Excellent behaviors are acknowledged and diffused to others</a:t>
            </a:r>
          </a:p>
          <a:p>
            <a:r>
              <a:rPr lang="en-US" smtClean="0"/>
              <a:t>Team leader summarizes and distributes lessons learned</a:t>
            </a:r>
            <a:endParaRPr 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32</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047617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Review</a:t>
            </a:r>
            <a:endParaRPr lang="en-US" dirty="0"/>
          </a:p>
        </p:txBody>
      </p:sp>
      <p:sp>
        <p:nvSpPr>
          <p:cNvPr id="3" name="Content Placeholder 2"/>
          <p:cNvSpPr>
            <a:spLocks noGrp="1"/>
          </p:cNvSpPr>
          <p:nvPr>
            <p:ph sz="quarter" idx="12"/>
          </p:nvPr>
        </p:nvSpPr>
        <p:spPr/>
        <p:txBody>
          <a:bodyPr/>
          <a:lstStyle/>
          <a:p>
            <a:r>
              <a:rPr lang="en-US" smtClean="0"/>
              <a:t>Examine the extent to which the costs and benefits of the system are realized</a:t>
            </a:r>
          </a:p>
          <a:p>
            <a:r>
              <a:rPr lang="en-US" smtClean="0"/>
              <a:t>Use this information to help in more accurately estimating costs and benefits for future projects</a:t>
            </a:r>
            <a:endParaRPr 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33</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4148019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Review</a:t>
            </a:r>
            <a:endParaRPr lang="en-US" dirty="0"/>
          </a:p>
        </p:txBody>
      </p:sp>
      <p:sp>
        <p:nvSpPr>
          <p:cNvPr id="3" name="Content Placeholder 2"/>
          <p:cNvSpPr>
            <a:spLocks noGrp="1"/>
          </p:cNvSpPr>
          <p:nvPr>
            <p:ph sz="quarter" idx="12"/>
          </p:nvPr>
        </p:nvSpPr>
        <p:spPr/>
        <p:txBody>
          <a:bodyPr>
            <a:normAutofit/>
          </a:bodyPr>
          <a:lstStyle/>
          <a:p>
            <a:r>
              <a:rPr lang="en-US" dirty="0" smtClean="0"/>
              <a:t>Identify </a:t>
            </a:r>
            <a:r>
              <a:rPr lang="en-US" dirty="0"/>
              <a:t>and describe Lewin’s </a:t>
            </a:r>
            <a:r>
              <a:rPr lang="en-US" dirty="0" smtClean="0"/>
              <a:t>three-step model </a:t>
            </a:r>
            <a:r>
              <a:rPr lang="en-US" dirty="0"/>
              <a:t>of </a:t>
            </a:r>
            <a:r>
              <a:rPr lang="en-US" dirty="0" smtClean="0"/>
              <a:t>organizational change</a:t>
            </a:r>
            <a:r>
              <a:rPr lang="en-US" dirty="0"/>
              <a:t>.</a:t>
            </a:r>
          </a:p>
          <a:p>
            <a:r>
              <a:rPr lang="en-US" dirty="0" smtClean="0"/>
              <a:t>Explain </a:t>
            </a:r>
            <a:r>
              <a:rPr lang="en-US" dirty="0"/>
              <a:t>how the activities of systems analysis and design </a:t>
            </a:r>
            <a:r>
              <a:rPr lang="en-US" dirty="0" smtClean="0"/>
              <a:t>help with </a:t>
            </a:r>
            <a:r>
              <a:rPr lang="en-US" dirty="0"/>
              <a:t>the unfreezing process.</a:t>
            </a:r>
          </a:p>
          <a:p>
            <a:r>
              <a:rPr lang="en-US" dirty="0" smtClean="0"/>
              <a:t>What </a:t>
            </a:r>
            <a:r>
              <a:rPr lang="en-US" dirty="0"/>
              <a:t>is the purpose of the migration plan?</a:t>
            </a:r>
          </a:p>
          <a:p>
            <a:r>
              <a:rPr lang="en-US" dirty="0" smtClean="0"/>
              <a:t>Identify </a:t>
            </a:r>
            <a:r>
              <a:rPr lang="en-US" dirty="0"/>
              <a:t>and describe the three dimensions of the </a:t>
            </a:r>
            <a:r>
              <a:rPr lang="en-US" dirty="0" smtClean="0"/>
              <a:t>conversion strategy </a:t>
            </a:r>
            <a:r>
              <a:rPr lang="en-US" dirty="0"/>
              <a:t>and how choices made will impact the cost, time, </a:t>
            </a:r>
            <a:r>
              <a:rPr lang="en-US" dirty="0" smtClean="0"/>
              <a:t>and risk </a:t>
            </a:r>
            <a:r>
              <a:rPr lang="en-US" dirty="0"/>
              <a:t>of conversion</a:t>
            </a:r>
            <a:r>
              <a:rPr lang="en-US" dirty="0" smtClean="0"/>
              <a:t>.</a:t>
            </a:r>
          </a:p>
          <a:p>
            <a:r>
              <a:rPr lang="en-US" dirty="0" smtClean="0"/>
              <a:t>Discuss </a:t>
            </a:r>
            <a:r>
              <a:rPr lang="en-US" dirty="0"/>
              <a:t>the role and importance of business </a:t>
            </a:r>
            <a:r>
              <a:rPr lang="en-US" dirty="0" smtClean="0"/>
              <a:t>contingency planning </a:t>
            </a:r>
            <a:r>
              <a:rPr lang="en-US" dirty="0"/>
              <a:t>during system migration.</a:t>
            </a:r>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34</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417100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Review </a:t>
            </a:r>
            <a:r>
              <a:rPr lang="en-US" sz="2000" dirty="0" smtClean="0"/>
              <a:t>Continued</a:t>
            </a:r>
            <a:endParaRPr lang="en-US" sz="2000" dirty="0"/>
          </a:p>
        </p:txBody>
      </p:sp>
      <p:sp>
        <p:nvSpPr>
          <p:cNvPr id="3" name="Content Placeholder 2"/>
          <p:cNvSpPr>
            <a:spLocks noGrp="1"/>
          </p:cNvSpPr>
          <p:nvPr>
            <p:ph sz="quarter" idx="12"/>
          </p:nvPr>
        </p:nvSpPr>
        <p:spPr/>
        <p:txBody>
          <a:bodyPr/>
          <a:lstStyle/>
          <a:p>
            <a:r>
              <a:rPr lang="en-US" dirty="0" smtClean="0"/>
              <a:t>Identify </a:t>
            </a:r>
            <a:r>
              <a:rPr lang="en-US" dirty="0"/>
              <a:t>and discuss the main reasons underlying </a:t>
            </a:r>
            <a:r>
              <a:rPr lang="en-US" dirty="0" smtClean="0"/>
              <a:t>people’s resistance </a:t>
            </a:r>
            <a:r>
              <a:rPr lang="en-US" dirty="0"/>
              <a:t>to change.</a:t>
            </a:r>
          </a:p>
          <a:p>
            <a:r>
              <a:rPr lang="en-US" dirty="0" smtClean="0"/>
              <a:t>Identify </a:t>
            </a:r>
            <a:r>
              <a:rPr lang="en-US" dirty="0"/>
              <a:t>and describe ways to overcome resistance to change.</a:t>
            </a:r>
          </a:p>
          <a:p>
            <a:r>
              <a:rPr lang="en-US" dirty="0" smtClean="0"/>
              <a:t>Discuss </a:t>
            </a:r>
            <a:r>
              <a:rPr lang="en-US" dirty="0"/>
              <a:t>the role and purpose of </a:t>
            </a:r>
            <a:r>
              <a:rPr lang="en-US" dirty="0" err="1"/>
              <a:t>postimplementation</a:t>
            </a:r>
            <a:r>
              <a:rPr lang="en-US" dirty="0"/>
              <a:t> support.</a:t>
            </a:r>
          </a:p>
          <a:p>
            <a:r>
              <a:rPr lang="en-US" dirty="0" smtClean="0"/>
              <a:t>Describe </a:t>
            </a:r>
            <a:r>
              <a:rPr lang="en-US" dirty="0"/>
              <a:t>the sources of change requests.</a:t>
            </a:r>
          </a:p>
          <a:p>
            <a:r>
              <a:rPr lang="en-US" dirty="0" smtClean="0"/>
              <a:t>Discuss </a:t>
            </a:r>
            <a:r>
              <a:rPr lang="en-US" dirty="0"/>
              <a:t>the best way to provide ongoing system maintenance.</a:t>
            </a:r>
          </a:p>
          <a:p>
            <a:r>
              <a:rPr lang="en-US" dirty="0" smtClean="0"/>
              <a:t>Discuss </a:t>
            </a:r>
            <a:r>
              <a:rPr lang="en-US" dirty="0"/>
              <a:t>what is gained from conducting a </a:t>
            </a:r>
            <a:r>
              <a:rPr lang="en-US" dirty="0" smtClean="0"/>
              <a:t>post-project review</a:t>
            </a:r>
            <a:r>
              <a:rPr lang="en-US" dirty="0"/>
              <a:t>?</a:t>
            </a:r>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35</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4975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sz="quarter" idx="12"/>
          </p:nvPr>
        </p:nvSpPr>
        <p:spPr/>
        <p:txBody>
          <a:bodyPr numCol="3">
            <a:normAutofit fontScale="92500" lnSpcReduction="10000"/>
          </a:bodyPr>
          <a:lstStyle/>
          <a:p>
            <a:r>
              <a:rPr lang="en-US" dirty="0"/>
              <a:t>Business contingency plan</a:t>
            </a:r>
          </a:p>
          <a:p>
            <a:r>
              <a:rPr lang="en-US" dirty="0"/>
              <a:t>Change agent</a:t>
            </a:r>
          </a:p>
          <a:p>
            <a:r>
              <a:rPr lang="en-US" dirty="0"/>
              <a:t>Change management</a:t>
            </a:r>
          </a:p>
          <a:p>
            <a:r>
              <a:rPr lang="en-US" dirty="0"/>
              <a:t>Change request</a:t>
            </a:r>
          </a:p>
          <a:p>
            <a:r>
              <a:rPr lang="en-US" dirty="0"/>
              <a:t>Classroom training</a:t>
            </a:r>
          </a:p>
          <a:p>
            <a:r>
              <a:rPr lang="en-US" dirty="0"/>
              <a:t>Computer-based training (CBT)</a:t>
            </a:r>
          </a:p>
          <a:p>
            <a:r>
              <a:rPr lang="en-US" dirty="0"/>
              <a:t>Conversion location</a:t>
            </a:r>
          </a:p>
          <a:p>
            <a:r>
              <a:rPr lang="en-US" dirty="0"/>
              <a:t>Conversion modules</a:t>
            </a:r>
          </a:p>
          <a:p>
            <a:r>
              <a:rPr lang="en-US" dirty="0"/>
              <a:t>Conversion strategy</a:t>
            </a:r>
          </a:p>
          <a:p>
            <a:r>
              <a:rPr lang="en-US" dirty="0"/>
              <a:t>Conversion style</a:t>
            </a:r>
          </a:p>
          <a:p>
            <a:r>
              <a:rPr lang="en-US" dirty="0"/>
              <a:t>Direct conversion</a:t>
            </a:r>
          </a:p>
          <a:p>
            <a:r>
              <a:rPr lang="en-US" dirty="0"/>
              <a:t>Frequently asked questions (FAQs)</a:t>
            </a:r>
          </a:p>
          <a:p>
            <a:r>
              <a:rPr lang="en-US" dirty="0"/>
              <a:t>Help desk</a:t>
            </a:r>
          </a:p>
          <a:p>
            <a:r>
              <a:rPr lang="en-US" dirty="0"/>
              <a:t>Informational strategy</a:t>
            </a:r>
          </a:p>
          <a:p>
            <a:r>
              <a:rPr lang="en-US" dirty="0"/>
              <a:t>Installation</a:t>
            </a:r>
          </a:p>
          <a:p>
            <a:r>
              <a:rPr lang="en-US" dirty="0"/>
              <a:t>Institutionalize</a:t>
            </a:r>
          </a:p>
          <a:p>
            <a:r>
              <a:rPr lang="en-US" dirty="0"/>
              <a:t>Level 1 support</a:t>
            </a:r>
          </a:p>
          <a:p>
            <a:r>
              <a:rPr lang="en-US" dirty="0"/>
              <a:t>Level 2 support</a:t>
            </a:r>
          </a:p>
          <a:p>
            <a:r>
              <a:rPr lang="en-US" dirty="0"/>
              <a:t>Management policies</a:t>
            </a:r>
          </a:p>
          <a:p>
            <a:r>
              <a:rPr lang="en-US" dirty="0"/>
              <a:t>Measurements</a:t>
            </a:r>
          </a:p>
          <a:p>
            <a:r>
              <a:rPr lang="en-US" dirty="0"/>
              <a:t>Migration plan</a:t>
            </a:r>
          </a:p>
          <a:p>
            <a:r>
              <a:rPr lang="en-US" dirty="0"/>
              <a:t>Modular conversion</a:t>
            </a:r>
          </a:p>
          <a:p>
            <a:r>
              <a:rPr lang="en-US" dirty="0"/>
              <a:t>One-on-one training</a:t>
            </a:r>
          </a:p>
          <a:p>
            <a:r>
              <a:rPr lang="en-US" dirty="0"/>
              <a:t>On-demand training</a:t>
            </a:r>
          </a:p>
          <a:p>
            <a:r>
              <a:rPr lang="en-US" dirty="0"/>
              <a:t>Online support</a:t>
            </a:r>
          </a:p>
          <a:p>
            <a:r>
              <a:rPr lang="en-US" dirty="0"/>
              <a:t>Operations </a:t>
            </a:r>
            <a:r>
              <a:rPr lang="en-US" dirty="0" smtClean="0"/>
              <a:t>group</a:t>
            </a:r>
            <a:endParaRPr 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36</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249560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t>
            </a:r>
            <a:r>
              <a:rPr lang="en-US" sz="2000" dirty="0" smtClean="0"/>
              <a:t>Continued</a:t>
            </a:r>
            <a:endParaRPr lang="en-US" sz="2000" dirty="0"/>
          </a:p>
        </p:txBody>
      </p:sp>
      <p:sp>
        <p:nvSpPr>
          <p:cNvPr id="3" name="Content Placeholder 2"/>
          <p:cNvSpPr>
            <a:spLocks noGrp="1"/>
          </p:cNvSpPr>
          <p:nvPr>
            <p:ph sz="quarter" idx="12"/>
          </p:nvPr>
        </p:nvSpPr>
        <p:spPr/>
        <p:txBody>
          <a:bodyPr numCol="3">
            <a:normAutofit fontScale="92500" lnSpcReduction="10000"/>
          </a:bodyPr>
          <a:lstStyle/>
          <a:p>
            <a:r>
              <a:rPr lang="en-US" dirty="0"/>
              <a:t>Parallel conversion</a:t>
            </a:r>
          </a:p>
          <a:p>
            <a:r>
              <a:rPr lang="en-US" dirty="0"/>
              <a:t>Phased conversion</a:t>
            </a:r>
          </a:p>
          <a:p>
            <a:r>
              <a:rPr lang="en-US" dirty="0"/>
              <a:t>Pilot conversion</a:t>
            </a:r>
          </a:p>
          <a:p>
            <a:r>
              <a:rPr lang="en-US" dirty="0"/>
              <a:t>Political strategy</a:t>
            </a:r>
          </a:p>
          <a:p>
            <a:r>
              <a:rPr lang="en-US" dirty="0"/>
              <a:t>Postimplementation</a:t>
            </a:r>
          </a:p>
          <a:p>
            <a:r>
              <a:rPr lang="en-US" dirty="0"/>
              <a:t>Potential adopter</a:t>
            </a:r>
          </a:p>
          <a:p>
            <a:r>
              <a:rPr lang="en-US" dirty="0"/>
              <a:t>Problem report</a:t>
            </a:r>
          </a:p>
          <a:p>
            <a:r>
              <a:rPr lang="en-US" dirty="0"/>
              <a:t>Project assessment</a:t>
            </a:r>
          </a:p>
          <a:p>
            <a:r>
              <a:rPr lang="en-US" dirty="0"/>
              <a:t>Project team review</a:t>
            </a:r>
          </a:p>
          <a:p>
            <a:r>
              <a:rPr lang="en-US" dirty="0"/>
              <a:t>Ready adopters</a:t>
            </a:r>
          </a:p>
          <a:p>
            <a:r>
              <a:rPr lang="en-US" dirty="0"/>
              <a:t>Refreeze</a:t>
            </a:r>
          </a:p>
          <a:p>
            <a:r>
              <a:rPr lang="en-US" dirty="0"/>
              <a:t>Reluctant adopters</a:t>
            </a:r>
          </a:p>
          <a:p>
            <a:r>
              <a:rPr lang="en-US" dirty="0"/>
              <a:t>Resistant adopters</a:t>
            </a:r>
          </a:p>
          <a:p>
            <a:r>
              <a:rPr lang="en-US" dirty="0"/>
              <a:t>Resource allocation</a:t>
            </a:r>
          </a:p>
          <a:p>
            <a:r>
              <a:rPr lang="en-US" dirty="0"/>
              <a:t>Rewards</a:t>
            </a:r>
          </a:p>
          <a:p>
            <a:r>
              <a:rPr lang="en-US" dirty="0"/>
              <a:t>Simultaneous conversion</a:t>
            </a:r>
          </a:p>
          <a:p>
            <a:r>
              <a:rPr lang="en-US" dirty="0"/>
              <a:t>Sponsor</a:t>
            </a:r>
          </a:p>
          <a:p>
            <a:r>
              <a:rPr lang="en-US" dirty="0"/>
              <a:t>Standard operating procedures (SOPs)</a:t>
            </a:r>
          </a:p>
          <a:p>
            <a:r>
              <a:rPr lang="en-US" dirty="0"/>
              <a:t>System maintenance</a:t>
            </a:r>
          </a:p>
          <a:p>
            <a:r>
              <a:rPr lang="en-US" dirty="0"/>
              <a:t>System request</a:t>
            </a:r>
          </a:p>
          <a:p>
            <a:r>
              <a:rPr lang="en-US" dirty="0"/>
              <a:t>System review</a:t>
            </a:r>
          </a:p>
          <a:p>
            <a:r>
              <a:rPr lang="en-US" dirty="0"/>
              <a:t>System support</a:t>
            </a:r>
          </a:p>
          <a:p>
            <a:r>
              <a:rPr lang="en-US" dirty="0"/>
              <a:t>Training</a:t>
            </a:r>
          </a:p>
          <a:p>
            <a:r>
              <a:rPr lang="en-US" dirty="0"/>
              <a:t>Transition</a:t>
            </a:r>
          </a:p>
          <a:p>
            <a:r>
              <a:rPr lang="en-US" dirty="0"/>
              <a:t>Unfreeze</a:t>
            </a:r>
          </a:p>
          <a:p>
            <a:r>
              <a:rPr lang="en-US" dirty="0"/>
              <a:t>Whole-system conversion</a:t>
            </a:r>
          </a:p>
          <a:p>
            <a:endParaRPr 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37</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5983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Migration Plan</a:t>
            </a:r>
            <a:endParaRPr lang="en-US" dirty="0"/>
          </a:p>
        </p:txBody>
      </p:sp>
      <p:sp>
        <p:nvSpPr>
          <p:cNvPr id="7" name="Content Placeholder 6"/>
          <p:cNvSpPr>
            <a:spLocks noGrp="1"/>
          </p:cNvSpPr>
          <p:nvPr>
            <p:ph sz="quarter" idx="14"/>
          </p:nvPr>
        </p:nvSpPr>
        <p:spPr/>
        <p:txBody>
          <a:bodyPr/>
          <a:lstStyle/>
          <a:p>
            <a:r>
              <a:rPr lang="en-US" dirty="0"/>
              <a:t>What activities will be performed when and by whom</a:t>
            </a:r>
          </a:p>
          <a:p>
            <a:r>
              <a:rPr lang="en-US" dirty="0"/>
              <a:t>Technical aspects</a:t>
            </a:r>
          </a:p>
          <a:p>
            <a:pPr lvl="1"/>
            <a:r>
              <a:rPr lang="en-US" dirty="0"/>
              <a:t>Installing hardware and software</a:t>
            </a:r>
          </a:p>
          <a:p>
            <a:pPr lvl="1"/>
            <a:r>
              <a:rPr lang="en-US" dirty="0"/>
              <a:t>Converting data</a:t>
            </a:r>
          </a:p>
          <a:p>
            <a:r>
              <a:rPr lang="en-US" dirty="0"/>
              <a:t>Organizational aspects</a:t>
            </a:r>
          </a:p>
          <a:p>
            <a:pPr lvl="1"/>
            <a:r>
              <a:rPr lang="en-US" dirty="0"/>
              <a:t>Training users on the system</a:t>
            </a:r>
          </a:p>
          <a:p>
            <a:pPr lvl="1"/>
            <a:r>
              <a:rPr lang="en-US" dirty="0"/>
              <a:t>Motivating employees to use the new system to aid in their </a:t>
            </a:r>
            <a:r>
              <a:rPr lang="en-US" dirty="0" smtClean="0"/>
              <a:t>work</a:t>
            </a:r>
            <a:endParaRPr lang="en-US" dirty="0"/>
          </a:p>
        </p:txBody>
      </p:sp>
      <p:sp>
        <p:nvSpPr>
          <p:cNvPr id="4" name="Slide Number Placeholder 3"/>
          <p:cNvSpPr>
            <a:spLocks noGrp="1"/>
          </p:cNvSpPr>
          <p:nvPr>
            <p:ph type="sldNum" sz="quarter" idx="10"/>
          </p:nvPr>
        </p:nvSpPr>
        <p:spPr/>
        <p:txBody>
          <a:bodyPr/>
          <a:lstStyle/>
          <a:p>
            <a:r>
              <a:rPr lang="en-US" dirty="0" smtClean="0"/>
              <a:t>12-</a:t>
            </a:r>
            <a:fld id="{67B19427-F580-D146-B60E-4CADEE75497F}" type="slidenum">
              <a:rPr lang="en-US" smtClean="0"/>
              <a:pPr/>
              <a:t>4</a:t>
            </a:fld>
            <a:endParaRPr lang="en-US" dirty="0"/>
          </a:p>
        </p:txBody>
      </p:sp>
      <p:sp>
        <p:nvSpPr>
          <p:cNvPr id="5" name="Footer Placeholder 4"/>
          <p:cNvSpPr>
            <a:spLocks noGrp="1"/>
          </p:cNvSpPr>
          <p:nvPr>
            <p:ph type="ftr" sz="quarter" idx="11"/>
          </p:nvPr>
        </p:nvSpPr>
        <p:spPr/>
        <p:txBody>
          <a:bodyPr/>
          <a:lstStyle/>
          <a:p>
            <a:r>
              <a:rPr lang="en-US" smtClean="0"/>
              <a:t>Copyright ©2022 John Wiley &amp; Sons, Inc. </a:t>
            </a:r>
            <a:endParaRPr lang="en-US" dirty="0"/>
          </a:p>
        </p:txBody>
      </p:sp>
      <p:pic>
        <p:nvPicPr>
          <p:cNvPr id="8" name="Content Placeholder 5" descr="Tabular illustration outlining the three elements - decisions, plans, and procedures - that help in guiding a migration plan."/>
          <p:cNvPicPr>
            <a:picLocks noGrp="1" noChangeAspect="1"/>
          </p:cNvPicPr>
          <p:nvPr>
            <p:ph sz="quarter" idx="15"/>
          </p:nvPr>
        </p:nvPicPr>
        <p:blipFill>
          <a:blip r:embed="rId2"/>
          <a:stretch>
            <a:fillRect/>
          </a:stretch>
        </p:blipFill>
        <p:spPr>
          <a:xfrm>
            <a:off x="6356350" y="3132680"/>
            <a:ext cx="5384800" cy="1659440"/>
          </a:xfrm>
          <a:prstGeom prst="rect">
            <a:avLst/>
          </a:prstGeom>
        </p:spPr>
      </p:pic>
    </p:spTree>
    <p:extLst>
      <p:ext uri="{BB962C8B-B14F-4D97-AF65-F5344CB8AC3E}">
        <p14:creationId xmlns:p14="http://schemas.microsoft.com/office/powerpoint/2010/main" val="89210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Contingency Plan</a:t>
            </a:r>
            <a:endParaRPr lang="en-US" dirty="0"/>
          </a:p>
        </p:txBody>
      </p:sp>
      <p:sp>
        <p:nvSpPr>
          <p:cNvPr id="3" name="Content Placeholder 2"/>
          <p:cNvSpPr>
            <a:spLocks noGrp="1"/>
          </p:cNvSpPr>
          <p:nvPr>
            <p:ph sz="quarter" idx="12"/>
          </p:nvPr>
        </p:nvSpPr>
        <p:spPr/>
        <p:txBody>
          <a:bodyPr/>
          <a:lstStyle/>
          <a:p>
            <a:r>
              <a:rPr lang="en-US" smtClean="0"/>
              <a:t>What do we do if things go very wrong during conversion?</a:t>
            </a:r>
          </a:p>
          <a:p>
            <a:pPr lvl="1"/>
            <a:r>
              <a:rPr lang="en-US" smtClean="0"/>
              <a:t>Technical glitches may occur during the transition</a:t>
            </a:r>
          </a:p>
          <a:p>
            <a:pPr lvl="1"/>
            <a:r>
              <a:rPr lang="en-US" smtClean="0"/>
              <a:t>Is the old system still available?</a:t>
            </a:r>
          </a:p>
          <a:p>
            <a:pPr lvl="1"/>
            <a:r>
              <a:rPr lang="en-US" smtClean="0"/>
              <a:t>If not, how do we keep the business running?</a:t>
            </a:r>
          </a:p>
          <a:p>
            <a:pPr lvl="1"/>
            <a:r>
              <a:rPr lang="en-US" smtClean="0"/>
              <a:t>Can manual procedures be used for a short time?</a:t>
            </a:r>
          </a:p>
          <a:p>
            <a:r>
              <a:rPr lang="en-US" smtClean="0"/>
              <a:t>Be prepared for the worst-case scenario!</a:t>
            </a:r>
          </a:p>
          <a:p>
            <a:pPr lvl="1"/>
            <a:r>
              <a:rPr lang="en-US" smtClean="0"/>
              <a:t>Think about the consequences of being unable to operate normally…lost sales, unhappy customers… could we stay afloat?</a:t>
            </a:r>
            <a:endParaRPr 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5</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3737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Conversion Strategy</a:t>
            </a:r>
            <a:endParaRPr lang="en-US" dirty="0"/>
          </a:p>
        </p:txBody>
      </p:sp>
      <p:sp>
        <p:nvSpPr>
          <p:cNvPr id="3" name="Content Placeholder 2"/>
          <p:cNvSpPr>
            <a:spLocks noGrp="1"/>
          </p:cNvSpPr>
          <p:nvPr>
            <p:ph sz="quarter" idx="14"/>
          </p:nvPr>
        </p:nvSpPr>
        <p:spPr/>
        <p:txBody>
          <a:bodyPr>
            <a:normAutofit lnSpcReduction="10000"/>
          </a:bodyPr>
          <a:lstStyle/>
          <a:p>
            <a:r>
              <a:rPr lang="en-US" dirty="0"/>
              <a:t>The process by which the new system is introduced into the organization is called the </a:t>
            </a:r>
            <a:r>
              <a:rPr lang="en-US" b="1" i="1" dirty="0" smtClean="0"/>
              <a:t>conversion strategy</a:t>
            </a:r>
          </a:p>
          <a:p>
            <a:r>
              <a:rPr lang="en-US" dirty="0" smtClean="0"/>
              <a:t>Those </a:t>
            </a:r>
            <a:r>
              <a:rPr lang="en-US" dirty="0"/>
              <a:t>implementing this strategy must </a:t>
            </a:r>
            <a:r>
              <a:rPr lang="en-US" dirty="0" smtClean="0"/>
              <a:t>consider:</a:t>
            </a:r>
          </a:p>
          <a:p>
            <a:pPr marL="758952" lvl="1" indent="-457200">
              <a:buFont typeface="+mj-lt"/>
              <a:buAutoNum type="arabicPeriod"/>
            </a:pPr>
            <a:r>
              <a:rPr lang="en-US" dirty="0" smtClean="0"/>
              <a:t>How abruptly </a:t>
            </a:r>
            <a:r>
              <a:rPr lang="en-US" dirty="0"/>
              <a:t>the change is made (the </a:t>
            </a:r>
            <a:r>
              <a:rPr lang="en-US" b="1" i="1" dirty="0"/>
              <a:t>conversion </a:t>
            </a:r>
            <a:r>
              <a:rPr lang="en-US" b="1" i="1" dirty="0" smtClean="0"/>
              <a:t>style</a:t>
            </a:r>
            <a:r>
              <a:rPr lang="en-US" dirty="0" smtClean="0"/>
              <a:t>)</a:t>
            </a:r>
          </a:p>
          <a:p>
            <a:pPr marL="758952" lvl="1" indent="-457200">
              <a:buFont typeface="+mj-lt"/>
              <a:buAutoNum type="arabicPeriod"/>
            </a:pPr>
            <a:r>
              <a:rPr lang="en-US" dirty="0" smtClean="0"/>
              <a:t>The organizational </a:t>
            </a:r>
            <a:r>
              <a:rPr lang="en-US" dirty="0"/>
              <a:t>span </a:t>
            </a:r>
            <a:r>
              <a:rPr lang="en-US" dirty="0" smtClean="0"/>
              <a:t>of the </a:t>
            </a:r>
            <a:r>
              <a:rPr lang="en-US" dirty="0"/>
              <a:t>introduction (</a:t>
            </a:r>
            <a:r>
              <a:rPr lang="en-US" b="1" i="1" dirty="0"/>
              <a:t>conversion </a:t>
            </a:r>
            <a:r>
              <a:rPr lang="en-US" b="1" i="1" dirty="0" smtClean="0"/>
              <a:t>locations</a:t>
            </a:r>
            <a:r>
              <a:rPr lang="en-US" dirty="0" smtClean="0"/>
              <a:t>)</a:t>
            </a:r>
          </a:p>
          <a:p>
            <a:pPr marL="758952" lvl="1" indent="-457200">
              <a:buFont typeface="+mj-lt"/>
              <a:buAutoNum type="arabicPeriod"/>
            </a:pPr>
            <a:r>
              <a:rPr lang="en-US" dirty="0" smtClean="0"/>
              <a:t>The extent </a:t>
            </a:r>
            <a:r>
              <a:rPr lang="en-US" dirty="0"/>
              <a:t>of the system that is </a:t>
            </a:r>
            <a:r>
              <a:rPr lang="en-US" dirty="0" smtClean="0"/>
              <a:t>introduced (</a:t>
            </a:r>
            <a:r>
              <a:rPr lang="en-US" b="1" i="1" dirty="0"/>
              <a:t>conversion modules</a:t>
            </a:r>
            <a:r>
              <a:rPr lang="en-US" dirty="0" smtClean="0"/>
              <a:t>)</a:t>
            </a:r>
            <a:endParaRPr lang="en-US" dirty="0"/>
          </a:p>
        </p:txBody>
      </p:sp>
      <p:sp>
        <p:nvSpPr>
          <p:cNvPr id="4" name="Slide Number Placeholder 3"/>
          <p:cNvSpPr>
            <a:spLocks noGrp="1"/>
          </p:cNvSpPr>
          <p:nvPr>
            <p:ph type="sldNum" sz="quarter" idx="10"/>
          </p:nvPr>
        </p:nvSpPr>
        <p:spPr/>
        <p:txBody>
          <a:bodyPr/>
          <a:lstStyle/>
          <a:p>
            <a:r>
              <a:rPr lang="en-US" dirty="0" smtClean="0"/>
              <a:t>12-</a:t>
            </a:r>
            <a:fld id="{67B19427-F580-D146-B60E-4CADEE75497F}"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mtClean="0"/>
              <a:t>Copyright ©2022 John Wiley &amp; Sons, Inc. </a:t>
            </a:r>
            <a:endParaRPr lang="en-US" dirty="0"/>
          </a:p>
        </p:txBody>
      </p:sp>
      <p:pic>
        <p:nvPicPr>
          <p:cNvPr id="7" name="Content Placeholder 6" descr="Schematic illustration of the three different aspects of conversion strategies: style, locations, and modules."/>
          <p:cNvPicPr>
            <a:picLocks noGrp="1" noChangeAspect="1"/>
          </p:cNvPicPr>
          <p:nvPr>
            <p:ph sz="quarter" idx="15"/>
          </p:nvPr>
        </p:nvPicPr>
        <p:blipFill>
          <a:blip r:embed="rId2"/>
          <a:stretch>
            <a:fillRect/>
          </a:stretch>
        </p:blipFill>
        <p:spPr>
          <a:xfrm>
            <a:off x="6466870" y="1856049"/>
            <a:ext cx="5163760" cy="4212701"/>
          </a:xfrm>
          <a:prstGeom prst="rect">
            <a:avLst/>
          </a:prstGeom>
        </p:spPr>
      </p:pic>
    </p:spTree>
    <p:extLst>
      <p:ext uri="{BB962C8B-B14F-4D97-AF65-F5344CB8AC3E}">
        <p14:creationId xmlns:p14="http://schemas.microsoft.com/office/powerpoint/2010/main" val="268637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Conversion Style</a:t>
            </a:r>
            <a:endParaRPr lang="en-US" dirty="0"/>
          </a:p>
        </p:txBody>
      </p:sp>
      <p:sp>
        <p:nvSpPr>
          <p:cNvPr id="3" name="Content Placeholder 2"/>
          <p:cNvSpPr>
            <a:spLocks noGrp="1"/>
          </p:cNvSpPr>
          <p:nvPr>
            <p:ph sz="quarter" idx="12"/>
          </p:nvPr>
        </p:nvSpPr>
        <p:spPr/>
        <p:txBody>
          <a:bodyPr/>
          <a:lstStyle/>
          <a:p>
            <a:r>
              <a:rPr lang="en-US" dirty="0" smtClean="0"/>
              <a:t>Direct conversion</a:t>
            </a:r>
          </a:p>
          <a:p>
            <a:pPr lvl="1"/>
            <a:r>
              <a:rPr lang="en-US" dirty="0" smtClean="0"/>
              <a:t>The new system instantly replaces the old</a:t>
            </a:r>
          </a:p>
          <a:p>
            <a:r>
              <a:rPr lang="en-US" dirty="0" smtClean="0"/>
              <a:t>Parallel conversion</a:t>
            </a:r>
          </a:p>
          <a:p>
            <a:pPr lvl="1"/>
            <a:r>
              <a:rPr lang="en-US" dirty="0" smtClean="0"/>
              <a:t>A more gradual introduction</a:t>
            </a:r>
          </a:p>
          <a:p>
            <a:pPr lvl="1"/>
            <a:r>
              <a:rPr lang="en-US" dirty="0" smtClean="0"/>
              <a:t>For a time both old and new systems are used</a:t>
            </a:r>
          </a:p>
          <a:p>
            <a:pPr lvl="1"/>
            <a:r>
              <a:rPr lang="en-US" dirty="0" smtClean="0"/>
              <a:t>The old is abandoned when the new is proven fully capable</a:t>
            </a:r>
          </a:p>
          <a:p>
            <a:pPr lvl="1"/>
            <a:r>
              <a:rPr lang="en-US" dirty="0" smtClean="0"/>
              <a:t>Reduces risk </a:t>
            </a:r>
            <a:r>
              <a:rPr lang="en-US" dirty="0"/>
              <a:t>by providing the organization with a fallback position if </a:t>
            </a:r>
            <a:r>
              <a:rPr lang="en-US" dirty="0" smtClean="0"/>
              <a:t>major problems </a:t>
            </a:r>
            <a:r>
              <a:rPr lang="en-US" dirty="0"/>
              <a:t>are encountered with the new </a:t>
            </a:r>
            <a:r>
              <a:rPr lang="en-US" dirty="0" smtClean="0"/>
              <a:t>system</a:t>
            </a:r>
            <a:endParaRPr 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7</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295712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Conversion Locations</a:t>
            </a:r>
            <a:endParaRPr lang="en-US" dirty="0"/>
          </a:p>
        </p:txBody>
      </p:sp>
      <p:sp>
        <p:nvSpPr>
          <p:cNvPr id="3" name="Content Placeholder 2"/>
          <p:cNvSpPr>
            <a:spLocks noGrp="1"/>
          </p:cNvSpPr>
          <p:nvPr>
            <p:ph sz="quarter" idx="12"/>
          </p:nvPr>
        </p:nvSpPr>
        <p:spPr/>
        <p:txBody>
          <a:bodyPr>
            <a:normAutofit lnSpcReduction="10000"/>
          </a:bodyPr>
          <a:lstStyle/>
          <a:p>
            <a:r>
              <a:rPr lang="en-US" dirty="0" smtClean="0"/>
              <a:t>Pilot conversion</a:t>
            </a:r>
          </a:p>
          <a:p>
            <a:pPr lvl="1"/>
            <a:r>
              <a:rPr lang="en-US" dirty="0" smtClean="0"/>
              <a:t>One or more locations are converted to work out bugs before extending to other locations</a:t>
            </a:r>
          </a:p>
          <a:p>
            <a:pPr lvl="1"/>
            <a:r>
              <a:rPr lang="en-US" dirty="0" smtClean="0"/>
              <a:t>Has the </a:t>
            </a:r>
            <a:r>
              <a:rPr lang="en-US" dirty="0"/>
              <a:t>advantage of limiting the effect of the new system to just the </a:t>
            </a:r>
            <a:r>
              <a:rPr lang="en-US" dirty="0" smtClean="0"/>
              <a:t>pilot location</a:t>
            </a:r>
          </a:p>
          <a:p>
            <a:pPr lvl="1"/>
            <a:r>
              <a:rPr lang="en-US" dirty="0"/>
              <a:t>Must be able to </a:t>
            </a:r>
            <a:r>
              <a:rPr lang="en-US" dirty="0" smtClean="0"/>
              <a:t>tolerate different </a:t>
            </a:r>
            <a:r>
              <a:rPr lang="en-US" dirty="0"/>
              <a:t>locations using different systems and business processes for a certain length of </a:t>
            </a:r>
            <a:r>
              <a:rPr lang="en-US" dirty="0" smtClean="0"/>
              <a:t>time</a:t>
            </a:r>
            <a:endParaRPr lang="en-US" dirty="0"/>
          </a:p>
          <a:p>
            <a:r>
              <a:rPr lang="en-US" dirty="0" smtClean="0"/>
              <a:t>Phased conversion</a:t>
            </a:r>
          </a:p>
          <a:p>
            <a:pPr lvl="1"/>
            <a:r>
              <a:rPr lang="en-US" dirty="0" smtClean="0"/>
              <a:t>Locations are converted in sets</a:t>
            </a:r>
          </a:p>
          <a:p>
            <a:pPr lvl="1"/>
            <a:r>
              <a:rPr lang="en-US" dirty="0"/>
              <a:t>Sometimes there is a deliberate delay between </a:t>
            </a:r>
            <a:r>
              <a:rPr lang="en-US" dirty="0" smtClean="0"/>
              <a:t>the phases</a:t>
            </a:r>
            <a:r>
              <a:rPr lang="en-US" dirty="0"/>
              <a:t>, so that any problems with the system are detected before too much of the organization </a:t>
            </a:r>
            <a:r>
              <a:rPr lang="en-US" dirty="0" smtClean="0"/>
              <a:t>is affected</a:t>
            </a:r>
          </a:p>
          <a:p>
            <a:r>
              <a:rPr lang="en-US" dirty="0" smtClean="0"/>
              <a:t>Simultaneous conversion</a:t>
            </a:r>
          </a:p>
          <a:p>
            <a:pPr lvl="1"/>
            <a:r>
              <a:rPr lang="en-US" dirty="0" smtClean="0"/>
              <a:t>All locations are converted at the same time</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8</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5281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Conversion Modules</a:t>
            </a:r>
            <a:endParaRPr lang="en-US" dirty="0"/>
          </a:p>
        </p:txBody>
      </p:sp>
      <p:sp>
        <p:nvSpPr>
          <p:cNvPr id="3" name="Content Placeholder 2"/>
          <p:cNvSpPr>
            <a:spLocks noGrp="1"/>
          </p:cNvSpPr>
          <p:nvPr>
            <p:ph sz="quarter" idx="12"/>
          </p:nvPr>
        </p:nvSpPr>
        <p:spPr/>
        <p:txBody>
          <a:bodyPr/>
          <a:lstStyle/>
          <a:p>
            <a:r>
              <a:rPr lang="en-US" dirty="0"/>
              <a:t>It may be desirable to decide how much of the new system will be introduced into </a:t>
            </a:r>
            <a:r>
              <a:rPr lang="en-US" dirty="0" smtClean="0"/>
              <a:t>the organization at a time</a:t>
            </a:r>
          </a:p>
          <a:p>
            <a:r>
              <a:rPr lang="en-US" dirty="0"/>
              <a:t>When the modules within the system are separate and distinct, </a:t>
            </a:r>
            <a:r>
              <a:rPr lang="en-US" dirty="0" smtClean="0"/>
              <a:t>organizations may </a:t>
            </a:r>
            <a:r>
              <a:rPr lang="en-US" dirty="0"/>
              <a:t>convert to the new system one module at a time, using modular </a:t>
            </a:r>
            <a:r>
              <a:rPr lang="en-US" dirty="0" smtClean="0"/>
              <a:t>conversion</a:t>
            </a:r>
          </a:p>
          <a:p>
            <a:r>
              <a:rPr lang="en-US" dirty="0" smtClean="0"/>
              <a:t>Whole system conversion</a:t>
            </a:r>
          </a:p>
          <a:p>
            <a:pPr lvl="1"/>
            <a:r>
              <a:rPr lang="en-US" dirty="0" smtClean="0"/>
              <a:t>All modules converted in one step</a:t>
            </a:r>
          </a:p>
          <a:p>
            <a:r>
              <a:rPr lang="en-US" dirty="0" smtClean="0"/>
              <a:t> Modular conversion</a:t>
            </a:r>
          </a:p>
          <a:p>
            <a:pPr lvl="1"/>
            <a:r>
              <a:rPr lang="en-US" dirty="0" smtClean="0"/>
              <a:t>When modules are loosely associated, they can be converted one at a time</a:t>
            </a:r>
            <a:endParaRPr lang="en-US" altLang="en-US" dirty="0"/>
          </a:p>
        </p:txBody>
      </p:sp>
      <p:sp>
        <p:nvSpPr>
          <p:cNvPr id="4" name="Slide Number Placeholder 3"/>
          <p:cNvSpPr>
            <a:spLocks noGrp="1"/>
          </p:cNvSpPr>
          <p:nvPr>
            <p:ph type="sldNum" sz="quarter" idx="11"/>
          </p:nvPr>
        </p:nvSpPr>
        <p:spPr/>
        <p:txBody>
          <a:bodyPr/>
          <a:lstStyle/>
          <a:p>
            <a:r>
              <a:rPr lang="en-US" smtClean="0"/>
              <a:t>12-</a:t>
            </a:r>
            <a:fld id="{67B19427-F580-D146-B60E-4CADEE75497F}" type="slidenum">
              <a:rPr lang="en-US" smtClean="0"/>
              <a:pPr/>
              <a:t>9</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644611805"/>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ADB653A1-22A9-4BD0-B2B5-00B2E53CA889}"/>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25467C8E-E53C-4AD9-A914-F685BED9852C}"/>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895C9AC-D919-427F-9B86-94C36E44A5AC}"/>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DF06AF5-28F1-4349-ABBF-0F854C7FF2AB}"/>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DCC268CD-8C3E-414C-B079-8C7CF40029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1E4FF330-8D2F-4F8D-BD47-17DD76922698}"/>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9997BA5C-0A08-467C-973F-4C065CD0136E}"/>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FC5FF765D7D64998B8A00072F6BAD5" ma:contentTypeVersion="15" ma:contentTypeDescription="Create a new document." ma:contentTypeScope="" ma:versionID="7dc141ca22241caa5807500f3576adfb">
  <xsd:schema xmlns:xsd="http://www.w3.org/2001/XMLSchema" xmlns:xs="http://www.w3.org/2001/XMLSchema" xmlns:p="http://schemas.microsoft.com/office/2006/metadata/properties" xmlns:ns1="http://schemas.microsoft.com/sharepoint/v3" xmlns:ns3="3acb1e6a-c770-49d5-a476-585c8d9f4762" xmlns:ns4="2849ce5b-a999-43ca-9b4e-9342bc28e78e" targetNamespace="http://schemas.microsoft.com/office/2006/metadata/properties" ma:root="true" ma:fieldsID="8f0ef06240b3429aa59a01c4d08c16e4" ns1:_="" ns3:_="" ns4:_="">
    <xsd:import namespace="http://schemas.microsoft.com/sharepoint/v3"/>
    <xsd:import namespace="3acb1e6a-c770-49d5-a476-585c8d9f4762"/>
    <xsd:import namespace="2849ce5b-a999-43ca-9b4e-9342bc28e78e"/>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cb1e6a-c770-49d5-a476-585c8d9f47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9ce5b-a999-43ca-9b4e-9342bc28e78e"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3acb1e6a-c770-49d5-a476-585c8d9f4762">
      <UserInfo>
        <DisplayName>McGinniss, Allison</DisplayName>
        <AccountId>4797</AccountId>
        <AccountType/>
      </UserInfo>
      <UserInfo>
        <DisplayName>Boylan, Jon</DisplayName>
        <AccountId>3791</AccountId>
        <AccountType/>
      </UserInfo>
      <UserInfo>
        <DisplayName>Swinford, Christin - Indianapolis</DisplayName>
        <AccountId>2742</AccountId>
        <AccountType/>
      </UserInfo>
      <UserInfo>
        <DisplayName>Davis, Kathy</DisplayName>
        <AccountId>3885</AccountId>
        <AccountType/>
      </UserInfo>
      <UserInfo>
        <DisplayName>Trent, Michael</DisplayName>
        <AccountId>3890</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74E8EDE-B712-4183-997A-9529F0F6D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cb1e6a-c770-49d5-a476-585c8d9f4762"/>
    <ds:schemaRef ds:uri="2849ce5b-a999-43ca-9b4e-9342bc28e7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ECD1DE-F5AD-4A6B-99F8-E38245CC2DEB}">
  <ds:schemaRefs>
    <ds:schemaRef ds:uri="http://schemas.microsoft.com/sharepoint/v3/contenttype/forms"/>
  </ds:schemaRefs>
</ds:datastoreItem>
</file>

<file path=customXml/itemProps3.xml><?xml version="1.0" encoding="utf-8"?>
<ds:datastoreItem xmlns:ds="http://schemas.openxmlformats.org/officeDocument/2006/customXml" ds:itemID="{75EFD79E-06AF-4973-A733-BC27ECAABB1B}">
  <ds:schemaRefs>
    <ds:schemaRef ds:uri="2849ce5b-a999-43ca-9b4e-9342bc28e78e"/>
    <ds:schemaRef ds:uri="http://schemas.microsoft.com/office/2006/documentManagement/types"/>
    <ds:schemaRef ds:uri="http://www.w3.org/XML/1998/namespace"/>
    <ds:schemaRef ds:uri="http://schemas.microsoft.com/office/2006/metadata/propertie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3acb1e6a-c770-49d5-a476-585c8d9f4762"/>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McDaniel Template</Template>
  <TotalTime>106</TotalTime>
  <Words>2271</Words>
  <Application>Microsoft Office PowerPoint</Application>
  <PresentationFormat>Widescreen</PresentationFormat>
  <Paragraphs>353</Paragraphs>
  <Slides>37</Slides>
  <Notes>1</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37</vt:i4>
      </vt:variant>
    </vt:vector>
  </HeadingPairs>
  <TitlesOfParts>
    <vt:vector size="49" baseType="lpstr">
      <vt:lpstr>Arial</vt:lpstr>
      <vt:lpstr>Calibri</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System Analysis and Design</vt:lpstr>
      <vt:lpstr>Objectives</vt:lpstr>
      <vt:lpstr>Making the Transition to the New System</vt:lpstr>
      <vt:lpstr>The Migration Plan</vt:lpstr>
      <vt:lpstr>Business Contingency Plan</vt:lpstr>
      <vt:lpstr>Selecting the Conversion Strategy</vt:lpstr>
      <vt:lpstr>Conversion Style</vt:lpstr>
      <vt:lpstr>Conversion Locations</vt:lpstr>
      <vt:lpstr>Conversion Modules</vt:lpstr>
      <vt:lpstr>Key Factors in Selecting a Conversion Strategy</vt:lpstr>
      <vt:lpstr>Determining a Conversion Strategy: Risk</vt:lpstr>
      <vt:lpstr>Determining a conversion strategy: Cost</vt:lpstr>
      <vt:lpstr>Determining a Conversion Strategy: Time</vt:lpstr>
      <vt:lpstr>Summary of Conversion Strategies</vt:lpstr>
      <vt:lpstr>Preparing a Business Contingency Plan</vt:lpstr>
      <vt:lpstr>Preparing the Technology</vt:lpstr>
      <vt:lpstr>Preparing People for the New System</vt:lpstr>
      <vt:lpstr>Steps in Change Management</vt:lpstr>
      <vt:lpstr>Understanding Resistance to Change</vt:lpstr>
      <vt:lpstr>Revising Management Policies</vt:lpstr>
      <vt:lpstr>Assessing Costs and Benefits</vt:lpstr>
      <vt:lpstr>Motivating Adoption</vt:lpstr>
      <vt:lpstr>Change Management Planning</vt:lpstr>
      <vt:lpstr>Enabling Adoption: Training</vt:lpstr>
      <vt:lpstr>More on Training</vt:lpstr>
      <vt:lpstr>Selecting a Training Method</vt:lpstr>
      <vt:lpstr>Postimplementation Activities</vt:lpstr>
      <vt:lpstr>System Support</vt:lpstr>
      <vt:lpstr>Elements of a Problem Report</vt:lpstr>
      <vt:lpstr>System Maintenance</vt:lpstr>
      <vt:lpstr>Project Assessment</vt:lpstr>
      <vt:lpstr>Project Team Review</vt:lpstr>
      <vt:lpstr>System Review</vt:lpstr>
      <vt:lpstr>Chapter Review</vt:lpstr>
      <vt:lpstr>Chapter Review Continued</vt:lpstr>
      <vt:lpstr>Key Terms</vt:lpstr>
      <vt:lpstr>Key Terms Continued</vt:lpstr>
    </vt:vector>
  </TitlesOfParts>
  <Manager>Judy Howarth</Manager>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Transition to the New System</dc:title>
  <dc:subject>System Analysis and Design 8E</dc:subject>
  <dc:creator>Ronny Richardson</dc:creator>
  <cp:keywords>Business</cp:keywords>
  <dc:description>This file was created by:_x000d_
_x000d_
Dr. Ronny Richardson_x000d_
Professor of Operations Management_x000d_
Coles College of Business_x000d_
Kennesaw State University_x000d_
_x000d_
DrRonnyRichardson@gmail.com</dc:description>
  <cp:lastModifiedBy>Ronny Richardson</cp:lastModifiedBy>
  <cp:revision>35</cp:revision>
  <cp:lastPrinted>2017-04-26T13:25:47Z</cp:lastPrinted>
  <dcterms:created xsi:type="dcterms:W3CDTF">2021-04-29T19:32:45Z</dcterms:created>
  <dcterms:modified xsi:type="dcterms:W3CDTF">2021-09-25T21:34:32Z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0x0101006FFC5FF765D7D64998B8A00072F6BAD5</vt:lpwstr>
  </property>
</Properties>
</file>