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45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13-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Agile Development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Scrum is an Agile approach that is designed to enable delivery of working software providing </a:t>
            </a:r>
            <a:r>
              <a:rPr lang="en-US" dirty="0" smtClean="0"/>
              <a:t>the highest </a:t>
            </a:r>
            <a:r>
              <a:rPr lang="en-US" dirty="0"/>
              <a:t>business value in the shortest amount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It is </a:t>
            </a:r>
            <a:r>
              <a:rPr lang="en-US" dirty="0"/>
              <a:t>structured so that the </a:t>
            </a:r>
            <a:r>
              <a:rPr lang="en-US" dirty="0" smtClean="0"/>
              <a:t>development team </a:t>
            </a:r>
            <a:r>
              <a:rPr lang="en-US" dirty="0"/>
              <a:t>rapidly and repeatedly produces actual working software that is ready for inspection in </a:t>
            </a:r>
            <a:r>
              <a:rPr lang="en-US" dirty="0" smtClean="0"/>
              <a:t>two-week to four-week cycles</a:t>
            </a:r>
          </a:p>
          <a:p>
            <a:r>
              <a:rPr lang="en-US" dirty="0" smtClean="0"/>
              <a:t>Priorities </a:t>
            </a:r>
            <a:r>
              <a:rPr lang="en-US" dirty="0"/>
              <a:t>established by the business define the development </a:t>
            </a:r>
            <a:r>
              <a:rPr lang="en-US" dirty="0" smtClean="0"/>
              <a:t>team’s “to‑do” list</a:t>
            </a:r>
          </a:p>
          <a:p>
            <a:r>
              <a:rPr lang="en-US" dirty="0" smtClean="0"/>
              <a:t>The </a:t>
            </a:r>
            <a:r>
              <a:rPr lang="en-US" dirty="0"/>
              <a:t>team </a:t>
            </a:r>
            <a:r>
              <a:rPr lang="en-US" dirty="0" smtClean="0"/>
              <a:t>self-organizes to </a:t>
            </a:r>
            <a:r>
              <a:rPr lang="en-US" dirty="0"/>
              <a:t>determine the best way to deliver the features in </a:t>
            </a:r>
            <a:r>
              <a:rPr lang="en-US" dirty="0" smtClean="0"/>
              <a:t>response to </a:t>
            </a:r>
            <a:r>
              <a:rPr lang="en-US" dirty="0"/>
              <a:t>those </a:t>
            </a:r>
            <a:r>
              <a:rPr lang="en-US" dirty="0" smtClean="0"/>
              <a:t>priorities.</a:t>
            </a:r>
          </a:p>
          <a:p>
            <a:r>
              <a:rPr lang="en-US" dirty="0" smtClean="0"/>
              <a:t>Every </a:t>
            </a:r>
            <a:r>
              <a:rPr lang="en-US" dirty="0"/>
              <a:t>two to four weeks, the team demonstrates real working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for </a:t>
            </a:r>
            <a:r>
              <a:rPr lang="en-US" dirty="0"/>
              <a:t>features of the new system are provided by end-users</a:t>
            </a:r>
            <a:r>
              <a:rPr lang="en-US" dirty="0" smtClean="0"/>
              <a:t>, customers</a:t>
            </a:r>
            <a:r>
              <a:rPr lang="en-US" dirty="0"/>
              <a:t>, the development team, and other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/>
              <a:t>These ideas represent the </a:t>
            </a:r>
            <a:r>
              <a:rPr lang="en-US" dirty="0" smtClean="0"/>
              <a:t>system’s requirements</a:t>
            </a:r>
          </a:p>
          <a:p>
            <a:r>
              <a:rPr lang="en-US" dirty="0" smtClean="0"/>
              <a:t>These </a:t>
            </a:r>
            <a:r>
              <a:rPr lang="en-US" dirty="0"/>
              <a:t>items are gathered and managed by the product </a:t>
            </a:r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Represents the organization’s </a:t>
            </a:r>
            <a:r>
              <a:rPr lang="en-US" dirty="0"/>
              <a:t>interests in this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The </a:t>
            </a:r>
            <a:r>
              <a:rPr lang="en-US" dirty="0"/>
              <a:t>product owner develops and manages a </a:t>
            </a:r>
            <a:r>
              <a:rPr lang="en-US" dirty="0" smtClean="0"/>
              <a:t>prioritized feature </a:t>
            </a:r>
            <a:r>
              <a:rPr lang="en-US" dirty="0"/>
              <a:t>list, also called a product backlog, that serves as the development teams’ </a:t>
            </a:r>
            <a:r>
              <a:rPr lang="en-US" dirty="0" smtClean="0"/>
              <a:t>to-do list</a:t>
            </a:r>
          </a:p>
          <a:p>
            <a:r>
              <a:rPr lang="en-US" dirty="0"/>
              <a:t>The development cycles in the Scrum development process are called </a:t>
            </a:r>
            <a:r>
              <a:rPr lang="en-US" dirty="0" smtClean="0"/>
              <a:t>sprints</a:t>
            </a:r>
          </a:p>
          <a:p>
            <a:pPr lvl="1"/>
            <a:r>
              <a:rPr lang="en-US" dirty="0" smtClean="0"/>
              <a:t>One to four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Scrum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beginning of a sprint, each </a:t>
            </a:r>
            <a:r>
              <a:rPr lang="en-US" dirty="0" smtClean="0"/>
              <a:t>development team </a:t>
            </a:r>
            <a:r>
              <a:rPr lang="en-US" dirty="0"/>
              <a:t>assigned to the project conducts a </a:t>
            </a:r>
            <a:r>
              <a:rPr lang="en-US" b="1" i="1" dirty="0"/>
              <a:t>sprint planning </a:t>
            </a:r>
            <a:r>
              <a:rPr lang="en-US" b="1" i="1" dirty="0" smtClean="0"/>
              <a:t>meeting</a:t>
            </a:r>
          </a:p>
          <a:p>
            <a:r>
              <a:rPr lang="en-US" dirty="0"/>
              <a:t>The feature(s) are </a:t>
            </a:r>
            <a:r>
              <a:rPr lang="en-US" dirty="0" smtClean="0"/>
              <a:t>refined </a:t>
            </a:r>
            <a:r>
              <a:rPr lang="en-US" dirty="0"/>
              <a:t>into a more detailed set of tasks, called the </a:t>
            </a:r>
            <a:r>
              <a:rPr lang="en-US" b="1" i="1" dirty="0" smtClean="0"/>
              <a:t>sprint backlog</a:t>
            </a:r>
          </a:p>
          <a:p>
            <a:r>
              <a:rPr lang="en-US" dirty="0"/>
              <a:t>A standard feature of Scrum is the </a:t>
            </a:r>
            <a:r>
              <a:rPr lang="en-US" dirty="0" smtClean="0"/>
              <a:t>daily scrum </a:t>
            </a:r>
            <a:r>
              <a:rPr lang="en-US" dirty="0"/>
              <a:t>meeting, called a </a:t>
            </a:r>
            <a:r>
              <a:rPr lang="en-US" b="1" i="1" dirty="0"/>
              <a:t>daily </a:t>
            </a:r>
            <a:r>
              <a:rPr lang="en-US" b="1" i="1" dirty="0" smtClean="0"/>
              <a:t>standup</a:t>
            </a:r>
          </a:p>
          <a:p>
            <a:r>
              <a:rPr lang="en-US" dirty="0"/>
              <a:t>At the end of the sprint, potentially shippable software should be </a:t>
            </a:r>
            <a:r>
              <a:rPr lang="en-US" dirty="0" smtClean="0"/>
              <a:t>produced</a:t>
            </a:r>
          </a:p>
          <a:p>
            <a:r>
              <a:rPr lang="en-US" dirty="0"/>
              <a:t>As a final aspect of the sprint, the team performs a </a:t>
            </a:r>
            <a:r>
              <a:rPr lang="en-US" b="1" i="1" dirty="0"/>
              <a:t>sprint retrospective </a:t>
            </a:r>
            <a:r>
              <a:rPr lang="en-US" dirty="0"/>
              <a:t>on its performance </a:t>
            </a:r>
            <a:r>
              <a:rPr lang="en-US" dirty="0" smtClean="0"/>
              <a:t>in the just-completed sprint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/>
              <a:t>dedicated, </a:t>
            </a:r>
            <a:r>
              <a:rPr lang="en-US" dirty="0" smtClean="0"/>
              <a:t>self-organizing teams</a:t>
            </a:r>
          </a:p>
          <a:p>
            <a:r>
              <a:rPr lang="en-US" dirty="0" smtClean="0"/>
              <a:t>The software </a:t>
            </a:r>
            <a:r>
              <a:rPr lang="en-US" dirty="0"/>
              <a:t>product development is accomplished in a series of short work cycles</a:t>
            </a:r>
            <a:r>
              <a:rPr lang="en-US" dirty="0" smtClean="0"/>
              <a:t>, called sprints</a:t>
            </a:r>
          </a:p>
          <a:p>
            <a:r>
              <a:rPr lang="en-US" dirty="0" smtClean="0"/>
              <a:t>The system’s </a:t>
            </a:r>
            <a:r>
              <a:rPr lang="en-US" dirty="0"/>
              <a:t>requirements are captured from end-users</a:t>
            </a:r>
            <a:r>
              <a:rPr lang="en-US" dirty="0" smtClean="0"/>
              <a:t>, customers</a:t>
            </a:r>
            <a:r>
              <a:rPr lang="en-US" dirty="0"/>
              <a:t>, and other </a:t>
            </a:r>
            <a:r>
              <a:rPr lang="en-US" dirty="0" smtClean="0"/>
              <a:t>interested stakeholders </a:t>
            </a:r>
            <a:r>
              <a:rPr lang="en-US" dirty="0"/>
              <a:t>in a list called a product </a:t>
            </a:r>
            <a:r>
              <a:rPr lang="en-US" dirty="0" smtClean="0"/>
              <a:t>backlog</a:t>
            </a:r>
          </a:p>
          <a:p>
            <a:r>
              <a:rPr lang="en-US" dirty="0" smtClean="0"/>
              <a:t>No specific </a:t>
            </a:r>
            <a:r>
              <a:rPr lang="en-US" dirty="0"/>
              <a:t>software engineering practices are prescribed in </a:t>
            </a:r>
            <a:r>
              <a:rPr lang="en-US" dirty="0" smtClean="0"/>
              <a:t>the Scrum </a:t>
            </a:r>
            <a:r>
              <a:rPr lang="en-US" dirty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person designated as </a:t>
            </a:r>
            <a:r>
              <a:rPr lang="en-US" b="1" i="1" dirty="0"/>
              <a:t>product owner </a:t>
            </a:r>
            <a:r>
              <a:rPr lang="en-US" dirty="0"/>
              <a:t>is typically a representative of the business area </a:t>
            </a:r>
            <a:r>
              <a:rPr lang="en-US" dirty="0" smtClean="0"/>
              <a:t>for which </a:t>
            </a:r>
            <a:r>
              <a:rPr lang="en-US" dirty="0"/>
              <a:t>the system is being </a:t>
            </a:r>
            <a:r>
              <a:rPr lang="en-US" dirty="0" smtClean="0"/>
              <a:t>developed</a:t>
            </a:r>
          </a:p>
          <a:p>
            <a:pPr lvl="1"/>
            <a:r>
              <a:rPr lang="en-US" dirty="0" smtClean="0"/>
              <a:t>Holder of business value</a:t>
            </a:r>
          </a:p>
          <a:p>
            <a:pPr lvl="1"/>
            <a:r>
              <a:rPr lang="en-US" dirty="0" smtClean="0"/>
              <a:t>Instrumental in </a:t>
            </a:r>
            <a:r>
              <a:rPr lang="en-US" dirty="0"/>
              <a:t>defining the features of the product that will be </a:t>
            </a:r>
            <a:r>
              <a:rPr lang="en-US" dirty="0" smtClean="0"/>
              <a:t>included in </a:t>
            </a:r>
            <a:r>
              <a:rPr lang="en-US" dirty="0"/>
              <a:t>the product backlog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ScrumMaster</a:t>
            </a:r>
            <a:r>
              <a:rPr lang="en-US" dirty="0"/>
              <a:t> is seen as a servant leader, </a:t>
            </a:r>
            <a:r>
              <a:rPr lang="en-US" dirty="0" smtClean="0"/>
              <a:t>providing guidance </a:t>
            </a:r>
            <a:r>
              <a:rPr lang="en-US" dirty="0"/>
              <a:t>in the use of Scrum by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/>
              <a:t>They ensure that the team is </a:t>
            </a:r>
            <a:r>
              <a:rPr lang="en-US" dirty="0" smtClean="0"/>
              <a:t>fully functional </a:t>
            </a:r>
            <a:r>
              <a:rPr lang="en-US" dirty="0"/>
              <a:t>and </a:t>
            </a:r>
            <a:r>
              <a:rPr lang="en-US" dirty="0" smtClean="0"/>
              <a:t>productive</a:t>
            </a:r>
          </a:p>
          <a:p>
            <a:r>
              <a:rPr lang="en-US" dirty="0"/>
              <a:t>The </a:t>
            </a:r>
            <a:r>
              <a:rPr lang="en-US" b="1" i="1" dirty="0"/>
              <a:t>development team </a:t>
            </a:r>
            <a:r>
              <a:rPr lang="en-US" dirty="0"/>
              <a:t>typically consists of 5–9 </a:t>
            </a:r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The team </a:t>
            </a:r>
            <a:r>
              <a:rPr lang="en-US" dirty="0"/>
              <a:t>is </a:t>
            </a:r>
            <a:r>
              <a:rPr lang="en-US" dirty="0" smtClean="0"/>
              <a:t>free to </a:t>
            </a:r>
            <a:r>
              <a:rPr lang="en-US" dirty="0"/>
              <a:t>organize itself as it sees fit and to take on and deliver chunks of work in frequent increments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6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 Scrum, projects make progress through a </a:t>
            </a:r>
            <a:r>
              <a:rPr lang="en-US" dirty="0" smtClean="0"/>
              <a:t>series of </a:t>
            </a:r>
            <a:r>
              <a:rPr lang="en-US" dirty="0"/>
              <a:t>work cycles called </a:t>
            </a:r>
            <a:r>
              <a:rPr lang="en-US" b="1" i="1" dirty="0" smtClean="0"/>
              <a:t>sprints</a:t>
            </a:r>
          </a:p>
          <a:p>
            <a:r>
              <a:rPr lang="en-US" dirty="0"/>
              <a:t>In Scrum, requirements are expressed through </a:t>
            </a:r>
            <a:r>
              <a:rPr lang="en-US" b="1" i="1" dirty="0"/>
              <a:t>user </a:t>
            </a:r>
            <a:r>
              <a:rPr lang="en-US" b="1" i="1" dirty="0" smtClean="0"/>
              <a:t>stories</a:t>
            </a:r>
          </a:p>
          <a:p>
            <a:pPr lvl="1"/>
            <a:r>
              <a:rPr lang="en-US" dirty="0"/>
              <a:t>A large story, </a:t>
            </a:r>
            <a:r>
              <a:rPr lang="en-US" dirty="0" smtClean="0"/>
              <a:t>termed an </a:t>
            </a:r>
            <a:r>
              <a:rPr lang="en-US" b="1" i="1" dirty="0"/>
              <a:t>epic</a:t>
            </a:r>
            <a:r>
              <a:rPr lang="en-US" dirty="0"/>
              <a:t>, is one that may take many weeks or more to </a:t>
            </a:r>
            <a:r>
              <a:rPr lang="en-US" dirty="0" smtClean="0"/>
              <a:t>implement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/>
              <a:t>implementation size </a:t>
            </a:r>
            <a:r>
              <a:rPr lang="en-US" b="1" i="1" dirty="0"/>
              <a:t>story </a:t>
            </a:r>
            <a:r>
              <a:rPr lang="en-US" dirty="0"/>
              <a:t>will take days or less to </a:t>
            </a:r>
            <a:r>
              <a:rPr lang="en-US" dirty="0" smtClean="0"/>
              <a:t>implement</a:t>
            </a:r>
          </a:p>
          <a:p>
            <a:r>
              <a:rPr lang="en-US" dirty="0" smtClean="0"/>
              <a:t>User story </a:t>
            </a:r>
            <a:r>
              <a:rPr lang="en-US" dirty="0"/>
              <a:t>refinement is expected as larger stories are broken into smaller sized stories </a:t>
            </a:r>
            <a:r>
              <a:rPr lang="en-US" dirty="0" smtClean="0"/>
              <a:t>that add </a:t>
            </a:r>
            <a:r>
              <a:rPr lang="en-US" dirty="0"/>
              <a:t>more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0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in the Product Backlog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12271" y="1752600"/>
            <a:ext cx="7167458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Even implementation size user stories may be lacking in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Scrum </a:t>
            </a:r>
            <a:r>
              <a:rPr lang="en-US" dirty="0"/>
              <a:t>includes the </a:t>
            </a:r>
            <a:r>
              <a:rPr lang="en-US" dirty="0" smtClean="0"/>
              <a:t>acceptance criteria </a:t>
            </a:r>
            <a:r>
              <a:rPr lang="en-US" dirty="0"/>
              <a:t>feature to provide more detailed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Acceptance </a:t>
            </a:r>
            <a:r>
              <a:rPr lang="en-US" dirty="0"/>
              <a:t>criteria, or “conditions </a:t>
            </a:r>
            <a:r>
              <a:rPr lang="en-US" dirty="0" smtClean="0"/>
              <a:t>of satisfaction</a:t>
            </a:r>
            <a:r>
              <a:rPr lang="en-US" dirty="0"/>
              <a:t>” help the team understand the story and set expectations as to when the team </a:t>
            </a:r>
            <a:r>
              <a:rPr lang="en-US" dirty="0" smtClean="0"/>
              <a:t>can consider </a:t>
            </a:r>
            <a:r>
              <a:rPr lang="en-US" dirty="0"/>
              <a:t>something “</a:t>
            </a:r>
            <a:r>
              <a:rPr lang="en-US" dirty="0" smtClean="0"/>
              <a:t>done”</a:t>
            </a:r>
          </a:p>
          <a:p>
            <a:r>
              <a:rPr lang="en-US" dirty="0"/>
              <a:t>Good acceptance criteria help the team clarify what should be built before the work </a:t>
            </a:r>
            <a:r>
              <a:rPr lang="en-US" dirty="0" smtClean="0"/>
              <a:t>starts</a:t>
            </a:r>
          </a:p>
          <a:p>
            <a:r>
              <a:rPr lang="en-US" dirty="0"/>
              <a:t>Anyone on the Scrum team can write acceptance criteria using input from the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and Acceptance Criteria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20049" y="2260600"/>
            <a:ext cx="9951902" cy="3479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feature of Scrum is the </a:t>
            </a:r>
            <a:r>
              <a:rPr lang="en-US" b="1" i="1" dirty="0"/>
              <a:t>story point</a:t>
            </a:r>
            <a:r>
              <a:rPr lang="en-US" dirty="0" smtClean="0"/>
              <a:t>, which </a:t>
            </a:r>
            <a:r>
              <a:rPr lang="en-US" dirty="0"/>
              <a:t>is used to measure the size of a </a:t>
            </a:r>
            <a:r>
              <a:rPr lang="en-US" dirty="0" smtClean="0"/>
              <a:t>story</a:t>
            </a:r>
          </a:p>
          <a:p>
            <a:r>
              <a:rPr lang="en-US" dirty="0"/>
              <a:t>A story point does not have a precise </a:t>
            </a:r>
            <a:r>
              <a:rPr lang="en-US" dirty="0" smtClean="0"/>
              <a:t>meaning</a:t>
            </a:r>
          </a:p>
          <a:p>
            <a:r>
              <a:rPr lang="en-US" dirty="0"/>
              <a:t>The </a:t>
            </a:r>
            <a:r>
              <a:rPr lang="en-US" dirty="0" smtClean="0"/>
              <a:t>usual practice </a:t>
            </a:r>
            <a:r>
              <a:rPr lang="en-US" dirty="0"/>
              <a:t>is to use a range of story points based on a modified Fibonacci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/>
              <a:t>1, 2, 3, 5, 8, 13, 20, 40, </a:t>
            </a:r>
            <a:r>
              <a:rPr lang="en-US" dirty="0" smtClean="0"/>
              <a:t>100</a:t>
            </a:r>
          </a:p>
          <a:p>
            <a:r>
              <a:rPr lang="en-US" dirty="0"/>
              <a:t>User stories with large story point values are considered </a:t>
            </a:r>
            <a:r>
              <a:rPr lang="en-US" b="1" i="1" dirty="0" smtClean="0"/>
              <a:t>epics</a:t>
            </a:r>
          </a:p>
          <a:p>
            <a:pPr lvl="1"/>
            <a:r>
              <a:rPr lang="en-US" dirty="0" smtClean="0"/>
              <a:t>Will need </a:t>
            </a:r>
            <a:r>
              <a:rPr lang="en-US" dirty="0"/>
              <a:t>to be </a:t>
            </a:r>
            <a:r>
              <a:rPr lang="en-US" dirty="0" smtClean="0"/>
              <a:t>broken down </a:t>
            </a:r>
            <a:r>
              <a:rPr lang="en-US" dirty="0"/>
              <a:t>into smaller, more detailed user stories over </a:t>
            </a:r>
            <a:r>
              <a:rPr lang="en-US" dirty="0" smtClean="0"/>
              <a:t>time</a:t>
            </a:r>
          </a:p>
          <a:p>
            <a:r>
              <a:rPr lang="en-US" dirty="0"/>
              <a:t>The number of story points that a team can successfully complete during a sprint is termed the </a:t>
            </a:r>
            <a:r>
              <a:rPr lang="en-US" b="1" i="1" dirty="0"/>
              <a:t>team </a:t>
            </a:r>
            <a:r>
              <a:rPr lang="en-US" b="1" i="1" dirty="0" smtClean="0"/>
              <a:t>velocity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</a:t>
            </a:r>
            <a:r>
              <a:rPr lang="en-US" dirty="0"/>
              <a:t>able to describe the Agile values and principles expressed in the Agile Manifesto</a:t>
            </a:r>
          </a:p>
          <a:p>
            <a:r>
              <a:rPr lang="en-US" dirty="0" smtClean="0"/>
              <a:t>Be </a:t>
            </a:r>
            <a:r>
              <a:rPr lang="en-US" dirty="0"/>
              <a:t>able to explain the </a:t>
            </a:r>
            <a:r>
              <a:rPr lang="en-US" dirty="0" smtClean="0"/>
              <a:t>benefits </a:t>
            </a:r>
            <a:r>
              <a:rPr lang="en-US" dirty="0"/>
              <a:t>organizations gain by using Agile </a:t>
            </a:r>
            <a:r>
              <a:rPr lang="en-US" dirty="0" smtClean="0"/>
              <a:t>development approaches</a:t>
            </a:r>
            <a:endParaRPr lang="en-US" dirty="0"/>
          </a:p>
          <a:p>
            <a:r>
              <a:rPr lang="en-US" dirty="0" smtClean="0"/>
              <a:t>Be </a:t>
            </a:r>
            <a:r>
              <a:rPr lang="en-US" dirty="0"/>
              <a:t>able to describe the overall structure of the Scrum development approach</a:t>
            </a:r>
          </a:p>
          <a:p>
            <a:r>
              <a:rPr lang="en-US" dirty="0" smtClean="0"/>
              <a:t>Be </a:t>
            </a:r>
            <a:r>
              <a:rPr lang="en-US" dirty="0"/>
              <a:t>able to list and explain four key characteristics of Scrum</a:t>
            </a:r>
          </a:p>
          <a:p>
            <a:r>
              <a:rPr lang="en-US" dirty="0" smtClean="0"/>
              <a:t>Be </a:t>
            </a:r>
            <a:r>
              <a:rPr lang="en-US" dirty="0"/>
              <a:t>able to describe the roles of product owner, ScrumMaster, and the team in Scrum</a:t>
            </a:r>
          </a:p>
          <a:p>
            <a:r>
              <a:rPr lang="en-US" dirty="0" smtClean="0"/>
              <a:t>Be </a:t>
            </a:r>
            <a:r>
              <a:rPr lang="en-US" dirty="0"/>
              <a:t>able to discuss the key unique features of Scrum: sprints, user stories, </a:t>
            </a:r>
            <a:r>
              <a:rPr lang="en-US" dirty="0" smtClean="0"/>
              <a:t>acceptance criteria</a:t>
            </a:r>
            <a:r>
              <a:rPr lang="en-US" dirty="0"/>
              <a:t>, story points, and team velocity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is complete</a:t>
            </a:r>
          </a:p>
          <a:p>
            <a:r>
              <a:rPr lang="en-US" dirty="0" smtClean="0"/>
              <a:t>Code </a:t>
            </a:r>
            <a:r>
              <a:rPr lang="en-US" dirty="0"/>
              <a:t>is complete</a:t>
            </a:r>
          </a:p>
          <a:p>
            <a:r>
              <a:rPr lang="en-US" dirty="0" smtClean="0"/>
              <a:t>Fully </a:t>
            </a:r>
            <a:r>
              <a:rPr lang="en-US" dirty="0"/>
              <a:t>tested</a:t>
            </a:r>
          </a:p>
          <a:p>
            <a:r>
              <a:rPr lang="en-US" dirty="0" smtClean="0"/>
              <a:t>No </a:t>
            </a:r>
            <a:r>
              <a:rPr lang="en-US" dirty="0"/>
              <a:t>known </a:t>
            </a:r>
            <a:r>
              <a:rPr lang="en-US" dirty="0" smtClean="0"/>
              <a:t>defects—fully documented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230548" y="1752600"/>
            <a:ext cx="7730903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Sprint Planning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092432" y="1752600"/>
            <a:ext cx="8007135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Grooming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and unique process of Scrum is </a:t>
            </a:r>
            <a:r>
              <a:rPr lang="en-US" b="1" i="1" dirty="0"/>
              <a:t>product backlog </a:t>
            </a:r>
            <a:r>
              <a:rPr lang="en-US" b="1" i="1" dirty="0" smtClean="0"/>
              <a:t>grooming</a:t>
            </a:r>
          </a:p>
          <a:p>
            <a:r>
              <a:rPr lang="en-US" dirty="0"/>
              <a:t>During this process, </a:t>
            </a:r>
            <a:r>
              <a:rPr lang="en-US" dirty="0" smtClean="0"/>
              <a:t>the participants </a:t>
            </a:r>
            <a:r>
              <a:rPr lang="en-US" dirty="0"/>
              <a:t>review the product backlog with the intent to refine and improve </a:t>
            </a:r>
            <a:r>
              <a:rPr lang="en-US" dirty="0" smtClean="0"/>
              <a:t>it</a:t>
            </a:r>
          </a:p>
          <a:p>
            <a:r>
              <a:rPr lang="en-US" dirty="0"/>
              <a:t>The epics in the backlog may be broken down into smaller, more focused </a:t>
            </a:r>
            <a:r>
              <a:rPr lang="en-US" dirty="0" smtClean="0"/>
              <a:t>user stories</a:t>
            </a:r>
          </a:p>
          <a:p>
            <a:r>
              <a:rPr lang="en-US" dirty="0"/>
              <a:t>Another aspect of this process is consideration of </a:t>
            </a:r>
            <a:r>
              <a:rPr lang="en-US" b="1" i="1" dirty="0"/>
              <a:t>technical </a:t>
            </a:r>
            <a:r>
              <a:rPr lang="en-US" b="1" i="1" dirty="0" smtClean="0"/>
              <a:t>debt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represents a </a:t>
            </a:r>
            <a:r>
              <a:rPr lang="en-US" dirty="0"/>
              <a:t>change or improvement to the technical environment of the team that should be done but </a:t>
            </a:r>
            <a:r>
              <a:rPr lang="en-US" dirty="0" smtClean="0"/>
              <a:t>has been </a:t>
            </a:r>
            <a:r>
              <a:rPr lang="en-US" dirty="0"/>
              <a:t>delayed or deferred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Meetings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06400" y="1915223"/>
            <a:ext cx="11379200" cy="4170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Scrum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challenges of a development approach such as Scrum is determining when the </a:t>
            </a:r>
            <a:r>
              <a:rPr lang="en-US" dirty="0" smtClean="0"/>
              <a:t>project is finished</a:t>
            </a:r>
          </a:p>
          <a:p>
            <a:r>
              <a:rPr lang="en-US" dirty="0"/>
              <a:t>This issue is not as straightforward as it </a:t>
            </a:r>
            <a:r>
              <a:rPr lang="en-US" dirty="0" smtClean="0"/>
              <a:t>sounds</a:t>
            </a:r>
          </a:p>
          <a:p>
            <a:r>
              <a:rPr lang="en-US" dirty="0" smtClean="0"/>
              <a:t>The product </a:t>
            </a:r>
            <a:r>
              <a:rPr lang="en-US" dirty="0"/>
              <a:t>owner is responsible for managing </a:t>
            </a:r>
            <a:r>
              <a:rPr lang="en-US" dirty="0" smtClean="0"/>
              <a:t>the product </a:t>
            </a:r>
            <a:r>
              <a:rPr lang="en-US" dirty="0"/>
              <a:t>backlog and judging the value of the features in the </a:t>
            </a:r>
            <a:r>
              <a:rPr lang="en-US" dirty="0" smtClean="0"/>
              <a:t>backlog</a:t>
            </a:r>
          </a:p>
          <a:p>
            <a:r>
              <a:rPr lang="en-US" dirty="0"/>
              <a:t>From a practical standpoint, the project sometimes must be terminated because the </a:t>
            </a:r>
            <a:r>
              <a:rPr lang="en-US" dirty="0" smtClean="0"/>
              <a:t>project budget </a:t>
            </a:r>
            <a:r>
              <a:rPr lang="en-US" dirty="0"/>
              <a:t>is </a:t>
            </a:r>
            <a:r>
              <a:rPr lang="en-US" dirty="0" smtClean="0"/>
              <a:t>exhausted</a:t>
            </a:r>
          </a:p>
          <a:p>
            <a:r>
              <a:rPr lang="en-US" dirty="0" smtClean="0"/>
              <a:t>In </a:t>
            </a:r>
            <a:r>
              <a:rPr lang="en-US" dirty="0"/>
              <a:t>other cases, the organization determines that the team needs to be </a:t>
            </a:r>
            <a:r>
              <a:rPr lang="en-US" dirty="0" smtClean="0"/>
              <a:t>reassigned to </a:t>
            </a:r>
            <a:r>
              <a:rPr lang="en-US" dirty="0"/>
              <a:t>a different, higher value project and the project is </a:t>
            </a:r>
            <a:r>
              <a:rPr lang="en-US" dirty="0" smtClean="0"/>
              <a:t>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Agile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Crystal Development </a:t>
            </a:r>
            <a:r>
              <a:rPr lang="en-US" dirty="0" smtClean="0"/>
              <a:t>Methodology</a:t>
            </a:r>
          </a:p>
          <a:p>
            <a:r>
              <a:rPr lang="en-US" dirty="0"/>
              <a:t>Dynamic Systems Development </a:t>
            </a:r>
            <a:r>
              <a:rPr lang="en-US" dirty="0" smtClean="0"/>
              <a:t>Methodology</a:t>
            </a:r>
          </a:p>
          <a:p>
            <a:r>
              <a:rPr lang="en-US" dirty="0"/>
              <a:t>Feature Driven </a:t>
            </a:r>
            <a:r>
              <a:rPr lang="en-US" dirty="0" smtClean="0"/>
              <a:t>Development</a:t>
            </a:r>
          </a:p>
          <a:p>
            <a:r>
              <a:rPr lang="en-US" dirty="0"/>
              <a:t>Lean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1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 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Crystal Development Methodology4 is a lightweight and flexible approach to develop </a:t>
            </a:r>
            <a:r>
              <a:rPr lang="en-US" dirty="0" smtClean="0"/>
              <a:t>software</a:t>
            </a:r>
          </a:p>
          <a:p>
            <a:r>
              <a:rPr lang="en-US" dirty="0"/>
              <a:t>Crystal incorporates several essential properties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Teamwork </a:t>
            </a:r>
            <a:r>
              <a:rPr lang="en-US" dirty="0"/>
              <a:t>is essential to Crystal and team members are encouraged to work on tasks as a </a:t>
            </a:r>
            <a:r>
              <a:rPr lang="en-US" dirty="0" smtClean="0"/>
              <a:t>team rather </a:t>
            </a:r>
            <a:r>
              <a:rPr lang="en-US" dirty="0"/>
              <a:t>than </a:t>
            </a:r>
            <a:r>
              <a:rPr lang="en-US" dirty="0" smtClean="0"/>
              <a:t>individually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considered the most critical aspect of the project. Communication </a:t>
            </a:r>
            <a:r>
              <a:rPr lang="en-US" dirty="0" smtClean="0"/>
              <a:t>spans both </a:t>
            </a:r>
            <a:r>
              <a:rPr lang="en-US" dirty="0"/>
              <a:t>developer–customer interactions and interactions between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Simplicity </a:t>
            </a:r>
            <a:r>
              <a:rPr lang="en-US" dirty="0"/>
              <a:t>is stressed in terms of product design, requirements, and other project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dirty="0" smtClean="0"/>
              <a:t>Reflection </a:t>
            </a:r>
            <a:r>
              <a:rPr lang="en-US" dirty="0"/>
              <a:t>is incorporated so that team members respond, and report as needed; valid </a:t>
            </a:r>
            <a:r>
              <a:rPr lang="en-US" dirty="0" smtClean="0"/>
              <a:t>reasoning is </a:t>
            </a:r>
            <a:r>
              <a:rPr lang="en-US" dirty="0"/>
              <a:t>provided for every action; and work can be revised and reconstructed when </a:t>
            </a:r>
            <a:r>
              <a:rPr lang="en-US" dirty="0" smtClean="0"/>
              <a:t>necessary</a:t>
            </a:r>
            <a:endParaRPr lang="en-US" dirty="0"/>
          </a:p>
          <a:p>
            <a:pPr lvl="1"/>
            <a:r>
              <a:rPr lang="en-US" dirty="0" smtClean="0"/>
              <a:t>Frequent </a:t>
            </a:r>
            <a:r>
              <a:rPr lang="en-US" dirty="0"/>
              <a:t>adjustments are </a:t>
            </a:r>
            <a:r>
              <a:rPr lang="en-US" dirty="0" smtClean="0"/>
              <a:t>expected</a:t>
            </a:r>
            <a:endParaRPr lang="en-US" dirty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improvements are performed </a:t>
            </a:r>
            <a:r>
              <a:rPr lang="en-US" dirty="0" smtClean="0"/>
              <a:t>continuously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4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Systems 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Systems Development Methodology (</a:t>
            </a:r>
            <a:r>
              <a:rPr lang="en-US" dirty="0" smtClean="0"/>
              <a:t>DSDM) is </a:t>
            </a:r>
            <a:r>
              <a:rPr lang="en-US" dirty="0"/>
              <a:t>an iterative, incremental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It is based </a:t>
            </a:r>
            <a:r>
              <a:rPr lang="en-US" dirty="0"/>
              <a:t>on a </a:t>
            </a:r>
            <a:r>
              <a:rPr lang="en-US" dirty="0" smtClean="0"/>
              <a:t>four-phrase framework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Feasibility </a:t>
            </a:r>
            <a:r>
              <a:rPr lang="en-US" dirty="0"/>
              <a:t>and business study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Functional </a:t>
            </a:r>
            <a:r>
              <a:rPr lang="en-US" dirty="0"/>
              <a:t>model/prototype iteration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and build iteration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  <a:endParaRPr lang="en-US" dirty="0"/>
          </a:p>
          <a:p>
            <a:r>
              <a:rPr lang="en-US" dirty="0"/>
              <a:t>DSDM relies upon direct and frequent collaboration between the developers and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85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Feature Driven Development (FDD</a:t>
            </a:r>
            <a:r>
              <a:rPr lang="en-US" dirty="0" smtClean="0"/>
              <a:t>) </a:t>
            </a:r>
            <a:r>
              <a:rPr lang="en-US" dirty="0"/>
              <a:t>is an Agile framework that organizes software </a:t>
            </a:r>
            <a:r>
              <a:rPr lang="en-US" dirty="0" smtClean="0"/>
              <a:t>development around </a:t>
            </a:r>
            <a:r>
              <a:rPr lang="en-US" dirty="0"/>
              <a:t>completing </a:t>
            </a:r>
            <a:r>
              <a:rPr lang="en-US" dirty="0" smtClean="0"/>
              <a:t>features</a:t>
            </a:r>
          </a:p>
          <a:p>
            <a:r>
              <a:rPr lang="en-US" dirty="0"/>
              <a:t>The </a:t>
            </a:r>
            <a:r>
              <a:rPr lang="en-US" dirty="0" smtClean="0"/>
              <a:t>FDD framework </a:t>
            </a:r>
            <a:r>
              <a:rPr lang="en-US" dirty="0"/>
              <a:t>involves: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an overall model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a features list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Plan </a:t>
            </a:r>
            <a:r>
              <a:rPr lang="en-US" dirty="0"/>
              <a:t>by feature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by feature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by feature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able to explain the sprint planning process</a:t>
            </a:r>
          </a:p>
          <a:p>
            <a:r>
              <a:rPr lang="en-US" dirty="0" smtClean="0"/>
              <a:t>Be </a:t>
            </a:r>
            <a:r>
              <a:rPr lang="en-US" dirty="0"/>
              <a:t>able to explain the product backlog grooming process</a:t>
            </a:r>
          </a:p>
          <a:p>
            <a:r>
              <a:rPr lang="en-US" dirty="0" smtClean="0"/>
              <a:t>Be </a:t>
            </a:r>
            <a:r>
              <a:rPr lang="en-US" dirty="0"/>
              <a:t>able to discuss the purpose and contribution of </a:t>
            </a:r>
            <a:r>
              <a:rPr lang="en-US" dirty="0" smtClean="0"/>
              <a:t>Scrum’s </a:t>
            </a:r>
            <a:r>
              <a:rPr lang="en-US" dirty="0"/>
              <a:t>six distinctive meeting types</a:t>
            </a:r>
          </a:p>
          <a:p>
            <a:r>
              <a:rPr lang="en-US" dirty="0" smtClean="0"/>
              <a:t>Be </a:t>
            </a:r>
            <a:r>
              <a:rPr lang="en-US" dirty="0"/>
              <a:t>able to </a:t>
            </a:r>
            <a:r>
              <a:rPr lang="en-US" dirty="0" smtClean="0"/>
              <a:t>briefly </a:t>
            </a:r>
            <a:r>
              <a:rPr lang="en-US" dirty="0"/>
              <a:t>describe other common Agile approaches</a:t>
            </a:r>
          </a:p>
          <a:p>
            <a:r>
              <a:rPr lang="en-US" dirty="0" smtClean="0"/>
              <a:t>Be </a:t>
            </a:r>
            <a:r>
              <a:rPr lang="en-US" dirty="0"/>
              <a:t>able to describe the factors that limit the adoption of Agile </a:t>
            </a:r>
            <a:r>
              <a:rPr lang="en-US" dirty="0" smtClean="0"/>
              <a:t>development approaches </a:t>
            </a:r>
            <a:r>
              <a:rPr lang="en-US" dirty="0"/>
              <a:t>in organizations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</a:t>
            </a:r>
            <a:r>
              <a:rPr lang="en-US" dirty="0"/>
              <a:t>everything that is not necessary for completing the </a:t>
            </a:r>
            <a:r>
              <a:rPr lang="en-US" dirty="0" smtClean="0"/>
              <a:t>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quality into the product from the </a:t>
            </a:r>
            <a:r>
              <a:rPr lang="en-US" dirty="0" smtClean="0"/>
              <a:t>outset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 </a:t>
            </a:r>
            <a:r>
              <a:rPr lang="en-US" dirty="0"/>
              <a:t>team knowledge about the </a:t>
            </a:r>
            <a:r>
              <a:rPr lang="en-US" dirty="0" smtClean="0"/>
              <a:t>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</a:t>
            </a:r>
            <a:r>
              <a:rPr lang="en-US" dirty="0"/>
              <a:t>to rapid </a:t>
            </a:r>
            <a:r>
              <a:rPr lang="en-US" dirty="0" smtClean="0"/>
              <a:t>development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 </a:t>
            </a:r>
            <a:r>
              <a:rPr lang="en-US" dirty="0"/>
              <a:t>for fast product </a:t>
            </a:r>
            <a:r>
              <a:rPr lang="en-US" dirty="0" smtClean="0"/>
              <a:t>delivery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Treat </a:t>
            </a:r>
            <a:r>
              <a:rPr lang="en-US" dirty="0"/>
              <a:t>all team members and stakeholders with </a:t>
            </a:r>
            <a:r>
              <a:rPr lang="en-US" dirty="0" smtClean="0"/>
              <a:t>respect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Optimize </a:t>
            </a:r>
            <a:r>
              <a:rPr lang="en-US" dirty="0"/>
              <a:t>the value of the project as a </a:t>
            </a:r>
            <a:r>
              <a:rPr lang="en-US" dirty="0" smtClean="0"/>
              <a:t>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68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Factors Affecting the Slow Adoption of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Not enough leadership participation</a:t>
            </a:r>
          </a:p>
          <a:p>
            <a:r>
              <a:rPr lang="en-US" smtClean="0"/>
              <a:t>Inconsistent processes and practices across teams</a:t>
            </a:r>
          </a:p>
          <a:p>
            <a:r>
              <a:rPr lang="en-US" smtClean="0"/>
              <a:t>Organizational culture at odds with Agile values</a:t>
            </a:r>
          </a:p>
          <a:p>
            <a:r>
              <a:rPr lang="en-US" smtClean="0"/>
              <a:t>Inadequate management support and sponsorship</a:t>
            </a:r>
          </a:p>
          <a:p>
            <a:r>
              <a:rPr lang="en-US" smtClean="0"/>
              <a:t>Lack of skills/experience with Agile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2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the Agile values and principles expressed in the </a:t>
            </a:r>
            <a:r>
              <a:rPr lang="en-US" dirty="0" smtClean="0"/>
              <a:t>Agile Manifesto</a:t>
            </a:r>
            <a:r>
              <a:rPr lang="en-US" dirty="0"/>
              <a:t>.</a:t>
            </a:r>
          </a:p>
          <a:p>
            <a:r>
              <a:rPr lang="en-US" dirty="0" smtClean="0"/>
              <a:t>Explain </a:t>
            </a:r>
            <a:r>
              <a:rPr lang="en-US" dirty="0"/>
              <a:t>the benefits organizations gain by using </a:t>
            </a:r>
            <a:r>
              <a:rPr lang="en-US" dirty="0" smtClean="0"/>
              <a:t>Agile development </a:t>
            </a:r>
            <a:r>
              <a:rPr lang="en-US" dirty="0"/>
              <a:t>approaches.</a:t>
            </a:r>
          </a:p>
          <a:p>
            <a:r>
              <a:rPr lang="en-US" dirty="0" smtClean="0"/>
              <a:t>Describe </a:t>
            </a:r>
            <a:r>
              <a:rPr lang="en-US" dirty="0"/>
              <a:t>the overall structure of the Scrum </a:t>
            </a:r>
            <a:r>
              <a:rPr lang="en-US" dirty="0" smtClean="0"/>
              <a:t>development approach</a:t>
            </a:r>
            <a:r>
              <a:rPr lang="en-US" dirty="0"/>
              <a:t>.</a:t>
            </a:r>
          </a:p>
          <a:p>
            <a:r>
              <a:rPr lang="en-US" dirty="0" smtClean="0"/>
              <a:t>List </a:t>
            </a:r>
            <a:r>
              <a:rPr lang="en-US" dirty="0"/>
              <a:t>and explain four key characteristics of Scrum.</a:t>
            </a:r>
          </a:p>
          <a:p>
            <a:r>
              <a:rPr lang="en-US" dirty="0" smtClean="0"/>
              <a:t>Describe </a:t>
            </a:r>
            <a:r>
              <a:rPr lang="en-US" dirty="0"/>
              <a:t>the roles of product owner, ScrumMaster, and </a:t>
            </a:r>
            <a:r>
              <a:rPr lang="en-US" dirty="0" smtClean="0"/>
              <a:t>the team </a:t>
            </a:r>
            <a:r>
              <a:rPr lang="en-US" dirty="0"/>
              <a:t>in Scrum.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7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</a:t>
            </a:r>
            <a:r>
              <a:rPr lang="en-US" dirty="0"/>
              <a:t>the key unique features of Scrum: sprints, user stories</a:t>
            </a:r>
            <a:r>
              <a:rPr lang="en-US" dirty="0" smtClean="0"/>
              <a:t>, acceptance </a:t>
            </a:r>
            <a:r>
              <a:rPr lang="en-US" dirty="0"/>
              <a:t>criteria, story points, and team velocity.</a:t>
            </a:r>
          </a:p>
          <a:p>
            <a:r>
              <a:rPr lang="en-US" dirty="0" smtClean="0"/>
              <a:t>Explain </a:t>
            </a:r>
            <a:r>
              <a:rPr lang="en-US" dirty="0"/>
              <a:t>the sprint planning process.</a:t>
            </a:r>
          </a:p>
          <a:p>
            <a:r>
              <a:rPr lang="en-US" dirty="0" smtClean="0"/>
              <a:t>Explain </a:t>
            </a:r>
            <a:r>
              <a:rPr lang="en-US" dirty="0"/>
              <a:t>the product backlog grooming process.</a:t>
            </a:r>
          </a:p>
          <a:p>
            <a:r>
              <a:rPr lang="en-US" dirty="0" smtClean="0"/>
              <a:t>Discuss </a:t>
            </a:r>
            <a:r>
              <a:rPr lang="en-US" dirty="0"/>
              <a:t>the purpose and contribution of Scrum’s six </a:t>
            </a:r>
            <a:r>
              <a:rPr lang="en-US" dirty="0" smtClean="0"/>
              <a:t>distinctive meeting </a:t>
            </a:r>
            <a:r>
              <a:rPr lang="en-US" dirty="0"/>
              <a:t>types.</a:t>
            </a:r>
          </a:p>
          <a:p>
            <a:r>
              <a:rPr lang="en-US" dirty="0" smtClean="0"/>
              <a:t>Briefly </a:t>
            </a:r>
            <a:r>
              <a:rPr lang="en-US" dirty="0"/>
              <a:t>describe other common Agile approaches.</a:t>
            </a:r>
          </a:p>
          <a:p>
            <a:r>
              <a:rPr lang="en-US" dirty="0" smtClean="0"/>
              <a:t>Describe </a:t>
            </a:r>
            <a:r>
              <a:rPr lang="en-US" dirty="0"/>
              <a:t>the factors that limit the adoption of </a:t>
            </a:r>
            <a:r>
              <a:rPr lang="en-US" dirty="0" smtClean="0"/>
              <a:t>Agile development </a:t>
            </a:r>
            <a:r>
              <a:rPr lang="en-US" dirty="0"/>
              <a:t>approaches in organizations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87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Acceptance criteria</a:t>
            </a:r>
          </a:p>
          <a:p>
            <a:r>
              <a:rPr lang="en-US" dirty="0"/>
              <a:t>Agile Manifesto</a:t>
            </a:r>
          </a:p>
          <a:p>
            <a:r>
              <a:rPr lang="en-US" dirty="0"/>
              <a:t>Crystal Development Methodology</a:t>
            </a:r>
          </a:p>
          <a:p>
            <a:r>
              <a:rPr lang="en-US" dirty="0"/>
              <a:t>Daily standup</a:t>
            </a:r>
          </a:p>
          <a:p>
            <a:r>
              <a:rPr lang="en-US" dirty="0"/>
              <a:t>Definition of “done”</a:t>
            </a:r>
          </a:p>
          <a:p>
            <a:r>
              <a:rPr lang="en-US" dirty="0"/>
              <a:t>Dynamic Systems</a:t>
            </a:r>
          </a:p>
          <a:p>
            <a:r>
              <a:rPr lang="en-US" dirty="0"/>
              <a:t>Development Methodology (DSDM)</a:t>
            </a:r>
          </a:p>
          <a:p>
            <a:r>
              <a:rPr lang="en-US" dirty="0"/>
              <a:t>Epic</a:t>
            </a:r>
          </a:p>
          <a:p>
            <a:r>
              <a:rPr lang="en-US" dirty="0"/>
              <a:t>Feature Driven Development (FDD)</a:t>
            </a:r>
          </a:p>
          <a:p>
            <a:r>
              <a:rPr lang="en-US" dirty="0"/>
              <a:t>Implementation size story</a:t>
            </a:r>
          </a:p>
          <a:p>
            <a:r>
              <a:rPr lang="en-US" dirty="0"/>
              <a:t>Lean Software Development (LSD)</a:t>
            </a:r>
          </a:p>
          <a:p>
            <a:r>
              <a:rPr lang="en-US" dirty="0"/>
              <a:t>Mob programming</a:t>
            </a:r>
          </a:p>
          <a:p>
            <a:r>
              <a:rPr lang="en-US" dirty="0"/>
              <a:t>Paired programming</a:t>
            </a:r>
          </a:p>
          <a:p>
            <a:r>
              <a:rPr lang="en-US" dirty="0"/>
              <a:t>Product backlog</a:t>
            </a:r>
          </a:p>
          <a:p>
            <a:r>
              <a:rPr lang="en-US" dirty="0"/>
              <a:t>Product backlog grooming</a:t>
            </a:r>
          </a:p>
          <a:p>
            <a:r>
              <a:rPr lang="en-US" dirty="0"/>
              <a:t>Product owner</a:t>
            </a:r>
          </a:p>
          <a:p>
            <a:r>
              <a:rPr lang="en-US" dirty="0"/>
              <a:t>Release planning meeting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ScrumMaster</a:t>
            </a:r>
          </a:p>
          <a:p>
            <a:r>
              <a:rPr lang="en-US" dirty="0"/>
              <a:t>Self-organizing teams</a:t>
            </a:r>
          </a:p>
          <a:p>
            <a:r>
              <a:rPr lang="en-US" dirty="0"/>
              <a:t>Sprint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Sprint Commitment</a:t>
            </a:r>
          </a:p>
          <a:p>
            <a:r>
              <a:rPr lang="en-US" dirty="0"/>
              <a:t>Sprint planning meeting</a:t>
            </a:r>
          </a:p>
          <a:p>
            <a:r>
              <a:rPr lang="en-US" dirty="0"/>
              <a:t>Sprint retrospective</a:t>
            </a:r>
          </a:p>
          <a:p>
            <a:r>
              <a:rPr lang="en-US" dirty="0"/>
              <a:t>Sprint Review (or Demo) meeting</a:t>
            </a:r>
          </a:p>
          <a:p>
            <a:r>
              <a:rPr lang="en-US" dirty="0"/>
              <a:t>Story point</a:t>
            </a:r>
          </a:p>
          <a:p>
            <a:r>
              <a:rPr lang="en-US" dirty="0"/>
              <a:t>Team capacity</a:t>
            </a:r>
          </a:p>
          <a:p>
            <a:r>
              <a:rPr lang="en-US" dirty="0"/>
              <a:t>Team velocity</a:t>
            </a:r>
          </a:p>
          <a:p>
            <a:r>
              <a:rPr lang="en-US" dirty="0"/>
              <a:t>Technical debt</a:t>
            </a:r>
          </a:p>
          <a:p>
            <a:r>
              <a:rPr lang="en-US" dirty="0"/>
              <a:t>User stories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 Values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51175" y="1752600"/>
            <a:ext cx="7089650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</a:t>
            </a:r>
            <a:r>
              <a:rPr lang="en-US" dirty="0"/>
              <a:t>highest priority is to satisfy the customer through early and continuous delivery </a:t>
            </a:r>
            <a:r>
              <a:rPr lang="en-US" dirty="0" smtClean="0"/>
              <a:t>of valuable </a:t>
            </a:r>
            <a:r>
              <a:rPr lang="en-US" dirty="0"/>
              <a:t>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Welcome </a:t>
            </a:r>
            <a:r>
              <a:rPr lang="en-US" dirty="0"/>
              <a:t>changing requirements, even late in development. Agile processes harness change </a:t>
            </a:r>
            <a:r>
              <a:rPr lang="en-US" dirty="0" smtClean="0"/>
              <a:t>for the </a:t>
            </a:r>
            <a:r>
              <a:rPr lang="en-US" dirty="0"/>
              <a:t>customer’s competitive advantage.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 </a:t>
            </a:r>
            <a:r>
              <a:rPr lang="en-US" dirty="0"/>
              <a:t>working software frequently, from a couple of weeks to a couple of months, with </a:t>
            </a:r>
            <a:r>
              <a:rPr lang="en-US" dirty="0" smtClean="0"/>
              <a:t>a preference </a:t>
            </a:r>
            <a:r>
              <a:rPr lang="en-US" dirty="0"/>
              <a:t>to the shorter timescale.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Businesspeople </a:t>
            </a:r>
            <a:r>
              <a:rPr lang="en-US" dirty="0"/>
              <a:t>and developers must work together daily throughout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projects around motivated individuals. Give them the environment and support they </a:t>
            </a:r>
            <a:r>
              <a:rPr lang="en-US" dirty="0" smtClean="0"/>
              <a:t>need and </a:t>
            </a:r>
            <a:r>
              <a:rPr lang="en-US" dirty="0"/>
              <a:t>trust them to get the job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most efficient and effective method of conveying information to and within a </a:t>
            </a:r>
            <a:r>
              <a:rPr lang="en-US" dirty="0" smtClean="0"/>
              <a:t>development team </a:t>
            </a:r>
            <a:r>
              <a:rPr lang="en-US" dirty="0"/>
              <a:t>is </a:t>
            </a:r>
            <a:r>
              <a:rPr lang="en-US" dirty="0" smtClean="0"/>
              <a:t>face-to-face conversation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 </a:t>
            </a:r>
            <a:r>
              <a:rPr lang="en-US" dirty="0" smtClean="0"/>
              <a:t>Principles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Working </a:t>
            </a:r>
            <a:r>
              <a:rPr lang="en-US" dirty="0"/>
              <a:t>software is the primary measure of progress.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Agile </a:t>
            </a:r>
            <a:r>
              <a:rPr lang="en-US" dirty="0"/>
              <a:t>processes promote sustainable development. The sponsors, developers, and users should </a:t>
            </a:r>
            <a:r>
              <a:rPr lang="en-US" dirty="0" smtClean="0"/>
              <a:t>be able </a:t>
            </a:r>
            <a:r>
              <a:rPr lang="en-US" dirty="0"/>
              <a:t>to maintain a constant pace indefinitely.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Continuous </a:t>
            </a:r>
            <a:r>
              <a:rPr lang="en-US" dirty="0"/>
              <a:t>attention to technical excellence and good design enhances agility.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Simplicity—the art </a:t>
            </a:r>
            <a:r>
              <a:rPr lang="en-US" dirty="0"/>
              <a:t>of maximizing the amount of work not </a:t>
            </a:r>
            <a:r>
              <a:rPr lang="en-US" dirty="0" smtClean="0"/>
              <a:t>done—is essential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The </a:t>
            </a:r>
            <a:r>
              <a:rPr lang="en-US" dirty="0"/>
              <a:t>best architectures, requirements, and designs emerge from </a:t>
            </a:r>
            <a:r>
              <a:rPr lang="en-US" dirty="0" smtClean="0"/>
              <a:t>self-organizing teams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At </a:t>
            </a:r>
            <a:r>
              <a:rPr lang="en-US" dirty="0"/>
              <a:t>regular intervals, the team reflects on how to become more effective, then tunes and adjusts </a:t>
            </a:r>
            <a:r>
              <a:rPr lang="en-US" dirty="0" smtClean="0"/>
              <a:t>its behavior </a:t>
            </a:r>
            <a:r>
              <a:rPr lang="en-US" dirty="0"/>
              <a:t>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Close collaboration between the project team and business experts</a:t>
            </a:r>
          </a:p>
          <a:p>
            <a:r>
              <a:rPr lang="en-US" smtClean="0"/>
              <a:t>Face-to-face communication</a:t>
            </a:r>
          </a:p>
          <a:p>
            <a:r>
              <a:rPr lang="en-US" smtClean="0"/>
              <a:t>Frequent delivery of new, deployable business value</a:t>
            </a:r>
          </a:p>
          <a:p>
            <a:r>
              <a:rPr lang="en-US" smtClean="0"/>
              <a:t>Tight, self-organizing teams</a:t>
            </a:r>
          </a:p>
          <a:p>
            <a:r>
              <a:rPr lang="en-US" smtClean="0"/>
              <a:t>Reduced impact of changes in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Adopting Agile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064159" y="1752600"/>
            <a:ext cx="8063681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 in Use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820674" y="1752600"/>
            <a:ext cx="6550651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FD79E-06AF-4973-A733-BC27ECAABB1B}">
  <ds:schemaRefs>
    <ds:schemaRef ds:uri="http://schemas.microsoft.com/office/2006/metadata/properties"/>
    <ds:schemaRef ds:uri="http://purl.org/dc/elements/1.1/"/>
    <ds:schemaRef ds:uri="2849ce5b-a999-43ca-9b4e-9342bc28e78e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3acb1e6a-c770-49d5-a476-585c8d9f4762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78</TotalTime>
  <Words>2224</Words>
  <Application>Microsoft Office PowerPoint</Application>
  <PresentationFormat>Widescreen</PresentationFormat>
  <Paragraphs>272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Objectives Continued</vt:lpstr>
      <vt:lpstr>Agile Manifesto Values</vt:lpstr>
      <vt:lpstr>Agile Manifesto Principles</vt:lpstr>
      <vt:lpstr>Agile Manifesto Principles Continued</vt:lpstr>
      <vt:lpstr>Agile Characteristics</vt:lpstr>
      <vt:lpstr>Benefits of Adopting Agile</vt:lpstr>
      <vt:lpstr>Agile Methods in Use</vt:lpstr>
      <vt:lpstr>Scrum</vt:lpstr>
      <vt:lpstr>Overview of Scrum</vt:lpstr>
      <vt:lpstr>Overview of Scrum Continued</vt:lpstr>
      <vt:lpstr>Scrum Characteristics</vt:lpstr>
      <vt:lpstr>Scrum Roles</vt:lpstr>
      <vt:lpstr>Scrum Features</vt:lpstr>
      <vt:lpstr>User Stories in the Product Backlog</vt:lpstr>
      <vt:lpstr>Acceptance Criteria</vt:lpstr>
      <vt:lpstr>User Story and Acceptance Criteria Example</vt:lpstr>
      <vt:lpstr>Story Points</vt:lpstr>
      <vt:lpstr>Definition of Done</vt:lpstr>
      <vt:lpstr>Sprint Planning Process</vt:lpstr>
      <vt:lpstr>Illustration of Sprint Planning</vt:lpstr>
      <vt:lpstr>Product Backlog Grooming</vt:lpstr>
      <vt:lpstr>Scrum Meetings</vt:lpstr>
      <vt:lpstr>How Does Scrum End?</vt:lpstr>
      <vt:lpstr>Other Types of Agile Methodologies</vt:lpstr>
      <vt:lpstr>Crystal Development Methodology</vt:lpstr>
      <vt:lpstr>Dynamic Systems Development Methodology</vt:lpstr>
      <vt:lpstr>Feature Driven Development</vt:lpstr>
      <vt:lpstr>Lean Software Development</vt:lpstr>
      <vt:lpstr>Factors Affecting the Slow Adoption of Agile</vt:lpstr>
      <vt:lpstr>Chapter Review</vt:lpstr>
      <vt:lpstr>Chapter Review Continued</vt:lpstr>
      <vt:lpstr>Key Terms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Agile Development Methods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41</cp:revision>
  <cp:lastPrinted>2017-04-26T13:25:47Z</cp:lastPrinted>
  <dcterms:created xsi:type="dcterms:W3CDTF">2021-04-29T19:32:45Z</dcterms:created>
  <dcterms:modified xsi:type="dcterms:W3CDTF">2021-09-26T19:59:53Z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