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6416" y="708659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446" y="18288"/>
                </a:moveTo>
                <a:lnTo>
                  <a:pt x="0" y="18288"/>
                </a:lnTo>
                <a:lnTo>
                  <a:pt x="0" y="56388"/>
                </a:lnTo>
                <a:lnTo>
                  <a:pt x="5981446" y="56388"/>
                </a:lnTo>
                <a:lnTo>
                  <a:pt x="5981446" y="18288"/>
                </a:lnTo>
                <a:close/>
              </a:path>
              <a:path w="5981700" h="56515">
                <a:moveTo>
                  <a:pt x="5981446" y="0"/>
                </a:moveTo>
                <a:lnTo>
                  <a:pt x="0" y="0"/>
                </a:lnTo>
                <a:lnTo>
                  <a:pt x="0" y="9144"/>
                </a:lnTo>
                <a:lnTo>
                  <a:pt x="5981446" y="9144"/>
                </a:lnTo>
                <a:lnTo>
                  <a:pt x="598144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902004" y="9255326"/>
            <a:ext cx="2131060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375653" y="9255326"/>
            <a:ext cx="534670" cy="189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Relationship Id="rId3" Type="http://schemas.openxmlformats.org/officeDocument/2006/relationships/image" Target="../media/image16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en.wikipedia.org/wiki/Unified_Modeling_Language" TargetMode="External"/><Relationship Id="rId3" Type="http://schemas.openxmlformats.org/officeDocument/2006/relationships/hyperlink" Target="http://www.ibm.com/developerworks/rational/library/dec04/bell/" TargetMode="External"/><Relationship Id="rId4" Type="http://schemas.openxmlformats.org/officeDocument/2006/relationships/hyperlink" Target="http://wwwis.win.tue.nl/2R690/together/" TargetMode="External"/><Relationship Id="rId5" Type="http://schemas.openxmlformats.org/officeDocument/2006/relationships/hyperlink" Target="http://giuliozambon.blogspot.com/2010/09/oo-uml-behavior-diagrams.html" TargetMode="External"/><Relationship Id="rId6" Type="http://schemas.openxmlformats.org/officeDocument/2006/relationships/hyperlink" Target="http://www.sparxsystems.com/resources/uml2_tutorial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0" y="0"/>
          <a:ext cx="365823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5819"/>
                <a:gridCol w="2811780"/>
              </a:tblGrid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933634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4315"/>
                        </a:lnSpc>
                        <a:spcBef>
                          <a:spcPts val="2785"/>
                        </a:spcBef>
                      </a:pPr>
                      <a:r>
                        <a:rPr dirty="0" sz="360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Spring</a:t>
                      </a:r>
                      <a:r>
                        <a:rPr dirty="0" sz="3600" spc="-2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3600" spc="-2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2012</a:t>
                      </a:r>
                      <a:endParaRPr sz="3600">
                        <a:latin typeface="Cambria"/>
                        <a:cs typeface="Cambria"/>
                      </a:endParaRPr>
                    </a:p>
                  </a:txBody>
                  <a:tcPr marL="0" marR="0" marB="0" marT="353695">
                    <a:solidFill>
                      <a:srgbClr val="933634"/>
                    </a:solidFill>
                  </a:tcPr>
                </a:tc>
              </a:tr>
              <a:tr h="1828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68580" marR="172085">
                        <a:lnSpc>
                          <a:spcPct val="203600"/>
                        </a:lnSpc>
                      </a:pPr>
                      <a:r>
                        <a:rPr dirty="0" sz="1100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EECS810</a:t>
                      </a:r>
                      <a:r>
                        <a:rPr dirty="0" sz="1100" spc="-20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–</a:t>
                      </a:r>
                      <a:r>
                        <a:rPr dirty="0" sz="1100" spc="-25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Principles</a:t>
                      </a:r>
                      <a:r>
                        <a:rPr dirty="0" sz="1100" spc="-20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15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100" spc="-25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Engineering </a:t>
                      </a:r>
                      <a:r>
                        <a:rPr dirty="0" sz="1100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Bharath</a:t>
                      </a:r>
                      <a:r>
                        <a:rPr dirty="0" sz="1100" spc="-10">
                          <a:solidFill>
                            <a:srgbClr val="76923B"/>
                          </a:solidFill>
                          <a:latin typeface="Calibri"/>
                          <a:cs typeface="Calibri"/>
                        </a:rPr>
                        <a:t> Padmanabhan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87577" y="7438390"/>
          <a:ext cx="6156325" cy="170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56325"/>
              </a:tblGrid>
              <a:tr h="1032510">
                <a:tc>
                  <a:txBody>
                    <a:bodyPr/>
                    <a:lstStyle/>
                    <a:p>
                      <a:pPr marL="31750">
                        <a:lnSpc>
                          <a:spcPts val="3420"/>
                        </a:lnSpc>
                      </a:pPr>
                      <a:r>
                        <a:rPr dirty="0" sz="3600" b="1">
                          <a:latin typeface="Calibri"/>
                          <a:cs typeface="Calibri"/>
                        </a:rPr>
                        <a:t>UNIFIED</a:t>
                      </a:r>
                      <a:r>
                        <a:rPr dirty="0" sz="3600" spc="-2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 b="1">
                          <a:latin typeface="Calibri"/>
                          <a:cs typeface="Calibri"/>
                        </a:rPr>
                        <a:t>MODELING</a:t>
                      </a:r>
                      <a:r>
                        <a:rPr dirty="0" sz="36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 spc="-10" b="1">
                          <a:latin typeface="Calibri"/>
                          <a:cs typeface="Calibri"/>
                        </a:rPr>
                        <a:t>LANGUAGE</a:t>
                      </a:r>
                      <a:endParaRPr sz="360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70"/>
                        </a:spcBef>
                      </a:pPr>
                      <a:r>
                        <a:rPr dirty="0" sz="3600" b="1">
                          <a:latin typeface="Calibri"/>
                          <a:cs typeface="Calibri"/>
                        </a:rPr>
                        <a:t>(UML)</a:t>
                      </a:r>
                      <a:r>
                        <a:rPr dirty="0" sz="3600" spc="-5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3600" spc="-10" b="1">
                          <a:latin typeface="Calibri"/>
                          <a:cs typeface="Calibri"/>
                        </a:rPr>
                        <a:t>OVERVIEW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669290">
                <a:tc>
                  <a:txBody>
                    <a:bodyPr/>
                    <a:lstStyle/>
                    <a:p>
                      <a:pPr marL="31750">
                        <a:lnSpc>
                          <a:spcPts val="1185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Unified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Modeling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Language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(UML)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is</a:t>
                      </a:r>
                      <a:r>
                        <a:rPr dirty="0" sz="11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graphical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language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for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visualizing,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specifying,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constructing,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and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31750" marR="24130">
                        <a:lnSpc>
                          <a:spcPct val="101800"/>
                        </a:lnSpc>
                      </a:pPr>
                      <a:r>
                        <a:rPr dirty="0" sz="1100">
                          <a:latin typeface="Calibri"/>
                          <a:cs typeface="Calibri"/>
                        </a:rPr>
                        <a:t>documenting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artifacts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software-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intensive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system.</a:t>
                      </a:r>
                      <a:r>
                        <a:rPr dirty="0" sz="1100" spc="229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It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offers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standard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way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to write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system’s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blueprints,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including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conceptual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things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such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business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processes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system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functions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well</a:t>
                      </a:r>
                      <a:r>
                        <a:rPr dirty="0" sz="11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concrete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things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such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as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language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statements,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database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schemas,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11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reusable</a:t>
                      </a:r>
                      <a:r>
                        <a:rPr dirty="0" sz="11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>
                          <a:latin typeface="Calibri"/>
                          <a:cs typeface="Calibri"/>
                        </a:rPr>
                        <a:t>software</a:t>
                      </a:r>
                      <a:r>
                        <a:rPr dirty="0" sz="11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100" spc="-10">
                          <a:latin typeface="Calibri"/>
                          <a:cs typeface="Calibri"/>
                        </a:rPr>
                        <a:t>components.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5355"/>
            <a:ext cx="5656580" cy="1372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0797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"/>
                <a:cs typeface="Cambria"/>
              </a:rPr>
              <a:t>Unified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Modeling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Language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(UML)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Overview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2.</a:t>
            </a:r>
            <a:r>
              <a:rPr dirty="0" sz="1100" spc="180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Interaction</a:t>
            </a:r>
            <a:r>
              <a:rPr dirty="0" sz="1100" spc="-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Overview</a:t>
            </a:r>
            <a:r>
              <a:rPr dirty="0" sz="1100" spc="-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Diagram</a:t>
            </a:r>
            <a:endParaRPr sz="1100">
              <a:latin typeface="Cambria"/>
              <a:cs typeface="Cambria"/>
            </a:endParaRPr>
          </a:p>
          <a:p>
            <a:pPr marL="241300" marR="5080">
              <a:lnSpc>
                <a:spcPct val="101499"/>
              </a:lnSpc>
              <a:spcBef>
                <a:spcPts val="140"/>
              </a:spcBef>
            </a:pPr>
            <a:r>
              <a:rPr dirty="0" sz="1100">
                <a:latin typeface="Calibri"/>
                <a:cs typeface="Calibri"/>
              </a:rPr>
              <a:t>Provides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overview 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 nodes represent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communication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diagrams.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 are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activity </a:t>
            </a:r>
            <a:r>
              <a:rPr dirty="0" sz="1100">
                <a:latin typeface="Calibri"/>
                <a:cs typeface="Calibri"/>
              </a:rPr>
              <a:t>diagrams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which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every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node,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instead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activity,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rectangular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frame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containing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 </a:t>
            </a:r>
            <a:r>
              <a:rPr dirty="0" sz="1100">
                <a:latin typeface="Calibri"/>
                <a:cs typeface="Calibri"/>
              </a:rPr>
              <a:t>interaction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(i.e.,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communication,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interaction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overview,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sequence,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UML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timing diagram).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96416" y="9198559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446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446" y="56388"/>
                </a:lnTo>
                <a:lnTo>
                  <a:pt x="5981446" y="47244"/>
                </a:lnTo>
                <a:close/>
              </a:path>
              <a:path w="5981700" h="56515">
                <a:moveTo>
                  <a:pt x="5981446" y="0"/>
                </a:moveTo>
                <a:lnTo>
                  <a:pt x="0" y="0"/>
                </a:lnTo>
                <a:lnTo>
                  <a:pt x="0" y="38112"/>
                </a:lnTo>
                <a:lnTo>
                  <a:pt x="5981446" y="38112"/>
                </a:lnTo>
                <a:lnTo>
                  <a:pt x="598144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1815845"/>
            <a:ext cx="4267200" cy="615315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r>
              <a:rPr dirty="0" spc="-25"/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5355"/>
            <a:ext cx="5463540" cy="1032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591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"/>
                <a:cs typeface="Cambria"/>
              </a:rPr>
              <a:t>Unified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Modeling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Language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(UML)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Overview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3.</a:t>
            </a:r>
            <a:r>
              <a:rPr dirty="0" sz="1100" spc="180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Sequence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Diagram</a:t>
            </a:r>
            <a:endParaRPr sz="1100">
              <a:latin typeface="Cambria"/>
              <a:cs typeface="Cambria"/>
            </a:endParaRPr>
          </a:p>
          <a:p>
            <a:pPr marL="241300" marR="5080">
              <a:lnSpc>
                <a:spcPct val="101800"/>
              </a:lnSpc>
              <a:spcBef>
                <a:spcPts val="135"/>
              </a:spcBef>
            </a:pPr>
            <a:r>
              <a:rPr dirty="0" sz="1100">
                <a:latin typeface="Calibri"/>
                <a:cs typeface="Calibri"/>
              </a:rPr>
              <a:t>Shows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communicate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each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other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terms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sequence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messages.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Also </a:t>
            </a:r>
            <a:r>
              <a:rPr dirty="0" sz="1100">
                <a:latin typeface="Calibri"/>
                <a:cs typeface="Calibri"/>
              </a:rPr>
              <a:t>indicates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lifespans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relative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those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messages.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96416" y="9198559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446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446" y="56388"/>
                </a:lnTo>
                <a:lnTo>
                  <a:pt x="5981446" y="47244"/>
                </a:lnTo>
                <a:close/>
              </a:path>
              <a:path w="5981700" h="56515">
                <a:moveTo>
                  <a:pt x="5981446" y="0"/>
                </a:moveTo>
                <a:lnTo>
                  <a:pt x="0" y="0"/>
                </a:lnTo>
                <a:lnTo>
                  <a:pt x="0" y="38112"/>
                </a:lnTo>
                <a:lnTo>
                  <a:pt x="5981446" y="38112"/>
                </a:lnTo>
                <a:lnTo>
                  <a:pt x="598144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02004" y="6106135"/>
            <a:ext cx="5710555" cy="912494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4.</a:t>
            </a:r>
            <a:r>
              <a:rPr dirty="0" sz="1100" spc="190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Timing 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Diagram</a:t>
            </a:r>
            <a:endParaRPr sz="1100">
              <a:latin typeface="Cambria"/>
              <a:cs typeface="Cambria"/>
            </a:endParaRPr>
          </a:p>
          <a:p>
            <a:pPr marL="241300" marR="5080">
              <a:lnSpc>
                <a:spcPct val="101800"/>
              </a:lnSpc>
              <a:spcBef>
                <a:spcPts val="130"/>
              </a:spcBef>
            </a:pP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specific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type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interaction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where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focus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constraints.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diagrams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sequence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events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effects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states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property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values.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Time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flows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along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 horizontal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axis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left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right.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method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execution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profiling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or </a:t>
            </a:r>
            <a:r>
              <a:rPr dirty="0" sz="1100">
                <a:latin typeface="Calibri"/>
                <a:cs typeface="Calibri"/>
              </a:rPr>
              <a:t>concurrency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scenarios.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465199"/>
            <a:ext cx="5819775" cy="453390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7015606"/>
            <a:ext cx="5943600" cy="159766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r>
              <a:rPr dirty="0" spc="-25"/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5355"/>
            <a:ext cx="4918075" cy="33007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591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"/>
                <a:cs typeface="Cambria"/>
              </a:rPr>
              <a:t>Unified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Modeling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Language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(UML)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Overview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References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Cambria"/>
              <a:cs typeface="Cambria"/>
            </a:endParaRPr>
          </a:p>
          <a:p>
            <a:pPr marL="12700" marR="1598930">
              <a:lnSpc>
                <a:spcPct val="101800"/>
              </a:lnSpc>
            </a:pPr>
            <a:r>
              <a:rPr dirty="0" sz="1100">
                <a:latin typeface="Calibri"/>
                <a:cs typeface="Calibri"/>
              </a:rPr>
              <a:t>Unified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Language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http://en.wikipedia.org/wiki/Unified_Modeling_Language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1086485">
              <a:lnSpc>
                <a:spcPct val="101800"/>
              </a:lnSpc>
            </a:pPr>
            <a:r>
              <a:rPr dirty="0" sz="1100">
                <a:latin typeface="Calibri"/>
                <a:cs typeface="Calibri"/>
              </a:rPr>
              <a:t>UML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basics: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component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diagram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http://www.ibm.com/developerworks/rational/library/dec04/bell/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1725295">
              <a:lnSpc>
                <a:spcPct val="1018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Practical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UML:</a:t>
            </a:r>
            <a:r>
              <a:rPr dirty="0" sz="1100" spc="2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Hands-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Introduction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Developers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http://wwwis.win.tue.nl/2R690/together/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Calibri"/>
              <a:cs typeface="Calibri"/>
            </a:endParaRPr>
          </a:p>
          <a:p>
            <a:pPr marL="12700" marR="537845">
              <a:lnSpc>
                <a:spcPct val="101800"/>
              </a:lnSpc>
            </a:pPr>
            <a:r>
              <a:rPr dirty="0" sz="1100">
                <a:latin typeface="Calibri"/>
                <a:cs typeface="Calibri"/>
              </a:rPr>
              <a:t>OO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–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UML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Behavior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Diagrams</a:t>
            </a:r>
            <a:r>
              <a:rPr dirty="0" sz="1100" spc="500">
                <a:latin typeface="Calibri"/>
                <a:cs typeface="Calibri"/>
              </a:rPr>
              <a:t>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http://giuliozambon.blogspot.com/2010/09/oo-uml-behavior-diagrams.html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 marL="12700" marR="1647189">
              <a:lnSpc>
                <a:spcPct val="1018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UML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Tutorial </a:t>
            </a:r>
            <a:r>
              <a:rPr dirty="0" u="sng" sz="11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http://www.sparxsystems.com/resources/uml2_tutorial/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96416" y="9198559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446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446" y="56388"/>
                </a:lnTo>
                <a:lnTo>
                  <a:pt x="5981446" y="47244"/>
                </a:lnTo>
                <a:close/>
              </a:path>
              <a:path w="5981700" h="56515">
                <a:moveTo>
                  <a:pt x="5981446" y="0"/>
                </a:moveTo>
                <a:lnTo>
                  <a:pt x="0" y="0"/>
                </a:lnTo>
                <a:lnTo>
                  <a:pt x="0" y="38112"/>
                </a:lnTo>
                <a:lnTo>
                  <a:pt x="5981446" y="38112"/>
                </a:lnTo>
                <a:lnTo>
                  <a:pt x="598144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r>
              <a:rPr dirty="0" spc="-25"/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068070"/>
            <a:ext cx="5965825" cy="6472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Table</a:t>
            </a:r>
            <a:r>
              <a:rPr dirty="0" sz="1400" spc="-2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of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Contents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35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</a:pPr>
            <a:r>
              <a:rPr dirty="0" sz="1100" spc="-10">
                <a:latin typeface="Calibri"/>
                <a:cs typeface="Calibri"/>
                <a:hlinkClick r:id="rId2" action="ppaction://hlinksldjump"/>
              </a:rPr>
              <a:t>Introduction</a:t>
            </a:r>
            <a:r>
              <a:rPr dirty="0" sz="1100" spc="39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2" action="ppaction://hlinksldjump"/>
              </a:rPr>
              <a:t>..................................................................................................................................................</a:t>
            </a:r>
            <a:r>
              <a:rPr dirty="0" sz="1100" spc="24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2" action="ppaction://hlinksldjump"/>
              </a:rPr>
              <a:t>1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</a:pPr>
            <a:r>
              <a:rPr dirty="0" sz="1100" spc="-10">
                <a:latin typeface="Calibri"/>
                <a:cs typeface="Calibri"/>
                <a:hlinkClick r:id="rId2" action="ppaction://hlinksldjump"/>
              </a:rPr>
              <a:t>Modeling</a:t>
            </a:r>
            <a:r>
              <a:rPr dirty="0" sz="1100" spc="27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2" action="ppaction://hlinksldjump"/>
              </a:rPr>
              <a:t>.......................................................................................................................................................</a:t>
            </a:r>
            <a:r>
              <a:rPr dirty="0" sz="1100" spc="31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2" action="ppaction://hlinksldjump"/>
              </a:rPr>
              <a:t>1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30"/>
              </a:spcBef>
            </a:pPr>
            <a:r>
              <a:rPr dirty="0" sz="1100">
                <a:latin typeface="Calibri"/>
                <a:cs typeface="Calibri"/>
                <a:hlinkClick r:id="rId2" action="ppaction://hlinksldjump"/>
              </a:rPr>
              <a:t>Static</a:t>
            </a:r>
            <a:r>
              <a:rPr dirty="0" sz="1100" spc="15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(or</a:t>
            </a:r>
            <a:r>
              <a:rPr dirty="0" sz="1100" spc="17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structural)</a:t>
            </a:r>
            <a:r>
              <a:rPr dirty="0" sz="1100" spc="15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2" action="ppaction://hlinksldjump"/>
              </a:rPr>
              <a:t>view..........................................................................................................................</a:t>
            </a:r>
            <a:r>
              <a:rPr dirty="0" sz="1100" spc="-2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2" action="ppaction://hlinksldjump"/>
              </a:rPr>
              <a:t>1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2" action="ppaction://hlinksldjump"/>
              </a:rPr>
              <a:t>Dynamic</a:t>
            </a:r>
            <a:r>
              <a:rPr dirty="0" sz="1100" spc="12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(or</a:t>
            </a:r>
            <a:r>
              <a:rPr dirty="0" sz="1100" spc="13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behavioral)</a:t>
            </a:r>
            <a:r>
              <a:rPr dirty="0" sz="1100" spc="12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2" action="ppaction://hlinksldjump"/>
              </a:rPr>
              <a:t>view</a:t>
            </a:r>
            <a:r>
              <a:rPr dirty="0" sz="110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2" action="ppaction://hlinksldjump"/>
              </a:rPr>
              <a:t>...................................................................................................................</a:t>
            </a:r>
            <a:r>
              <a:rPr dirty="0" sz="1100" spc="-50">
                <a:latin typeface="Calibri"/>
                <a:cs typeface="Calibri"/>
                <a:hlinkClick r:id="rId2" action="ppaction://hlinksldjump"/>
              </a:rPr>
              <a:t> 1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2" action="ppaction://hlinksldjump"/>
              </a:rPr>
              <a:t>Diagrams</a:t>
            </a:r>
            <a:r>
              <a:rPr dirty="0" sz="1100" spc="34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2" action="ppaction://hlinksldjump"/>
              </a:rPr>
              <a:t>Overview</a:t>
            </a:r>
            <a:r>
              <a:rPr dirty="0" sz="1100" spc="40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2" action="ppaction://hlinksldjump"/>
              </a:rPr>
              <a:t>.......................................................................................................................................</a:t>
            </a:r>
            <a:r>
              <a:rPr dirty="0" sz="1100" spc="65">
                <a:latin typeface="Calibri"/>
                <a:cs typeface="Calibri"/>
                <a:hlinkClick r:id="rId2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2" action="ppaction://hlinksldjump"/>
              </a:rPr>
              <a:t>1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35"/>
              </a:spcBef>
            </a:pPr>
            <a:r>
              <a:rPr dirty="0" sz="1100">
                <a:latin typeface="Calibri"/>
                <a:cs typeface="Calibri"/>
                <a:hlinkClick r:id="rId3" action="ppaction://hlinksldjump"/>
              </a:rPr>
              <a:t>Structure</a:t>
            </a:r>
            <a:r>
              <a:rPr dirty="0" sz="1100" spc="28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3" action="ppaction://hlinksldjump"/>
              </a:rPr>
              <a:t>Diagrams</a:t>
            </a:r>
            <a:r>
              <a:rPr dirty="0" sz="1100" spc="16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3" action="ppaction://hlinksldjump"/>
              </a:rPr>
              <a:t>...................................................................................................................................</a:t>
            </a:r>
            <a:r>
              <a:rPr dirty="0" sz="1100" spc="4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3" action="ppaction://hlinksldjump"/>
              </a:rPr>
              <a:t>2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3" action="ppaction://hlinksldjump"/>
              </a:rPr>
              <a:t>1.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	Class</a:t>
            </a:r>
            <a:r>
              <a:rPr dirty="0" sz="1100" spc="125">
                <a:latin typeface="Calibri"/>
                <a:cs typeface="Calibri"/>
                <a:hlinkClick r:id="rId3" action="ppaction://hlinksldjump"/>
              </a:rPr>
              <a:t>  </a:t>
            </a:r>
            <a:r>
              <a:rPr dirty="0" sz="1100" spc="-10">
                <a:latin typeface="Calibri"/>
                <a:cs typeface="Calibri"/>
                <a:hlinkClick r:id="rId3" action="ppaction://hlinksldjump"/>
              </a:rPr>
              <a:t>Diagram................................................................................................................................</a:t>
            </a:r>
            <a:r>
              <a:rPr dirty="0" sz="1100" spc="15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3" action="ppaction://hlinksldjump"/>
              </a:rPr>
              <a:t>2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3" action="ppaction://hlinksldjump"/>
              </a:rPr>
              <a:t>2.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	Component</a:t>
            </a:r>
            <a:r>
              <a:rPr dirty="0" sz="1100" spc="434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3" action="ppaction://hlinksldjump"/>
              </a:rPr>
              <a:t>Diagram.....................................................................................................................</a:t>
            </a:r>
            <a:r>
              <a:rPr dirty="0" sz="1100" spc="130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3" action="ppaction://hlinksldjump"/>
              </a:rPr>
              <a:t>2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35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3" action="ppaction://hlinksldjump"/>
              </a:rPr>
              <a:t>3.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	Composite</a:t>
            </a:r>
            <a:r>
              <a:rPr dirty="0" sz="1100" spc="19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3" action="ppaction://hlinksldjump"/>
              </a:rPr>
              <a:t>Structure</a:t>
            </a:r>
            <a:r>
              <a:rPr dirty="0" sz="1100" spc="17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3" action="ppaction://hlinksldjump"/>
              </a:rPr>
              <a:t>Diagram.......................................................................................................</a:t>
            </a:r>
            <a:r>
              <a:rPr dirty="0" sz="1100" spc="-15">
                <a:latin typeface="Calibri"/>
                <a:cs typeface="Calibri"/>
                <a:hlinkClick r:id="rId3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3" action="ppaction://hlinksldjump"/>
              </a:rPr>
              <a:t>2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4" action="ppaction://hlinksldjump"/>
              </a:rPr>
              <a:t>4.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	Deployment</a:t>
            </a:r>
            <a:r>
              <a:rPr dirty="0" sz="1100" spc="27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4" action="ppaction://hlinksldjump"/>
              </a:rPr>
              <a:t>Diagram</a:t>
            </a:r>
            <a:r>
              <a:rPr dirty="0" sz="1100" spc="3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....................................................................................................................</a:t>
            </a:r>
            <a:r>
              <a:rPr dirty="0" sz="1100" spc="45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4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4" action="ppaction://hlinksldjump"/>
              </a:rPr>
              <a:t>5.</a:t>
            </a:r>
            <a:r>
              <a:rPr dirty="0" sz="1100">
                <a:latin typeface="Calibri"/>
                <a:cs typeface="Calibri"/>
                <a:hlinkClick r:id="rId4" action="ppaction://hlinksldjump"/>
              </a:rPr>
              <a:t>	Object</a:t>
            </a:r>
            <a:r>
              <a:rPr dirty="0" sz="1100" spc="254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4" action="ppaction://hlinksldjump"/>
              </a:rPr>
              <a:t>Diagram</a:t>
            </a:r>
            <a:r>
              <a:rPr dirty="0" sz="1100" spc="18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4" action="ppaction://hlinksldjump"/>
              </a:rPr>
              <a:t>.............................................................................................................................</a:t>
            </a:r>
            <a:r>
              <a:rPr dirty="0" sz="1100" spc="30">
                <a:latin typeface="Calibri"/>
                <a:cs typeface="Calibri"/>
                <a:hlinkClick r:id="rId4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4" action="ppaction://hlinksldjump"/>
              </a:rPr>
              <a:t>3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30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5" action="ppaction://hlinksldjump"/>
              </a:rPr>
              <a:t>6.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	Package</a:t>
            </a:r>
            <a:r>
              <a:rPr dirty="0" sz="1100" spc="455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5" action="ppaction://hlinksldjump"/>
              </a:rPr>
              <a:t>Diagram...........................................................................................................................</a:t>
            </a:r>
            <a:r>
              <a:rPr dirty="0" sz="1100" spc="12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5" action="ppaction://hlinksldjump"/>
              </a:rPr>
              <a:t>4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5" action="ppaction://hlinksldjump"/>
              </a:rPr>
              <a:t>7.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	Profile</a:t>
            </a:r>
            <a:r>
              <a:rPr dirty="0" sz="1100" spc="22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5" action="ppaction://hlinksldjump"/>
              </a:rPr>
              <a:t>Diagram</a:t>
            </a:r>
            <a:r>
              <a:rPr dirty="0" sz="1100" spc="20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5" action="ppaction://hlinksldjump"/>
              </a:rPr>
              <a:t>.............................................................................................................................</a:t>
            </a:r>
            <a:r>
              <a:rPr dirty="0" sz="1100" spc="10">
                <a:latin typeface="Calibri"/>
                <a:cs typeface="Calibri"/>
                <a:hlinkClick r:id="rId5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5" action="ppaction://hlinksldjump"/>
              </a:rPr>
              <a:t>4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30"/>
              </a:spcBef>
            </a:pPr>
            <a:r>
              <a:rPr dirty="0" sz="1100">
                <a:latin typeface="Calibri"/>
                <a:cs typeface="Calibri"/>
                <a:hlinkClick r:id="rId6" action="ppaction://hlinksldjump"/>
              </a:rPr>
              <a:t>Behavior</a:t>
            </a:r>
            <a:r>
              <a:rPr dirty="0" sz="1100" spc="33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6" action="ppaction://hlinksldjump"/>
              </a:rPr>
              <a:t>Diagrams</a:t>
            </a:r>
            <a:r>
              <a:rPr dirty="0" sz="1100" spc="4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6" action="ppaction://hlinksldjump"/>
              </a:rPr>
              <a:t>....................................................................................................................................</a:t>
            </a:r>
            <a:r>
              <a:rPr dirty="0" sz="1100" spc="7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6" action="ppaction://hlinksldjump"/>
              </a:rPr>
              <a:t>5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5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6" action="ppaction://hlinksldjump"/>
              </a:rPr>
              <a:t>1.</a:t>
            </a:r>
            <a:r>
              <a:rPr dirty="0" sz="1100">
                <a:latin typeface="Calibri"/>
                <a:cs typeface="Calibri"/>
                <a:hlinkClick r:id="rId6" action="ppaction://hlinksldjump"/>
              </a:rPr>
              <a:t>	Activity</a:t>
            </a:r>
            <a:r>
              <a:rPr dirty="0" sz="1100" spc="470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6" action="ppaction://hlinksldjump"/>
              </a:rPr>
              <a:t>Diagram............................................................................................................................</a:t>
            </a:r>
            <a:r>
              <a:rPr dirty="0" sz="1100" spc="145">
                <a:latin typeface="Calibri"/>
                <a:cs typeface="Calibri"/>
                <a:hlinkClick r:id="rId6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6" action="ppaction://hlinksldjump"/>
              </a:rPr>
              <a:t>5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7" action="ppaction://hlinksldjump"/>
              </a:rPr>
              <a:t>2.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	State</a:t>
            </a:r>
            <a:r>
              <a:rPr dirty="0" sz="1100" spc="215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Machine</a:t>
            </a:r>
            <a:r>
              <a:rPr dirty="0" sz="1100" spc="225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7" action="ppaction://hlinksldjump"/>
              </a:rPr>
              <a:t>Diagram.................................................................................................................</a:t>
            </a:r>
            <a:r>
              <a:rPr dirty="0" sz="1100" spc="1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7" action="ppaction://hlinksldjump"/>
              </a:rPr>
              <a:t>6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30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7" action="ppaction://hlinksldjump"/>
              </a:rPr>
              <a:t>3.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	Use</a:t>
            </a:r>
            <a:r>
              <a:rPr dirty="0" sz="1100" spc="17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Case</a:t>
            </a:r>
            <a:r>
              <a:rPr dirty="0" sz="1100" spc="155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7" action="ppaction://hlinksldjump"/>
              </a:rPr>
              <a:t>Diagram</a:t>
            </a:r>
            <a:r>
              <a:rPr dirty="0" sz="1100" spc="12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7" action="ppaction://hlinksldjump"/>
              </a:rPr>
              <a:t>.........................................................................................................................</a:t>
            </a:r>
            <a:r>
              <a:rPr dirty="0" sz="1100" spc="-30">
                <a:latin typeface="Calibri"/>
                <a:cs typeface="Calibri"/>
                <a:hlinkClick r:id="rId7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7" action="ppaction://hlinksldjump"/>
              </a:rPr>
              <a:t>6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</a:pPr>
            <a:r>
              <a:rPr dirty="0" sz="1100">
                <a:latin typeface="Calibri"/>
                <a:cs typeface="Calibri"/>
                <a:hlinkClick r:id="rId8" action="ppaction://hlinksldjump"/>
              </a:rPr>
              <a:t>Interaction</a:t>
            </a:r>
            <a:r>
              <a:rPr dirty="0" sz="1100" spc="22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Diagrams</a:t>
            </a:r>
            <a:r>
              <a:rPr dirty="0" sz="1100" spc="25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................................................................................................................................</a:t>
            </a:r>
            <a:r>
              <a:rPr dirty="0" sz="1100" spc="10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8" action="ppaction://hlinksldjump"/>
              </a:rPr>
              <a:t>7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8" action="ppaction://hlinksldjump"/>
              </a:rPr>
              <a:t>1.</a:t>
            </a:r>
            <a:r>
              <a:rPr dirty="0" sz="1100">
                <a:latin typeface="Calibri"/>
                <a:cs typeface="Calibri"/>
                <a:hlinkClick r:id="rId8" action="ppaction://hlinksldjump"/>
              </a:rPr>
              <a:t>	Communication</a:t>
            </a:r>
            <a:r>
              <a:rPr dirty="0" sz="1100" spc="21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8" action="ppaction://hlinksldjump"/>
              </a:rPr>
              <a:t>Diagram</a:t>
            </a:r>
            <a:r>
              <a:rPr dirty="0" sz="1100" spc="13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8" action="ppaction://hlinksldjump"/>
              </a:rPr>
              <a:t>..............................................................................................................</a:t>
            </a:r>
            <a:r>
              <a:rPr dirty="0" sz="1100" spc="15">
                <a:latin typeface="Calibri"/>
                <a:cs typeface="Calibri"/>
                <a:hlinkClick r:id="rId8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8" action="ppaction://hlinksldjump"/>
              </a:rPr>
              <a:t>7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35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9" action="ppaction://hlinksldjump"/>
              </a:rPr>
              <a:t>2.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	Interaction</a:t>
            </a:r>
            <a:r>
              <a:rPr dirty="0" sz="1100" spc="210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>
                <a:latin typeface="Calibri"/>
                <a:cs typeface="Calibri"/>
                <a:hlinkClick r:id="rId9" action="ppaction://hlinksldjump"/>
              </a:rPr>
              <a:t>Overview</a:t>
            </a:r>
            <a:r>
              <a:rPr dirty="0" sz="1100" spc="240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9" action="ppaction://hlinksldjump"/>
              </a:rPr>
              <a:t>Diagram......................................................................................................</a:t>
            </a:r>
            <a:r>
              <a:rPr dirty="0" sz="1100" spc="5">
                <a:latin typeface="Calibri"/>
                <a:cs typeface="Calibri"/>
                <a:hlinkClick r:id="rId9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9" action="ppaction://hlinksldjump"/>
              </a:rPr>
              <a:t>8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10" action="ppaction://hlinksldjump"/>
              </a:rPr>
              <a:t>3.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	Sequence</a:t>
            </a:r>
            <a:r>
              <a:rPr dirty="0" sz="1100" spc="26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10" action="ppaction://hlinksldjump"/>
              </a:rPr>
              <a:t>Diagram</a:t>
            </a:r>
            <a:r>
              <a:rPr dirty="0" sz="1100" spc="12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........................................................................................................................</a:t>
            </a:r>
            <a:r>
              <a:rPr dirty="0" sz="1100" spc="40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10" action="ppaction://hlinksldjump"/>
              </a:rPr>
              <a:t>9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20"/>
              </a:spcBef>
              <a:tabLst>
                <a:tab pos="280035" algn="l"/>
              </a:tabLst>
            </a:pPr>
            <a:r>
              <a:rPr dirty="0" sz="1100" spc="-25">
                <a:latin typeface="Calibri"/>
                <a:cs typeface="Calibri"/>
                <a:hlinkClick r:id="rId10" action="ppaction://hlinksldjump"/>
              </a:rPr>
              <a:t>4.</a:t>
            </a:r>
            <a:r>
              <a:rPr dirty="0" sz="1100">
                <a:latin typeface="Calibri"/>
                <a:cs typeface="Calibri"/>
                <a:hlinkClick r:id="rId10" action="ppaction://hlinksldjump"/>
              </a:rPr>
              <a:t>	Timing</a:t>
            </a:r>
            <a:r>
              <a:rPr dirty="0" sz="1100" spc="30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10" action="ppaction://hlinksldjump"/>
              </a:rPr>
              <a:t>Diagram</a:t>
            </a:r>
            <a:r>
              <a:rPr dirty="0" sz="1100" spc="50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10" action="ppaction://hlinksldjump"/>
              </a:rPr>
              <a:t>.............................................................................................................................</a:t>
            </a:r>
            <a:r>
              <a:rPr dirty="0" sz="1100" spc="65">
                <a:latin typeface="Calibri"/>
                <a:cs typeface="Calibri"/>
                <a:hlinkClick r:id="rId10" action="ppaction://hlinksldjump"/>
              </a:rPr>
              <a:t> </a:t>
            </a:r>
            <a:r>
              <a:rPr dirty="0" sz="1100" spc="-50">
                <a:latin typeface="Calibri"/>
                <a:cs typeface="Calibri"/>
                <a:hlinkClick r:id="rId10" action="ppaction://hlinksldjump"/>
              </a:rPr>
              <a:t>9</a:t>
            </a:r>
            <a:endParaRPr sz="11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735"/>
              </a:spcBef>
            </a:pPr>
            <a:r>
              <a:rPr dirty="0" sz="1100">
                <a:latin typeface="Calibri"/>
                <a:cs typeface="Calibri"/>
                <a:hlinkClick r:id="rId11" action="ppaction://hlinksldjump"/>
              </a:rPr>
              <a:t>References</a:t>
            </a:r>
            <a:r>
              <a:rPr dirty="0" sz="1100" spc="450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100" spc="-10">
                <a:latin typeface="Calibri"/>
                <a:cs typeface="Calibri"/>
                <a:hlinkClick r:id="rId11" action="ppaction://hlinksldjump"/>
              </a:rPr>
              <a:t>..................................................................................................................................................</a:t>
            </a:r>
            <a:r>
              <a:rPr dirty="0" sz="1100" spc="120">
                <a:latin typeface="Calibri"/>
                <a:cs typeface="Calibri"/>
                <a:hlinkClick r:id="rId11" action="ppaction://hlinksldjump"/>
              </a:rPr>
              <a:t> </a:t>
            </a:r>
            <a:r>
              <a:rPr dirty="0" sz="1100" spc="-25">
                <a:latin typeface="Calibri"/>
                <a:cs typeface="Calibri"/>
                <a:hlinkClick r:id="rId11" action="ppaction://hlinksldjump"/>
              </a:rPr>
              <a:t>10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5355"/>
            <a:ext cx="5930900" cy="5259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365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"/>
                <a:cs typeface="Cambria"/>
              </a:rPr>
              <a:t>Unified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Modeling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Language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(UML)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Overview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Introduction</a:t>
            </a:r>
            <a:endParaRPr sz="1400">
              <a:latin typeface="Cambria"/>
              <a:cs typeface="Cambria"/>
            </a:endParaRPr>
          </a:p>
          <a:p>
            <a:pPr marL="12700" marR="123189">
              <a:lnSpc>
                <a:spcPct val="101800"/>
              </a:lnSpc>
              <a:spcBef>
                <a:spcPts val="204"/>
              </a:spcBef>
            </a:pPr>
            <a:r>
              <a:rPr dirty="0" sz="1100">
                <a:latin typeface="Calibri"/>
                <a:cs typeface="Calibri"/>
              </a:rPr>
              <a:t>Unified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Modeling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Language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(UML)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standardized</a:t>
            </a:r>
            <a:r>
              <a:rPr dirty="0" sz="1100" spc="-10">
                <a:latin typeface="Calibri"/>
                <a:cs typeface="Calibri"/>
              </a:rPr>
              <a:t> general-</a:t>
            </a:r>
            <a:r>
              <a:rPr dirty="0" sz="1100">
                <a:latin typeface="Calibri"/>
                <a:cs typeface="Calibri"/>
              </a:rPr>
              <a:t>purpose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language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field</a:t>
            </a:r>
            <a:r>
              <a:rPr dirty="0" sz="1100" spc="-25">
                <a:latin typeface="Calibri"/>
                <a:cs typeface="Calibri"/>
              </a:rPr>
              <a:t> of </a:t>
            </a:r>
            <a:r>
              <a:rPr dirty="0" sz="1100" spc="-10">
                <a:latin typeface="Calibri"/>
                <a:cs typeface="Calibri"/>
              </a:rPr>
              <a:t>object-</a:t>
            </a:r>
            <a:r>
              <a:rPr dirty="0" sz="1100">
                <a:latin typeface="Calibri"/>
                <a:cs typeface="Calibri"/>
              </a:rPr>
              <a:t>oriented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engineering.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UML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includes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graphic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notation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techniques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create </a:t>
            </a:r>
            <a:r>
              <a:rPr dirty="0" sz="1100">
                <a:latin typeface="Calibri"/>
                <a:cs typeface="Calibri"/>
              </a:rPr>
              <a:t>visual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object-</a:t>
            </a:r>
            <a:r>
              <a:rPr dirty="0" sz="1100">
                <a:latin typeface="Calibri"/>
                <a:cs typeface="Calibri"/>
              </a:rPr>
              <a:t>oriented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systems.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UML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combines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techniques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modeling, </a:t>
            </a:r>
            <a:r>
              <a:rPr dirty="0" sz="1100">
                <a:latin typeface="Calibri"/>
                <a:cs typeface="Calibri"/>
              </a:rPr>
              <a:t>business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modeling,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modeling,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component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throughout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development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life-</a:t>
            </a:r>
            <a:r>
              <a:rPr dirty="0" sz="1100">
                <a:latin typeface="Calibri"/>
                <a:cs typeface="Calibri"/>
              </a:rPr>
              <a:t>cycle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across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implementation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technologies.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Modeling</a:t>
            </a:r>
            <a:endParaRPr sz="1400">
              <a:latin typeface="Cambria"/>
              <a:cs typeface="Cambria"/>
            </a:endParaRPr>
          </a:p>
          <a:p>
            <a:pPr marL="12700" marR="88265">
              <a:lnSpc>
                <a:spcPct val="101800"/>
              </a:lnSpc>
              <a:spcBef>
                <a:spcPts val="195"/>
              </a:spcBef>
            </a:pPr>
            <a:r>
              <a:rPr dirty="0" sz="1100">
                <a:latin typeface="Calibri"/>
                <a:cs typeface="Calibri"/>
              </a:rPr>
              <a:t>There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difference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UML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system.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partial </a:t>
            </a:r>
            <a:r>
              <a:rPr dirty="0" sz="1100">
                <a:latin typeface="Calibri"/>
                <a:cs typeface="Calibri"/>
              </a:rPr>
              <a:t>graphic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representation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system’s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model.</a:t>
            </a:r>
            <a:r>
              <a:rPr dirty="0" sz="1100" spc="2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also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contains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documentation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drives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model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elements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(such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written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cases).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libri"/>
                <a:cs typeface="Calibri"/>
              </a:rPr>
              <a:t>UML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represent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two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different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views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model: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b="1">
                <a:solidFill>
                  <a:srgbClr val="4F81BC"/>
                </a:solidFill>
                <a:latin typeface="Cambria"/>
                <a:cs typeface="Cambria"/>
              </a:rPr>
              <a:t>Static</a:t>
            </a:r>
            <a:r>
              <a:rPr dirty="0" sz="1300" spc="-5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mbria"/>
                <a:cs typeface="Cambria"/>
              </a:rPr>
              <a:t>(or</a:t>
            </a:r>
            <a:r>
              <a:rPr dirty="0" sz="1300" spc="-5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mbria"/>
                <a:cs typeface="Cambria"/>
              </a:rPr>
              <a:t>structural)</a:t>
            </a:r>
            <a:r>
              <a:rPr dirty="0" sz="1300" spc="-5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20" b="1">
                <a:solidFill>
                  <a:srgbClr val="4F81BC"/>
                </a:solidFill>
                <a:latin typeface="Cambria"/>
                <a:cs typeface="Cambria"/>
              </a:rPr>
              <a:t>view</a:t>
            </a:r>
            <a:endParaRPr sz="1300">
              <a:latin typeface="Cambria"/>
              <a:cs typeface="Cambria"/>
            </a:endParaRPr>
          </a:p>
          <a:p>
            <a:pPr marL="12700" marR="423545">
              <a:lnSpc>
                <a:spcPct val="101800"/>
              </a:lnSpc>
              <a:spcBef>
                <a:spcPts val="165"/>
              </a:spcBef>
            </a:pP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view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emphasizes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static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structure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using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attributes,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operations,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relationships.</a:t>
            </a:r>
            <a:r>
              <a:rPr dirty="0" sz="1100" spc="18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Class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Composite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Structure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diagram.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300" b="1">
                <a:solidFill>
                  <a:srgbClr val="4F81BC"/>
                </a:solidFill>
                <a:latin typeface="Cambria"/>
                <a:cs typeface="Cambria"/>
              </a:rPr>
              <a:t>Dynamic</a:t>
            </a:r>
            <a:r>
              <a:rPr dirty="0" sz="1300" spc="-6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mbria"/>
                <a:cs typeface="Cambria"/>
              </a:rPr>
              <a:t>(or</a:t>
            </a:r>
            <a:r>
              <a:rPr dirty="0" sz="1300" spc="-5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b="1">
                <a:solidFill>
                  <a:srgbClr val="4F81BC"/>
                </a:solidFill>
                <a:latin typeface="Cambria"/>
                <a:cs typeface="Cambria"/>
              </a:rPr>
              <a:t>behavioral)</a:t>
            </a:r>
            <a:r>
              <a:rPr dirty="0" sz="1300" spc="-5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20" b="1">
                <a:solidFill>
                  <a:srgbClr val="4F81BC"/>
                </a:solidFill>
                <a:latin typeface="Cambria"/>
                <a:cs typeface="Cambria"/>
              </a:rPr>
              <a:t>view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ct val="101800"/>
              </a:lnSpc>
              <a:spcBef>
                <a:spcPts val="165"/>
              </a:spcBef>
            </a:pP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view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emphasizes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dynamic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behavior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collaborations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among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changes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internal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states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objects.</a:t>
            </a:r>
            <a:r>
              <a:rPr dirty="0" sz="1100" spc="204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Ex: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Sequence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Activity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Machine diagram.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Diagrams</a:t>
            </a:r>
            <a:r>
              <a:rPr dirty="0" sz="1400" spc="-3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10" b="1">
                <a:solidFill>
                  <a:srgbClr val="365F91"/>
                </a:solidFill>
                <a:latin typeface="Cambria"/>
                <a:cs typeface="Cambria"/>
              </a:rPr>
              <a:t>Overview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1100">
                <a:latin typeface="Calibri"/>
                <a:cs typeface="Calibri"/>
              </a:rPr>
              <a:t>UML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2.2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14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types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divided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multiple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categories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figure</a:t>
            </a:r>
            <a:r>
              <a:rPr dirty="0" sz="1100" spc="-10">
                <a:latin typeface="Calibri"/>
                <a:cs typeface="Calibri"/>
              </a:rPr>
              <a:t> below.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96416" y="9198559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446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446" y="56388"/>
                </a:lnTo>
                <a:lnTo>
                  <a:pt x="5981446" y="47244"/>
                </a:lnTo>
                <a:close/>
              </a:path>
              <a:path w="5981700" h="56515">
                <a:moveTo>
                  <a:pt x="5981446" y="0"/>
                </a:moveTo>
                <a:lnTo>
                  <a:pt x="0" y="0"/>
                </a:lnTo>
                <a:lnTo>
                  <a:pt x="0" y="38112"/>
                </a:lnTo>
                <a:lnTo>
                  <a:pt x="5981446" y="38112"/>
                </a:lnTo>
                <a:lnTo>
                  <a:pt x="598144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00" y="5862828"/>
            <a:ext cx="4657725" cy="252412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r>
              <a:rPr dirty="0" spc="-25"/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5355"/>
            <a:ext cx="5942330" cy="1893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286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"/>
                <a:cs typeface="Cambria"/>
              </a:rPr>
              <a:t>Unified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Modeling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Language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(UML)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Overview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Structure</a:t>
            </a:r>
            <a:r>
              <a:rPr dirty="0" sz="13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Diagrams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ct val="101800"/>
              </a:lnSpc>
              <a:spcBef>
                <a:spcPts val="165"/>
              </a:spcBef>
            </a:pP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emphasize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things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present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modeled.</a:t>
            </a:r>
            <a:r>
              <a:rPr dirty="0" sz="1100" spc="2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they </a:t>
            </a:r>
            <a:r>
              <a:rPr dirty="0" sz="1100">
                <a:latin typeface="Calibri"/>
                <a:cs typeface="Calibri"/>
              </a:rPr>
              <a:t>represent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structure,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extensively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documenting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architecture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software systems.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1.</a:t>
            </a:r>
            <a:r>
              <a:rPr dirty="0" sz="1100" spc="190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Class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Diagram</a:t>
            </a:r>
            <a:endParaRPr sz="1100">
              <a:latin typeface="Cambria"/>
              <a:cs typeface="Cambria"/>
            </a:endParaRPr>
          </a:p>
          <a:p>
            <a:pPr marL="241300" marR="426084">
              <a:lnSpc>
                <a:spcPct val="101800"/>
              </a:lnSpc>
              <a:spcBef>
                <a:spcPts val="130"/>
              </a:spcBef>
            </a:pPr>
            <a:r>
              <a:rPr dirty="0" sz="1100">
                <a:latin typeface="Calibri"/>
                <a:cs typeface="Calibri"/>
              </a:rPr>
              <a:t>Describes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structure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system’s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classes,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their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attributes,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relationships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among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classes.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96416" y="9198559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446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446" y="56388"/>
                </a:lnTo>
                <a:lnTo>
                  <a:pt x="5981446" y="47244"/>
                </a:lnTo>
                <a:close/>
              </a:path>
              <a:path w="5981700" h="56515">
                <a:moveTo>
                  <a:pt x="5981446" y="0"/>
                </a:moveTo>
                <a:lnTo>
                  <a:pt x="0" y="0"/>
                </a:lnTo>
                <a:lnTo>
                  <a:pt x="0" y="38112"/>
                </a:lnTo>
                <a:lnTo>
                  <a:pt x="5981446" y="38112"/>
                </a:lnTo>
                <a:lnTo>
                  <a:pt x="598144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02004" y="4947640"/>
            <a:ext cx="5824855" cy="57150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2.</a:t>
            </a:r>
            <a:r>
              <a:rPr dirty="0" sz="1100" spc="180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Component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Diagram</a:t>
            </a:r>
            <a:endParaRPr sz="1100">
              <a:latin typeface="Cambria"/>
              <a:cs typeface="Cambria"/>
            </a:endParaRPr>
          </a:p>
          <a:p>
            <a:pPr marL="241300" marR="5080">
              <a:lnSpc>
                <a:spcPct val="102000"/>
              </a:lnSpc>
              <a:spcBef>
                <a:spcPts val="130"/>
              </a:spcBef>
            </a:pPr>
            <a:r>
              <a:rPr dirty="0" sz="1100">
                <a:latin typeface="Calibri"/>
                <a:cs typeface="Calibri"/>
              </a:rPr>
              <a:t>Describes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split-</a:t>
            </a:r>
            <a:r>
              <a:rPr dirty="0" sz="1100">
                <a:latin typeface="Calibri"/>
                <a:cs typeface="Calibri"/>
              </a:rPr>
              <a:t>up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components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dependencies</a:t>
            </a:r>
            <a:r>
              <a:rPr dirty="0" sz="1100" spc="-10">
                <a:latin typeface="Calibri"/>
                <a:cs typeface="Calibri"/>
              </a:rPr>
              <a:t> among </a:t>
            </a: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components.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7260945"/>
            <a:ext cx="5885815" cy="401320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3.</a:t>
            </a:r>
            <a:r>
              <a:rPr dirty="0" sz="1100" spc="170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Composite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Structure</a:t>
            </a:r>
            <a:r>
              <a:rPr dirty="0" sz="1100" spc="-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Diagram</a:t>
            </a:r>
            <a:endParaRPr sz="11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dirty="0" sz="1100">
                <a:latin typeface="Calibri"/>
                <a:cs typeface="Calibri"/>
              </a:rPr>
              <a:t>Describes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internal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structure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class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collaborations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this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structure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makes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possible.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561" y="2327148"/>
            <a:ext cx="5845896" cy="251522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2834" y="5526823"/>
            <a:ext cx="3182337" cy="1605873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81100" y="7697785"/>
            <a:ext cx="4410075" cy="1295340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r>
              <a:rPr dirty="0" spc="-25"/>
              <a:t>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5355"/>
            <a:ext cx="5595620" cy="1032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36893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"/>
                <a:cs typeface="Cambria"/>
              </a:rPr>
              <a:t>Unified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Modeling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Language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(UML)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Overview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4.</a:t>
            </a:r>
            <a:r>
              <a:rPr dirty="0" sz="1100" spc="180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Deployment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Diagram</a:t>
            </a:r>
            <a:endParaRPr sz="1100">
              <a:latin typeface="Cambria"/>
              <a:cs typeface="Cambria"/>
            </a:endParaRPr>
          </a:p>
          <a:p>
            <a:pPr marL="241300" marR="5080">
              <a:lnSpc>
                <a:spcPct val="101800"/>
              </a:lnSpc>
              <a:spcBef>
                <a:spcPts val="135"/>
              </a:spcBef>
            </a:pPr>
            <a:r>
              <a:rPr dirty="0" sz="1100">
                <a:latin typeface="Calibri"/>
                <a:cs typeface="Calibri"/>
              </a:rPr>
              <a:t>Describes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hardware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implementations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execution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environments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and </a:t>
            </a:r>
            <a:r>
              <a:rPr dirty="0" sz="1100">
                <a:latin typeface="Calibri"/>
                <a:cs typeface="Calibri"/>
              </a:rPr>
              <a:t>artifacts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deployed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hardware.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96416" y="9198559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446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446" y="56388"/>
                </a:lnTo>
                <a:lnTo>
                  <a:pt x="5981446" y="47244"/>
                </a:lnTo>
                <a:close/>
              </a:path>
              <a:path w="5981700" h="56515">
                <a:moveTo>
                  <a:pt x="5981446" y="0"/>
                </a:moveTo>
                <a:lnTo>
                  <a:pt x="0" y="0"/>
                </a:lnTo>
                <a:lnTo>
                  <a:pt x="0" y="38112"/>
                </a:lnTo>
                <a:lnTo>
                  <a:pt x="5981446" y="38112"/>
                </a:lnTo>
                <a:lnTo>
                  <a:pt x="598144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02004" y="4734280"/>
            <a:ext cx="5885180" cy="40068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5.</a:t>
            </a:r>
            <a:r>
              <a:rPr dirty="0" sz="1100" spc="190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Object 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Diagram</a:t>
            </a:r>
            <a:endParaRPr sz="11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155"/>
              </a:spcBef>
            </a:pPr>
            <a:r>
              <a:rPr dirty="0" sz="1100">
                <a:latin typeface="Calibri"/>
                <a:cs typeface="Calibri"/>
              </a:rPr>
              <a:t>Shows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complete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partial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view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structure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example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modeled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specific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time.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465199"/>
            <a:ext cx="5895975" cy="317182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151878"/>
            <a:ext cx="4533900" cy="2114172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r>
              <a:rPr dirty="0" spc="-25"/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5355"/>
            <a:ext cx="5918200" cy="10325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4635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"/>
                <a:cs typeface="Cambria"/>
              </a:rPr>
              <a:t>Unified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Modeling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Language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(UML)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Overview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6.</a:t>
            </a:r>
            <a:r>
              <a:rPr dirty="0" sz="1100" spc="180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Package</a:t>
            </a:r>
            <a:r>
              <a:rPr dirty="0" sz="1100" spc="-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Diagram</a:t>
            </a:r>
            <a:endParaRPr sz="1100">
              <a:latin typeface="Cambria"/>
              <a:cs typeface="Cambria"/>
            </a:endParaRPr>
          </a:p>
          <a:p>
            <a:pPr marL="241300" marR="5080">
              <a:lnSpc>
                <a:spcPct val="101800"/>
              </a:lnSpc>
              <a:spcBef>
                <a:spcPts val="135"/>
              </a:spcBef>
            </a:pPr>
            <a:r>
              <a:rPr dirty="0" sz="1100">
                <a:latin typeface="Calibri"/>
                <a:cs typeface="Calibri"/>
              </a:rPr>
              <a:t>Describes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how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split-</a:t>
            </a:r>
            <a:r>
              <a:rPr dirty="0" sz="1100">
                <a:latin typeface="Calibri"/>
                <a:cs typeface="Calibri"/>
              </a:rPr>
              <a:t>up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logical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groupings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dependencies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among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these groupings.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96416" y="9198559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446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446" y="56388"/>
                </a:lnTo>
                <a:lnTo>
                  <a:pt x="5981446" y="47244"/>
                </a:lnTo>
                <a:close/>
              </a:path>
              <a:path w="5981700" h="56515">
                <a:moveTo>
                  <a:pt x="5981446" y="0"/>
                </a:moveTo>
                <a:lnTo>
                  <a:pt x="0" y="0"/>
                </a:lnTo>
                <a:lnTo>
                  <a:pt x="0" y="38112"/>
                </a:lnTo>
                <a:lnTo>
                  <a:pt x="5981446" y="38112"/>
                </a:lnTo>
                <a:lnTo>
                  <a:pt x="598144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02004" y="3990568"/>
            <a:ext cx="5859780" cy="912494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7.</a:t>
            </a:r>
            <a:r>
              <a:rPr dirty="0" sz="1100" spc="185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Profile</a:t>
            </a:r>
            <a:r>
              <a:rPr dirty="0" sz="1100" spc="-1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Diagram</a:t>
            </a:r>
            <a:endParaRPr sz="1100">
              <a:latin typeface="Cambria"/>
              <a:cs typeface="Cambria"/>
            </a:endParaRPr>
          </a:p>
          <a:p>
            <a:pPr marL="241300" marR="5080">
              <a:lnSpc>
                <a:spcPct val="101800"/>
              </a:lnSpc>
              <a:spcBef>
                <a:spcPts val="130"/>
              </a:spcBef>
            </a:pPr>
            <a:r>
              <a:rPr dirty="0" sz="1100">
                <a:latin typeface="Calibri"/>
                <a:cs typeface="Calibri"/>
              </a:rPr>
              <a:t>Operates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metamodel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level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stereotypes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classes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&lt;&lt;stereotype&gt;&gt; </a:t>
            </a:r>
            <a:r>
              <a:rPr dirty="0" sz="1100">
                <a:latin typeface="Calibri"/>
                <a:cs typeface="Calibri"/>
              </a:rPr>
              <a:t>stereotype,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profiles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packages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&lt;&lt;profile&gt;&gt;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stereotype.</a:t>
            </a:r>
            <a:r>
              <a:rPr dirty="0" sz="1100" spc="20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extension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relation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(solid </a:t>
            </a:r>
            <a:r>
              <a:rPr dirty="0" sz="1100">
                <a:latin typeface="Calibri"/>
                <a:cs typeface="Calibri"/>
              </a:rPr>
              <a:t>line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with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closed,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filled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arrowhead)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indicates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metamodel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element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given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stereotype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is </a:t>
            </a:r>
            <a:r>
              <a:rPr dirty="0" sz="1100" spc="-10">
                <a:latin typeface="Calibri"/>
                <a:cs typeface="Calibri"/>
              </a:rPr>
              <a:t>extending.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465199"/>
            <a:ext cx="4248150" cy="24377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4901184"/>
            <a:ext cx="4591050" cy="2532888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r>
              <a:rPr dirty="0" spc="-25"/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5355"/>
            <a:ext cx="5756910" cy="17227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0764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"/>
                <a:cs typeface="Cambria"/>
              </a:rPr>
              <a:t>Unified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Modeling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Language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(UML)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Overview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Behavior</a:t>
            </a:r>
            <a:r>
              <a:rPr dirty="0" sz="1300" spc="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Diagrams</a:t>
            </a:r>
            <a:endParaRPr sz="1300">
              <a:latin typeface="Cambria"/>
              <a:cs typeface="Cambria"/>
            </a:endParaRPr>
          </a:p>
          <a:p>
            <a:pPr marL="12700" marR="5080">
              <a:lnSpc>
                <a:spcPct val="101800"/>
              </a:lnSpc>
              <a:spcBef>
                <a:spcPts val="165"/>
              </a:spcBef>
            </a:pP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emphasize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what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must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happen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modeled.</a:t>
            </a:r>
            <a:r>
              <a:rPr dirty="0" sz="1100" spc="2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Since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illustrate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behavior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extensively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to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describe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functionality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software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systems.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1.</a:t>
            </a:r>
            <a:r>
              <a:rPr dirty="0" sz="1100" spc="190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Activity</a:t>
            </a:r>
            <a:r>
              <a:rPr dirty="0" sz="1100" spc="-2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Diagram</a:t>
            </a:r>
            <a:endParaRPr sz="1100">
              <a:latin typeface="Cambria"/>
              <a:cs typeface="Cambria"/>
            </a:endParaRPr>
          </a:p>
          <a:p>
            <a:pPr marL="241300" marR="112395">
              <a:lnSpc>
                <a:spcPct val="101800"/>
              </a:lnSpc>
              <a:spcBef>
                <a:spcPts val="130"/>
              </a:spcBef>
            </a:pPr>
            <a:r>
              <a:rPr dirty="0" sz="1100">
                <a:latin typeface="Calibri"/>
                <a:cs typeface="Calibri"/>
              </a:rPr>
              <a:t>Describes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business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operational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step-by-</a:t>
            </a:r>
            <a:r>
              <a:rPr dirty="0" sz="1100">
                <a:latin typeface="Calibri"/>
                <a:cs typeface="Calibri"/>
              </a:rPr>
              <a:t>step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workflows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components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system.</a:t>
            </a:r>
            <a:r>
              <a:rPr dirty="0" sz="1100" spc="229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An </a:t>
            </a:r>
            <a:r>
              <a:rPr dirty="0" sz="1100">
                <a:latin typeface="Calibri"/>
                <a:cs typeface="Calibri"/>
              </a:rPr>
              <a:t>activity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shows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overall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flow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control.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96416" y="9198559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446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446" y="56388"/>
                </a:lnTo>
                <a:lnTo>
                  <a:pt x="5981446" y="47244"/>
                </a:lnTo>
                <a:close/>
              </a:path>
              <a:path w="5981700" h="56515">
                <a:moveTo>
                  <a:pt x="5981446" y="0"/>
                </a:moveTo>
                <a:lnTo>
                  <a:pt x="0" y="0"/>
                </a:lnTo>
                <a:lnTo>
                  <a:pt x="0" y="38112"/>
                </a:lnTo>
                <a:lnTo>
                  <a:pt x="5981446" y="38112"/>
                </a:lnTo>
                <a:lnTo>
                  <a:pt x="598144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2251702"/>
            <a:ext cx="5276850" cy="686694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r>
              <a:rPr dirty="0" spc="-25"/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5355"/>
            <a:ext cx="4918075" cy="86169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591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"/>
                <a:cs typeface="Cambria"/>
              </a:rPr>
              <a:t>Unified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Modeling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Language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(UML)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Overview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2.</a:t>
            </a:r>
            <a:r>
              <a:rPr dirty="0" sz="1100" spc="185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State</a:t>
            </a:r>
            <a:r>
              <a:rPr dirty="0" sz="1100" spc="-2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Machine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Diagram</a:t>
            </a:r>
            <a:endParaRPr sz="1100">
              <a:latin typeface="Cambria"/>
              <a:cs typeface="Cambria"/>
            </a:endParaRP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dirty="0" sz="1100">
                <a:latin typeface="Calibri"/>
                <a:cs typeface="Calibri"/>
              </a:rPr>
              <a:t>Describes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states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state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transitions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system.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96416" y="9198559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446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446" y="56388"/>
                </a:lnTo>
                <a:lnTo>
                  <a:pt x="5981446" y="47244"/>
                </a:lnTo>
                <a:close/>
              </a:path>
              <a:path w="5981700" h="56515">
                <a:moveTo>
                  <a:pt x="5981446" y="0"/>
                </a:moveTo>
                <a:lnTo>
                  <a:pt x="0" y="0"/>
                </a:lnTo>
                <a:lnTo>
                  <a:pt x="0" y="38112"/>
                </a:lnTo>
                <a:lnTo>
                  <a:pt x="5981446" y="38112"/>
                </a:lnTo>
                <a:lnTo>
                  <a:pt x="598144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02004" y="5390820"/>
            <a:ext cx="5758815" cy="532765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3.</a:t>
            </a:r>
            <a:r>
              <a:rPr dirty="0" sz="1100" spc="190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Use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Case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 Diagram</a:t>
            </a:r>
            <a:endParaRPr sz="1100">
              <a:latin typeface="Cambria"/>
              <a:cs typeface="Cambria"/>
            </a:endParaRPr>
          </a:p>
          <a:p>
            <a:pPr marL="241300" marR="5080">
              <a:lnSpc>
                <a:spcPts val="1150"/>
              </a:lnSpc>
              <a:spcBef>
                <a:spcPts val="229"/>
              </a:spcBef>
            </a:pPr>
            <a:r>
              <a:rPr dirty="0" sz="1000">
                <a:latin typeface="Arial"/>
                <a:cs typeface="Arial"/>
              </a:rPr>
              <a:t>Describes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functionality</a:t>
            </a:r>
            <a:r>
              <a:rPr dirty="0" sz="1000" spc="-4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provided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by</a:t>
            </a:r>
            <a:r>
              <a:rPr dirty="0" sz="1000" spc="-4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system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in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terms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of</a:t>
            </a:r>
            <a:r>
              <a:rPr dirty="0" sz="1000" spc="-2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actors,</a:t>
            </a:r>
            <a:r>
              <a:rPr dirty="0" sz="1000" spc="-1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their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goals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represented</a:t>
            </a:r>
            <a:r>
              <a:rPr dirty="0" sz="1000" spc="-3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as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25">
                <a:latin typeface="Arial"/>
                <a:cs typeface="Arial"/>
              </a:rPr>
              <a:t>use </a:t>
            </a:r>
            <a:r>
              <a:rPr dirty="0" sz="1000">
                <a:latin typeface="Arial"/>
                <a:cs typeface="Arial"/>
              </a:rPr>
              <a:t>cases,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and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any</a:t>
            </a:r>
            <a:r>
              <a:rPr dirty="0" sz="1000" spc="-3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dependencies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among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those</a:t>
            </a:r>
            <a:r>
              <a:rPr dirty="0" sz="1000" spc="-15">
                <a:latin typeface="Arial"/>
                <a:cs typeface="Arial"/>
              </a:rPr>
              <a:t> </a:t>
            </a:r>
            <a:r>
              <a:rPr dirty="0" sz="1000">
                <a:latin typeface="Arial"/>
                <a:cs typeface="Arial"/>
              </a:rPr>
              <a:t>use</a:t>
            </a:r>
            <a:r>
              <a:rPr dirty="0" sz="1000" spc="-20">
                <a:latin typeface="Arial"/>
                <a:cs typeface="Arial"/>
              </a:rPr>
              <a:t> </a:t>
            </a:r>
            <a:r>
              <a:rPr dirty="0" sz="1000" spc="-10">
                <a:latin typeface="Arial"/>
                <a:cs typeface="Arial"/>
              </a:rPr>
              <a:t>cases.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1314446"/>
            <a:ext cx="5905500" cy="3885461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5940662"/>
            <a:ext cx="3219450" cy="818675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9078" y="7080504"/>
            <a:ext cx="2443388" cy="141016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r>
              <a:rPr dirty="0" spc="-25"/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5355"/>
            <a:ext cx="5937885" cy="18935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2667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Cambria"/>
                <a:cs typeface="Cambria"/>
              </a:rPr>
              <a:t>Unified</a:t>
            </a:r>
            <a:r>
              <a:rPr dirty="0" sz="1600" spc="-35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Modeling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Language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>
                <a:latin typeface="Cambria"/>
                <a:cs typeface="Cambria"/>
              </a:rPr>
              <a:t>(UML)</a:t>
            </a:r>
            <a:r>
              <a:rPr dirty="0" sz="1600" spc="-40">
                <a:latin typeface="Cambria"/>
                <a:cs typeface="Cambria"/>
              </a:rPr>
              <a:t> </a:t>
            </a:r>
            <a:r>
              <a:rPr dirty="0" sz="1600" spc="-10">
                <a:latin typeface="Cambria"/>
                <a:cs typeface="Cambria"/>
              </a:rPr>
              <a:t>Overview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Interaction</a:t>
            </a:r>
            <a:r>
              <a:rPr dirty="0" sz="1300" spc="25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300" spc="-10" b="1">
                <a:solidFill>
                  <a:srgbClr val="4F81BC"/>
                </a:solidFill>
                <a:latin typeface="Cambria"/>
                <a:cs typeface="Cambria"/>
              </a:rPr>
              <a:t>Diagrams</a:t>
            </a:r>
            <a:endParaRPr sz="1300">
              <a:latin typeface="Cambria"/>
              <a:cs typeface="Cambria"/>
            </a:endParaRPr>
          </a:p>
          <a:p>
            <a:pPr marL="12700" marR="43815">
              <a:lnSpc>
                <a:spcPct val="101800"/>
              </a:lnSpc>
              <a:spcBef>
                <a:spcPts val="165"/>
              </a:spcBef>
            </a:pPr>
            <a:r>
              <a:rPr dirty="0" sz="1100">
                <a:latin typeface="Calibri"/>
                <a:cs typeface="Calibri"/>
              </a:rPr>
              <a:t>These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are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subset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behavior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diagrams,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emphasizing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flow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control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data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among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things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system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modeled.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1.</a:t>
            </a:r>
            <a:r>
              <a:rPr dirty="0" sz="1100" spc="225" b="1">
                <a:solidFill>
                  <a:srgbClr val="4F81BC"/>
                </a:solidFill>
                <a:latin typeface="Cambria"/>
                <a:cs typeface="Cambria"/>
              </a:rPr>
              <a:t>  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Communication</a:t>
            </a:r>
            <a:r>
              <a:rPr dirty="0" sz="1100" b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z="1100" spc="-10" b="1">
                <a:solidFill>
                  <a:srgbClr val="4F81BC"/>
                </a:solidFill>
                <a:latin typeface="Cambria"/>
                <a:cs typeface="Cambria"/>
              </a:rPr>
              <a:t>Diagram</a:t>
            </a:r>
            <a:endParaRPr sz="1100">
              <a:latin typeface="Cambria"/>
              <a:cs typeface="Cambria"/>
            </a:endParaRPr>
          </a:p>
          <a:p>
            <a:pPr algn="just" marL="241300" marR="5080">
              <a:lnSpc>
                <a:spcPct val="101800"/>
              </a:lnSpc>
              <a:spcBef>
                <a:spcPts val="130"/>
              </a:spcBef>
            </a:pPr>
            <a:r>
              <a:rPr dirty="0" sz="1100">
                <a:latin typeface="Calibri"/>
                <a:cs typeface="Calibri"/>
              </a:rPr>
              <a:t>Shows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interactions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between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objects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parts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terms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sequenced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messages.</a:t>
            </a:r>
            <a:r>
              <a:rPr dirty="0" sz="1100" spc="2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They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represent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a</a:t>
            </a:r>
            <a:r>
              <a:rPr dirty="0" sz="1100">
                <a:latin typeface="Calibri"/>
                <a:cs typeface="Calibri"/>
              </a:rPr>
              <a:t> combination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information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taken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from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Class,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Sequence,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Use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Case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Diagrams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describing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both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the </a:t>
            </a:r>
            <a:r>
              <a:rPr dirty="0" sz="1100">
                <a:latin typeface="Calibri"/>
                <a:cs typeface="Calibri"/>
              </a:rPr>
              <a:t>static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structure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dynamic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behavior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of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system.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896416" y="9198559"/>
            <a:ext cx="5981700" cy="56515"/>
          </a:xfrm>
          <a:custGeom>
            <a:avLst/>
            <a:gdLst/>
            <a:ahLst/>
            <a:cxnLst/>
            <a:rect l="l" t="t" r="r" b="b"/>
            <a:pathLst>
              <a:path w="5981700" h="56515">
                <a:moveTo>
                  <a:pt x="5981446" y="47244"/>
                </a:moveTo>
                <a:lnTo>
                  <a:pt x="0" y="47244"/>
                </a:lnTo>
                <a:lnTo>
                  <a:pt x="0" y="56388"/>
                </a:lnTo>
                <a:lnTo>
                  <a:pt x="5981446" y="56388"/>
                </a:lnTo>
                <a:lnTo>
                  <a:pt x="5981446" y="47244"/>
                </a:lnTo>
                <a:close/>
              </a:path>
              <a:path w="5981700" h="56515">
                <a:moveTo>
                  <a:pt x="5981446" y="0"/>
                </a:moveTo>
                <a:lnTo>
                  <a:pt x="0" y="0"/>
                </a:lnTo>
                <a:lnTo>
                  <a:pt x="0" y="38112"/>
                </a:lnTo>
                <a:lnTo>
                  <a:pt x="5981446" y="38112"/>
                </a:lnTo>
                <a:lnTo>
                  <a:pt x="5981446" y="0"/>
                </a:lnTo>
                <a:close/>
              </a:path>
            </a:pathLst>
          </a:custGeom>
          <a:solidFill>
            <a:srgbClr val="61232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327148"/>
            <a:ext cx="5943600" cy="4661408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Bharath</a:t>
            </a:r>
            <a:r>
              <a:rPr dirty="0" spc="20"/>
              <a:t> </a:t>
            </a:r>
            <a:r>
              <a:rPr dirty="0" spc="-10"/>
              <a:t>Padmanabhan,</a:t>
            </a:r>
            <a:r>
              <a:rPr dirty="0" spc="20"/>
              <a:t> </a:t>
            </a:r>
            <a:r>
              <a:rPr dirty="0" spc="-10"/>
              <a:t>2/21/2012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6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/>
              <a:t>Page</a:t>
            </a:r>
            <a:r>
              <a:rPr dirty="0" spc="-10"/>
              <a:t> </a:t>
            </a:r>
            <a:r>
              <a:rPr dirty="0" spc="-25"/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Bharath Padmanabhan</dc:creator>
  <dc:title>Unified Modeling Language (UML) Overview</dc:title>
  <dcterms:created xsi:type="dcterms:W3CDTF">2023-10-23T17:36:28Z</dcterms:created>
  <dcterms:modified xsi:type="dcterms:W3CDTF">2023-10-23T17:36:28Z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2012-02-21T00:00:00Z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2023-10-23T00:00:00Z</vt:filetime>
  </property>
</Properties>
</file>