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60" r:id="rId3"/>
    <p:sldId id="261"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292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12/2/2024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15778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12/2/2024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0693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12/2/2024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50386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12/2/2024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3217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12/2/2024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7405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12/2/2024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056269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12/2/2024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7126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12/2/2024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3313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12/2/2024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71204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12/2/2024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0006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12/2/2024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5085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12/2/2024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85848438"/>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Freeform: Shape 58">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6F7ABE-436D-6FB1-5E81-0607F23366A3}"/>
              </a:ext>
            </a:extLst>
          </p:cNvPr>
          <p:cNvSpPr>
            <a:spLocks noGrp="1"/>
          </p:cNvSpPr>
          <p:nvPr>
            <p:ph type="ctrTitle"/>
          </p:nvPr>
        </p:nvSpPr>
        <p:spPr>
          <a:xfrm>
            <a:off x="6082616" y="1517904"/>
            <a:ext cx="4579288" cy="2796945"/>
          </a:xfrm>
        </p:spPr>
        <p:txBody>
          <a:bodyPr>
            <a:normAutofit/>
          </a:bodyPr>
          <a:lstStyle/>
          <a:p>
            <a:pPr algn="l"/>
            <a:r>
              <a:rPr lang="en-US" sz="5600" dirty="0"/>
              <a:t>Final Presentation</a:t>
            </a:r>
          </a:p>
        </p:txBody>
      </p:sp>
      <p:sp>
        <p:nvSpPr>
          <p:cNvPr id="3" name="Subtitle 2">
            <a:extLst>
              <a:ext uri="{FF2B5EF4-FFF2-40B4-BE49-F238E27FC236}">
                <a16:creationId xmlns:a16="http://schemas.microsoft.com/office/drawing/2014/main" id="{5DC3F0AC-1BBC-451E-2729-86E681334603}"/>
              </a:ext>
            </a:extLst>
          </p:cNvPr>
          <p:cNvSpPr>
            <a:spLocks noGrp="1"/>
          </p:cNvSpPr>
          <p:nvPr>
            <p:ph type="subTitle" idx="1"/>
          </p:nvPr>
        </p:nvSpPr>
        <p:spPr>
          <a:xfrm>
            <a:off x="6082616" y="4570807"/>
            <a:ext cx="4579288" cy="1121781"/>
          </a:xfrm>
        </p:spPr>
        <p:txBody>
          <a:bodyPr>
            <a:normAutofit fontScale="55000" lnSpcReduction="20000"/>
          </a:bodyPr>
          <a:lstStyle/>
          <a:p>
            <a:pPr algn="l"/>
            <a:r>
              <a:rPr lang="en-US" sz="12800"/>
              <a:t>Rubrik</a:t>
            </a:r>
            <a:endParaRPr lang="en-US" dirty="0"/>
          </a:p>
        </p:txBody>
      </p:sp>
      <p:pic>
        <p:nvPicPr>
          <p:cNvPr id="46" name="Picture 45">
            <a:extLst>
              <a:ext uri="{FF2B5EF4-FFF2-40B4-BE49-F238E27FC236}">
                <a16:creationId xmlns:a16="http://schemas.microsoft.com/office/drawing/2014/main" id="{A7B9BC42-1B6D-D4BD-EB61-91CF67E77A39}"/>
              </a:ext>
            </a:extLst>
          </p:cNvPr>
          <p:cNvPicPr>
            <a:picLocks noChangeAspect="1"/>
          </p:cNvPicPr>
          <p:nvPr/>
        </p:nvPicPr>
        <p:blipFill rotWithShape="1">
          <a:blip r:embed="rId2"/>
          <a:srcRect l="28831" r="14005" b="1"/>
          <a:stretch/>
        </p:blipFill>
        <p:spPr>
          <a:xfrm>
            <a:off x="20" y="758953"/>
            <a:ext cx="5327883" cy="5335854"/>
          </a:xfrm>
          <a:prstGeom prst="rect">
            <a:avLst/>
          </a:prstGeom>
        </p:spPr>
      </p:pic>
    </p:spTree>
    <p:extLst>
      <p:ext uri="{BB962C8B-B14F-4D97-AF65-F5344CB8AC3E}">
        <p14:creationId xmlns:p14="http://schemas.microsoft.com/office/powerpoint/2010/main" val="305463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DB73-2215-1ED8-C34C-579510A8C81A}"/>
              </a:ext>
            </a:extLst>
          </p:cNvPr>
          <p:cNvSpPr>
            <a:spLocks noGrp="1"/>
          </p:cNvSpPr>
          <p:nvPr>
            <p:ph type="title"/>
          </p:nvPr>
        </p:nvSpPr>
        <p:spPr>
          <a:xfrm>
            <a:off x="1517904" y="780079"/>
            <a:ext cx="9144000" cy="828005"/>
          </a:xfrm>
        </p:spPr>
        <p:txBody>
          <a:bodyPr/>
          <a:lstStyle/>
          <a:p>
            <a:r>
              <a:rPr lang="en-US" dirty="0"/>
              <a:t>Group Assignment</a:t>
            </a:r>
          </a:p>
        </p:txBody>
      </p:sp>
      <p:sp>
        <p:nvSpPr>
          <p:cNvPr id="3" name="Content Placeholder 2">
            <a:extLst>
              <a:ext uri="{FF2B5EF4-FFF2-40B4-BE49-F238E27FC236}">
                <a16:creationId xmlns:a16="http://schemas.microsoft.com/office/drawing/2014/main" id="{34CCD102-45CB-DA2B-8FE5-5C7AD7128936}"/>
              </a:ext>
            </a:extLst>
          </p:cNvPr>
          <p:cNvSpPr>
            <a:spLocks noGrp="1"/>
          </p:cNvSpPr>
          <p:nvPr>
            <p:ph idx="1"/>
          </p:nvPr>
        </p:nvSpPr>
        <p:spPr>
          <a:xfrm>
            <a:off x="1109893" y="1551327"/>
            <a:ext cx="10007950" cy="4944066"/>
          </a:xfrm>
        </p:spPr>
        <p:txBody>
          <a:bodyPr>
            <a:normAutofit fontScale="85000" lnSpcReduction="20000"/>
          </a:bodyPr>
          <a:lstStyle/>
          <a:p>
            <a:r>
              <a:rPr lang="en-US" dirty="0"/>
              <a:t>Due Date – Refer to Blackboard</a:t>
            </a:r>
          </a:p>
          <a:p>
            <a:r>
              <a:rPr lang="en-US" dirty="0"/>
              <a:t>Create a Power Point presentation that has evidence of all Group Items </a:t>
            </a:r>
            <a:r>
              <a:rPr lang="en-US" dirty="0" err="1"/>
              <a:t>rubrik</a:t>
            </a:r>
            <a:r>
              <a:rPr lang="en-US" dirty="0"/>
              <a:t>.</a:t>
            </a:r>
          </a:p>
          <a:p>
            <a:pPr lvl="1"/>
            <a:r>
              <a:rPr lang="en-US" dirty="0"/>
              <a:t>Doc Composer exports, or snapshots of your project.</a:t>
            </a:r>
          </a:p>
          <a:p>
            <a:r>
              <a:rPr lang="en-US" dirty="0"/>
              <a:t>Create video 16-20 minutes in duration. </a:t>
            </a:r>
          </a:p>
          <a:p>
            <a:pPr lvl="1"/>
            <a:r>
              <a:rPr lang="en-US" dirty="0"/>
              <a:t>This video will start off with the Group Items </a:t>
            </a:r>
            <a:r>
              <a:rPr lang="en-US" dirty="0" err="1"/>
              <a:t>rubrik</a:t>
            </a:r>
            <a:r>
              <a:rPr lang="en-US" dirty="0"/>
              <a:t>. </a:t>
            </a:r>
          </a:p>
          <a:p>
            <a:pPr lvl="1"/>
            <a:r>
              <a:rPr lang="en-US" dirty="0"/>
              <a:t>All group members must present some of this data in this portion of the video.</a:t>
            </a:r>
          </a:p>
          <a:p>
            <a:pPr lvl="1"/>
            <a:r>
              <a:rPr lang="en-US" dirty="0"/>
              <a:t>The video will present your information in a thoughtful and engaging manner. Do not just read the slides. Talk about each component to help the user understand not only the WHAT, but the WHY.</a:t>
            </a:r>
          </a:p>
          <a:p>
            <a:pPr lvl="1"/>
            <a:r>
              <a:rPr lang="en-US" dirty="0"/>
              <a:t>The video will then continue with each individual team members discussing items in the Individual items </a:t>
            </a:r>
            <a:r>
              <a:rPr lang="en-US" dirty="0" err="1"/>
              <a:t>rubrik</a:t>
            </a:r>
            <a:r>
              <a:rPr lang="en-US" dirty="0"/>
              <a:t>.</a:t>
            </a:r>
          </a:p>
          <a:p>
            <a:r>
              <a:rPr lang="en-US" dirty="0"/>
              <a:t>Upload Video</a:t>
            </a:r>
          </a:p>
          <a:p>
            <a:r>
              <a:rPr lang="en-US" dirty="0"/>
              <a:t>Upload Group PPT</a:t>
            </a:r>
          </a:p>
        </p:txBody>
      </p:sp>
    </p:spTree>
    <p:extLst>
      <p:ext uri="{BB962C8B-B14F-4D97-AF65-F5344CB8AC3E}">
        <p14:creationId xmlns:p14="http://schemas.microsoft.com/office/powerpoint/2010/main" val="1522877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DB73-2215-1ED8-C34C-579510A8C81A}"/>
              </a:ext>
            </a:extLst>
          </p:cNvPr>
          <p:cNvSpPr>
            <a:spLocks noGrp="1"/>
          </p:cNvSpPr>
          <p:nvPr>
            <p:ph type="title"/>
          </p:nvPr>
        </p:nvSpPr>
        <p:spPr>
          <a:xfrm>
            <a:off x="1517904" y="805303"/>
            <a:ext cx="9144000" cy="821699"/>
          </a:xfrm>
        </p:spPr>
        <p:txBody>
          <a:bodyPr/>
          <a:lstStyle/>
          <a:p>
            <a:r>
              <a:rPr lang="en-US" dirty="0"/>
              <a:t>Individual Assignment</a:t>
            </a:r>
          </a:p>
        </p:txBody>
      </p:sp>
      <p:sp>
        <p:nvSpPr>
          <p:cNvPr id="3" name="Content Placeholder 2">
            <a:extLst>
              <a:ext uri="{FF2B5EF4-FFF2-40B4-BE49-F238E27FC236}">
                <a16:creationId xmlns:a16="http://schemas.microsoft.com/office/drawing/2014/main" id="{34CCD102-45CB-DA2B-8FE5-5C7AD7128936}"/>
              </a:ext>
            </a:extLst>
          </p:cNvPr>
          <p:cNvSpPr>
            <a:spLocks noGrp="1"/>
          </p:cNvSpPr>
          <p:nvPr>
            <p:ph idx="1"/>
          </p:nvPr>
        </p:nvSpPr>
        <p:spPr>
          <a:xfrm>
            <a:off x="1116199" y="1721594"/>
            <a:ext cx="10026869" cy="4377454"/>
          </a:xfrm>
        </p:spPr>
        <p:txBody>
          <a:bodyPr>
            <a:normAutofit fontScale="92500" lnSpcReduction="20000"/>
          </a:bodyPr>
          <a:lstStyle/>
          <a:p>
            <a:r>
              <a:rPr lang="en-US" dirty="0"/>
              <a:t>Due Date – Refer to Blackboard</a:t>
            </a:r>
          </a:p>
          <a:p>
            <a:r>
              <a:rPr lang="en-US" dirty="0"/>
              <a:t>Create a Power Point presentation that has evidence of all Individual Items </a:t>
            </a:r>
            <a:r>
              <a:rPr lang="en-US" dirty="0" err="1"/>
              <a:t>rubrik</a:t>
            </a:r>
            <a:r>
              <a:rPr lang="en-US" dirty="0"/>
              <a:t>.</a:t>
            </a:r>
          </a:p>
          <a:p>
            <a:pPr lvl="1"/>
            <a:r>
              <a:rPr lang="en-US" dirty="0"/>
              <a:t>Include Doc Composer and model screen shots, as appropriate.</a:t>
            </a:r>
          </a:p>
          <a:p>
            <a:r>
              <a:rPr lang="en-US" dirty="0"/>
              <a:t>Video </a:t>
            </a:r>
          </a:p>
          <a:p>
            <a:pPr lvl="1"/>
            <a:r>
              <a:rPr lang="en-US" dirty="0"/>
              <a:t>In your portion of the video (discussed previously under the Group Assignment) you will discuss your Individual Items </a:t>
            </a:r>
            <a:r>
              <a:rPr lang="en-US" dirty="0" err="1"/>
              <a:t>rubrik</a:t>
            </a:r>
            <a:r>
              <a:rPr lang="en-US" dirty="0"/>
              <a:t>.</a:t>
            </a:r>
          </a:p>
          <a:p>
            <a:pPr lvl="1"/>
            <a:r>
              <a:rPr lang="en-US" dirty="0"/>
              <a:t>The video will include a discussion of what your contribution to the project had been. If you do not have a running project, you may discuss how far you got and provide evidence.</a:t>
            </a:r>
          </a:p>
          <a:p>
            <a:pPr lvl="1"/>
            <a:r>
              <a:rPr lang="en-US" dirty="0"/>
              <a:t>Refer to the Individual Items </a:t>
            </a:r>
            <a:r>
              <a:rPr lang="en-US" dirty="0" err="1"/>
              <a:t>rubrik</a:t>
            </a:r>
            <a:r>
              <a:rPr lang="en-US" dirty="0"/>
              <a:t> for additional details. </a:t>
            </a:r>
          </a:p>
          <a:p>
            <a:r>
              <a:rPr lang="en-US" dirty="0"/>
              <a:t>Upload Individual PPT</a:t>
            </a:r>
          </a:p>
        </p:txBody>
      </p:sp>
    </p:spTree>
    <p:extLst>
      <p:ext uri="{BB962C8B-B14F-4D97-AF65-F5344CB8AC3E}">
        <p14:creationId xmlns:p14="http://schemas.microsoft.com/office/powerpoint/2010/main" val="411251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011C-8A24-C4EF-3947-19E7E8A2A4A4}"/>
              </a:ext>
            </a:extLst>
          </p:cNvPr>
          <p:cNvSpPr>
            <a:spLocks noGrp="1"/>
          </p:cNvSpPr>
          <p:nvPr>
            <p:ph type="title"/>
          </p:nvPr>
        </p:nvSpPr>
        <p:spPr>
          <a:xfrm>
            <a:off x="1222629" y="0"/>
            <a:ext cx="9144000" cy="744563"/>
          </a:xfrm>
        </p:spPr>
        <p:txBody>
          <a:bodyPr/>
          <a:lstStyle/>
          <a:p>
            <a:r>
              <a:rPr lang="en-US" dirty="0"/>
              <a:t>Group Items</a:t>
            </a:r>
          </a:p>
        </p:txBody>
      </p:sp>
      <p:graphicFrame>
        <p:nvGraphicFramePr>
          <p:cNvPr id="5" name="Table 4">
            <a:extLst>
              <a:ext uri="{FF2B5EF4-FFF2-40B4-BE49-F238E27FC236}">
                <a16:creationId xmlns:a16="http://schemas.microsoft.com/office/drawing/2014/main" id="{288C7769-90B4-BBCF-5A17-4E28E2CFE781}"/>
              </a:ext>
            </a:extLst>
          </p:cNvPr>
          <p:cNvGraphicFramePr>
            <a:graphicFrameLocks noGrp="1"/>
          </p:cNvGraphicFramePr>
          <p:nvPr>
            <p:extLst>
              <p:ext uri="{D42A27DB-BD31-4B8C-83A1-F6EECF244321}">
                <p14:modId xmlns:p14="http://schemas.microsoft.com/office/powerpoint/2010/main" val="2926294436"/>
              </p:ext>
            </p:extLst>
          </p:nvPr>
        </p:nvGraphicFramePr>
        <p:xfrm>
          <a:off x="1330444" y="1003846"/>
          <a:ext cx="9718555" cy="4712424"/>
        </p:xfrm>
        <a:graphic>
          <a:graphicData uri="http://schemas.openxmlformats.org/drawingml/2006/table">
            <a:tbl>
              <a:tblPr firstRow="1" bandRow="1">
                <a:tableStyleId>{5C22544A-7EE6-4342-B048-85BDC9FD1C3A}</a:tableStyleId>
              </a:tblPr>
              <a:tblGrid>
                <a:gridCol w="2847355">
                  <a:extLst>
                    <a:ext uri="{9D8B030D-6E8A-4147-A177-3AD203B41FA5}">
                      <a16:colId xmlns:a16="http://schemas.microsoft.com/office/drawing/2014/main" val="4218485631"/>
                    </a:ext>
                  </a:extLst>
                </a:gridCol>
                <a:gridCol w="797977">
                  <a:extLst>
                    <a:ext uri="{9D8B030D-6E8A-4147-A177-3AD203B41FA5}">
                      <a16:colId xmlns:a16="http://schemas.microsoft.com/office/drawing/2014/main" val="2994102675"/>
                    </a:ext>
                  </a:extLst>
                </a:gridCol>
                <a:gridCol w="6073223">
                  <a:extLst>
                    <a:ext uri="{9D8B030D-6E8A-4147-A177-3AD203B41FA5}">
                      <a16:colId xmlns:a16="http://schemas.microsoft.com/office/drawing/2014/main" val="3702749434"/>
                    </a:ext>
                  </a:extLst>
                </a:gridCol>
              </a:tblGrid>
              <a:tr h="370840">
                <a:tc>
                  <a:txBody>
                    <a:bodyPr/>
                    <a:lstStyle/>
                    <a:p>
                      <a:pPr algn="ctr" fontAlgn="b"/>
                      <a:r>
                        <a:rPr lang="en-US" sz="1400" b="1" i="0" u="none" strike="noStrike" dirty="0">
                          <a:solidFill>
                            <a:srgbClr val="000000"/>
                          </a:solidFill>
                          <a:effectLst/>
                          <a:latin typeface="Calibri" panose="020F0502020204030204" pitchFamily="34" charset="0"/>
                        </a:rPr>
                        <a:t>Item</a:t>
                      </a:r>
                    </a:p>
                  </a:txBody>
                  <a:tcPr marL="0" marR="0" marT="0" marB="0" anchor="b"/>
                </a:tc>
                <a:tc>
                  <a:txBody>
                    <a:bodyPr/>
                    <a:lstStyle/>
                    <a:p>
                      <a:pPr algn="ctr" fontAlgn="b"/>
                      <a:r>
                        <a:rPr lang="en-US" sz="1400" b="1" i="0" u="none" strike="noStrike" dirty="0">
                          <a:solidFill>
                            <a:srgbClr val="000000"/>
                          </a:solidFill>
                          <a:effectLst/>
                          <a:latin typeface="Calibri" panose="020F0502020204030204" pitchFamily="34" charset="0"/>
                        </a:rPr>
                        <a:t>Assigned Points</a:t>
                      </a:r>
                    </a:p>
                  </a:txBody>
                  <a:tcPr marL="0" marR="0" marT="0" marB="0" anchor="b"/>
                </a:tc>
                <a:tc>
                  <a:txBody>
                    <a:bodyPr/>
                    <a:lstStyle/>
                    <a:p>
                      <a:pPr algn="ctr" fontAlgn="b"/>
                      <a:r>
                        <a:rPr lang="en-US" sz="1400" b="1" i="0" u="none" strike="noStrike">
                          <a:solidFill>
                            <a:srgbClr val="000000"/>
                          </a:solidFill>
                          <a:effectLst/>
                          <a:latin typeface="Calibri" panose="020F0502020204030204" pitchFamily="34" charset="0"/>
                        </a:rPr>
                        <a:t>Comments</a:t>
                      </a:r>
                    </a:p>
                  </a:txBody>
                  <a:tcPr marL="0" marR="0" marT="0" marB="0" anchor="b"/>
                </a:tc>
                <a:extLst>
                  <a:ext uri="{0D108BD9-81ED-4DB2-BD59-A6C34878D82A}">
                    <a16:rowId xmlns:a16="http://schemas.microsoft.com/office/drawing/2014/main" val="2761680777"/>
                  </a:ext>
                </a:extLst>
              </a:tr>
              <a:tr h="370840">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Required Items </a:t>
                      </a:r>
                    </a:p>
                  </a:txBody>
                  <a:tcPr marL="0" marR="0" marT="0" marB="0" anchor="b"/>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60</a:t>
                      </a:r>
                    </a:p>
                  </a:txBody>
                  <a:tcPr marL="0" marR="0" marT="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 Each item below will be rated on a scale of 1-10, where 1 worst and 10 is best. Anything above 10 provides WOW factor points, indicating the team really nailed it.  Just to be clear, this is where the entire team nailed it, just not a few of the members. </a:t>
                      </a:r>
                    </a:p>
                  </a:txBody>
                  <a:tcPr marL="0" marR="0" marT="0" marB="0" anchor="b"/>
                </a:tc>
                <a:extLst>
                  <a:ext uri="{0D108BD9-81ED-4DB2-BD59-A6C34878D82A}">
                    <a16:rowId xmlns:a16="http://schemas.microsoft.com/office/drawing/2014/main" val="2041876384"/>
                  </a:ext>
                </a:extLst>
              </a:tr>
              <a:tr h="287744">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Group Items</a:t>
                      </a:r>
                    </a:p>
                  </a:txBody>
                  <a:tcPr marL="0" marR="0" marT="0" marB="0" anchor="b"/>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 </a:t>
                      </a:r>
                    </a:p>
                  </a:txBody>
                  <a:tcPr marL="0" marR="0" marT="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 </a:t>
                      </a:r>
                    </a:p>
                  </a:txBody>
                  <a:tcPr marL="0" marR="0" marT="0" marB="0" anchor="b"/>
                </a:tc>
                <a:extLst>
                  <a:ext uri="{0D108BD9-81ED-4DB2-BD59-A6C34878D82A}">
                    <a16:rowId xmlns:a16="http://schemas.microsoft.com/office/drawing/2014/main" val="791870455"/>
                  </a:ext>
                </a:extLst>
              </a:tr>
              <a:tr h="370840">
                <a:tc>
                  <a:txBody>
                    <a:bodyPr/>
                    <a:lstStyle/>
                    <a:p>
                      <a:pPr algn="l" fontAlgn="ctr"/>
                      <a:r>
                        <a:rPr lang="en-US" sz="1400" b="0" i="0" u="none" strike="noStrike" dirty="0">
                          <a:solidFill>
                            <a:srgbClr val="000000"/>
                          </a:solidFill>
                          <a:effectLst/>
                          <a:latin typeface="Times New Roman" panose="02020603050405020304" pitchFamily="18" charset="0"/>
                        </a:rPr>
                        <a:t>System Requirements</a:t>
                      </a:r>
                    </a:p>
                  </a:txBody>
                  <a:tcPr marL="28575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20</a:t>
                      </a:r>
                    </a:p>
                  </a:txBody>
                  <a:tcPr marL="0" marR="0" marT="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Each team member will be responsible for adding some information into the System Requirements that were obtained from your Activity Diagrams . Each team member should discuss their Activity Diagrams and how they came up with System Requirements.</a:t>
                      </a:r>
                    </a:p>
                  </a:txBody>
                  <a:tcPr marL="0" marR="0" marT="0" marB="0" anchor="b"/>
                </a:tc>
                <a:extLst>
                  <a:ext uri="{0D108BD9-81ED-4DB2-BD59-A6C34878D82A}">
                    <a16:rowId xmlns:a16="http://schemas.microsoft.com/office/drawing/2014/main" val="823577712"/>
                  </a:ext>
                </a:extLst>
              </a:tr>
              <a:tr h="370840">
                <a:tc>
                  <a:txBody>
                    <a:bodyPr/>
                    <a:lstStyle/>
                    <a:p>
                      <a:pPr algn="l" fontAlgn="ctr"/>
                      <a:r>
                        <a:rPr lang="en-US" sz="1400" b="0" i="0" u="none" strike="noStrike" dirty="0">
                          <a:solidFill>
                            <a:srgbClr val="000000"/>
                          </a:solidFill>
                          <a:effectLst/>
                          <a:latin typeface="Times New Roman" panose="02020603050405020304" pitchFamily="18" charset="0"/>
                        </a:rPr>
                        <a:t>CRC Cards</a:t>
                      </a:r>
                    </a:p>
                  </a:txBody>
                  <a:tcPr marL="28575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10</a:t>
                      </a:r>
                    </a:p>
                  </a:txBody>
                  <a:tcPr marL="0" marR="0" marT="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kern="1200" dirty="0">
                        <a:solidFill>
                          <a:srgbClr val="000000"/>
                        </a:solidFill>
                        <a:effectLst/>
                        <a:latin typeface="Calibri" panose="020F0502020204030204" pitchFamily="34" charset="0"/>
                        <a:ea typeface="+mn-ea"/>
                        <a:cs typeface="+mn-cs"/>
                      </a:endParaRPr>
                    </a:p>
                  </a:txBody>
                  <a:tcPr marL="0" marR="0" marT="0" marB="0" anchor="b"/>
                </a:tc>
                <a:extLst>
                  <a:ext uri="{0D108BD9-81ED-4DB2-BD59-A6C34878D82A}">
                    <a16:rowId xmlns:a16="http://schemas.microsoft.com/office/drawing/2014/main" val="2420205366"/>
                  </a:ext>
                </a:extLst>
              </a:tr>
              <a:tr h="370840">
                <a:tc>
                  <a:txBody>
                    <a:bodyPr/>
                    <a:lstStyle/>
                    <a:p>
                      <a:pPr algn="l" fontAlgn="ctr"/>
                      <a:r>
                        <a:rPr lang="en-US" sz="1400" b="0" i="0" u="none" strike="noStrike" dirty="0">
                          <a:solidFill>
                            <a:srgbClr val="000000"/>
                          </a:solidFill>
                          <a:effectLst/>
                          <a:latin typeface="Times New Roman" panose="02020603050405020304" pitchFamily="18" charset="0"/>
                        </a:rPr>
                        <a:t>Class Diagram</a:t>
                      </a:r>
                    </a:p>
                  </a:txBody>
                  <a:tcPr marL="28575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10</a:t>
                      </a:r>
                    </a:p>
                  </a:txBody>
                  <a:tcPr marL="0" marR="0" marT="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The team will discuss the one or more class diagrams that were developed to support implementation of the Actions on the Activity diagram. Each team member must participate. </a:t>
                      </a:r>
                    </a:p>
                  </a:txBody>
                  <a:tcPr marL="0" marR="0" marT="0" marB="0" anchor="b"/>
                </a:tc>
                <a:extLst>
                  <a:ext uri="{0D108BD9-81ED-4DB2-BD59-A6C34878D82A}">
                    <a16:rowId xmlns:a16="http://schemas.microsoft.com/office/drawing/2014/main" val="959947537"/>
                  </a:ext>
                </a:extLst>
              </a:tr>
              <a:tr h="370840">
                <a:tc>
                  <a:txBody>
                    <a:bodyPr/>
                    <a:lstStyle/>
                    <a:p>
                      <a:pPr algn="l" fontAlgn="ctr"/>
                      <a:r>
                        <a:rPr lang="en-US" sz="1400" b="0" i="0" u="none" strike="noStrike" dirty="0">
                          <a:solidFill>
                            <a:srgbClr val="000000"/>
                          </a:solidFill>
                          <a:effectLst/>
                          <a:latin typeface="Times New Roman" panose="02020603050405020304" pitchFamily="18" charset="0"/>
                        </a:rPr>
                        <a:t>Presentation</a:t>
                      </a:r>
                    </a:p>
                  </a:txBody>
                  <a:tcPr marL="28575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10</a:t>
                      </a:r>
                    </a:p>
                  </a:txBody>
                  <a:tcPr marL="0" marR="0" marT="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You will be graded on how well your team shows how well they operated as a team. Not just how engaging you were, but how well you demonstrate operating as a cooperative team. </a:t>
                      </a:r>
                    </a:p>
                  </a:txBody>
                  <a:tcPr marL="0" marR="0" marT="0" marB="0" anchor="b"/>
                </a:tc>
                <a:extLst>
                  <a:ext uri="{0D108BD9-81ED-4DB2-BD59-A6C34878D82A}">
                    <a16:rowId xmlns:a16="http://schemas.microsoft.com/office/drawing/2014/main" val="1116096718"/>
                  </a:ext>
                </a:extLst>
              </a:tr>
              <a:tr h="370840">
                <a:tc>
                  <a:txBody>
                    <a:bodyPr/>
                    <a:lstStyle/>
                    <a:p>
                      <a:pPr algn="l" fontAlgn="ctr"/>
                      <a:r>
                        <a:rPr lang="en-US" sz="1400" b="0" i="0" u="none" strike="noStrike" dirty="0">
                          <a:solidFill>
                            <a:srgbClr val="000000"/>
                          </a:solidFill>
                          <a:effectLst/>
                          <a:latin typeface="Times New Roman" panose="02020603050405020304" pitchFamily="18" charset="0"/>
                        </a:rPr>
                        <a:t>Doc Composer generated Design Document</a:t>
                      </a:r>
                    </a:p>
                  </a:txBody>
                  <a:tcPr marL="28575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10</a:t>
                      </a:r>
                    </a:p>
                  </a:txBody>
                  <a:tcPr marL="0" marR="0" marT="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This information will be discussed the items above. I do not expect a walkthrough of the Design Document, but the Design Document must be submitted for credit. A template will be provided.</a:t>
                      </a:r>
                    </a:p>
                  </a:txBody>
                  <a:tcPr marL="0" marR="0" marT="0" marB="0" anchor="b"/>
                </a:tc>
                <a:extLst>
                  <a:ext uri="{0D108BD9-81ED-4DB2-BD59-A6C34878D82A}">
                    <a16:rowId xmlns:a16="http://schemas.microsoft.com/office/drawing/2014/main" val="815090"/>
                  </a:ext>
                </a:extLst>
              </a:tr>
            </a:tbl>
          </a:graphicData>
        </a:graphic>
      </p:graphicFrame>
    </p:spTree>
    <p:extLst>
      <p:ext uri="{BB962C8B-B14F-4D97-AF65-F5344CB8AC3E}">
        <p14:creationId xmlns:p14="http://schemas.microsoft.com/office/powerpoint/2010/main" val="425556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4843B56B-DD63-40AB-85E1-E18901E13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9344E4-CB02-427C-9FF0-E06375167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AFE63D-2C65-28F7-D6EE-2A9E12EB2F0A}"/>
              </a:ext>
            </a:extLst>
          </p:cNvPr>
          <p:cNvSpPr>
            <a:spLocks noGrp="1"/>
          </p:cNvSpPr>
          <p:nvPr>
            <p:ph type="title"/>
          </p:nvPr>
        </p:nvSpPr>
        <p:spPr>
          <a:xfrm>
            <a:off x="478865" y="215753"/>
            <a:ext cx="10668000" cy="563723"/>
          </a:xfrm>
        </p:spPr>
        <p:txBody>
          <a:bodyPr vert="horz" lIns="91440" tIns="45720" rIns="91440" bIns="45720" rtlCol="0" anchor="b">
            <a:normAutofit fontScale="90000"/>
          </a:bodyPr>
          <a:lstStyle/>
          <a:p>
            <a:r>
              <a:rPr lang="en-US" sz="4800" dirty="0"/>
              <a:t>Individual Items</a:t>
            </a:r>
          </a:p>
        </p:txBody>
      </p:sp>
      <p:graphicFrame>
        <p:nvGraphicFramePr>
          <p:cNvPr id="6" name="Table 5">
            <a:extLst>
              <a:ext uri="{FF2B5EF4-FFF2-40B4-BE49-F238E27FC236}">
                <a16:creationId xmlns:a16="http://schemas.microsoft.com/office/drawing/2014/main" id="{0829A36C-74B7-16F7-49F5-EB2F7242A550}"/>
              </a:ext>
            </a:extLst>
          </p:cNvPr>
          <p:cNvGraphicFramePr>
            <a:graphicFrameLocks noGrp="1"/>
          </p:cNvGraphicFramePr>
          <p:nvPr>
            <p:extLst>
              <p:ext uri="{D42A27DB-BD31-4B8C-83A1-F6EECF244321}">
                <p14:modId xmlns:p14="http://schemas.microsoft.com/office/powerpoint/2010/main" val="1270733634"/>
              </p:ext>
            </p:extLst>
          </p:nvPr>
        </p:nvGraphicFramePr>
        <p:xfrm>
          <a:off x="1044101" y="1489912"/>
          <a:ext cx="10355001" cy="3252396"/>
        </p:xfrm>
        <a:graphic>
          <a:graphicData uri="http://schemas.openxmlformats.org/drawingml/2006/table">
            <a:tbl>
              <a:tblPr firstRow="1" bandRow="1">
                <a:tableStyleId>{5C22544A-7EE6-4342-B048-85BDC9FD1C3A}</a:tableStyleId>
              </a:tblPr>
              <a:tblGrid>
                <a:gridCol w="3710706">
                  <a:extLst>
                    <a:ext uri="{9D8B030D-6E8A-4147-A177-3AD203B41FA5}">
                      <a16:colId xmlns:a16="http://schemas.microsoft.com/office/drawing/2014/main" val="172661366"/>
                    </a:ext>
                  </a:extLst>
                </a:gridCol>
                <a:gridCol w="1130203">
                  <a:extLst>
                    <a:ext uri="{9D8B030D-6E8A-4147-A177-3AD203B41FA5}">
                      <a16:colId xmlns:a16="http://schemas.microsoft.com/office/drawing/2014/main" val="3606953783"/>
                    </a:ext>
                  </a:extLst>
                </a:gridCol>
                <a:gridCol w="5514092">
                  <a:extLst>
                    <a:ext uri="{9D8B030D-6E8A-4147-A177-3AD203B41FA5}">
                      <a16:colId xmlns:a16="http://schemas.microsoft.com/office/drawing/2014/main" val="3806999794"/>
                    </a:ext>
                  </a:extLst>
                </a:gridCol>
              </a:tblGrid>
              <a:tr h="370840">
                <a:tc>
                  <a:txBody>
                    <a:bodyPr/>
                    <a:lstStyle/>
                    <a:p>
                      <a:pPr algn="ctr" fontAlgn="b"/>
                      <a:r>
                        <a:rPr lang="en-US" sz="1400" b="1" i="0" u="none" strike="noStrike" dirty="0">
                          <a:solidFill>
                            <a:srgbClr val="000000"/>
                          </a:solidFill>
                          <a:effectLst/>
                          <a:latin typeface="Calibri" panose="020F0502020204030204" pitchFamily="34" charset="0"/>
                        </a:rPr>
                        <a:t>Item</a:t>
                      </a:r>
                    </a:p>
                  </a:txBody>
                  <a:tcPr marL="6350" marR="6350" marT="6350" marB="0" anchor="b"/>
                </a:tc>
                <a:tc>
                  <a:txBody>
                    <a:bodyPr/>
                    <a:lstStyle/>
                    <a:p>
                      <a:pPr algn="ctr" fontAlgn="b"/>
                      <a:r>
                        <a:rPr lang="en-US" sz="1400" b="1" i="0" u="none" strike="noStrike">
                          <a:solidFill>
                            <a:srgbClr val="000000"/>
                          </a:solidFill>
                          <a:effectLst/>
                          <a:latin typeface="Calibri" panose="020F0502020204030204" pitchFamily="34" charset="0"/>
                        </a:rPr>
                        <a:t>Assigned Points</a:t>
                      </a:r>
                    </a:p>
                  </a:txBody>
                  <a:tcPr marL="6350" marR="6350" marT="6350" marB="0" anchor="b"/>
                </a:tc>
                <a:tc>
                  <a:txBody>
                    <a:bodyPr/>
                    <a:lstStyle/>
                    <a:p>
                      <a:pPr algn="ctr" fontAlgn="b"/>
                      <a:r>
                        <a:rPr lang="en-US" sz="1400" b="1" i="0" u="none" strike="noStrike" dirty="0">
                          <a:solidFill>
                            <a:srgbClr val="000000"/>
                          </a:solidFill>
                          <a:effectLst/>
                          <a:latin typeface="Calibri" panose="020F0502020204030204" pitchFamily="34" charset="0"/>
                        </a:rPr>
                        <a:t>Comments</a:t>
                      </a:r>
                    </a:p>
                  </a:txBody>
                  <a:tcPr marL="6350" marR="6350" marT="6350" marB="0" anchor="b"/>
                </a:tc>
                <a:extLst>
                  <a:ext uri="{0D108BD9-81ED-4DB2-BD59-A6C34878D82A}">
                    <a16:rowId xmlns:a16="http://schemas.microsoft.com/office/drawing/2014/main" val="3444596087"/>
                  </a:ext>
                </a:extLst>
              </a:tr>
              <a:tr h="41432">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Required Items </a:t>
                      </a:r>
                    </a:p>
                  </a:txBody>
                  <a:tcPr marL="6350" marR="6350" marT="6350" marB="0" anchor="b"/>
                </a:tc>
                <a:tc>
                  <a:txBody>
                    <a:bodyPr/>
                    <a:lstStyle/>
                    <a:p>
                      <a:pPr algn="ctr" fontAlgn="b"/>
                      <a:r>
                        <a:rPr lang="en-US" sz="1400" b="0" i="0" u="none" strike="noStrike" kern="1200">
                          <a:solidFill>
                            <a:srgbClr val="000000"/>
                          </a:solidFill>
                          <a:effectLst/>
                          <a:latin typeface="Calibri" panose="020F0502020204030204" pitchFamily="34" charset="0"/>
                          <a:ea typeface="+mn-ea"/>
                          <a:cs typeface="+mn-cs"/>
                        </a:rPr>
                        <a:t>30</a:t>
                      </a:r>
                      <a:endParaRPr lang="en-US" sz="1400" b="0" i="0" u="none" strike="noStrike" kern="1200" dirty="0">
                        <a:solidFill>
                          <a:srgbClr val="000000"/>
                        </a:solidFill>
                        <a:effectLst/>
                        <a:latin typeface="Calibri" panose="020F0502020204030204" pitchFamily="34" charset="0"/>
                        <a:ea typeface="+mn-ea"/>
                        <a:cs typeface="+mn-cs"/>
                      </a:endParaRPr>
                    </a:p>
                  </a:txBody>
                  <a:tcPr marL="6350" marR="6350" marT="635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Each item below will be rated on a scale of 1-10, where 1 is worst and 10 is best. Anything above 10 provides WOW factor points, indicating the individual really nailed it. </a:t>
                      </a:r>
                    </a:p>
                  </a:txBody>
                  <a:tcPr marL="6350" marR="6350" marT="6350" marB="0" anchor="b"/>
                </a:tc>
                <a:extLst>
                  <a:ext uri="{0D108BD9-81ED-4DB2-BD59-A6C34878D82A}">
                    <a16:rowId xmlns:a16="http://schemas.microsoft.com/office/drawing/2014/main" val="3464997825"/>
                  </a:ext>
                </a:extLst>
              </a:tr>
              <a:tr h="295836">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Individual Items</a:t>
                      </a:r>
                    </a:p>
                  </a:txBody>
                  <a:tcPr marL="6350" marR="6350" marT="6350" marB="0" anchor="b"/>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 </a:t>
                      </a:r>
                    </a:p>
                  </a:txBody>
                  <a:tcPr marL="6350" marR="6350" marT="635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 </a:t>
                      </a:r>
                    </a:p>
                  </a:txBody>
                  <a:tcPr marL="6350" marR="6350" marT="6350" marB="0" anchor="b"/>
                </a:tc>
                <a:extLst>
                  <a:ext uri="{0D108BD9-81ED-4DB2-BD59-A6C34878D82A}">
                    <a16:rowId xmlns:a16="http://schemas.microsoft.com/office/drawing/2014/main" val="2885182409"/>
                  </a:ext>
                </a:extLst>
              </a:tr>
              <a:tr h="370840">
                <a:tc>
                  <a:txBody>
                    <a:bodyPr/>
                    <a:lstStyle/>
                    <a:p>
                      <a:pPr algn="l" fontAlgn="ctr"/>
                      <a:endParaRPr lang="en-US" sz="1400" b="0" i="0" u="none" strike="noStrike" dirty="0">
                        <a:solidFill>
                          <a:srgbClr val="000000"/>
                        </a:solidFill>
                        <a:effectLst/>
                        <a:latin typeface="Times New Roman" panose="02020603050405020304" pitchFamily="18" charset="0"/>
                      </a:endParaRPr>
                    </a:p>
                  </a:txBody>
                  <a:tcPr marL="285750" marR="6350" marT="6350" marB="0" anchor="ctr"/>
                </a:tc>
                <a:tc>
                  <a:txBody>
                    <a:bodyPr/>
                    <a:lstStyle/>
                    <a:p>
                      <a:pPr algn="ctr" fontAlgn="b"/>
                      <a:endParaRPr lang="en-US" sz="1400" b="0" i="0" u="none" strike="noStrike" kern="1200" dirty="0">
                        <a:solidFill>
                          <a:srgbClr val="000000"/>
                        </a:solidFill>
                        <a:effectLst/>
                        <a:latin typeface="Calibri" panose="020F0502020204030204" pitchFamily="34" charset="0"/>
                        <a:ea typeface="+mn-ea"/>
                        <a:cs typeface="+mn-cs"/>
                      </a:endParaRPr>
                    </a:p>
                  </a:txBody>
                  <a:tcPr marL="6350" marR="6350" marT="6350" marB="0" anchor="b"/>
                </a:tc>
                <a:tc>
                  <a:txBody>
                    <a:bodyPr/>
                    <a:lstStyle/>
                    <a:p>
                      <a:pPr algn="l" fontAlgn="b"/>
                      <a:endParaRPr lang="en-US" sz="1400" b="0" i="0" u="none" strike="noStrike" kern="1200" dirty="0">
                        <a:solidFill>
                          <a:srgbClr val="000000"/>
                        </a:solidFill>
                        <a:effectLst/>
                        <a:latin typeface="Calibri" panose="020F0502020204030204" pitchFamily="34" charset="0"/>
                        <a:ea typeface="+mn-ea"/>
                        <a:cs typeface="+mn-cs"/>
                      </a:endParaRPr>
                    </a:p>
                  </a:txBody>
                  <a:tcPr marL="6350" marR="6350" marT="6350" marB="0" anchor="b"/>
                </a:tc>
                <a:extLst>
                  <a:ext uri="{0D108BD9-81ED-4DB2-BD59-A6C34878D82A}">
                    <a16:rowId xmlns:a16="http://schemas.microsoft.com/office/drawing/2014/main" val="1920138833"/>
                  </a:ext>
                </a:extLst>
              </a:tr>
              <a:tr h="370840">
                <a:tc>
                  <a:txBody>
                    <a:bodyPr/>
                    <a:lstStyle/>
                    <a:p>
                      <a:pPr algn="l" fontAlgn="ctr"/>
                      <a:r>
                        <a:rPr lang="en-US" sz="1400" b="0" i="0" u="none" strike="noStrike" dirty="0">
                          <a:solidFill>
                            <a:srgbClr val="000000"/>
                          </a:solidFill>
                          <a:effectLst/>
                          <a:latin typeface="Times New Roman" panose="02020603050405020304" pitchFamily="18" charset="0"/>
                        </a:rPr>
                        <a:t>Sequence Diagrams</a:t>
                      </a:r>
                    </a:p>
                  </a:txBody>
                  <a:tcPr marL="285750" marR="6350" marT="635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20</a:t>
                      </a:r>
                    </a:p>
                  </a:txBody>
                  <a:tcPr marL="6350" marR="6350" marT="635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Walk through of the sequence, referring back to the CRC Cards and Class Diagrams to show that there was a flow from the System Requirements, to the CRC Cards, to the Class Diagrams then to your Sequence Diagrams</a:t>
                      </a:r>
                    </a:p>
                  </a:txBody>
                  <a:tcPr marL="6350" marR="6350" marT="6350" marB="0" anchor="b"/>
                </a:tc>
                <a:extLst>
                  <a:ext uri="{0D108BD9-81ED-4DB2-BD59-A6C34878D82A}">
                    <a16:rowId xmlns:a16="http://schemas.microsoft.com/office/drawing/2014/main" val="2426447948"/>
                  </a:ext>
                </a:extLst>
              </a:tr>
              <a:tr h="370840">
                <a:tc>
                  <a:txBody>
                    <a:bodyPr/>
                    <a:lstStyle/>
                    <a:p>
                      <a:pPr lvl="0" algn="l" fontAlgn="ctr"/>
                      <a:r>
                        <a:rPr lang="en-US" sz="1400" b="0" i="0" u="none" strike="noStrike" dirty="0">
                          <a:solidFill>
                            <a:srgbClr val="000000"/>
                          </a:solidFill>
                          <a:effectLst/>
                          <a:latin typeface="Times New Roman" panose="02020603050405020304" pitchFamily="18" charset="0"/>
                        </a:rPr>
                        <a:t>Presentation</a:t>
                      </a:r>
                    </a:p>
                  </a:txBody>
                  <a:tcPr marL="285750" marR="6350" marT="635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10</a:t>
                      </a:r>
                    </a:p>
                  </a:txBody>
                  <a:tcPr marL="6350" marR="6350" marT="6350" marB="0" anchor="b"/>
                </a:tc>
                <a:tc>
                  <a:txBody>
                    <a:bodyPr/>
                    <a:lstStyle/>
                    <a:p>
                      <a:pPr algn="l" fontAlgn="b"/>
                      <a:r>
                        <a:rPr lang="en-US" sz="1400" b="0" i="0" u="none" strike="noStrike" kern="1200" dirty="0">
                          <a:solidFill>
                            <a:srgbClr val="000000"/>
                          </a:solidFill>
                          <a:effectLst/>
                          <a:latin typeface="Calibri" panose="020F0502020204030204" pitchFamily="34" charset="0"/>
                          <a:ea typeface="+mn-ea"/>
                          <a:cs typeface="+mn-cs"/>
                        </a:rPr>
                        <a:t>You will be graded individually on how well you presented. Not just how engaging you were, but more importantly how well you demonstrated that you took your responsibility seriously, and provided sufficient input into the team project.</a:t>
                      </a:r>
                    </a:p>
                  </a:txBody>
                  <a:tcPr marL="6350" marR="6350" marT="6350" marB="0" anchor="b"/>
                </a:tc>
                <a:extLst>
                  <a:ext uri="{0D108BD9-81ED-4DB2-BD59-A6C34878D82A}">
                    <a16:rowId xmlns:a16="http://schemas.microsoft.com/office/drawing/2014/main" val="1244802700"/>
                  </a:ext>
                </a:extLst>
              </a:tr>
            </a:tbl>
          </a:graphicData>
        </a:graphic>
      </p:graphicFrame>
    </p:spTree>
    <p:extLst>
      <p:ext uri="{BB962C8B-B14F-4D97-AF65-F5344CB8AC3E}">
        <p14:creationId xmlns:p14="http://schemas.microsoft.com/office/powerpoint/2010/main" val="1026078345"/>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177</TotalTime>
  <Words>600</Words>
  <Application>Microsoft Office PowerPoint</Application>
  <PresentationFormat>Widescreen</PresentationFormat>
  <Paragraphs>62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Aharoni</vt:lpstr>
      <vt:lpstr>Arial</vt:lpstr>
      <vt:lpstr>Avenir Next LT Pro</vt:lpstr>
      <vt:lpstr>Calibri</vt:lpstr>
      <vt:lpstr>Times New Roman</vt:lpstr>
      <vt:lpstr>PrismaticVTI</vt:lpstr>
      <vt:lpstr>Final Presentation</vt:lpstr>
      <vt:lpstr>Group Assignment</vt:lpstr>
      <vt:lpstr>Individual Assignment</vt:lpstr>
      <vt:lpstr>Group Items</vt:lpstr>
      <vt:lpstr>Individual Items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 Guidance</dc:title>
  <dc:creator>Joseph Waclawski</dc:creator>
  <cp:lastModifiedBy>Joseph John Waclawski</cp:lastModifiedBy>
  <cp:revision>9</cp:revision>
  <dcterms:created xsi:type="dcterms:W3CDTF">2024-04-16T17:56:49Z</dcterms:created>
  <dcterms:modified xsi:type="dcterms:W3CDTF">2024-12-02T19:28:54Z</dcterms:modified>
</cp:coreProperties>
</file>