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3912" y="1310157"/>
            <a:ext cx="8550574" cy="1078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936" y="2533947"/>
            <a:ext cx="8550526" cy="3332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8CBnAmYnwk0" TargetMode="External"/><Relationship Id="rId3" Type="http://schemas.openxmlformats.org/officeDocument/2006/relationships/hyperlink" Target="http://www.youtube.com/watch?v=vgYKW9O6fFE" TargetMode="External"/><Relationship Id="rId4" Type="http://schemas.openxmlformats.org/officeDocument/2006/relationships/hyperlink" Target="http://www.youtube.com/watch?v=FkRwbVUVFvE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eamgantt.com/blog/gantt-chart-example" TargetMode="External"/><Relationship Id="rId3" Type="http://schemas.openxmlformats.org/officeDocument/2006/relationships/hyperlink" Target="http://www.smartsheet.com/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Y_A0E1ToC_I" TargetMode="External"/><Relationship Id="rId3" Type="http://schemas.openxmlformats.org/officeDocument/2006/relationships/hyperlink" Target="http://www.youtube.com/watch?v=mp22SDTnsQQ" TargetMode="External"/><Relationship Id="rId4" Type="http://schemas.openxmlformats.org/officeDocument/2006/relationships/hyperlink" Target="http://www.youtube.com/watch?v=Z9QbYZh1YXY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482" y="2744772"/>
            <a:ext cx="5047615" cy="1591945"/>
          </a:xfrm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70"/>
              </a:spcBef>
            </a:pPr>
            <a:r>
              <a:rPr dirty="0" sz="4950"/>
              <a:t>What</a:t>
            </a:r>
            <a:r>
              <a:rPr dirty="0" sz="4950" spc="-235"/>
              <a:t> </a:t>
            </a:r>
            <a:r>
              <a:rPr dirty="0" sz="4950" spc="25"/>
              <a:t>i</a:t>
            </a:r>
            <a:r>
              <a:rPr dirty="0" sz="4950" spc="240"/>
              <a:t>t</a:t>
            </a:r>
            <a:r>
              <a:rPr dirty="0" sz="4950" spc="-300"/>
              <a:t>’</a:t>
            </a:r>
            <a:r>
              <a:rPr dirty="0" sz="4950" spc="35"/>
              <a:t>s</a:t>
            </a:r>
            <a:r>
              <a:rPr dirty="0" sz="4950" spc="-180"/>
              <a:t> </a:t>
            </a:r>
            <a:r>
              <a:rPr dirty="0" sz="4950"/>
              <a:t>all</a:t>
            </a:r>
            <a:r>
              <a:rPr dirty="0" sz="4950" spc="-240"/>
              <a:t> </a:t>
            </a:r>
            <a:r>
              <a:rPr dirty="0" sz="4950" spc="-10"/>
              <a:t>about…</a:t>
            </a:r>
            <a:endParaRPr sz="4950"/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dirty="0" sz="1950"/>
              <a:t>(overview</a:t>
            </a:r>
            <a:r>
              <a:rPr dirty="0" sz="1950" spc="40"/>
              <a:t> </a:t>
            </a:r>
            <a:r>
              <a:rPr dirty="0" sz="1950"/>
              <a:t>of</a:t>
            </a:r>
            <a:r>
              <a:rPr dirty="0" sz="1950" spc="40"/>
              <a:t> </a:t>
            </a:r>
            <a:r>
              <a:rPr dirty="0" sz="1950"/>
              <a:t>software</a:t>
            </a:r>
            <a:r>
              <a:rPr dirty="0" sz="1950" spc="35"/>
              <a:t> </a:t>
            </a:r>
            <a:r>
              <a:rPr dirty="0" sz="1950"/>
              <a:t>engineering</a:t>
            </a:r>
            <a:r>
              <a:rPr dirty="0" sz="1950" spc="50"/>
              <a:t> </a:t>
            </a:r>
            <a:r>
              <a:rPr dirty="0" sz="1950" spc="-10"/>
              <a:t>processes)</a:t>
            </a:r>
            <a:endParaRPr sz="1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546" rIns="0" bIns="0" rtlCol="0" vert="horz">
            <a:spAutoFit/>
          </a:bodyPr>
          <a:lstStyle/>
          <a:p>
            <a:pPr marL="12065" marR="5080">
              <a:lnSpc>
                <a:spcPts val="3560"/>
              </a:lnSpc>
              <a:spcBef>
                <a:spcPts val="550"/>
              </a:spcBef>
            </a:pPr>
            <a:r>
              <a:rPr dirty="0" sz="3300" spc="-30"/>
              <a:t>CMU-</a:t>
            </a:r>
            <a:r>
              <a:rPr dirty="0" sz="3300" spc="-50"/>
              <a:t>SEI’s</a:t>
            </a:r>
            <a:r>
              <a:rPr dirty="0" sz="3300" spc="-120"/>
              <a:t> </a:t>
            </a:r>
            <a:r>
              <a:rPr dirty="0" sz="3300" spc="-20"/>
              <a:t>Capabilities</a:t>
            </a:r>
            <a:r>
              <a:rPr dirty="0" sz="3300" spc="-114"/>
              <a:t> </a:t>
            </a:r>
            <a:r>
              <a:rPr dirty="0" sz="3300" spc="-20"/>
              <a:t>Maturity</a:t>
            </a:r>
            <a:r>
              <a:rPr dirty="0" sz="3300" spc="-105"/>
              <a:t> </a:t>
            </a:r>
            <a:r>
              <a:rPr dirty="0" sz="3300" spc="-10"/>
              <a:t>Model</a:t>
            </a:r>
            <a:r>
              <a:rPr dirty="0" sz="3300" spc="-130"/>
              <a:t> </a:t>
            </a:r>
            <a:r>
              <a:rPr dirty="0" sz="3300" spc="-10"/>
              <a:t>(CMM) </a:t>
            </a:r>
            <a:r>
              <a:rPr dirty="0" sz="3300" spc="-20"/>
              <a:t>[focus</a:t>
            </a:r>
            <a:r>
              <a:rPr dirty="0" sz="3300" spc="-125"/>
              <a:t> </a:t>
            </a:r>
            <a:r>
              <a:rPr dirty="0" sz="3300"/>
              <a:t>on</a:t>
            </a:r>
            <a:r>
              <a:rPr dirty="0" sz="3300" spc="-120"/>
              <a:t> </a:t>
            </a:r>
            <a:r>
              <a:rPr dirty="0" sz="3300" spc="-10">
                <a:solidFill>
                  <a:srgbClr val="FF0000"/>
                </a:solidFill>
              </a:rPr>
              <a:t>process</a:t>
            </a:r>
            <a:r>
              <a:rPr dirty="0" sz="3300" spc="-114">
                <a:solidFill>
                  <a:srgbClr val="FF0000"/>
                </a:solidFill>
              </a:rPr>
              <a:t> </a:t>
            </a:r>
            <a:r>
              <a:rPr dirty="0" sz="3300"/>
              <a:t>of</a:t>
            </a:r>
            <a:r>
              <a:rPr dirty="0" sz="3300" spc="-105"/>
              <a:t> </a:t>
            </a:r>
            <a:r>
              <a:rPr dirty="0" sz="3300" spc="-30"/>
              <a:t>software</a:t>
            </a:r>
            <a:r>
              <a:rPr dirty="0" sz="3300" spc="-120"/>
              <a:t> </a:t>
            </a:r>
            <a:r>
              <a:rPr dirty="0" sz="3300" spc="-10"/>
              <a:t>development]</a:t>
            </a:r>
            <a:endParaRPr sz="3300"/>
          </a:p>
        </p:txBody>
      </p:sp>
      <p:sp>
        <p:nvSpPr>
          <p:cNvPr id="3" name="object 3" descr=""/>
          <p:cNvSpPr txBox="1"/>
          <p:nvPr/>
        </p:nvSpPr>
        <p:spPr>
          <a:xfrm>
            <a:off x="753869" y="2466643"/>
            <a:ext cx="8366125" cy="33020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150">
                <a:latin typeface="Calibri"/>
                <a:cs typeface="Calibri"/>
              </a:rPr>
              <a:t>Five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levels</a:t>
            </a:r>
            <a:r>
              <a:rPr dirty="0" sz="2150" spc="-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along</a:t>
            </a:r>
            <a:r>
              <a:rPr dirty="0" sz="2150" spc="-4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which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software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20">
                <a:latin typeface="Calibri"/>
                <a:cs typeface="Calibri"/>
              </a:rPr>
              <a:t>development</a:t>
            </a:r>
            <a:r>
              <a:rPr dirty="0" sz="2150" spc="-75">
                <a:latin typeface="Calibri"/>
                <a:cs typeface="Calibri"/>
              </a:rPr>
              <a:t> </a:t>
            </a:r>
            <a:r>
              <a:rPr dirty="0" sz="2150" spc="-20">
                <a:latin typeface="Calibri"/>
                <a:cs typeface="Calibri"/>
              </a:rPr>
              <a:t>organizations</a:t>
            </a:r>
            <a:r>
              <a:rPr dirty="0" sz="2150" spc="-4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are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evaluated:</a:t>
            </a:r>
            <a:endParaRPr sz="215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565"/>
              </a:spcBef>
              <a:buSzPct val="95348"/>
              <a:buAutoNum type="arabicPeriod"/>
              <a:tabLst>
                <a:tab pos="221615" algn="l"/>
              </a:tabLst>
            </a:pPr>
            <a:r>
              <a:rPr dirty="0" sz="2150" i="1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dirty="0" sz="2150" spc="-4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15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chaotic,</a:t>
            </a:r>
            <a:r>
              <a:rPr dirty="0" sz="215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dirty="0" sz="215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-20">
                <a:solidFill>
                  <a:srgbClr val="FF0000"/>
                </a:solidFill>
                <a:latin typeface="Calibri"/>
                <a:cs typeface="Calibri"/>
              </a:rPr>
              <a:t>hoc.</a:t>
            </a:r>
            <a:endParaRPr sz="2150">
              <a:latin typeface="Calibri"/>
              <a:cs typeface="Calibri"/>
            </a:endParaRPr>
          </a:p>
          <a:p>
            <a:pPr marL="201295" marR="24130" indent="-189230">
              <a:lnSpc>
                <a:spcPts val="2330"/>
              </a:lnSpc>
              <a:spcBef>
                <a:spcPts val="840"/>
              </a:spcBef>
              <a:buSzPct val="95348"/>
              <a:buAutoNum type="arabicPeriod"/>
              <a:tabLst>
                <a:tab pos="221615" algn="l"/>
              </a:tabLst>
            </a:pPr>
            <a:r>
              <a:rPr dirty="0" sz="2150" spc="-10" i="1">
                <a:solidFill>
                  <a:srgbClr val="FF0000"/>
                </a:solidFill>
                <a:latin typeface="Calibri"/>
                <a:cs typeface="Calibri"/>
              </a:rPr>
              <a:t>Repeatable</a:t>
            </a:r>
            <a:r>
              <a:rPr dirty="0" sz="2150" spc="-5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15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15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dirty="0" sz="215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15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-20">
                <a:solidFill>
                  <a:srgbClr val="FF0000"/>
                </a:solidFill>
                <a:latin typeface="Calibri"/>
                <a:cs typeface="Calibri"/>
              </a:rPr>
              <a:t>documented</a:t>
            </a:r>
            <a:r>
              <a:rPr dirty="0" sz="215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FF0000"/>
                </a:solidFill>
                <a:latin typeface="Calibri"/>
                <a:cs typeface="Calibri"/>
              </a:rPr>
              <a:t>sufficiently</a:t>
            </a:r>
            <a:r>
              <a:rPr dirty="0" sz="215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15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FF0000"/>
                </a:solidFill>
                <a:latin typeface="Calibri"/>
                <a:cs typeface="Calibri"/>
              </a:rPr>
              <a:t>facilitate</a:t>
            </a:r>
            <a:r>
              <a:rPr dirty="0" sz="215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FF0000"/>
                </a:solidFill>
                <a:latin typeface="Calibri"/>
                <a:cs typeface="Calibri"/>
              </a:rPr>
              <a:t>repeating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15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dirty="0" sz="215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FF0000"/>
                </a:solidFill>
                <a:latin typeface="Calibri"/>
                <a:cs typeface="Calibri"/>
              </a:rPr>
              <a:t>steps.</a:t>
            </a:r>
            <a:endParaRPr sz="2150">
              <a:latin typeface="Calibri"/>
              <a:cs typeface="Calibri"/>
            </a:endParaRPr>
          </a:p>
          <a:p>
            <a:pPr marL="220979" indent="-208915">
              <a:lnSpc>
                <a:spcPct val="100000"/>
              </a:lnSpc>
              <a:spcBef>
                <a:spcPts val="515"/>
              </a:spcBef>
              <a:buSzPct val="95348"/>
              <a:buAutoNum type="arabicPeriod"/>
              <a:tabLst>
                <a:tab pos="221615" algn="l"/>
              </a:tabLst>
            </a:pPr>
            <a:r>
              <a:rPr dirty="0" sz="2150" i="1">
                <a:solidFill>
                  <a:srgbClr val="C45911"/>
                </a:solidFill>
                <a:latin typeface="Calibri"/>
                <a:cs typeface="Calibri"/>
              </a:rPr>
              <a:t>Defined</a:t>
            </a:r>
            <a:r>
              <a:rPr dirty="0" sz="2150" spc="-35" i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-</a:t>
            </a:r>
            <a:r>
              <a:rPr dirty="0" sz="2150" spc="-4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the</a:t>
            </a:r>
            <a:r>
              <a:rPr dirty="0" sz="2150" spc="-4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C45911"/>
                </a:solidFill>
                <a:latin typeface="Calibri"/>
                <a:cs typeface="Calibri"/>
              </a:rPr>
              <a:t>process</a:t>
            </a:r>
            <a:r>
              <a:rPr dirty="0" sz="2150" spc="-2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is</a:t>
            </a:r>
            <a:r>
              <a:rPr dirty="0" sz="2150" spc="-5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20">
                <a:solidFill>
                  <a:srgbClr val="C45911"/>
                </a:solidFill>
                <a:latin typeface="Calibri"/>
                <a:cs typeface="Calibri"/>
              </a:rPr>
              <a:t>defined/confirmed</a:t>
            </a:r>
            <a:r>
              <a:rPr dirty="0" sz="2150" spc="-8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as</a:t>
            </a:r>
            <a:r>
              <a:rPr dirty="0" sz="2150" spc="-5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a</a:t>
            </a:r>
            <a:r>
              <a:rPr dirty="0" sz="2150" spc="-4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C45911"/>
                </a:solidFill>
                <a:latin typeface="Calibri"/>
                <a:cs typeface="Calibri"/>
              </a:rPr>
              <a:t>standard</a:t>
            </a:r>
            <a:r>
              <a:rPr dirty="0" sz="2150" spc="-3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C45911"/>
                </a:solidFill>
                <a:latin typeface="Calibri"/>
                <a:cs typeface="Calibri"/>
              </a:rPr>
              <a:t>business</a:t>
            </a:r>
            <a:r>
              <a:rPr dirty="0" sz="2150" spc="-6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C45911"/>
                </a:solidFill>
                <a:latin typeface="Calibri"/>
                <a:cs typeface="Calibri"/>
              </a:rPr>
              <a:t>process</a:t>
            </a:r>
            <a:endParaRPr sz="2150">
              <a:latin typeface="Calibri"/>
              <a:cs typeface="Calibri"/>
            </a:endParaRPr>
          </a:p>
          <a:p>
            <a:pPr marL="201295" marR="716915" indent="-189230">
              <a:lnSpc>
                <a:spcPts val="2320"/>
              </a:lnSpc>
              <a:spcBef>
                <a:spcPts val="855"/>
              </a:spcBef>
              <a:buSzPct val="95348"/>
              <a:buAutoNum type="arabicPeriod"/>
              <a:tabLst>
                <a:tab pos="221615" algn="l"/>
              </a:tabLst>
            </a:pPr>
            <a:r>
              <a:rPr dirty="0" sz="2150" i="1">
                <a:solidFill>
                  <a:srgbClr val="C45911"/>
                </a:solidFill>
                <a:latin typeface="Calibri"/>
                <a:cs typeface="Calibri"/>
              </a:rPr>
              <a:t>Capable</a:t>
            </a:r>
            <a:r>
              <a:rPr dirty="0" sz="2150" spc="-65" i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-</a:t>
            </a:r>
            <a:r>
              <a:rPr dirty="0" sz="2150" spc="-3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the</a:t>
            </a:r>
            <a:r>
              <a:rPr dirty="0" sz="2150" spc="-7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C45911"/>
                </a:solidFill>
                <a:latin typeface="Calibri"/>
                <a:cs typeface="Calibri"/>
              </a:rPr>
              <a:t>process</a:t>
            </a:r>
            <a:r>
              <a:rPr dirty="0" sz="2150" spc="-4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is</a:t>
            </a:r>
            <a:r>
              <a:rPr dirty="0" sz="2150" spc="-6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C45911"/>
                </a:solidFill>
                <a:latin typeface="Calibri"/>
                <a:cs typeface="Calibri"/>
              </a:rPr>
              <a:t>quantitatively</a:t>
            </a:r>
            <a:r>
              <a:rPr dirty="0" sz="2150" spc="-4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C45911"/>
                </a:solidFill>
                <a:latin typeface="Calibri"/>
                <a:cs typeface="Calibri"/>
              </a:rPr>
              <a:t>managed</a:t>
            </a:r>
            <a:r>
              <a:rPr dirty="0" sz="2150" spc="-7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in</a:t>
            </a:r>
            <a:r>
              <a:rPr dirty="0" sz="2150" spc="-5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C45911"/>
                </a:solidFill>
                <a:latin typeface="Calibri"/>
                <a:cs typeface="Calibri"/>
              </a:rPr>
              <a:t>accordance</a:t>
            </a:r>
            <a:r>
              <a:rPr dirty="0" sz="2150" spc="-7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20">
                <a:solidFill>
                  <a:srgbClr val="C45911"/>
                </a:solidFill>
                <a:latin typeface="Calibri"/>
                <a:cs typeface="Calibri"/>
              </a:rPr>
              <a:t>with </a:t>
            </a:r>
            <a:r>
              <a:rPr dirty="0" sz="2150" spc="-25">
                <a:solidFill>
                  <a:srgbClr val="C45911"/>
                </a:solidFill>
                <a:latin typeface="Calibri"/>
                <a:cs typeface="Calibri"/>
              </a:rPr>
              <a:t>agreed-</a:t>
            </a:r>
            <a:r>
              <a:rPr dirty="0" sz="2150">
                <a:solidFill>
                  <a:srgbClr val="C45911"/>
                </a:solidFill>
                <a:latin typeface="Calibri"/>
                <a:cs typeface="Calibri"/>
              </a:rPr>
              <a:t>upon</a:t>
            </a:r>
            <a:r>
              <a:rPr dirty="0" sz="2150" spc="-2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C45911"/>
                </a:solidFill>
                <a:latin typeface="Calibri"/>
                <a:cs typeface="Calibri"/>
              </a:rPr>
              <a:t>metrics.</a:t>
            </a:r>
            <a:endParaRPr sz="2150">
              <a:latin typeface="Calibri"/>
              <a:cs typeface="Calibri"/>
            </a:endParaRPr>
          </a:p>
          <a:p>
            <a:pPr marL="201295" marR="1613535" indent="-189230">
              <a:lnSpc>
                <a:spcPts val="2320"/>
              </a:lnSpc>
              <a:spcBef>
                <a:spcPts val="819"/>
              </a:spcBef>
              <a:buSzPct val="95348"/>
              <a:buAutoNum type="arabicPeriod"/>
              <a:tabLst>
                <a:tab pos="221615" algn="l"/>
              </a:tabLst>
            </a:pPr>
            <a:r>
              <a:rPr dirty="0" sz="2150" spc="-10" i="1">
                <a:solidFill>
                  <a:srgbClr val="00AF50"/>
                </a:solidFill>
                <a:latin typeface="Calibri"/>
                <a:cs typeface="Calibri"/>
              </a:rPr>
              <a:t>Efficient</a:t>
            </a:r>
            <a:r>
              <a:rPr dirty="0" sz="2150" spc="-45" i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00AF50"/>
                </a:solidFill>
                <a:latin typeface="Calibri"/>
                <a:cs typeface="Calibri"/>
              </a:rPr>
              <a:t>-</a:t>
            </a:r>
            <a:r>
              <a:rPr dirty="0" sz="2150" spc="-3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0AF50"/>
                </a:solidFill>
                <a:latin typeface="Calibri"/>
                <a:cs typeface="Calibri"/>
              </a:rPr>
              <a:t>process</a:t>
            </a:r>
            <a:r>
              <a:rPr dirty="0" sz="2150" spc="-7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0AF50"/>
                </a:solidFill>
                <a:latin typeface="Calibri"/>
                <a:cs typeface="Calibri"/>
              </a:rPr>
              <a:t>management</a:t>
            </a:r>
            <a:r>
              <a:rPr dirty="0" sz="2150" spc="-5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0AF50"/>
                </a:solidFill>
                <a:latin typeface="Calibri"/>
                <a:cs typeface="Calibri"/>
              </a:rPr>
              <a:t>includes</a:t>
            </a:r>
            <a:r>
              <a:rPr dirty="0" sz="2150" spc="-65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150" spc="-20">
                <a:solidFill>
                  <a:srgbClr val="00AF50"/>
                </a:solidFill>
                <a:latin typeface="Calibri"/>
                <a:cs typeface="Calibri"/>
              </a:rPr>
              <a:t>deliberate</a:t>
            </a:r>
            <a:r>
              <a:rPr dirty="0" sz="2150" spc="-6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00AF50"/>
                </a:solidFill>
                <a:latin typeface="Calibri"/>
                <a:cs typeface="Calibri"/>
              </a:rPr>
              <a:t>process optimization/improvement.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 marR="5080">
              <a:lnSpc>
                <a:spcPts val="3920"/>
              </a:lnSpc>
              <a:spcBef>
                <a:spcPts val="600"/>
              </a:spcBef>
            </a:pPr>
            <a:r>
              <a:rPr dirty="0" spc="-30">
                <a:solidFill>
                  <a:srgbClr val="FF0000"/>
                </a:solidFill>
              </a:rPr>
              <a:t>Stakeholders:</a:t>
            </a:r>
            <a:r>
              <a:rPr dirty="0" spc="-11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who</a:t>
            </a:r>
            <a:r>
              <a:rPr dirty="0" spc="-10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is</a:t>
            </a:r>
            <a:r>
              <a:rPr dirty="0" spc="-60">
                <a:solidFill>
                  <a:srgbClr val="FF0000"/>
                </a:solidFill>
              </a:rPr>
              <a:t> </a:t>
            </a:r>
            <a:r>
              <a:rPr dirty="0" spc="-20">
                <a:solidFill>
                  <a:srgbClr val="FF0000"/>
                </a:solidFill>
              </a:rPr>
              <a:t>affected</a:t>
            </a:r>
            <a:r>
              <a:rPr dirty="0" spc="-13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by</a:t>
            </a:r>
            <a:r>
              <a:rPr dirty="0" spc="-10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what</a:t>
            </a:r>
            <a:r>
              <a:rPr dirty="0" spc="-6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we</a:t>
            </a:r>
            <a:r>
              <a:rPr dirty="0" spc="-114">
                <a:solidFill>
                  <a:srgbClr val="FF0000"/>
                </a:solidFill>
              </a:rPr>
              <a:t> </a:t>
            </a:r>
            <a:r>
              <a:rPr dirty="0" spc="-25">
                <a:solidFill>
                  <a:srgbClr val="FF0000"/>
                </a:solidFill>
              </a:rPr>
              <a:t>do? </a:t>
            </a:r>
            <a:r>
              <a:rPr dirty="0"/>
              <a:t>(E.g.,</a:t>
            </a:r>
            <a:r>
              <a:rPr dirty="0" spc="-114"/>
              <a:t> </a:t>
            </a:r>
            <a:r>
              <a:rPr dirty="0"/>
              <a:t>for</a:t>
            </a:r>
            <a:r>
              <a:rPr dirty="0" spc="-75"/>
              <a:t> </a:t>
            </a:r>
            <a:r>
              <a:rPr dirty="0" spc="-10"/>
              <a:t>developing</a:t>
            </a:r>
            <a:r>
              <a:rPr dirty="0" spc="-85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/>
              <a:t>mobile</a:t>
            </a:r>
            <a:r>
              <a:rPr dirty="0" spc="-105"/>
              <a:t> </a:t>
            </a:r>
            <a:r>
              <a:rPr dirty="0"/>
              <a:t>app</a:t>
            </a:r>
            <a:r>
              <a:rPr dirty="0" spc="-60"/>
              <a:t> </a:t>
            </a:r>
            <a:r>
              <a:rPr dirty="0" spc="-10"/>
              <a:t>software)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33947"/>
            <a:ext cx="7264400" cy="378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01930" algn="l"/>
                <a:tab pos="4413250" algn="l"/>
              </a:tabLst>
            </a:pP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Direct</a:t>
            </a:r>
            <a:r>
              <a:rPr dirty="0" sz="23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Stakeholders?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230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dirty="0" sz="23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Indirect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Stakeholders?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6866255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Specification:</a:t>
            </a:r>
            <a:r>
              <a:rPr dirty="0" spc="-110"/>
              <a:t> </a:t>
            </a:r>
            <a:r>
              <a:rPr dirty="0"/>
              <a:t>what</a:t>
            </a:r>
            <a:r>
              <a:rPr dirty="0" spc="-70"/>
              <a:t> </a:t>
            </a:r>
            <a:r>
              <a:rPr dirty="0"/>
              <a:t>needs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105"/>
              <a:t> </a:t>
            </a:r>
            <a:r>
              <a:rPr dirty="0"/>
              <a:t>be</a:t>
            </a:r>
            <a:r>
              <a:rPr dirty="0" spc="-80"/>
              <a:t> </a:t>
            </a:r>
            <a:r>
              <a:rPr dirty="0" spc="-20"/>
              <a:t>done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869" y="2474103"/>
            <a:ext cx="7945120" cy="358267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Look</a:t>
            </a:r>
            <a:r>
              <a:rPr dirty="0" sz="215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dirty="0" sz="215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dirty="0" sz="215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-25">
                <a:solidFill>
                  <a:srgbClr val="FF0000"/>
                </a:solidFill>
                <a:latin typeface="Calibri"/>
                <a:cs typeface="Calibri"/>
              </a:rPr>
              <a:t>stakeholder’s</a:t>
            </a:r>
            <a:r>
              <a:rPr dirty="0" sz="215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FF0000"/>
                </a:solidFill>
                <a:latin typeface="Calibri"/>
                <a:cs typeface="Calibri"/>
              </a:rPr>
              <a:t>perspective: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150">
                <a:latin typeface="Calibri"/>
                <a:cs typeface="Calibri"/>
              </a:rPr>
              <a:t>The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ultimate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users</a:t>
            </a:r>
            <a:r>
              <a:rPr dirty="0" sz="2150" spc="-8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of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software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(possibly</a:t>
            </a:r>
            <a:r>
              <a:rPr dirty="0" sz="2150" spc="-65">
                <a:latin typeface="Calibri"/>
                <a:cs typeface="Calibri"/>
              </a:rPr>
              <a:t> </a:t>
            </a:r>
            <a:r>
              <a:rPr dirty="0" sz="2150" spc="-20">
                <a:latin typeface="Calibri"/>
                <a:cs typeface="Calibri"/>
              </a:rPr>
              <a:t>different</a:t>
            </a:r>
            <a:r>
              <a:rPr dirty="0" sz="2150" spc="-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kinds</a:t>
            </a:r>
            <a:r>
              <a:rPr dirty="0" sz="2150" spc="-4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of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users)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150" spc="-10">
                <a:latin typeface="Calibri"/>
                <a:cs typeface="Calibri"/>
              </a:rPr>
              <a:t>Designers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150" spc="-10">
                <a:latin typeface="Calibri"/>
                <a:cs typeface="Calibri"/>
              </a:rPr>
              <a:t>Coders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150" spc="-10">
                <a:latin typeface="Calibri"/>
                <a:cs typeface="Calibri"/>
              </a:rPr>
              <a:t>Managers</a:t>
            </a:r>
            <a:r>
              <a:rPr dirty="0" sz="2150" spc="-7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of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software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engineering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20">
                <a:latin typeface="Calibri"/>
                <a:cs typeface="Calibri"/>
              </a:rPr>
              <a:t>team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150">
                <a:latin typeface="Calibri"/>
                <a:cs typeface="Calibri"/>
              </a:rPr>
              <a:t>Sales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&amp;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Marketing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people</a:t>
            </a:r>
            <a:r>
              <a:rPr dirty="0" sz="2150" spc="-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</a:t>
            </a:r>
            <a:r>
              <a:rPr dirty="0" sz="2150" spc="-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your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company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150" spc="-20">
                <a:latin typeface="Calibri"/>
                <a:cs typeface="Calibri"/>
              </a:rPr>
              <a:t>Executives</a:t>
            </a:r>
            <a:r>
              <a:rPr dirty="0" sz="2150" spc="-6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concerned</a:t>
            </a:r>
            <a:r>
              <a:rPr dirty="0" sz="2150" spc="-4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with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costs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&amp;</a:t>
            </a:r>
            <a:r>
              <a:rPr dirty="0" sz="2150" spc="-4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finances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150">
                <a:latin typeface="Calibri"/>
                <a:cs typeface="Calibri"/>
              </a:rPr>
              <a:t>Human</a:t>
            </a:r>
            <a:r>
              <a:rPr dirty="0" sz="2150" spc="-9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Resource</a:t>
            </a:r>
            <a:r>
              <a:rPr dirty="0" sz="2150" spc="-7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&amp;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Staffing</a:t>
            </a:r>
            <a:r>
              <a:rPr dirty="0" sz="2150" spc="-8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Managers</a:t>
            </a: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ct val="79500"/>
              </a:lnSpc>
              <a:spcBef>
                <a:spcPts val="84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150">
                <a:latin typeface="Calibri"/>
                <a:cs typeface="Calibri"/>
              </a:rPr>
              <a:t>“The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general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public”</a:t>
            </a:r>
            <a:r>
              <a:rPr dirty="0" sz="2150" spc="-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who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may</a:t>
            </a:r>
            <a:r>
              <a:rPr dirty="0" sz="2150" spc="-4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be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impacted</a:t>
            </a:r>
            <a:r>
              <a:rPr dirty="0" sz="2150" spc="-7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by</a:t>
            </a:r>
            <a:r>
              <a:rPr dirty="0" sz="2150" spc="-4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use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of</a:t>
            </a:r>
            <a:r>
              <a:rPr dirty="0" sz="2150" spc="-4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the</a:t>
            </a:r>
            <a:r>
              <a:rPr dirty="0" sz="2150" spc="-3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software </a:t>
            </a:r>
            <a:r>
              <a:rPr dirty="0" sz="2150">
                <a:latin typeface="Calibri"/>
                <a:cs typeface="Calibri"/>
              </a:rPr>
              <a:t>(e.g.,</a:t>
            </a:r>
            <a:r>
              <a:rPr dirty="0" sz="2150" spc="-3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patients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 spc="-20">
                <a:latin typeface="Calibri"/>
                <a:cs typeface="Calibri"/>
              </a:rPr>
              <a:t>affected</a:t>
            </a:r>
            <a:r>
              <a:rPr dirty="0" sz="2150" spc="-8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by</a:t>
            </a:r>
            <a:r>
              <a:rPr dirty="0" sz="2150" spc="-3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glitches</a:t>
            </a:r>
            <a:r>
              <a:rPr dirty="0" sz="2150" spc="-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</a:t>
            </a:r>
            <a:r>
              <a:rPr dirty="0" sz="2150" spc="-2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hospital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accounting</a:t>
            </a:r>
            <a:r>
              <a:rPr dirty="0" sz="2150" spc="-5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software)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546" rIns="0" bIns="0" rtlCol="0" vert="horz">
            <a:spAutoFit/>
          </a:bodyPr>
          <a:lstStyle/>
          <a:p>
            <a:pPr marL="12065" marR="5080">
              <a:lnSpc>
                <a:spcPts val="3560"/>
              </a:lnSpc>
              <a:spcBef>
                <a:spcPts val="550"/>
              </a:spcBef>
            </a:pPr>
            <a:r>
              <a:rPr dirty="0" sz="3300"/>
              <a:t>How</a:t>
            </a:r>
            <a:r>
              <a:rPr dirty="0" sz="3300" spc="-114"/>
              <a:t> </a:t>
            </a:r>
            <a:r>
              <a:rPr dirty="0" sz="3300" spc="-20"/>
              <a:t>would</a:t>
            </a:r>
            <a:r>
              <a:rPr dirty="0" sz="3300" spc="-120"/>
              <a:t> </a:t>
            </a:r>
            <a:r>
              <a:rPr dirty="0" sz="3300"/>
              <a:t>we</a:t>
            </a:r>
            <a:r>
              <a:rPr dirty="0" sz="3300" spc="-100"/>
              <a:t> </a:t>
            </a:r>
            <a:r>
              <a:rPr dirty="0" sz="3300" spc="-35"/>
              <a:t>evaluate</a:t>
            </a:r>
            <a:r>
              <a:rPr dirty="0" sz="3300" spc="-130"/>
              <a:t> </a:t>
            </a:r>
            <a:r>
              <a:rPr dirty="0" sz="3300"/>
              <a:t>a</a:t>
            </a:r>
            <a:r>
              <a:rPr dirty="0" sz="3300" spc="-120"/>
              <a:t> </a:t>
            </a:r>
            <a:r>
              <a:rPr dirty="0" sz="3300" spc="-25"/>
              <a:t>software</a:t>
            </a:r>
            <a:r>
              <a:rPr dirty="0" sz="3300" spc="-100"/>
              <a:t> </a:t>
            </a:r>
            <a:r>
              <a:rPr dirty="0" sz="3300" spc="-10"/>
              <a:t>specification? </a:t>
            </a:r>
            <a:r>
              <a:rPr dirty="0" sz="3300" spc="-25"/>
              <a:t>(Discriminating</a:t>
            </a:r>
            <a:r>
              <a:rPr dirty="0" sz="3300" spc="-135"/>
              <a:t> </a:t>
            </a:r>
            <a:r>
              <a:rPr dirty="0" sz="3300"/>
              <a:t>Good</a:t>
            </a:r>
            <a:r>
              <a:rPr dirty="0" sz="3300" spc="-105"/>
              <a:t> </a:t>
            </a:r>
            <a:r>
              <a:rPr dirty="0" sz="3300"/>
              <a:t>vs.</a:t>
            </a:r>
            <a:r>
              <a:rPr dirty="0" sz="3300" spc="-120"/>
              <a:t> </a:t>
            </a:r>
            <a:r>
              <a:rPr dirty="0" sz="3300"/>
              <a:t>Bad</a:t>
            </a:r>
            <a:r>
              <a:rPr dirty="0" sz="3300" spc="-105"/>
              <a:t> </a:t>
            </a:r>
            <a:r>
              <a:rPr dirty="0" sz="3300" spc="-10"/>
              <a:t>Specification)</a:t>
            </a:r>
            <a:endParaRPr sz="3300"/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33947"/>
            <a:ext cx="2698115" cy="2908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 spc="-10">
                <a:latin typeface="Calibri"/>
                <a:cs typeface="Calibri"/>
              </a:rPr>
              <a:t>Clear?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 spc="-10">
                <a:latin typeface="Calibri"/>
                <a:cs typeface="Calibri"/>
              </a:rPr>
              <a:t>Comprehensive?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 spc="-10">
                <a:latin typeface="Calibri"/>
                <a:cs typeface="Calibri"/>
              </a:rPr>
              <a:t>Consistent?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Company</a:t>
            </a:r>
            <a:r>
              <a:rPr dirty="0" sz="2300" spc="-7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standards?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310157"/>
            <a:ext cx="6995795" cy="1078230"/>
          </a:xfrm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 marR="5080">
              <a:lnSpc>
                <a:spcPts val="3920"/>
              </a:lnSpc>
              <a:spcBef>
                <a:spcPts val="600"/>
              </a:spcBef>
            </a:pPr>
            <a:r>
              <a:rPr dirty="0"/>
              <a:t>How</a:t>
            </a:r>
            <a:r>
              <a:rPr dirty="0" spc="-90"/>
              <a:t> </a:t>
            </a:r>
            <a:r>
              <a:rPr dirty="0"/>
              <a:t>do</a:t>
            </a:r>
            <a:r>
              <a:rPr dirty="0" spc="-70"/>
              <a:t> </a:t>
            </a:r>
            <a:r>
              <a:rPr dirty="0"/>
              <a:t>we</a:t>
            </a:r>
            <a:r>
              <a:rPr dirty="0" spc="-75"/>
              <a:t> </a:t>
            </a:r>
            <a:r>
              <a:rPr dirty="0" spc="-10"/>
              <a:t>express</a:t>
            </a:r>
            <a:r>
              <a:rPr dirty="0" spc="-114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 spc="-10"/>
              <a:t>specification</a:t>
            </a:r>
            <a:r>
              <a:rPr dirty="0" spc="-90"/>
              <a:t> </a:t>
            </a:r>
            <a:r>
              <a:rPr dirty="0" spc="-25"/>
              <a:t>(or </a:t>
            </a:r>
            <a:r>
              <a:rPr dirty="0" spc="-10"/>
              <a:t>design)?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33947"/>
            <a:ext cx="6710680" cy="355472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 spc="-10">
                <a:latin typeface="Calibri"/>
                <a:cs typeface="Calibri"/>
              </a:rPr>
              <a:t>English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Formal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 spc="-20">
                <a:latin typeface="Calibri"/>
                <a:cs typeface="Calibri"/>
              </a:rPr>
              <a:t>logic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 spc="-10">
                <a:latin typeface="Calibri"/>
                <a:cs typeface="Calibri"/>
              </a:rPr>
              <a:t>Various</a:t>
            </a:r>
            <a:r>
              <a:rPr dirty="0" sz="2300" spc="-8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diagrams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that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follow</a:t>
            </a:r>
            <a:r>
              <a:rPr dirty="0" sz="2300" spc="-8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7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well-</a:t>
            </a:r>
            <a:r>
              <a:rPr dirty="0" sz="2300">
                <a:latin typeface="Calibri"/>
                <a:cs typeface="Calibri"/>
              </a:rPr>
              <a:t>understood</a:t>
            </a:r>
            <a:r>
              <a:rPr dirty="0" sz="2300" spc="-8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format</a:t>
            </a:r>
            <a:endParaRPr sz="2300">
              <a:latin typeface="Calibri"/>
              <a:cs typeface="Calibri"/>
            </a:endParaRPr>
          </a:p>
          <a:p>
            <a:pPr lvl="1" marL="577850" indent="-18796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latin typeface="Calibri"/>
                <a:cs typeface="Calibri"/>
              </a:rPr>
              <a:t>“Structured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Analysis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&amp;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Structured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Design”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latin typeface="Calibri"/>
                <a:cs typeface="Calibri"/>
              </a:rPr>
              <a:t>“Unified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Modeling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Language”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(UML)</a:t>
            </a:r>
            <a:endParaRPr sz="1950">
              <a:latin typeface="Calibri"/>
              <a:cs typeface="Calibri"/>
            </a:endParaRPr>
          </a:p>
          <a:p>
            <a:pPr marL="766445" marR="1446530" indent="46990">
              <a:lnSpc>
                <a:spcPct val="110900"/>
              </a:lnSpc>
              <a:spcBef>
                <a:spcPts val="25"/>
              </a:spcBef>
            </a:pPr>
            <a:r>
              <a:rPr dirty="0" u="sng" sz="165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65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www.youtube.com/watch?v=8CBnAmYnwk0</a:t>
            </a:r>
            <a:r>
              <a:rPr dirty="0" sz="1650" spc="-10">
                <a:solidFill>
                  <a:srgbClr val="0562C1"/>
                </a:solidFill>
                <a:latin typeface="Calibri"/>
                <a:cs typeface="Calibri"/>
              </a:rPr>
              <a:t> </a:t>
            </a:r>
            <a:r>
              <a:rPr dirty="0" u="sng" sz="165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65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www.youtube.com/watch?v=vgYKW9O6fFE</a:t>
            </a:r>
            <a:r>
              <a:rPr dirty="0" sz="1650" spc="-10">
                <a:solidFill>
                  <a:srgbClr val="0562C1"/>
                </a:solidFill>
                <a:latin typeface="Calibri"/>
                <a:cs typeface="Calibri"/>
              </a:rPr>
              <a:t> </a:t>
            </a:r>
            <a:r>
              <a:rPr dirty="0" u="sng" sz="165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65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www.youtube.com/watch?v=FkRwbVUVFvE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365375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Gantt</a:t>
            </a:r>
            <a:r>
              <a:rPr dirty="0" spc="-145"/>
              <a:t> </a:t>
            </a:r>
            <a:r>
              <a:rPr dirty="0" spc="-10"/>
              <a:t>Charts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33947"/>
            <a:ext cx="8244205" cy="238252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01295" marR="5080" indent="-189230">
              <a:lnSpc>
                <a:spcPts val="2500"/>
              </a:lnSpc>
              <a:spcBef>
                <a:spcPts val="41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Describe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time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duration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each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task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subtask,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accounting</a:t>
            </a:r>
            <a:r>
              <a:rPr dirty="0" sz="2300" spc="-70">
                <a:latin typeface="Calibri"/>
                <a:cs typeface="Calibri"/>
              </a:rPr>
              <a:t> </a:t>
            </a:r>
            <a:r>
              <a:rPr dirty="0" sz="2300" spc="-25">
                <a:latin typeface="Calibri"/>
                <a:cs typeface="Calibri"/>
              </a:rPr>
              <a:t>for </a:t>
            </a:r>
            <a:r>
              <a:rPr dirty="0" sz="2300">
                <a:latin typeface="Calibri"/>
                <a:cs typeface="Calibri"/>
              </a:rPr>
              <a:t>dependencies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between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them.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1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Example:</a:t>
            </a:r>
            <a:r>
              <a:rPr dirty="0" sz="2300" spc="265">
                <a:latin typeface="Calibri"/>
                <a:cs typeface="Calibri"/>
              </a:rPr>
              <a:t> </a:t>
            </a:r>
            <a:r>
              <a:rPr dirty="0" u="sng" sz="2300" spc="-2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2300" spc="-2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www.teamgantt.com/blog/gantt-</a:t>
            </a:r>
            <a:r>
              <a:rPr dirty="0" u="sng" sz="23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chart-example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Many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tools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exist,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e.g.,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at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u="sng" sz="23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www.smartsheet.com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882900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Class</a:t>
            </a:r>
            <a:r>
              <a:rPr dirty="0" spc="-114"/>
              <a:t> </a:t>
            </a:r>
            <a:r>
              <a:rPr dirty="0" spc="-10"/>
              <a:t>Exercise</a:t>
            </a:r>
            <a:r>
              <a:rPr dirty="0" spc="-105"/>
              <a:t> </a:t>
            </a:r>
            <a:r>
              <a:rPr dirty="0" spc="-50"/>
              <a:t>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33947"/>
            <a:ext cx="8455660" cy="3332479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 marR="739140">
              <a:lnSpc>
                <a:spcPts val="2500"/>
              </a:lnSpc>
              <a:spcBef>
                <a:spcPts val="415"/>
              </a:spcBef>
            </a:pPr>
            <a:r>
              <a:rPr dirty="0" sz="2300" b="1">
                <a:latin typeface="Calibri"/>
                <a:cs typeface="Calibri"/>
              </a:rPr>
              <a:t>A</a:t>
            </a:r>
            <a:r>
              <a:rPr dirty="0" sz="2300" spc="-2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mobile</a:t>
            </a:r>
            <a:r>
              <a:rPr dirty="0" sz="2300" spc="-4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app</a:t>
            </a:r>
            <a:r>
              <a:rPr dirty="0" sz="2300" spc="-2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has</a:t>
            </a:r>
            <a:r>
              <a:rPr dirty="0" sz="2300" spc="-2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to</a:t>
            </a:r>
            <a:r>
              <a:rPr dirty="0" sz="2300" spc="-2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be</a:t>
            </a:r>
            <a:r>
              <a:rPr dirty="0" sz="2300" spc="-2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developed</a:t>
            </a:r>
            <a:r>
              <a:rPr dirty="0" sz="2300" spc="-2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to</a:t>
            </a:r>
            <a:r>
              <a:rPr dirty="0" sz="2300" spc="-2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be</a:t>
            </a:r>
            <a:r>
              <a:rPr dirty="0" sz="2300" spc="-2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used</a:t>
            </a:r>
            <a:r>
              <a:rPr dirty="0" sz="2300" spc="-4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by</a:t>
            </a:r>
            <a:r>
              <a:rPr dirty="0" sz="2300" spc="-2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customers</a:t>
            </a:r>
            <a:r>
              <a:rPr dirty="0" sz="2300" spc="-5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of</a:t>
            </a:r>
            <a:r>
              <a:rPr dirty="0" sz="2300" spc="-20" b="1">
                <a:latin typeface="Calibri"/>
                <a:cs typeface="Calibri"/>
              </a:rPr>
              <a:t> </a:t>
            </a:r>
            <a:r>
              <a:rPr dirty="0" sz="2300" spc="-50" b="1">
                <a:latin typeface="Calibri"/>
                <a:cs typeface="Calibri"/>
              </a:rPr>
              <a:t>a </a:t>
            </a:r>
            <a:r>
              <a:rPr dirty="0" sz="2300" b="1">
                <a:latin typeface="Calibri"/>
                <a:cs typeface="Calibri"/>
              </a:rPr>
              <a:t>hardware</a:t>
            </a:r>
            <a:r>
              <a:rPr dirty="0" sz="2300" spc="-7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store</a:t>
            </a:r>
            <a:r>
              <a:rPr dirty="0" sz="2300" spc="-5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chain</a:t>
            </a:r>
            <a:r>
              <a:rPr dirty="0" sz="2300" spc="-6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(e.g.,</a:t>
            </a:r>
            <a:r>
              <a:rPr dirty="0" sz="2300" spc="-2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Home</a:t>
            </a:r>
            <a:r>
              <a:rPr dirty="0" sz="2300" spc="-55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Depot,</a:t>
            </a:r>
            <a:r>
              <a:rPr dirty="0" sz="2300" spc="-45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Lowe’s,</a:t>
            </a:r>
            <a:r>
              <a:rPr dirty="0" sz="2300" spc="-45" b="1">
                <a:latin typeface="Calibri"/>
                <a:cs typeface="Calibri"/>
              </a:rPr>
              <a:t> </a:t>
            </a:r>
            <a:r>
              <a:rPr dirty="0" sz="2300" spc="-10" b="1">
                <a:latin typeface="Calibri"/>
                <a:cs typeface="Calibri"/>
              </a:rPr>
              <a:t>Truvalue).</a:t>
            </a:r>
            <a:endParaRPr sz="2300">
              <a:latin typeface="Calibri"/>
              <a:cs typeface="Calibri"/>
            </a:endParaRPr>
          </a:p>
          <a:p>
            <a:pPr marL="12700" marR="854075">
              <a:lnSpc>
                <a:spcPts val="2500"/>
              </a:lnSpc>
              <a:spcBef>
                <a:spcPts val="819"/>
              </a:spcBef>
            </a:pPr>
            <a:r>
              <a:rPr dirty="0" sz="2300" spc="-25">
                <a:latin typeface="Calibri"/>
                <a:cs typeface="Calibri"/>
              </a:rPr>
              <a:t>You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are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manager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software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engineering</a:t>
            </a:r>
            <a:r>
              <a:rPr dirty="0" sz="2300" spc="-7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team,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which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 spc="-25">
                <a:latin typeface="Calibri"/>
                <a:cs typeface="Calibri"/>
              </a:rPr>
              <a:t>has </a:t>
            </a:r>
            <a:r>
              <a:rPr dirty="0" sz="2300">
                <a:latin typeface="Calibri"/>
                <a:cs typeface="Calibri"/>
              </a:rPr>
              <a:t>developed</a:t>
            </a:r>
            <a:r>
              <a:rPr dirty="0" sz="2300" spc="-7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software</a:t>
            </a:r>
            <a:r>
              <a:rPr dirty="0" sz="2300" spc="-7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specification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for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this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system.</a:t>
            </a:r>
            <a:endParaRPr sz="2300">
              <a:latin typeface="Calibri"/>
              <a:cs typeface="Calibri"/>
            </a:endParaRPr>
          </a:p>
          <a:p>
            <a:pPr marL="12700" marR="5080">
              <a:lnSpc>
                <a:spcPts val="2500"/>
              </a:lnSpc>
              <a:spcBef>
                <a:spcPts val="805"/>
              </a:spcBef>
            </a:pP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dirty="0" sz="23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dirty="0" sz="23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3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criteria</a:t>
            </a:r>
            <a:r>
              <a:rPr dirty="0" sz="23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23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would</a:t>
            </a:r>
            <a:r>
              <a:rPr dirty="0" sz="23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23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3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decide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whether</a:t>
            </a:r>
            <a:r>
              <a:rPr dirty="0" sz="23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3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acceptable,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dirty="0" sz="23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Design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3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start?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Calibri"/>
              <a:cs typeface="Calibri"/>
            </a:endParaRPr>
          </a:p>
          <a:p>
            <a:pPr marL="12700" marR="273685">
              <a:lnSpc>
                <a:spcPts val="2500"/>
              </a:lnSpc>
            </a:pPr>
            <a:r>
              <a:rPr dirty="0" sz="2300" spc="-10">
                <a:latin typeface="Calibri"/>
                <a:cs typeface="Calibri"/>
              </a:rPr>
              <a:t>[Work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with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someone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sitting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next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you;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both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you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must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submit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 spc="-25">
                <a:latin typeface="Calibri"/>
                <a:cs typeface="Calibri"/>
              </a:rPr>
              <a:t>on </a:t>
            </a:r>
            <a:r>
              <a:rPr dirty="0" sz="2300">
                <a:latin typeface="Calibri"/>
                <a:cs typeface="Calibri"/>
              </a:rPr>
              <a:t>Blackboard,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clearly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indicating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with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whom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you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worked.]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888104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Our</a:t>
            </a:r>
            <a:r>
              <a:rPr dirty="0" spc="-80"/>
              <a:t> </a:t>
            </a:r>
            <a:r>
              <a:rPr dirty="0"/>
              <a:t>usual</a:t>
            </a:r>
            <a:r>
              <a:rPr dirty="0" spc="-65"/>
              <a:t> </a:t>
            </a:r>
            <a:r>
              <a:rPr dirty="0" spc="-10"/>
              <a:t>emphasis..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33947"/>
            <a:ext cx="1823720" cy="378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 spc="-10">
                <a:latin typeface="Calibri"/>
                <a:cs typeface="Calibri"/>
              </a:rPr>
              <a:t>Programming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310157"/>
            <a:ext cx="6984365" cy="10782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4120"/>
              </a:lnSpc>
              <a:spcBef>
                <a:spcPts val="135"/>
              </a:spcBef>
            </a:pPr>
            <a:r>
              <a:rPr dirty="0"/>
              <a:t>Common</a:t>
            </a:r>
            <a:r>
              <a:rPr dirty="0" spc="-65"/>
              <a:t> </a:t>
            </a:r>
            <a:r>
              <a:rPr dirty="0"/>
              <a:t>sense</a:t>
            </a:r>
            <a:r>
              <a:rPr dirty="0" spc="-75"/>
              <a:t> </a:t>
            </a:r>
            <a:r>
              <a:rPr dirty="0" spc="-10"/>
              <a:t>questions</a:t>
            </a:r>
          </a:p>
          <a:p>
            <a:pPr marL="12700">
              <a:lnSpc>
                <a:spcPts val="4120"/>
              </a:lnSpc>
            </a:pPr>
            <a:r>
              <a:rPr dirty="0"/>
              <a:t>(going</a:t>
            </a:r>
            <a:r>
              <a:rPr dirty="0" spc="-114"/>
              <a:t> </a:t>
            </a:r>
            <a:r>
              <a:rPr dirty="0" spc="-20"/>
              <a:t>backwards</a:t>
            </a:r>
            <a:r>
              <a:rPr dirty="0" spc="-135"/>
              <a:t> </a:t>
            </a:r>
            <a:r>
              <a:rPr dirty="0"/>
              <a:t>from</a:t>
            </a:r>
            <a:r>
              <a:rPr dirty="0" spc="-120"/>
              <a:t> </a:t>
            </a:r>
            <a:r>
              <a:rPr dirty="0" spc="-10"/>
              <a:t>programming)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33947"/>
            <a:ext cx="8492490" cy="269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design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on the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basis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which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programmers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do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their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work?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architecture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system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used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design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 spc="-25">
                <a:latin typeface="Calibri"/>
                <a:cs typeface="Calibri"/>
              </a:rPr>
              <a:t>it?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400">
              <a:latin typeface="Calibri"/>
              <a:cs typeface="Calibri"/>
            </a:endParaRPr>
          </a:p>
          <a:p>
            <a:pPr marL="201295" marR="372110" indent="-189230">
              <a:lnSpc>
                <a:spcPct val="902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should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software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doing,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that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know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which architecture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(&amp;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design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&amp;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code)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use,</a:t>
            </a:r>
            <a:r>
              <a:rPr dirty="0" sz="2300" spc="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more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important </a:t>
            </a:r>
            <a:r>
              <a:rPr dirty="0" sz="2300">
                <a:latin typeface="Calibri"/>
                <a:cs typeface="Calibri"/>
              </a:rPr>
              <a:t>among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many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possible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objectives?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310157"/>
            <a:ext cx="6656070" cy="10782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4120"/>
              </a:lnSpc>
              <a:spcBef>
                <a:spcPts val="135"/>
              </a:spcBef>
            </a:pPr>
            <a:r>
              <a:rPr dirty="0"/>
              <a:t>Common</a:t>
            </a:r>
            <a:r>
              <a:rPr dirty="0" spc="-65"/>
              <a:t> </a:t>
            </a:r>
            <a:r>
              <a:rPr dirty="0"/>
              <a:t>sense</a:t>
            </a:r>
            <a:r>
              <a:rPr dirty="0" spc="-75"/>
              <a:t> </a:t>
            </a:r>
            <a:r>
              <a:rPr dirty="0" spc="-10"/>
              <a:t>questions</a:t>
            </a:r>
          </a:p>
          <a:p>
            <a:pPr marL="12700">
              <a:lnSpc>
                <a:spcPts val="4120"/>
              </a:lnSpc>
            </a:pPr>
            <a:r>
              <a:rPr dirty="0"/>
              <a:t>(going</a:t>
            </a:r>
            <a:r>
              <a:rPr dirty="0" spc="-125"/>
              <a:t> </a:t>
            </a:r>
            <a:r>
              <a:rPr dirty="0" spc="-30"/>
              <a:t>forwards</a:t>
            </a:r>
            <a:r>
              <a:rPr dirty="0" spc="-114"/>
              <a:t> </a:t>
            </a:r>
            <a:r>
              <a:rPr dirty="0"/>
              <a:t>from</a:t>
            </a:r>
            <a:r>
              <a:rPr dirty="0" spc="-125"/>
              <a:t> </a:t>
            </a:r>
            <a:r>
              <a:rPr dirty="0" spc="-10"/>
              <a:t>programming)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06515"/>
            <a:ext cx="6704330" cy="34080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01295" indent="-189230">
              <a:lnSpc>
                <a:spcPts val="2750"/>
              </a:lnSpc>
              <a:spcBef>
                <a:spcPts val="114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How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do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we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evaluate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code?</a:t>
            </a:r>
            <a:endParaRPr sz="2300">
              <a:latin typeface="Calibri"/>
              <a:cs typeface="Calibri"/>
            </a:endParaRPr>
          </a:p>
          <a:p>
            <a:pPr lvl="1" marL="577850" indent="-187960">
              <a:lnSpc>
                <a:spcPts val="2315"/>
              </a:lnSpc>
              <a:buFont typeface="Arial"/>
              <a:buChar char="•"/>
              <a:tabLst>
                <a:tab pos="578485" algn="l"/>
              </a:tabLst>
            </a:pPr>
            <a:r>
              <a:rPr dirty="0" sz="1950" spc="-10">
                <a:latin typeface="Calibri"/>
                <a:cs typeface="Calibri"/>
              </a:rPr>
              <a:t>Testing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ts val="2315"/>
              </a:lnSpc>
              <a:buFont typeface="Arial"/>
              <a:buChar char="•"/>
              <a:tabLst>
                <a:tab pos="578485" algn="l"/>
              </a:tabLst>
            </a:pPr>
            <a:r>
              <a:rPr dirty="0" sz="1950" spc="-10">
                <a:latin typeface="Calibri"/>
                <a:cs typeface="Calibri"/>
              </a:rPr>
              <a:t>Verification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ts val="2310"/>
              </a:lnSpc>
              <a:buFont typeface="Arial"/>
              <a:buChar char="•"/>
              <a:tabLst>
                <a:tab pos="578485" algn="l"/>
              </a:tabLst>
            </a:pPr>
            <a:r>
              <a:rPr dirty="0" sz="1950" spc="-10">
                <a:latin typeface="Calibri"/>
                <a:cs typeface="Calibri"/>
              </a:rPr>
              <a:t>Validation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ts val="2310"/>
              </a:lnSpc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latin typeface="Calibri"/>
                <a:cs typeface="Calibri"/>
              </a:rPr>
              <a:t>Computational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effort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(time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&amp;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space)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ts val="2315"/>
              </a:lnSpc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latin typeface="Calibri"/>
                <a:cs typeface="Calibri"/>
              </a:rPr>
              <a:t>Deployment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considerations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ts val="2315"/>
              </a:lnSpc>
              <a:buFont typeface="Arial"/>
              <a:buChar char="•"/>
              <a:tabLst>
                <a:tab pos="578485" algn="l"/>
              </a:tabLst>
            </a:pPr>
            <a:r>
              <a:rPr dirty="0" sz="1950" spc="-10">
                <a:latin typeface="Calibri"/>
                <a:cs typeface="Calibri"/>
              </a:rPr>
              <a:t>Usability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ts val="2310"/>
              </a:lnSpc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latin typeface="Calibri"/>
                <a:cs typeface="Calibri"/>
              </a:rPr>
              <a:t>Security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&amp;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privacy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concerns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ts val="2320"/>
              </a:lnSpc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you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are paying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attention, raise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your </a:t>
            </a:r>
            <a:r>
              <a:rPr dirty="0" sz="1950" spc="-20">
                <a:latin typeface="Calibri"/>
                <a:cs typeface="Calibri"/>
              </a:rPr>
              <a:t>hand</a:t>
            </a:r>
            <a:endParaRPr sz="19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1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happens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after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code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written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deployed?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74" y="1361854"/>
            <a:ext cx="8220075" cy="981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760"/>
              </a:lnSpc>
              <a:spcBef>
                <a:spcPts val="100"/>
              </a:spcBef>
            </a:pPr>
            <a:r>
              <a:rPr dirty="0" sz="3300" spc="-20"/>
              <a:t>Processes</a:t>
            </a:r>
            <a:r>
              <a:rPr dirty="0" sz="3300" spc="-140"/>
              <a:t> </a:t>
            </a:r>
            <a:r>
              <a:rPr dirty="0" sz="3300" spc="-10"/>
              <a:t>for</a:t>
            </a:r>
            <a:r>
              <a:rPr dirty="0" sz="3300" spc="-160"/>
              <a:t> </a:t>
            </a:r>
            <a:r>
              <a:rPr dirty="0" sz="3300" spc="-25"/>
              <a:t>software</a:t>
            </a:r>
            <a:r>
              <a:rPr dirty="0" sz="3300" spc="-125"/>
              <a:t> </a:t>
            </a:r>
            <a:r>
              <a:rPr dirty="0" sz="3300" spc="-10"/>
              <a:t>engineering:</a:t>
            </a:r>
            <a:endParaRPr sz="3300"/>
          </a:p>
          <a:p>
            <a:pPr marL="3783965">
              <a:lnSpc>
                <a:spcPts val="3760"/>
              </a:lnSpc>
            </a:pPr>
            <a:r>
              <a:rPr dirty="0" sz="3300" spc="-40" i="1">
                <a:latin typeface="Calibri"/>
                <a:cs typeface="Calibri"/>
              </a:rPr>
              <a:t>Sophie’s</a:t>
            </a:r>
            <a:r>
              <a:rPr dirty="0" sz="3300" spc="-125" i="1">
                <a:latin typeface="Calibri"/>
                <a:cs typeface="Calibri"/>
              </a:rPr>
              <a:t> </a:t>
            </a:r>
            <a:r>
              <a:rPr dirty="0" sz="3300" spc="-40" i="1">
                <a:latin typeface="Calibri"/>
                <a:cs typeface="Calibri"/>
              </a:rPr>
              <a:t>World</a:t>
            </a:r>
            <a:r>
              <a:rPr dirty="0" sz="3300" spc="-135" i="1">
                <a:latin typeface="Calibri"/>
                <a:cs typeface="Calibri"/>
              </a:rPr>
              <a:t> </a:t>
            </a:r>
            <a:r>
              <a:rPr dirty="0" sz="3300"/>
              <a:t>(and</a:t>
            </a:r>
            <a:r>
              <a:rPr dirty="0" sz="3300" spc="-155"/>
              <a:t> </a:t>
            </a:r>
            <a:r>
              <a:rPr dirty="0" sz="3300" spc="-10"/>
              <a:t>more)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748333"/>
            <a:ext cx="7439025" cy="329501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Sequential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processes</a:t>
            </a:r>
            <a:endParaRPr sz="2300">
              <a:latin typeface="Calibri"/>
              <a:cs typeface="Calibri"/>
            </a:endParaRPr>
          </a:p>
          <a:p>
            <a:pPr lvl="1" marL="577850" indent="-18796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“Waterfall”</a:t>
            </a:r>
            <a:r>
              <a:rPr dirty="0" sz="195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sng" sz="195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95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  <a:hlinkClick r:id="rId2"/>
              </a:rPr>
              <a:t>www.youtube.com/watch?v=Y_A0E1ToC_I</a:t>
            </a:r>
            <a:endParaRPr sz="195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540"/>
              </a:spcBef>
            </a:pP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[We’ll</a:t>
            </a:r>
            <a:r>
              <a:rPr dirty="0" sz="23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3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covering</a:t>
            </a:r>
            <a:r>
              <a:rPr dirty="0" sz="23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3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early</a:t>
            </a:r>
            <a:r>
              <a:rPr dirty="0" sz="23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phases</a:t>
            </a:r>
            <a:r>
              <a:rPr dirty="0" sz="23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3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z="23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3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CIS453]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Cyclic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(iterative)</a:t>
            </a:r>
            <a:r>
              <a:rPr dirty="0" sz="2300" spc="-7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processes</a:t>
            </a:r>
            <a:endParaRPr sz="2300">
              <a:latin typeface="Calibri"/>
              <a:cs typeface="Calibri"/>
            </a:endParaRPr>
          </a:p>
          <a:p>
            <a:pPr lvl="1" marL="577850" indent="-18796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latin typeface="Calibri"/>
                <a:cs typeface="Calibri"/>
              </a:rPr>
              <a:t>“Spiral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model”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u="sng" sz="195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95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www.youtube.com/watch?v=mp22SDTnsQQ</a:t>
            </a:r>
            <a:endParaRPr sz="19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 spc="-10">
                <a:latin typeface="Calibri"/>
                <a:cs typeface="Calibri"/>
              </a:rPr>
              <a:t>Parallel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processes</a:t>
            </a:r>
            <a:endParaRPr sz="2300">
              <a:latin typeface="Calibri"/>
              <a:cs typeface="Calibri"/>
            </a:endParaRPr>
          </a:p>
          <a:p>
            <a:pPr lvl="1" marL="766445" marR="901065" indent="-376555">
              <a:lnSpc>
                <a:spcPct val="108700"/>
              </a:lnSpc>
              <a:spcBef>
                <a:spcPts val="25"/>
              </a:spcBef>
              <a:buFont typeface="Arial"/>
              <a:buChar char="•"/>
              <a:tabLst>
                <a:tab pos="578485" algn="l"/>
              </a:tabLst>
            </a:pPr>
            <a:r>
              <a:rPr dirty="0" sz="1950" spc="-10">
                <a:solidFill>
                  <a:srgbClr val="0070BF"/>
                </a:solidFill>
                <a:latin typeface="Calibri"/>
                <a:cs typeface="Calibri"/>
              </a:rPr>
              <a:t>“Agile”</a:t>
            </a:r>
            <a:r>
              <a:rPr dirty="0" sz="1950" spc="-65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dirty="0" u="sng" sz="1950" spc="-10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Calibri"/>
                <a:cs typeface="Calibri"/>
              </a:rPr>
              <a:t>https://</a:t>
            </a:r>
            <a:r>
              <a:rPr dirty="0" u="sng" sz="1950" spc="-10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Calibri"/>
                <a:cs typeface="Calibri"/>
                <a:hlinkClick r:id="rId4"/>
              </a:rPr>
              <a:t>www.youtube.com/watch?v=Z9QbYZh1YXY</a:t>
            </a:r>
            <a:r>
              <a:rPr dirty="0" sz="1950" spc="-1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0070BF"/>
                </a:solidFill>
                <a:latin typeface="Calibri"/>
                <a:cs typeface="Calibri"/>
              </a:rPr>
              <a:t>[We’ll</a:t>
            </a:r>
            <a:r>
              <a:rPr dirty="0" sz="1950" spc="5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0070BF"/>
                </a:solidFill>
                <a:latin typeface="Calibri"/>
                <a:cs typeface="Calibri"/>
              </a:rPr>
              <a:t>be</a:t>
            </a:r>
            <a:r>
              <a:rPr dirty="0" sz="1950" spc="5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0070BF"/>
                </a:solidFill>
                <a:latin typeface="Calibri"/>
                <a:cs typeface="Calibri"/>
              </a:rPr>
              <a:t>covering this</a:t>
            </a:r>
            <a:r>
              <a:rPr dirty="0" sz="1950" spc="5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0070BF"/>
                </a:solidFill>
                <a:latin typeface="Calibri"/>
                <a:cs typeface="Calibri"/>
              </a:rPr>
              <a:t>in</a:t>
            </a:r>
            <a:r>
              <a:rPr dirty="0" sz="1950" spc="1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dirty="0" sz="1950" spc="-10">
                <a:solidFill>
                  <a:srgbClr val="0070BF"/>
                </a:solidFill>
                <a:latin typeface="Calibri"/>
                <a:cs typeface="Calibri"/>
              </a:rPr>
              <a:t>CIS454]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5126990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Quick</a:t>
            </a:r>
            <a:r>
              <a:rPr dirty="0" spc="-114"/>
              <a:t> </a:t>
            </a:r>
            <a:r>
              <a:rPr dirty="0"/>
              <a:t>question</a:t>
            </a:r>
            <a:r>
              <a:rPr dirty="0" spc="-105"/>
              <a:t> </a:t>
            </a:r>
            <a:r>
              <a:rPr dirty="0"/>
              <a:t>for</a:t>
            </a:r>
            <a:r>
              <a:rPr dirty="0" spc="-150"/>
              <a:t> </a:t>
            </a:r>
            <a:r>
              <a:rPr dirty="0"/>
              <a:t>the</a:t>
            </a:r>
            <a:r>
              <a:rPr dirty="0" spc="-120"/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33947"/>
            <a:ext cx="8279130" cy="69532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01295" marR="5080" indent="-189230">
              <a:lnSpc>
                <a:spcPts val="2500"/>
              </a:lnSpc>
              <a:spcBef>
                <a:spcPts val="41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are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first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things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must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do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when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build</a:t>
            </a:r>
            <a:r>
              <a:rPr dirty="0" sz="2300" spc="-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new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software product?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5805805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Re.</a:t>
            </a:r>
            <a:r>
              <a:rPr dirty="0" spc="-114"/>
              <a:t> </a:t>
            </a:r>
            <a:r>
              <a:rPr dirty="0"/>
              <a:t>Quick</a:t>
            </a:r>
            <a:r>
              <a:rPr dirty="0" spc="-130"/>
              <a:t> </a:t>
            </a:r>
            <a:r>
              <a:rPr dirty="0"/>
              <a:t>question</a:t>
            </a:r>
            <a:r>
              <a:rPr dirty="0" spc="-130"/>
              <a:t> </a:t>
            </a:r>
            <a:r>
              <a:rPr dirty="0"/>
              <a:t>for</a:t>
            </a:r>
            <a:r>
              <a:rPr dirty="0" spc="-110"/>
              <a:t> </a:t>
            </a:r>
            <a:r>
              <a:rPr dirty="0"/>
              <a:t>the</a:t>
            </a:r>
            <a:r>
              <a:rPr dirty="0" spc="-110"/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06515"/>
            <a:ext cx="8089900" cy="3364229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65"/>
              </a:spcBef>
            </a:pP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What</a:t>
            </a:r>
            <a:r>
              <a:rPr dirty="0" sz="2300" spc="-3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are</a:t>
            </a:r>
            <a:r>
              <a:rPr dirty="0" sz="2300" spc="-2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the</a:t>
            </a:r>
            <a:r>
              <a:rPr dirty="0" sz="2300" spc="-3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first</a:t>
            </a:r>
            <a:r>
              <a:rPr dirty="0" sz="2300" spc="-4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things</a:t>
            </a:r>
            <a:r>
              <a:rPr dirty="0" sz="2300" spc="-3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we</a:t>
            </a:r>
            <a:r>
              <a:rPr dirty="0" sz="2300" spc="-3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must</a:t>
            </a:r>
            <a:r>
              <a:rPr dirty="0" sz="2300" spc="-2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do</a:t>
            </a:r>
            <a:r>
              <a:rPr dirty="0" sz="2300" spc="-1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when</a:t>
            </a:r>
            <a:r>
              <a:rPr dirty="0" sz="2300" spc="-4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we</a:t>
            </a:r>
            <a:r>
              <a:rPr dirty="0" sz="2300" spc="-2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build</a:t>
            </a:r>
            <a:r>
              <a:rPr dirty="0" sz="2300" spc="-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a</a:t>
            </a:r>
            <a:r>
              <a:rPr dirty="0" sz="2300" spc="-30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C45911"/>
                </a:solidFill>
                <a:latin typeface="Calibri"/>
                <a:cs typeface="Calibri"/>
              </a:rPr>
              <a:t>new</a:t>
            </a:r>
            <a:r>
              <a:rPr dirty="0" sz="2300" spc="-45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C45911"/>
                </a:solidFill>
                <a:latin typeface="Calibri"/>
                <a:cs typeface="Calibri"/>
              </a:rPr>
              <a:t>software product?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Learn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problem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software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intended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address.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Formulate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it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means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successful.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Limit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scope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software.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Identify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constraints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(hardware,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people,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time,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cost).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Identify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stakeholders,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their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primary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concerns.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latin typeface="Calibri"/>
                <a:cs typeface="Calibri"/>
              </a:rPr>
              <a:t>Plan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software</a:t>
            </a:r>
            <a:r>
              <a:rPr dirty="0" sz="2300" spc="-8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development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process.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7814945" cy="579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Project</a:t>
            </a:r>
            <a:r>
              <a:rPr dirty="0" spc="-150"/>
              <a:t> </a:t>
            </a:r>
            <a:r>
              <a:rPr dirty="0" spc="-10"/>
              <a:t>Initiation,</a:t>
            </a:r>
            <a:r>
              <a:rPr dirty="0" spc="-135"/>
              <a:t> </a:t>
            </a:r>
            <a:r>
              <a:rPr dirty="0"/>
              <a:t>Planning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50"/>
              <a:t> </a:t>
            </a:r>
            <a:r>
              <a:rPr dirty="0" spc="-10"/>
              <a:t>Scheduling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04757"/>
            <a:ext cx="8077200" cy="349694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436245" indent="-42354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dirty="0" sz="2300">
                <a:latin typeface="Calibri"/>
                <a:cs typeface="Calibri"/>
              </a:rPr>
              <a:t>Most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projects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begin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with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short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proposal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summarizing:</a:t>
            </a:r>
            <a:endParaRPr sz="2300">
              <a:latin typeface="Calibri"/>
              <a:cs typeface="Calibri"/>
            </a:endParaRPr>
          </a:p>
          <a:p>
            <a:pPr lvl="1" marL="577850" indent="-18796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dirty="0" sz="195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needs to</a:t>
            </a:r>
            <a:r>
              <a:rPr dirty="0" sz="195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195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 spc="-20">
                <a:solidFill>
                  <a:srgbClr val="FF0000"/>
                </a:solidFill>
                <a:latin typeface="Calibri"/>
                <a:cs typeface="Calibri"/>
              </a:rPr>
              <a:t>done,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578485" algn="l"/>
              </a:tabLst>
            </a:pPr>
            <a:r>
              <a:rPr dirty="0" sz="1950" spc="-20">
                <a:solidFill>
                  <a:srgbClr val="FF0000"/>
                </a:solidFill>
                <a:latin typeface="Calibri"/>
                <a:cs typeface="Calibri"/>
              </a:rPr>
              <a:t>why,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95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scope</a:t>
            </a:r>
            <a:r>
              <a:rPr dirty="0" sz="195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950" spc="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95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project,</a:t>
            </a:r>
            <a:r>
              <a:rPr dirty="0" sz="195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dirty="0" sz="195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well</a:t>
            </a:r>
            <a:r>
              <a:rPr dirty="0" sz="1950" spc="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 spc="-25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endParaRPr sz="1950">
              <a:latin typeface="Calibri"/>
              <a:cs typeface="Calibri"/>
            </a:endParaRPr>
          </a:p>
          <a:p>
            <a:pPr lvl="1" marL="577850" indent="-18796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78485" algn="l"/>
              </a:tabLst>
            </a:pP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195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estimate</a:t>
            </a:r>
            <a:r>
              <a:rPr dirty="0" sz="195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95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195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r>
              <a:rPr dirty="0" sz="195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950" spc="-10">
                <a:solidFill>
                  <a:srgbClr val="FF0000"/>
                </a:solidFill>
                <a:latin typeface="Calibri"/>
                <a:cs typeface="Calibri"/>
              </a:rPr>
              <a:t>needed.</a:t>
            </a:r>
            <a:endParaRPr sz="1950">
              <a:latin typeface="Calibri"/>
              <a:cs typeface="Calibri"/>
            </a:endParaRPr>
          </a:p>
          <a:p>
            <a:pPr marL="436245" marR="345440" indent="-424180">
              <a:lnSpc>
                <a:spcPts val="2500"/>
              </a:lnSpc>
              <a:spcBef>
                <a:spcPts val="840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dirty="0" sz="2300">
                <a:latin typeface="Calibri"/>
                <a:cs typeface="Calibri"/>
              </a:rPr>
              <a:t>Then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more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details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are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sketched</a:t>
            </a:r>
            <a:r>
              <a:rPr dirty="0" sz="2300" spc="-6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out,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including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milestones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 spc="-25">
                <a:latin typeface="Calibri"/>
                <a:cs typeface="Calibri"/>
              </a:rPr>
              <a:t>and </a:t>
            </a:r>
            <a:r>
              <a:rPr dirty="0" sz="2300">
                <a:latin typeface="Calibri"/>
                <a:cs typeface="Calibri"/>
              </a:rPr>
              <a:t>timeline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(e.g.,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using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Gantt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charts).</a:t>
            </a:r>
            <a:endParaRPr sz="2300">
              <a:latin typeface="Calibri"/>
              <a:cs typeface="Calibri"/>
            </a:endParaRPr>
          </a:p>
          <a:p>
            <a:pPr marL="436245" marR="5080" indent="-424180">
              <a:lnSpc>
                <a:spcPct val="90200"/>
              </a:lnSpc>
              <a:spcBef>
                <a:spcPts val="790"/>
              </a:spcBef>
              <a:buAutoNum type="arabicPeriod"/>
              <a:tabLst>
                <a:tab pos="435609" algn="l"/>
                <a:tab pos="436245" algn="l"/>
              </a:tabLst>
            </a:pPr>
            <a:r>
              <a:rPr dirty="0" sz="2300">
                <a:latin typeface="Calibri"/>
                <a:cs typeface="Calibri"/>
              </a:rPr>
              <a:t>Resource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approval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(people,</a:t>
            </a:r>
            <a:r>
              <a:rPr dirty="0" sz="2300" spc="-8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time,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hardware,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software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resources) </a:t>
            </a:r>
            <a:r>
              <a:rPr dirty="0" sz="2300">
                <a:latin typeface="Calibri"/>
                <a:cs typeface="Calibri"/>
              </a:rPr>
              <a:t>must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then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be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obtained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from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decision-makers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(e.g.,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company executives).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 marR="5080">
              <a:lnSpc>
                <a:spcPts val="3920"/>
              </a:lnSpc>
              <a:spcBef>
                <a:spcPts val="600"/>
              </a:spcBef>
            </a:pPr>
            <a:r>
              <a:rPr dirty="0"/>
              <a:t>What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95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main</a:t>
            </a:r>
            <a:r>
              <a:rPr dirty="0" spc="-80"/>
              <a:t> </a:t>
            </a:r>
            <a:r>
              <a:rPr dirty="0" spc="-10"/>
              <a:t>components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25"/>
              <a:t>the </a:t>
            </a:r>
            <a:r>
              <a:rPr dirty="0" spc="-10"/>
              <a:t>software</a:t>
            </a:r>
            <a:r>
              <a:rPr dirty="0" spc="-195"/>
              <a:t> </a:t>
            </a:r>
            <a:r>
              <a:rPr dirty="0" spc="-10">
                <a:solidFill>
                  <a:srgbClr val="FF0000"/>
                </a:solidFill>
              </a:rPr>
              <a:t>product?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3936" y="2506515"/>
            <a:ext cx="8503285" cy="354076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01295" marR="78105" indent="-189230">
              <a:lnSpc>
                <a:spcPct val="80000"/>
              </a:lnSpc>
              <a:spcBef>
                <a:spcPts val="66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High</a:t>
            </a:r>
            <a:r>
              <a:rPr dirty="0" sz="23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dirty="0" sz="23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perspective:</a:t>
            </a:r>
            <a:r>
              <a:rPr dirty="0" sz="23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software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intended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to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accomplish? </a:t>
            </a:r>
            <a:r>
              <a:rPr dirty="0" sz="2300">
                <a:latin typeface="Calibri"/>
                <a:cs typeface="Calibri"/>
              </a:rPr>
              <a:t>If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it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component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</a:t>
            </a:r>
            <a:r>
              <a:rPr dirty="0" sz="2300" spc="-1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larger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system,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does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system </a:t>
            </a:r>
            <a:r>
              <a:rPr dirty="0" sz="2300" spc="-25">
                <a:latin typeface="Calibri"/>
                <a:cs typeface="Calibri"/>
              </a:rPr>
              <a:t>do?</a:t>
            </a:r>
            <a:endParaRPr sz="2300">
              <a:latin typeface="Calibri"/>
              <a:cs typeface="Calibri"/>
            </a:endParaRPr>
          </a:p>
          <a:p>
            <a:pPr marL="201295" marR="1534160" indent="-189230">
              <a:lnSpc>
                <a:spcPts val="2220"/>
              </a:lnSpc>
              <a:spcBef>
                <a:spcPts val="81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Requirements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Specification:</a:t>
            </a:r>
            <a:r>
              <a:rPr dirty="0" sz="23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Details</a:t>
            </a:r>
            <a:r>
              <a:rPr dirty="0" sz="2300" spc="-7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what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3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software accomplishes.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Architecture:</a:t>
            </a:r>
            <a:r>
              <a:rPr dirty="0" sz="23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High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level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description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how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software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is</a:t>
            </a:r>
            <a:r>
              <a:rPr dirty="0" sz="2300" spc="-3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structured.</a:t>
            </a:r>
            <a:endParaRPr sz="2300">
              <a:latin typeface="Calibri"/>
              <a:cs typeface="Calibri"/>
            </a:endParaRPr>
          </a:p>
          <a:p>
            <a:pPr marL="201295" marR="5080" indent="-189230">
              <a:lnSpc>
                <a:spcPts val="2220"/>
              </a:lnSpc>
              <a:spcBef>
                <a:spcPts val="81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Design:</a:t>
            </a:r>
            <a:r>
              <a:rPr dirty="0" sz="23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Details</a:t>
            </a:r>
            <a:r>
              <a:rPr dirty="0" sz="2300" spc="-4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how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various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parts</a:t>
            </a:r>
            <a:r>
              <a:rPr dirty="0" sz="2300" spc="-1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of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software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and</a:t>
            </a:r>
            <a:r>
              <a:rPr dirty="0" sz="2300" spc="-2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how</a:t>
            </a:r>
            <a:r>
              <a:rPr dirty="0" sz="2300" spc="-2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they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 spc="-25">
                <a:latin typeface="Calibri"/>
                <a:cs typeface="Calibri"/>
              </a:rPr>
              <a:t>are </a:t>
            </a:r>
            <a:r>
              <a:rPr dirty="0" sz="2300" spc="-10">
                <a:latin typeface="Calibri"/>
                <a:cs typeface="Calibri"/>
              </a:rPr>
              <a:t>connected.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(Implementation)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 spc="-5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dirty="0" sz="23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cases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3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FF0000"/>
                </a:solidFill>
                <a:latin typeface="Calibri"/>
                <a:cs typeface="Calibri"/>
              </a:rPr>
              <a:t>results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201930" algn="l"/>
              </a:tabLst>
            </a:pP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Future</a:t>
            </a:r>
            <a:r>
              <a:rPr dirty="0" sz="23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solidFill>
                  <a:srgbClr val="FF0000"/>
                </a:solidFill>
                <a:latin typeface="Calibri"/>
                <a:cs typeface="Calibri"/>
              </a:rPr>
              <a:t>plans</a:t>
            </a:r>
            <a:r>
              <a:rPr dirty="0" sz="23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(enhancements,</a:t>
            </a:r>
            <a:r>
              <a:rPr dirty="0" sz="2300" spc="-8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needed</a:t>
            </a:r>
            <a:r>
              <a:rPr dirty="0" sz="2300" spc="-4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changes,</a:t>
            </a:r>
            <a:r>
              <a:rPr dirty="0" sz="2300" spc="-5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maintenance</a:t>
            </a:r>
            <a:r>
              <a:rPr dirty="0" sz="2300" spc="-5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plan)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joewac</dc:creator>
  <dc:title>Microsoft PowerPoint - 001-CIS453 High level overview of software engineering v2 (1).pptx</dc:title>
  <dcterms:created xsi:type="dcterms:W3CDTF">2024-08-28T15:45:48Z</dcterms:created>
  <dcterms:modified xsi:type="dcterms:W3CDTF">2024-08-28T15:45:48Z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2023-09-06T00:00:00Z</vt:filetime>
  </property>
  <property fmtid="{D5CDD505-2E9C-101B-9397-08002B2CF9AE}" pid="3" name="LastSaved">
    <vt:filetime>2024-08-28T00:00:00Z</vt:filetime>
  </property>
</Properties>
</file>