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 id="2147483852" r:id="rId2"/>
  </p:sldMasterIdLst>
  <p:notesMasterIdLst>
    <p:notesMasterId r:id="rId13"/>
  </p:notesMasterIdLst>
  <p:handoutMasterIdLst>
    <p:handoutMasterId r:id="rId14"/>
  </p:handoutMasterIdLst>
  <p:sldIdLst>
    <p:sldId id="256" r:id="rId3"/>
    <p:sldId id="277" r:id="rId4"/>
    <p:sldId id="278" r:id="rId5"/>
    <p:sldId id="282" r:id="rId6"/>
    <p:sldId id="279" r:id="rId7"/>
    <p:sldId id="280" r:id="rId8"/>
    <p:sldId id="281" r:id="rId9"/>
    <p:sldId id="283" r:id="rId10"/>
    <p:sldId id="284" r:id="rId11"/>
    <p:sldId id="285" r:id="rId1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5" d="100"/>
          <a:sy n="105" d="100"/>
        </p:scale>
        <p:origin x="92" y="108"/>
      </p:cViewPr>
      <p:guideLst>
        <p:guide orient="horz" pos="2160"/>
        <p:guide pos="3840"/>
      </p:guideLst>
    </p:cSldViewPr>
  </p:slideViewPr>
  <p:notesTextViewPr>
    <p:cViewPr>
      <p:scale>
        <a:sx n="1" d="1"/>
        <a:sy n="1" d="1"/>
      </p:scale>
      <p:origin x="0" y="0"/>
    </p:cViewPr>
  </p:notesTextViewPr>
  <p:notesViewPr>
    <p:cSldViewPr snapToGrid="0">
      <p:cViewPr varScale="1">
        <p:scale>
          <a:sx n="115" d="100"/>
          <a:sy n="115" d="100"/>
        </p:scale>
        <p:origin x="246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E71268B-8AC2-4239-8FAF-7C144C210720}" type="datetimeFigureOut">
              <a:rPr lang="en-US"/>
              <a:t>9/30/2024</a:t>
            </a:fld>
            <a:endParaRPr/>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5AD8362-6D63-40AC-BAA9-90C3AE6D5875}" type="datetimeFigureOut">
              <a:rPr lang="en-US"/>
              <a:t>9/30/2024</a:t>
            </a:fld>
            <a:endParaRPr/>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a:p>
        </p:txBody>
      </p:sp>
      <p:sp>
        <p:nvSpPr>
          <p:cNvPr id="5" name="Notes Placeholder 4"/>
          <p:cNvSpPr>
            <a:spLocks noGrp="1"/>
          </p:cNvSpPr>
          <p:nvPr>
            <p:ph type="body" sz="quarter" idx="3"/>
          </p:nvPr>
        </p:nvSpPr>
        <p:spPr>
          <a:xfrm>
            <a:off x="710248" y="4518204"/>
            <a:ext cx="5681980" cy="3168610"/>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9/30/2024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9/30/2024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296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904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0F84E2-2D7A-43CF-AC90-352A289A783A}" type="datetime1">
              <a:rPr lang="en-US" smtClean="0"/>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2416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9/30/2024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239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9/30/2024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8661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1">
              <a:rPr lang="en-US" smtClean="0"/>
              <a:t>9/30/2024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9507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9/30/2024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7061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1">
              <a:rPr lang="en-US" smtClean="0"/>
              <a:t>9/30/2024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87097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9/30/2024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74940-A916-4C8B-9648-02A2D3898F9E}" type="datetime1">
              <a:rPr lang="en-US" smtClean="0"/>
              <a:t>9/30/2024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5506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09894717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9599386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59681418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441475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1">
              <a:rPr lang="en-US" smtClean="0"/>
              <a:pPr/>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15998887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0826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1">
              <a:rPr lang="en-US" smtClean="0"/>
              <a:t>9/30/2024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892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9/30/2024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9/30/2024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9/30/2024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9/30/2024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9/30/2024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9/30/2024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9/30/2024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9/30/2024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1">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03226634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199" y="4571999"/>
            <a:ext cx="7673801" cy="1087656"/>
          </a:xfrm>
        </p:spPr>
        <p:txBody>
          <a:bodyPr>
            <a:normAutofit/>
          </a:bodyPr>
          <a:lstStyle/>
          <a:p>
            <a:pPr algn="l"/>
            <a:r>
              <a:rPr lang="en-US" sz="4800"/>
              <a:t>Software Engineering</a:t>
            </a:r>
          </a:p>
        </p:txBody>
      </p:sp>
      <p:sp>
        <p:nvSpPr>
          <p:cNvPr id="3" name="Subtitle 2"/>
          <p:cNvSpPr>
            <a:spLocks noGrp="1"/>
          </p:cNvSpPr>
          <p:nvPr>
            <p:ph type="subTitle" idx="1"/>
          </p:nvPr>
        </p:nvSpPr>
        <p:spPr>
          <a:xfrm>
            <a:off x="1674795" y="5659655"/>
            <a:ext cx="7599205" cy="611896"/>
          </a:xfrm>
        </p:spPr>
        <p:txBody>
          <a:bodyPr>
            <a:normAutofit/>
          </a:bodyPr>
          <a:lstStyle/>
          <a:p>
            <a:pPr algn="l"/>
            <a:r>
              <a:rPr lang="en-US" dirty="0"/>
              <a:t>Putting 453 and 454 Into Perspective</a:t>
            </a:r>
          </a:p>
        </p:txBody>
      </p:sp>
      <p:pic>
        <p:nvPicPr>
          <p:cNvPr id="4" name="Picture 3">
            <a:extLst>
              <a:ext uri="{FF2B5EF4-FFF2-40B4-BE49-F238E27FC236}">
                <a16:creationId xmlns:a16="http://schemas.microsoft.com/office/drawing/2014/main" id="{5C81BC7B-5733-081E-53B1-98841A240B83}"/>
              </a:ext>
            </a:extLst>
          </p:cNvPr>
          <p:cNvPicPr>
            <a:picLocks noChangeAspect="1"/>
          </p:cNvPicPr>
          <p:nvPr/>
        </p:nvPicPr>
        <p:blipFill>
          <a:blip r:embed="rId2"/>
          <a:stretch>
            <a:fillRect/>
          </a:stretch>
        </p:blipFill>
        <p:spPr>
          <a:xfrm>
            <a:off x="1600201" y="609600"/>
            <a:ext cx="4654770" cy="3642357"/>
          </a:xfrm>
          <a:prstGeom prst="rect">
            <a:avLst/>
          </a:prstGeom>
        </p:spPr>
      </p:pic>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4598-2718-84B0-2892-7A1006C4A724}"/>
              </a:ext>
            </a:extLst>
          </p:cNvPr>
          <p:cNvSpPr>
            <a:spLocks noGrp="1"/>
          </p:cNvSpPr>
          <p:nvPr>
            <p:ph type="title"/>
          </p:nvPr>
        </p:nvSpPr>
        <p:spPr/>
        <p:txBody>
          <a:bodyPr/>
          <a:lstStyle/>
          <a:p>
            <a:r>
              <a:rPr lang="en-US" dirty="0"/>
              <a:t>Implementation</a:t>
            </a:r>
            <a:br>
              <a:rPr lang="en-US" dirty="0"/>
            </a:br>
            <a:r>
              <a:rPr lang="en-US" dirty="0"/>
              <a:t>CIS454</a:t>
            </a:r>
          </a:p>
        </p:txBody>
      </p:sp>
      <p:sp>
        <p:nvSpPr>
          <p:cNvPr id="3" name="Content Placeholder 2">
            <a:extLst>
              <a:ext uri="{FF2B5EF4-FFF2-40B4-BE49-F238E27FC236}">
                <a16:creationId xmlns:a16="http://schemas.microsoft.com/office/drawing/2014/main" id="{D1689494-9975-2674-35B5-C4F9344289E9}"/>
              </a:ext>
            </a:extLst>
          </p:cNvPr>
          <p:cNvSpPr>
            <a:spLocks noGrp="1"/>
          </p:cNvSpPr>
          <p:nvPr>
            <p:ph idx="1"/>
          </p:nvPr>
        </p:nvSpPr>
        <p:spPr/>
        <p:txBody>
          <a:bodyPr/>
          <a:lstStyle/>
          <a:p>
            <a:r>
              <a:rPr lang="en-US" dirty="0"/>
              <a:t>Actual coding, testing and integration of software from Design.</a:t>
            </a:r>
          </a:p>
          <a:p>
            <a:r>
              <a:rPr lang="en-US" dirty="0"/>
              <a:t>While it is assumed most of the Planning, Analysis and Design will be ready for coding in CIS454, it is anticipated and expected that the Agile process will require rework of these artifacts during CIS454 Sprints.</a:t>
            </a:r>
          </a:p>
          <a:p>
            <a:r>
              <a:rPr lang="en-US" dirty="0"/>
              <a:t>During CIS454, we will learn how to code and </a:t>
            </a:r>
            <a:r>
              <a:rPr lang="en-US"/>
              <a:t>test properly. </a:t>
            </a:r>
            <a:endParaRPr lang="en-US" dirty="0"/>
          </a:p>
        </p:txBody>
      </p:sp>
    </p:spTree>
    <p:extLst>
      <p:ext uri="{BB962C8B-B14F-4D97-AF65-F5344CB8AC3E}">
        <p14:creationId xmlns:p14="http://schemas.microsoft.com/office/powerpoint/2010/main" val="335266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4888-02CC-4321-41B0-7536A0EEB41A}"/>
              </a:ext>
            </a:extLst>
          </p:cNvPr>
          <p:cNvSpPr>
            <a:spLocks noGrp="1"/>
          </p:cNvSpPr>
          <p:nvPr>
            <p:ph type="title"/>
          </p:nvPr>
        </p:nvSpPr>
        <p:spPr/>
        <p:txBody>
          <a:bodyPr/>
          <a:lstStyle/>
          <a:p>
            <a:r>
              <a:rPr lang="en-US" dirty="0"/>
              <a:t>Systems (Software) Development Life Cycle – SDLC</a:t>
            </a:r>
          </a:p>
        </p:txBody>
      </p:sp>
      <p:pic>
        <p:nvPicPr>
          <p:cNvPr id="3075" name="Picture 1">
            <a:extLst>
              <a:ext uri="{FF2B5EF4-FFF2-40B4-BE49-F238E27FC236}">
                <a16:creationId xmlns:a16="http://schemas.microsoft.com/office/drawing/2014/main" id="{C903D60B-DC08-D30F-A577-31B28028C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47" y="2757107"/>
            <a:ext cx="8987712" cy="183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42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CA82-DE30-25F3-A683-5C7C17785FF5}"/>
              </a:ext>
            </a:extLst>
          </p:cNvPr>
          <p:cNvSpPr>
            <a:spLocks noGrp="1"/>
          </p:cNvSpPr>
          <p:nvPr>
            <p:ph type="title"/>
          </p:nvPr>
        </p:nvSpPr>
        <p:spPr/>
        <p:txBody>
          <a:bodyPr/>
          <a:lstStyle/>
          <a:p>
            <a:r>
              <a:rPr lang="en-US" dirty="0"/>
              <a:t>Planning</a:t>
            </a:r>
            <a:br>
              <a:rPr lang="en-US" dirty="0"/>
            </a:br>
            <a:r>
              <a:rPr lang="en-US" dirty="0"/>
              <a:t>CIS453/CIS454</a:t>
            </a:r>
          </a:p>
        </p:txBody>
      </p:sp>
      <p:sp>
        <p:nvSpPr>
          <p:cNvPr id="3" name="Content Placeholder 2">
            <a:extLst>
              <a:ext uri="{FF2B5EF4-FFF2-40B4-BE49-F238E27FC236}">
                <a16:creationId xmlns:a16="http://schemas.microsoft.com/office/drawing/2014/main" id="{2E5DE8F7-6BFD-B36B-347B-35A2BCD6CEE3}"/>
              </a:ext>
            </a:extLst>
          </p:cNvPr>
          <p:cNvSpPr>
            <a:spLocks noGrp="1"/>
          </p:cNvSpPr>
          <p:nvPr>
            <p:ph idx="1"/>
          </p:nvPr>
        </p:nvSpPr>
        <p:spPr/>
        <p:txBody>
          <a:bodyPr/>
          <a:lstStyle/>
          <a:p>
            <a:r>
              <a:rPr lang="en-US" dirty="0"/>
              <a:t>What can we do?</a:t>
            </a:r>
          </a:p>
          <a:p>
            <a:r>
              <a:rPr lang="en-US" dirty="0"/>
              <a:t>Why should we do it?</a:t>
            </a:r>
          </a:p>
          <a:p>
            <a:r>
              <a:rPr lang="en-US" dirty="0"/>
              <a:t>Is it technically feasible?</a:t>
            </a:r>
          </a:p>
          <a:p>
            <a:r>
              <a:rPr lang="en-US" dirty="0"/>
              <a:t>Is it financially feasible?</a:t>
            </a:r>
          </a:p>
          <a:p>
            <a:r>
              <a:rPr lang="en-US" dirty="0"/>
              <a:t>How are we going to proceed?</a:t>
            </a:r>
          </a:p>
          <a:p>
            <a:r>
              <a:rPr lang="en-US" dirty="0"/>
              <a:t>How long will it take?</a:t>
            </a:r>
          </a:p>
          <a:p>
            <a:endParaRPr lang="en-US" dirty="0"/>
          </a:p>
          <a:p>
            <a:pPr marL="0" indent="0">
              <a:buNone/>
            </a:pPr>
            <a:endParaRPr lang="en-US" dirty="0"/>
          </a:p>
        </p:txBody>
      </p:sp>
    </p:spTree>
    <p:extLst>
      <p:ext uri="{BB962C8B-B14F-4D97-AF65-F5344CB8AC3E}">
        <p14:creationId xmlns:p14="http://schemas.microsoft.com/office/powerpoint/2010/main" val="132470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744E-E2DE-EEBB-C5A1-8453C2EE1902}"/>
              </a:ext>
            </a:extLst>
          </p:cNvPr>
          <p:cNvSpPr>
            <a:spLocks noGrp="1"/>
          </p:cNvSpPr>
          <p:nvPr>
            <p:ph type="title"/>
          </p:nvPr>
        </p:nvSpPr>
        <p:spPr/>
        <p:txBody>
          <a:bodyPr/>
          <a:lstStyle/>
          <a:p>
            <a:r>
              <a:rPr lang="en-US" dirty="0"/>
              <a:t>Analysis</a:t>
            </a:r>
            <a:br>
              <a:rPr lang="en-US" dirty="0"/>
            </a:br>
            <a:r>
              <a:rPr lang="en-US" dirty="0"/>
              <a:t>CIS453/</a:t>
            </a:r>
            <a:r>
              <a:rPr lang="en-US" sz="1800" dirty="0"/>
              <a:t>CIS454</a:t>
            </a:r>
            <a:endParaRPr lang="en-US" dirty="0"/>
          </a:p>
        </p:txBody>
      </p:sp>
      <p:sp>
        <p:nvSpPr>
          <p:cNvPr id="3" name="Content Placeholder 2">
            <a:extLst>
              <a:ext uri="{FF2B5EF4-FFF2-40B4-BE49-F238E27FC236}">
                <a16:creationId xmlns:a16="http://schemas.microsoft.com/office/drawing/2014/main" id="{5430F4DD-419D-D1CD-BDA9-E4F2767A8763}"/>
              </a:ext>
            </a:extLst>
          </p:cNvPr>
          <p:cNvSpPr>
            <a:spLocks noGrp="1"/>
          </p:cNvSpPr>
          <p:nvPr>
            <p:ph idx="1"/>
          </p:nvPr>
        </p:nvSpPr>
        <p:spPr/>
        <p:txBody>
          <a:bodyPr/>
          <a:lstStyle/>
          <a:p>
            <a:r>
              <a:rPr lang="en-US" dirty="0"/>
              <a:t>UML Modeling to help fully understand what it is we are going to build; and to some extent, how are we going to build it.</a:t>
            </a:r>
          </a:p>
          <a:p>
            <a:r>
              <a:rPr lang="en-US" dirty="0"/>
              <a:t>Helps to make sure that all stakeholders are on the same page. Stakeholders include those using the system, as well as those building the system. </a:t>
            </a:r>
          </a:p>
          <a:p>
            <a:r>
              <a:rPr lang="en-US" dirty="0"/>
              <a:t>Very little if anything from Analysis is directly implementable.</a:t>
            </a:r>
          </a:p>
          <a:p>
            <a:r>
              <a:rPr lang="en-US" dirty="0"/>
              <a:t>Main Artifacts</a:t>
            </a:r>
          </a:p>
          <a:p>
            <a:pPr lvl="1"/>
            <a:r>
              <a:rPr lang="en-US" dirty="0"/>
              <a:t>Individual UML Analysis Assignments</a:t>
            </a:r>
          </a:p>
          <a:p>
            <a:pPr lvl="1"/>
            <a:r>
              <a:rPr lang="en-US" dirty="0"/>
              <a:t>Group UML Analysis Assignments</a:t>
            </a:r>
          </a:p>
          <a:p>
            <a:pPr lvl="1"/>
            <a:r>
              <a:rPr lang="en-US" dirty="0"/>
              <a:t>Software Requirement Specification and Midterm Presentation</a:t>
            </a:r>
          </a:p>
        </p:txBody>
      </p:sp>
    </p:spTree>
    <p:extLst>
      <p:ext uri="{BB962C8B-B14F-4D97-AF65-F5344CB8AC3E}">
        <p14:creationId xmlns:p14="http://schemas.microsoft.com/office/powerpoint/2010/main" val="311963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6CCA-E2C2-276F-C3C3-D02105A69BF2}"/>
              </a:ext>
            </a:extLst>
          </p:cNvPr>
          <p:cNvSpPr>
            <a:spLocks noGrp="1"/>
          </p:cNvSpPr>
          <p:nvPr>
            <p:ph type="title"/>
          </p:nvPr>
        </p:nvSpPr>
        <p:spPr>
          <a:xfrm>
            <a:off x="677334" y="595531"/>
            <a:ext cx="8596668" cy="1320800"/>
          </a:xfrm>
        </p:spPr>
        <p:txBody>
          <a:bodyPr/>
          <a:lstStyle/>
          <a:p>
            <a:r>
              <a:rPr lang="en-US" dirty="0"/>
              <a:t>Analysis</a:t>
            </a:r>
            <a:br>
              <a:rPr lang="en-US" dirty="0"/>
            </a:br>
            <a:r>
              <a:rPr lang="en-US" dirty="0"/>
              <a:t>CIS453/</a:t>
            </a:r>
            <a:r>
              <a:rPr lang="en-US" sz="1800" dirty="0"/>
              <a:t>CIS454</a:t>
            </a:r>
            <a:endParaRPr lang="en-US" dirty="0"/>
          </a:p>
        </p:txBody>
      </p:sp>
      <p:pic>
        <p:nvPicPr>
          <p:cNvPr id="1026" name="Picture 2" descr="HSUV Requirement Refinement and Verification">
            <a:extLst>
              <a:ext uri="{FF2B5EF4-FFF2-40B4-BE49-F238E27FC236}">
                <a16:creationId xmlns:a16="http://schemas.microsoft.com/office/drawing/2014/main" id="{883EF1DC-0F23-DCA8-53E7-9585CCA85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149" y="548464"/>
            <a:ext cx="4119702" cy="26508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de-sharing service ">
            <a:extLst>
              <a:ext uri="{FF2B5EF4-FFF2-40B4-BE49-F238E27FC236}">
                <a16:creationId xmlns:a16="http://schemas.microsoft.com/office/drawing/2014/main" id="{E4965597-2E66-EEB3-EC3D-BD2D584FA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4907" y="251360"/>
            <a:ext cx="2838043" cy="38184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tivity Diagram">
            <a:extLst>
              <a:ext uri="{FF2B5EF4-FFF2-40B4-BE49-F238E27FC236}">
                <a16:creationId xmlns:a16="http://schemas.microsoft.com/office/drawing/2014/main" id="{48E11165-EFEC-CDCF-0063-0D987EF15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03" y="2814220"/>
            <a:ext cx="2991318" cy="28153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ock Definition Diagram example">
            <a:extLst>
              <a:ext uri="{FF2B5EF4-FFF2-40B4-BE49-F238E27FC236}">
                <a16:creationId xmlns:a16="http://schemas.microsoft.com/office/drawing/2014/main" id="{9D8DAEE6-D8EE-F74C-8F03-64C1C0C434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5495" y="4542919"/>
            <a:ext cx="5202745" cy="18998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3A150C-DDCC-85C5-E24F-E4F74B214190}"/>
              </a:ext>
            </a:extLst>
          </p:cNvPr>
          <p:cNvSpPr txBox="1"/>
          <p:nvPr/>
        </p:nvSpPr>
        <p:spPr>
          <a:xfrm>
            <a:off x="3766600" y="548464"/>
            <a:ext cx="2329399" cy="646331"/>
          </a:xfrm>
          <a:prstGeom prst="rect">
            <a:avLst/>
          </a:prstGeom>
          <a:noFill/>
        </p:spPr>
        <p:txBody>
          <a:bodyPr wrap="square" rtlCol="0">
            <a:spAutoFit/>
          </a:bodyPr>
          <a:lstStyle/>
          <a:p>
            <a:r>
              <a:rPr lang="en-US" dirty="0"/>
              <a:t>Requirements Diagram</a:t>
            </a:r>
          </a:p>
        </p:txBody>
      </p:sp>
      <p:sp>
        <p:nvSpPr>
          <p:cNvPr id="5" name="TextBox 4">
            <a:extLst>
              <a:ext uri="{FF2B5EF4-FFF2-40B4-BE49-F238E27FC236}">
                <a16:creationId xmlns:a16="http://schemas.microsoft.com/office/drawing/2014/main" id="{F79B1F2E-1924-91E4-3684-42E73B9C2EFF}"/>
              </a:ext>
            </a:extLst>
          </p:cNvPr>
          <p:cNvSpPr txBox="1"/>
          <p:nvPr/>
        </p:nvSpPr>
        <p:spPr>
          <a:xfrm>
            <a:off x="7460679" y="2685292"/>
            <a:ext cx="2329399" cy="369332"/>
          </a:xfrm>
          <a:prstGeom prst="rect">
            <a:avLst/>
          </a:prstGeom>
          <a:noFill/>
        </p:spPr>
        <p:txBody>
          <a:bodyPr wrap="square" rtlCol="0">
            <a:spAutoFit/>
          </a:bodyPr>
          <a:lstStyle/>
          <a:p>
            <a:r>
              <a:rPr lang="en-US" dirty="0"/>
              <a:t>Use Case Diagram</a:t>
            </a:r>
          </a:p>
        </p:txBody>
      </p:sp>
      <p:sp>
        <p:nvSpPr>
          <p:cNvPr id="6" name="TextBox 5">
            <a:extLst>
              <a:ext uri="{FF2B5EF4-FFF2-40B4-BE49-F238E27FC236}">
                <a16:creationId xmlns:a16="http://schemas.microsoft.com/office/drawing/2014/main" id="{0ACC4A37-B8CB-7723-B3B6-D6E577427F60}"/>
              </a:ext>
            </a:extLst>
          </p:cNvPr>
          <p:cNvSpPr txBox="1"/>
          <p:nvPr/>
        </p:nvSpPr>
        <p:spPr>
          <a:xfrm>
            <a:off x="5266054" y="3751870"/>
            <a:ext cx="2329399" cy="646331"/>
          </a:xfrm>
          <a:prstGeom prst="rect">
            <a:avLst/>
          </a:prstGeom>
          <a:noFill/>
        </p:spPr>
        <p:txBody>
          <a:bodyPr wrap="square" rtlCol="0">
            <a:spAutoFit/>
          </a:bodyPr>
          <a:lstStyle/>
          <a:p>
            <a:r>
              <a:rPr lang="en-US" dirty="0"/>
              <a:t>Block Definition Diagram</a:t>
            </a:r>
          </a:p>
        </p:txBody>
      </p:sp>
      <p:sp>
        <p:nvSpPr>
          <p:cNvPr id="7" name="TextBox 6">
            <a:extLst>
              <a:ext uri="{FF2B5EF4-FFF2-40B4-BE49-F238E27FC236}">
                <a16:creationId xmlns:a16="http://schemas.microsoft.com/office/drawing/2014/main" id="{DE32C05B-4F75-D66E-BDFE-7FDB422AAA80}"/>
              </a:ext>
            </a:extLst>
          </p:cNvPr>
          <p:cNvSpPr txBox="1"/>
          <p:nvPr/>
        </p:nvSpPr>
        <p:spPr>
          <a:xfrm>
            <a:off x="677334" y="2116145"/>
            <a:ext cx="2329399" cy="369332"/>
          </a:xfrm>
          <a:prstGeom prst="rect">
            <a:avLst/>
          </a:prstGeom>
          <a:noFill/>
        </p:spPr>
        <p:txBody>
          <a:bodyPr wrap="square" rtlCol="0">
            <a:spAutoFit/>
          </a:bodyPr>
          <a:lstStyle/>
          <a:p>
            <a:r>
              <a:rPr lang="en-US" dirty="0"/>
              <a:t>Activity Diagram</a:t>
            </a:r>
          </a:p>
        </p:txBody>
      </p:sp>
    </p:spTree>
    <p:extLst>
      <p:ext uri="{BB962C8B-B14F-4D97-AF65-F5344CB8AC3E}">
        <p14:creationId xmlns:p14="http://schemas.microsoft.com/office/powerpoint/2010/main" val="255625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0192-B2A1-540F-768E-F282B3566024}"/>
              </a:ext>
            </a:extLst>
          </p:cNvPr>
          <p:cNvSpPr>
            <a:spLocks noGrp="1"/>
          </p:cNvSpPr>
          <p:nvPr>
            <p:ph type="title"/>
          </p:nvPr>
        </p:nvSpPr>
        <p:spPr/>
        <p:txBody>
          <a:bodyPr/>
          <a:lstStyle/>
          <a:p>
            <a:r>
              <a:rPr lang="en-US" dirty="0"/>
              <a:t>Analysis</a:t>
            </a:r>
            <a:br>
              <a:rPr lang="en-US" dirty="0"/>
            </a:br>
            <a:r>
              <a:rPr lang="en-US" dirty="0"/>
              <a:t>CIS453/</a:t>
            </a:r>
            <a:r>
              <a:rPr lang="en-US" sz="1800" dirty="0"/>
              <a:t>CIS454</a:t>
            </a:r>
            <a:endParaRPr lang="en-US" dirty="0"/>
          </a:p>
        </p:txBody>
      </p:sp>
      <p:sp>
        <p:nvSpPr>
          <p:cNvPr id="3" name="Content Placeholder 2">
            <a:extLst>
              <a:ext uri="{FF2B5EF4-FFF2-40B4-BE49-F238E27FC236}">
                <a16:creationId xmlns:a16="http://schemas.microsoft.com/office/drawing/2014/main" id="{9D2444E4-7045-F427-4E4A-2D1974B6FDBF}"/>
              </a:ext>
            </a:extLst>
          </p:cNvPr>
          <p:cNvSpPr>
            <a:spLocks noGrp="1"/>
          </p:cNvSpPr>
          <p:nvPr>
            <p:ph idx="1"/>
          </p:nvPr>
        </p:nvSpPr>
        <p:spPr/>
        <p:txBody>
          <a:bodyPr/>
          <a:lstStyle/>
          <a:p>
            <a:r>
              <a:rPr lang="en-US" b="1" dirty="0"/>
              <a:t>Requirements Diagram </a:t>
            </a:r>
            <a:r>
              <a:rPr lang="en-US" dirty="0"/>
              <a:t>– Models both the User Requirements and System Requirements in UML. This allows easy cross referencing with other requirements, Use Cases, BDD components, classes, test cases, etc.</a:t>
            </a:r>
          </a:p>
          <a:p>
            <a:r>
              <a:rPr lang="en-US" b="1" dirty="0"/>
              <a:t>Use Case Diagram </a:t>
            </a:r>
            <a:r>
              <a:rPr lang="en-US" dirty="0"/>
              <a:t>– Models capabilities of the system from how the key stakeholders will use/interact with the system.</a:t>
            </a:r>
          </a:p>
          <a:p>
            <a:r>
              <a:rPr lang="en-US" b="1" dirty="0"/>
              <a:t>Block Definition Diagram </a:t>
            </a:r>
            <a:r>
              <a:rPr lang="en-US" dirty="0"/>
              <a:t>– Models the major components of the system and their static interfaces/relationships.</a:t>
            </a:r>
          </a:p>
          <a:p>
            <a:r>
              <a:rPr lang="en-US" b="1" dirty="0"/>
              <a:t>Activity Diagram </a:t>
            </a:r>
            <a:r>
              <a:rPr lang="en-US" dirty="0"/>
              <a:t>– Models the dynamic aspects of the Use Cases to help fully understand how the system will be used, and what components of the system will be required to implement each Use Case.</a:t>
            </a:r>
          </a:p>
          <a:p>
            <a:endParaRPr lang="en-US" dirty="0"/>
          </a:p>
          <a:p>
            <a:endParaRPr lang="en-US" dirty="0"/>
          </a:p>
        </p:txBody>
      </p:sp>
    </p:spTree>
    <p:extLst>
      <p:ext uri="{BB962C8B-B14F-4D97-AF65-F5344CB8AC3E}">
        <p14:creationId xmlns:p14="http://schemas.microsoft.com/office/powerpoint/2010/main" val="324389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C8A4-672B-B258-FC45-6E094FDD8B70}"/>
              </a:ext>
            </a:extLst>
          </p:cNvPr>
          <p:cNvSpPr>
            <a:spLocks noGrp="1"/>
          </p:cNvSpPr>
          <p:nvPr>
            <p:ph type="title"/>
          </p:nvPr>
        </p:nvSpPr>
        <p:spPr/>
        <p:txBody>
          <a:bodyPr/>
          <a:lstStyle/>
          <a:p>
            <a:r>
              <a:rPr lang="en-US" dirty="0"/>
              <a:t>Design</a:t>
            </a:r>
            <a:br>
              <a:rPr lang="en-US" dirty="0"/>
            </a:br>
            <a:r>
              <a:rPr lang="en-US" dirty="0"/>
              <a:t>CIS453/CIS454</a:t>
            </a:r>
          </a:p>
        </p:txBody>
      </p:sp>
      <p:sp>
        <p:nvSpPr>
          <p:cNvPr id="3" name="Content Placeholder 2">
            <a:extLst>
              <a:ext uri="{FF2B5EF4-FFF2-40B4-BE49-F238E27FC236}">
                <a16:creationId xmlns:a16="http://schemas.microsoft.com/office/drawing/2014/main" id="{14F79D13-3E6E-2E74-7E7F-FFCDB8C02992}"/>
              </a:ext>
            </a:extLst>
          </p:cNvPr>
          <p:cNvSpPr>
            <a:spLocks noGrp="1"/>
          </p:cNvSpPr>
          <p:nvPr>
            <p:ph idx="1"/>
          </p:nvPr>
        </p:nvSpPr>
        <p:spPr/>
        <p:txBody>
          <a:bodyPr/>
          <a:lstStyle/>
          <a:p>
            <a:r>
              <a:rPr lang="en-US" dirty="0"/>
              <a:t>Provides details on how we are going to implement the system; both hardware and software.</a:t>
            </a:r>
          </a:p>
          <a:p>
            <a:r>
              <a:rPr lang="en-US" dirty="0"/>
              <a:t>The design is used to define system details.</a:t>
            </a:r>
          </a:p>
          <a:p>
            <a:r>
              <a:rPr lang="en-US" dirty="0"/>
              <a:t>Software Engineers will be modeling actual classes that can be later implemented.</a:t>
            </a:r>
          </a:p>
          <a:p>
            <a:r>
              <a:rPr lang="en-US" dirty="0"/>
              <a:t>Main Artifacts </a:t>
            </a:r>
          </a:p>
          <a:p>
            <a:pPr lvl="1"/>
            <a:r>
              <a:rPr lang="en-US" dirty="0"/>
              <a:t>Individual UML Design Assignments</a:t>
            </a:r>
          </a:p>
          <a:p>
            <a:pPr lvl="1"/>
            <a:r>
              <a:rPr lang="en-US" dirty="0"/>
              <a:t>Group UML </a:t>
            </a:r>
            <a:r>
              <a:rPr lang="en-US"/>
              <a:t>Design Assignments</a:t>
            </a:r>
            <a:endParaRPr lang="en-US" dirty="0"/>
          </a:p>
          <a:p>
            <a:pPr lvl="1"/>
            <a:r>
              <a:rPr lang="en-US" dirty="0"/>
              <a:t>Design Document and Final Presentation</a:t>
            </a:r>
          </a:p>
          <a:p>
            <a:endParaRPr lang="en-US" dirty="0"/>
          </a:p>
        </p:txBody>
      </p:sp>
    </p:spTree>
    <p:extLst>
      <p:ext uri="{BB962C8B-B14F-4D97-AF65-F5344CB8AC3E}">
        <p14:creationId xmlns:p14="http://schemas.microsoft.com/office/powerpoint/2010/main" val="130034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D2C5-F6FD-E009-5B7C-842A11FF96D4}"/>
              </a:ext>
            </a:extLst>
          </p:cNvPr>
          <p:cNvSpPr>
            <a:spLocks noGrp="1"/>
          </p:cNvSpPr>
          <p:nvPr>
            <p:ph type="title"/>
          </p:nvPr>
        </p:nvSpPr>
        <p:spPr/>
        <p:txBody>
          <a:bodyPr/>
          <a:lstStyle/>
          <a:p>
            <a:r>
              <a:rPr lang="en-US" dirty="0"/>
              <a:t>Design</a:t>
            </a:r>
            <a:br>
              <a:rPr lang="en-US" dirty="0"/>
            </a:br>
            <a:r>
              <a:rPr lang="en-US" dirty="0"/>
              <a:t>CIS453/</a:t>
            </a:r>
            <a:r>
              <a:rPr lang="en-US" sz="2800" dirty="0"/>
              <a:t>CIS454</a:t>
            </a:r>
            <a:endParaRPr lang="en-US" dirty="0"/>
          </a:p>
        </p:txBody>
      </p:sp>
      <p:pic>
        <p:nvPicPr>
          <p:cNvPr id="2054" name="Picture 6" descr="Class Diagram Example: Order System">
            <a:extLst>
              <a:ext uri="{FF2B5EF4-FFF2-40B4-BE49-F238E27FC236}">
                <a16:creationId xmlns:a16="http://schemas.microsoft.com/office/drawing/2014/main" id="{A1579639-EBD5-CC6D-C7A4-54D3787F6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072" y="1258774"/>
            <a:ext cx="5370207" cy="299986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equence Diagram example">
            <a:extLst>
              <a:ext uri="{FF2B5EF4-FFF2-40B4-BE49-F238E27FC236}">
                <a16:creationId xmlns:a16="http://schemas.microsoft.com/office/drawing/2014/main" id="{E351B15C-AD20-9C97-BBA9-2F2F6CC66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14" y="2425306"/>
            <a:ext cx="4881734" cy="40913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253049-CE82-96C0-5CF6-823805CE48BC}"/>
              </a:ext>
            </a:extLst>
          </p:cNvPr>
          <p:cNvSpPr txBox="1"/>
          <p:nvPr/>
        </p:nvSpPr>
        <p:spPr>
          <a:xfrm>
            <a:off x="6752026" y="609600"/>
            <a:ext cx="2329399" cy="369332"/>
          </a:xfrm>
          <a:prstGeom prst="rect">
            <a:avLst/>
          </a:prstGeom>
          <a:noFill/>
        </p:spPr>
        <p:txBody>
          <a:bodyPr wrap="square" rtlCol="0">
            <a:spAutoFit/>
          </a:bodyPr>
          <a:lstStyle/>
          <a:p>
            <a:r>
              <a:rPr lang="en-US" dirty="0"/>
              <a:t>Class Diagram</a:t>
            </a:r>
          </a:p>
        </p:txBody>
      </p:sp>
      <p:sp>
        <p:nvSpPr>
          <p:cNvPr id="5" name="TextBox 4">
            <a:extLst>
              <a:ext uri="{FF2B5EF4-FFF2-40B4-BE49-F238E27FC236}">
                <a16:creationId xmlns:a16="http://schemas.microsoft.com/office/drawing/2014/main" id="{041A23B3-A0C8-92F0-D680-30E26E99E684}"/>
              </a:ext>
            </a:extLst>
          </p:cNvPr>
          <p:cNvSpPr txBox="1"/>
          <p:nvPr/>
        </p:nvSpPr>
        <p:spPr>
          <a:xfrm>
            <a:off x="1156624" y="2006466"/>
            <a:ext cx="232939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8828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992A-2DBD-D257-C91D-C269015B0851}"/>
              </a:ext>
            </a:extLst>
          </p:cNvPr>
          <p:cNvSpPr>
            <a:spLocks noGrp="1"/>
          </p:cNvSpPr>
          <p:nvPr>
            <p:ph type="title"/>
          </p:nvPr>
        </p:nvSpPr>
        <p:spPr/>
        <p:txBody>
          <a:bodyPr/>
          <a:lstStyle/>
          <a:p>
            <a:r>
              <a:rPr lang="en-US" dirty="0"/>
              <a:t>Design</a:t>
            </a:r>
            <a:br>
              <a:rPr lang="en-US" dirty="0"/>
            </a:br>
            <a:r>
              <a:rPr lang="en-US" dirty="0"/>
              <a:t>CIS453/</a:t>
            </a:r>
            <a:r>
              <a:rPr lang="en-US" sz="2800" dirty="0"/>
              <a:t>CIS454</a:t>
            </a:r>
            <a:endParaRPr lang="en-US" dirty="0"/>
          </a:p>
        </p:txBody>
      </p:sp>
      <p:sp>
        <p:nvSpPr>
          <p:cNvPr id="3" name="Content Placeholder 2">
            <a:extLst>
              <a:ext uri="{FF2B5EF4-FFF2-40B4-BE49-F238E27FC236}">
                <a16:creationId xmlns:a16="http://schemas.microsoft.com/office/drawing/2014/main" id="{8289DCA5-4E57-0EA5-F70E-FE5998D95BE8}"/>
              </a:ext>
            </a:extLst>
          </p:cNvPr>
          <p:cNvSpPr>
            <a:spLocks noGrp="1"/>
          </p:cNvSpPr>
          <p:nvPr>
            <p:ph idx="1"/>
          </p:nvPr>
        </p:nvSpPr>
        <p:spPr/>
        <p:txBody>
          <a:bodyPr/>
          <a:lstStyle/>
          <a:p>
            <a:r>
              <a:rPr lang="en-US" dirty="0"/>
              <a:t>Class Diagrams – Provide static models of the actual units in the system that will implement software capabilities.</a:t>
            </a:r>
          </a:p>
          <a:p>
            <a:r>
              <a:rPr lang="en-US" dirty="0"/>
              <a:t>Sequence Diagrams – Provide interaction between classes in the system when the software is running. </a:t>
            </a:r>
          </a:p>
        </p:txBody>
      </p:sp>
    </p:spTree>
    <p:extLst>
      <p:ext uri="{BB962C8B-B14F-4D97-AF65-F5344CB8AC3E}">
        <p14:creationId xmlns:p14="http://schemas.microsoft.com/office/powerpoint/2010/main" val="406901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450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Georgia</vt:lpstr>
      <vt:lpstr>Trebuchet MS</vt:lpstr>
      <vt:lpstr>Wingdings 3</vt:lpstr>
      <vt:lpstr>Ocean 16x9</vt:lpstr>
      <vt:lpstr>Facet</vt:lpstr>
      <vt:lpstr>Software Engineering</vt:lpstr>
      <vt:lpstr>Systems (Software) Development Life Cycle – SDLC</vt:lpstr>
      <vt:lpstr>Planning CIS453/CIS454</vt:lpstr>
      <vt:lpstr>Analysis CIS453/CIS454</vt:lpstr>
      <vt:lpstr>Analysis CIS453/CIS454</vt:lpstr>
      <vt:lpstr>Analysis CIS453/CIS454</vt:lpstr>
      <vt:lpstr>Design CIS453/CIS454</vt:lpstr>
      <vt:lpstr>Design CIS453/CIS454</vt:lpstr>
      <vt:lpstr>Design CIS453/CIS454</vt:lpstr>
      <vt:lpstr>Implementation CIS454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John Waclawski</dc:creator>
  <cp:lastModifiedBy>Joseph John Waclawski</cp:lastModifiedBy>
  <cp:revision>14</cp:revision>
  <cp:lastPrinted>2024-08-28T18:25:45Z</cp:lastPrinted>
  <dcterms:created xsi:type="dcterms:W3CDTF">2024-08-28T15:55:42Z</dcterms:created>
  <dcterms:modified xsi:type="dcterms:W3CDTF">2024-09-30T18:38:16Z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