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 id="2147483852" r:id="rId2"/>
  </p:sldMasterIdLst>
  <p:notesMasterIdLst>
    <p:notesMasterId r:id="rId26"/>
  </p:notesMasterIdLst>
  <p:handoutMasterIdLst>
    <p:handoutMasterId r:id="rId27"/>
  </p:handoutMasterIdLst>
  <p:sldIdLst>
    <p:sldId id="256" r:id="rId3"/>
    <p:sldId id="257" r:id="rId4"/>
    <p:sldId id="258" r:id="rId5"/>
    <p:sldId id="260" r:id="rId6"/>
    <p:sldId id="259" r:id="rId7"/>
    <p:sldId id="261" r:id="rId8"/>
    <p:sldId id="262" r:id="rId9"/>
    <p:sldId id="263" r:id="rId10"/>
    <p:sldId id="264" r:id="rId11"/>
    <p:sldId id="277" r:id="rId12"/>
    <p:sldId id="278" r:id="rId13"/>
    <p:sldId id="269" r:id="rId14"/>
    <p:sldId id="265" r:id="rId15"/>
    <p:sldId id="270" r:id="rId16"/>
    <p:sldId id="266" r:id="rId17"/>
    <p:sldId id="268" r:id="rId18"/>
    <p:sldId id="275" r:id="rId19"/>
    <p:sldId id="279" r:id="rId20"/>
    <p:sldId id="271" r:id="rId21"/>
    <p:sldId id="272" r:id="rId22"/>
    <p:sldId id="273" r:id="rId23"/>
    <p:sldId id="274" r:id="rId24"/>
    <p:sldId id="276" r:id="rId25"/>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55" d="100"/>
          <a:sy n="155" d="100"/>
        </p:scale>
        <p:origin x="2592" y="150"/>
      </p:cViewPr>
      <p:guideLst>
        <p:guide orient="horz" pos="2160"/>
        <p:guide pos="3840"/>
      </p:guideLst>
    </p:cSldViewPr>
  </p:slideViewPr>
  <p:notesTextViewPr>
    <p:cViewPr>
      <p:scale>
        <a:sx n="1" d="1"/>
        <a:sy n="1" d="1"/>
      </p:scale>
      <p:origin x="0" y="0"/>
    </p:cViewPr>
  </p:notesTextViewPr>
  <p:notesViewPr>
    <p:cSldViewPr snapToGrid="0">
      <p:cViewPr varScale="1">
        <p:scale>
          <a:sx n="115" d="100"/>
          <a:sy n="115" d="100"/>
        </p:scale>
        <p:origin x="246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DE71268B-8AC2-4239-8FAF-7C144C210720}" type="datetimeFigureOut">
              <a:rPr lang="en-US"/>
              <a:t>8/28/2024</a:t>
            </a:fld>
            <a:endParaRPr/>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F5AD8362-6D63-40AC-BAA9-90C3AE6D5875}" type="datetimeFigureOut">
              <a:rPr lang="en-US"/>
              <a:t>8/28/2024</a:t>
            </a:fld>
            <a:endParaRPr/>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a:p>
        </p:txBody>
      </p:sp>
      <p:sp>
        <p:nvSpPr>
          <p:cNvPr id="5" name="Notes Placeholder 4"/>
          <p:cNvSpPr>
            <a:spLocks noGrp="1"/>
          </p:cNvSpPr>
          <p:nvPr>
            <p:ph type="body" sz="quarter" idx="3"/>
          </p:nvPr>
        </p:nvSpPr>
        <p:spPr>
          <a:xfrm>
            <a:off x="710248" y="4518204"/>
            <a:ext cx="5681980" cy="3168610"/>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539446-6953-447E-A4E3-E7CFBF870046}" type="slidenum">
              <a:rPr lang="en-US" smtClean="0"/>
              <a:t>12</a:t>
            </a:fld>
            <a:endParaRPr lang="en-US"/>
          </a:p>
        </p:txBody>
      </p:sp>
    </p:spTree>
    <p:extLst>
      <p:ext uri="{BB962C8B-B14F-4D97-AF65-F5344CB8AC3E}">
        <p14:creationId xmlns:p14="http://schemas.microsoft.com/office/powerpoint/2010/main" val="320646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6539446-6953-447E-A4E3-E7CFBF870046}" type="slidenum">
              <a:rPr lang="en-US" smtClean="0"/>
              <a:t>15</a:t>
            </a:fld>
            <a:endParaRPr lang="en-US"/>
          </a:p>
        </p:txBody>
      </p:sp>
      <p:sp>
        <p:nvSpPr>
          <p:cNvPr id="5" name="object 3"/>
          <p:cNvSpPr txBox="1">
            <a:spLocks noGrp="1"/>
          </p:cNvSpPr>
          <p:nvPr>
            <p:ph type="body" idx="1"/>
          </p:nvPr>
        </p:nvSpPr>
        <p:spPr>
          <a:xfrm>
            <a:off x="710248" y="4518204"/>
            <a:ext cx="5681980" cy="3757011"/>
          </a:xfrm>
          <a:prstGeom prst="rect">
            <a:avLst/>
          </a:prstGeom>
        </p:spPr>
        <p:txBody>
          <a:bodyPr vert="horz" wrap="square" lIns="0" tIns="76792" rIns="0" bIns="0" rtlCol="0">
            <a:spAutoFit/>
          </a:bodyPr>
          <a:lstStyle/>
          <a:p>
            <a:pPr marL="11548" marR="4620">
              <a:lnSpc>
                <a:spcPct val="80000"/>
              </a:lnSpc>
              <a:spcBef>
                <a:spcPts val="605"/>
              </a:spcBef>
            </a:pPr>
            <a:r>
              <a:rPr lang="en-US" sz="2100" dirty="0">
                <a:solidFill>
                  <a:srgbClr val="C45911"/>
                </a:solidFill>
                <a:latin typeface="Calibri"/>
                <a:cs typeface="Calibri"/>
              </a:rPr>
              <a:t>What</a:t>
            </a:r>
            <a:r>
              <a:rPr lang="en-US" sz="2100" spc="-32" dirty="0">
                <a:solidFill>
                  <a:srgbClr val="C45911"/>
                </a:solidFill>
                <a:latin typeface="Calibri"/>
                <a:cs typeface="Calibri"/>
              </a:rPr>
              <a:t> </a:t>
            </a:r>
            <a:r>
              <a:rPr lang="en-US" sz="2100" dirty="0">
                <a:solidFill>
                  <a:srgbClr val="C45911"/>
                </a:solidFill>
                <a:latin typeface="Calibri"/>
                <a:cs typeface="Calibri"/>
              </a:rPr>
              <a:t>are</a:t>
            </a:r>
            <a:r>
              <a:rPr lang="en-US" sz="2100" spc="-23" dirty="0">
                <a:solidFill>
                  <a:srgbClr val="C45911"/>
                </a:solidFill>
                <a:latin typeface="Calibri"/>
                <a:cs typeface="Calibri"/>
              </a:rPr>
              <a:t> </a:t>
            </a:r>
            <a:r>
              <a:rPr lang="en-US" sz="2100" dirty="0">
                <a:solidFill>
                  <a:srgbClr val="C45911"/>
                </a:solidFill>
                <a:latin typeface="Calibri"/>
                <a:cs typeface="Calibri"/>
              </a:rPr>
              <a:t>the</a:t>
            </a:r>
            <a:r>
              <a:rPr lang="en-US" sz="2100" spc="-27" dirty="0">
                <a:solidFill>
                  <a:srgbClr val="C45911"/>
                </a:solidFill>
                <a:latin typeface="Calibri"/>
                <a:cs typeface="Calibri"/>
              </a:rPr>
              <a:t> </a:t>
            </a:r>
            <a:r>
              <a:rPr lang="en-US" sz="2100" dirty="0">
                <a:solidFill>
                  <a:srgbClr val="C45911"/>
                </a:solidFill>
                <a:latin typeface="Calibri"/>
                <a:cs typeface="Calibri"/>
              </a:rPr>
              <a:t>first</a:t>
            </a:r>
            <a:r>
              <a:rPr lang="en-US" sz="2100" spc="-41" dirty="0">
                <a:solidFill>
                  <a:srgbClr val="C45911"/>
                </a:solidFill>
                <a:latin typeface="Calibri"/>
                <a:cs typeface="Calibri"/>
              </a:rPr>
              <a:t> </a:t>
            </a:r>
            <a:r>
              <a:rPr lang="en-US" sz="2100" dirty="0">
                <a:solidFill>
                  <a:srgbClr val="C45911"/>
                </a:solidFill>
                <a:latin typeface="Calibri"/>
                <a:cs typeface="Calibri"/>
              </a:rPr>
              <a:t>things</a:t>
            </a:r>
            <a:r>
              <a:rPr lang="en-US" sz="2100" spc="-32" dirty="0">
                <a:solidFill>
                  <a:srgbClr val="C45911"/>
                </a:solidFill>
                <a:latin typeface="Calibri"/>
                <a:cs typeface="Calibri"/>
              </a:rPr>
              <a:t> </a:t>
            </a:r>
            <a:r>
              <a:rPr lang="en-US" sz="2100" dirty="0">
                <a:solidFill>
                  <a:srgbClr val="C45911"/>
                </a:solidFill>
                <a:latin typeface="Calibri"/>
                <a:cs typeface="Calibri"/>
              </a:rPr>
              <a:t>we</a:t>
            </a:r>
            <a:r>
              <a:rPr lang="en-US" sz="2100" spc="-27" dirty="0">
                <a:solidFill>
                  <a:srgbClr val="C45911"/>
                </a:solidFill>
                <a:latin typeface="Calibri"/>
                <a:cs typeface="Calibri"/>
              </a:rPr>
              <a:t> </a:t>
            </a:r>
            <a:r>
              <a:rPr lang="en-US" sz="2100" dirty="0">
                <a:solidFill>
                  <a:srgbClr val="C45911"/>
                </a:solidFill>
                <a:latin typeface="Calibri"/>
                <a:cs typeface="Calibri"/>
              </a:rPr>
              <a:t>must</a:t>
            </a:r>
            <a:r>
              <a:rPr lang="en-US" sz="2100" spc="-19" dirty="0">
                <a:solidFill>
                  <a:srgbClr val="C45911"/>
                </a:solidFill>
                <a:latin typeface="Calibri"/>
                <a:cs typeface="Calibri"/>
              </a:rPr>
              <a:t> </a:t>
            </a:r>
            <a:r>
              <a:rPr lang="en-US" sz="2100" dirty="0">
                <a:solidFill>
                  <a:srgbClr val="C45911"/>
                </a:solidFill>
                <a:latin typeface="Calibri"/>
                <a:cs typeface="Calibri"/>
              </a:rPr>
              <a:t>do</a:t>
            </a:r>
            <a:r>
              <a:rPr lang="en-US" sz="2100" spc="-9" dirty="0">
                <a:solidFill>
                  <a:srgbClr val="C45911"/>
                </a:solidFill>
                <a:latin typeface="Calibri"/>
                <a:cs typeface="Calibri"/>
              </a:rPr>
              <a:t> </a:t>
            </a:r>
            <a:r>
              <a:rPr lang="en-US" sz="2100" dirty="0">
                <a:solidFill>
                  <a:srgbClr val="C45911"/>
                </a:solidFill>
                <a:latin typeface="Calibri"/>
                <a:cs typeface="Calibri"/>
              </a:rPr>
              <a:t>when</a:t>
            </a:r>
            <a:r>
              <a:rPr lang="en-US" sz="2100" spc="-41" dirty="0">
                <a:solidFill>
                  <a:srgbClr val="C45911"/>
                </a:solidFill>
                <a:latin typeface="Calibri"/>
                <a:cs typeface="Calibri"/>
              </a:rPr>
              <a:t> </a:t>
            </a:r>
            <a:r>
              <a:rPr lang="en-US" sz="2100" dirty="0">
                <a:solidFill>
                  <a:srgbClr val="C45911"/>
                </a:solidFill>
                <a:latin typeface="Calibri"/>
                <a:cs typeface="Calibri"/>
              </a:rPr>
              <a:t>we</a:t>
            </a:r>
            <a:r>
              <a:rPr lang="en-US" sz="2100" spc="-23" dirty="0">
                <a:solidFill>
                  <a:srgbClr val="C45911"/>
                </a:solidFill>
                <a:latin typeface="Calibri"/>
                <a:cs typeface="Calibri"/>
              </a:rPr>
              <a:t> </a:t>
            </a:r>
            <a:r>
              <a:rPr lang="en-US" sz="2100" dirty="0">
                <a:solidFill>
                  <a:srgbClr val="C45911"/>
                </a:solidFill>
                <a:latin typeface="Calibri"/>
                <a:cs typeface="Calibri"/>
              </a:rPr>
              <a:t>build</a:t>
            </a:r>
            <a:r>
              <a:rPr lang="en-US" sz="2100" spc="-4" dirty="0">
                <a:solidFill>
                  <a:srgbClr val="C45911"/>
                </a:solidFill>
                <a:latin typeface="Calibri"/>
                <a:cs typeface="Calibri"/>
              </a:rPr>
              <a:t> </a:t>
            </a:r>
            <a:r>
              <a:rPr lang="en-US" sz="2100" dirty="0">
                <a:solidFill>
                  <a:srgbClr val="C45911"/>
                </a:solidFill>
                <a:latin typeface="Calibri"/>
                <a:cs typeface="Calibri"/>
              </a:rPr>
              <a:t>a</a:t>
            </a:r>
            <a:r>
              <a:rPr lang="en-US" sz="2100" spc="-27" dirty="0">
                <a:solidFill>
                  <a:srgbClr val="C45911"/>
                </a:solidFill>
                <a:latin typeface="Calibri"/>
                <a:cs typeface="Calibri"/>
              </a:rPr>
              <a:t> </a:t>
            </a:r>
            <a:r>
              <a:rPr lang="en-US" sz="2100" dirty="0">
                <a:solidFill>
                  <a:srgbClr val="C45911"/>
                </a:solidFill>
                <a:latin typeface="Calibri"/>
                <a:cs typeface="Calibri"/>
              </a:rPr>
              <a:t>new</a:t>
            </a:r>
            <a:r>
              <a:rPr lang="en-US" sz="2100" spc="-41" dirty="0">
                <a:solidFill>
                  <a:srgbClr val="C45911"/>
                </a:solidFill>
                <a:latin typeface="Calibri"/>
                <a:cs typeface="Calibri"/>
              </a:rPr>
              <a:t> </a:t>
            </a:r>
            <a:r>
              <a:rPr lang="en-US" sz="2100" spc="-9" dirty="0">
                <a:solidFill>
                  <a:srgbClr val="C45911"/>
                </a:solidFill>
                <a:latin typeface="Calibri"/>
                <a:cs typeface="Calibri"/>
              </a:rPr>
              <a:t>software product?</a:t>
            </a:r>
            <a:endParaRPr lang="en-US" sz="2100" dirty="0">
              <a:latin typeface="Calibri"/>
              <a:cs typeface="Calibri"/>
            </a:endParaRPr>
          </a:p>
          <a:p>
            <a:pPr marL="183041" indent="-172070">
              <a:spcBef>
                <a:spcPts val="264"/>
              </a:spcBef>
              <a:buFont typeface="Arial"/>
              <a:buChar char="•"/>
              <a:tabLst>
                <a:tab pos="183618" algn="l"/>
              </a:tabLst>
            </a:pPr>
            <a:r>
              <a:rPr lang="en-US" sz="2100" dirty="0">
                <a:latin typeface="Calibri"/>
                <a:cs typeface="Calibri"/>
              </a:rPr>
              <a:t>Learn</a:t>
            </a:r>
            <a:r>
              <a:rPr lang="en-US" sz="2100" spc="-50" dirty="0">
                <a:latin typeface="Calibri"/>
                <a:cs typeface="Calibri"/>
              </a:rPr>
              <a:t> </a:t>
            </a:r>
            <a:r>
              <a:rPr lang="en-US" sz="2100" dirty="0">
                <a:latin typeface="Calibri"/>
                <a:cs typeface="Calibri"/>
              </a:rPr>
              <a:t>what</a:t>
            </a:r>
            <a:r>
              <a:rPr lang="en-US" sz="2100" spc="-19" dirty="0">
                <a:latin typeface="Calibri"/>
                <a:cs typeface="Calibri"/>
              </a:rPr>
              <a:t> </a:t>
            </a:r>
            <a:r>
              <a:rPr lang="en-US" sz="2100" dirty="0">
                <a:latin typeface="Calibri"/>
                <a:cs typeface="Calibri"/>
              </a:rPr>
              <a:t>problem</a:t>
            </a:r>
            <a:r>
              <a:rPr lang="en-US" sz="2100" spc="-45" dirty="0">
                <a:latin typeface="Calibri"/>
                <a:cs typeface="Calibri"/>
              </a:rPr>
              <a:t> </a:t>
            </a:r>
            <a:r>
              <a:rPr lang="en-US" sz="2100" dirty="0">
                <a:latin typeface="Calibri"/>
                <a:cs typeface="Calibri"/>
              </a:rPr>
              <a:t>the</a:t>
            </a:r>
            <a:r>
              <a:rPr lang="en-US" sz="2100" spc="-41" dirty="0">
                <a:latin typeface="Calibri"/>
                <a:cs typeface="Calibri"/>
              </a:rPr>
              <a:t> </a:t>
            </a:r>
            <a:r>
              <a:rPr lang="en-US" sz="2100" dirty="0">
                <a:latin typeface="Calibri"/>
                <a:cs typeface="Calibri"/>
              </a:rPr>
              <a:t>software</a:t>
            </a:r>
            <a:r>
              <a:rPr lang="en-US" sz="2100" spc="-41" dirty="0">
                <a:latin typeface="Calibri"/>
                <a:cs typeface="Calibri"/>
              </a:rPr>
              <a:t> </a:t>
            </a:r>
            <a:r>
              <a:rPr lang="en-US" sz="2100" dirty="0">
                <a:latin typeface="Calibri"/>
                <a:cs typeface="Calibri"/>
              </a:rPr>
              <a:t>is</a:t>
            </a:r>
            <a:r>
              <a:rPr lang="en-US" sz="2100" spc="-45" dirty="0">
                <a:latin typeface="Calibri"/>
                <a:cs typeface="Calibri"/>
              </a:rPr>
              <a:t> </a:t>
            </a:r>
            <a:r>
              <a:rPr lang="en-US" sz="2100" dirty="0">
                <a:latin typeface="Calibri"/>
                <a:cs typeface="Calibri"/>
              </a:rPr>
              <a:t>intended</a:t>
            </a:r>
            <a:r>
              <a:rPr lang="en-US" sz="2100" spc="-41" dirty="0">
                <a:latin typeface="Calibri"/>
                <a:cs typeface="Calibri"/>
              </a:rPr>
              <a:t> </a:t>
            </a:r>
            <a:r>
              <a:rPr lang="en-US" sz="2100" dirty="0">
                <a:latin typeface="Calibri"/>
                <a:cs typeface="Calibri"/>
              </a:rPr>
              <a:t>to</a:t>
            </a:r>
            <a:r>
              <a:rPr lang="en-US" sz="2100" spc="-36" dirty="0">
                <a:latin typeface="Calibri"/>
                <a:cs typeface="Calibri"/>
              </a:rPr>
              <a:t> </a:t>
            </a:r>
            <a:r>
              <a:rPr lang="en-US" sz="2100" spc="-9" dirty="0">
                <a:latin typeface="Calibri"/>
                <a:cs typeface="Calibri"/>
              </a:rPr>
              <a:t>address.</a:t>
            </a:r>
            <a:endParaRPr lang="en-US" sz="2100" dirty="0">
              <a:latin typeface="Calibri"/>
              <a:cs typeface="Calibri"/>
            </a:endParaRPr>
          </a:p>
          <a:p>
            <a:pPr marL="183041" indent="-172070">
              <a:spcBef>
                <a:spcPts val="264"/>
              </a:spcBef>
              <a:buFont typeface="Arial"/>
              <a:buChar char="•"/>
              <a:tabLst>
                <a:tab pos="183618" algn="l"/>
              </a:tabLst>
            </a:pPr>
            <a:r>
              <a:rPr lang="en-US" sz="2100" dirty="0">
                <a:latin typeface="Calibri"/>
                <a:cs typeface="Calibri"/>
              </a:rPr>
              <a:t>Formulate</a:t>
            </a:r>
            <a:r>
              <a:rPr lang="en-US" sz="2100" spc="-55" dirty="0">
                <a:latin typeface="Calibri"/>
                <a:cs typeface="Calibri"/>
              </a:rPr>
              <a:t> </a:t>
            </a:r>
            <a:r>
              <a:rPr lang="en-US" sz="2100" dirty="0">
                <a:latin typeface="Calibri"/>
                <a:cs typeface="Calibri"/>
              </a:rPr>
              <a:t>what</a:t>
            </a:r>
            <a:r>
              <a:rPr lang="en-US" sz="2100" spc="-36" dirty="0">
                <a:latin typeface="Calibri"/>
                <a:cs typeface="Calibri"/>
              </a:rPr>
              <a:t> </a:t>
            </a:r>
            <a:r>
              <a:rPr lang="en-US" sz="2100" dirty="0">
                <a:latin typeface="Calibri"/>
                <a:cs typeface="Calibri"/>
              </a:rPr>
              <a:t>it</a:t>
            </a:r>
            <a:r>
              <a:rPr lang="en-US" sz="2100" spc="-23" dirty="0">
                <a:latin typeface="Calibri"/>
                <a:cs typeface="Calibri"/>
              </a:rPr>
              <a:t> </a:t>
            </a:r>
            <a:r>
              <a:rPr lang="en-US" sz="2100" dirty="0">
                <a:latin typeface="Calibri"/>
                <a:cs typeface="Calibri"/>
              </a:rPr>
              <a:t>means</a:t>
            </a:r>
            <a:r>
              <a:rPr lang="en-US" sz="2100" spc="-32" dirty="0">
                <a:latin typeface="Calibri"/>
                <a:cs typeface="Calibri"/>
              </a:rPr>
              <a:t> </a:t>
            </a:r>
            <a:r>
              <a:rPr lang="en-US" sz="2100" dirty="0">
                <a:latin typeface="Calibri"/>
                <a:cs typeface="Calibri"/>
              </a:rPr>
              <a:t>to</a:t>
            </a:r>
            <a:r>
              <a:rPr lang="en-US" sz="2100" spc="-41" dirty="0">
                <a:latin typeface="Calibri"/>
                <a:cs typeface="Calibri"/>
              </a:rPr>
              <a:t> </a:t>
            </a:r>
            <a:r>
              <a:rPr lang="en-US" sz="2100" dirty="0">
                <a:latin typeface="Calibri"/>
                <a:cs typeface="Calibri"/>
              </a:rPr>
              <a:t>be</a:t>
            </a:r>
            <a:r>
              <a:rPr lang="en-US" sz="2100" spc="-23" dirty="0">
                <a:latin typeface="Calibri"/>
                <a:cs typeface="Calibri"/>
              </a:rPr>
              <a:t> </a:t>
            </a:r>
            <a:r>
              <a:rPr lang="en-US" sz="2100" spc="-9" dirty="0">
                <a:latin typeface="Calibri"/>
                <a:cs typeface="Calibri"/>
              </a:rPr>
              <a:t>successful.</a:t>
            </a:r>
            <a:endParaRPr lang="en-US" sz="2100" dirty="0">
              <a:latin typeface="Calibri"/>
              <a:cs typeface="Calibri"/>
            </a:endParaRPr>
          </a:p>
          <a:p>
            <a:pPr marL="183041" indent="-172070">
              <a:spcBef>
                <a:spcPts val="250"/>
              </a:spcBef>
              <a:buFont typeface="Arial"/>
              <a:buChar char="•"/>
              <a:tabLst>
                <a:tab pos="183618" algn="l"/>
              </a:tabLst>
            </a:pPr>
            <a:r>
              <a:rPr lang="en-US" sz="2100" dirty="0">
                <a:latin typeface="Calibri"/>
                <a:cs typeface="Calibri"/>
              </a:rPr>
              <a:t>Limit</a:t>
            </a:r>
            <a:r>
              <a:rPr lang="en-US" sz="2100" spc="-23" dirty="0">
                <a:latin typeface="Calibri"/>
                <a:cs typeface="Calibri"/>
              </a:rPr>
              <a:t> </a:t>
            </a:r>
            <a:r>
              <a:rPr lang="en-US" sz="2100" dirty="0">
                <a:latin typeface="Calibri"/>
                <a:cs typeface="Calibri"/>
              </a:rPr>
              <a:t>the</a:t>
            </a:r>
            <a:r>
              <a:rPr lang="en-US" sz="2100" spc="-13" dirty="0">
                <a:latin typeface="Calibri"/>
                <a:cs typeface="Calibri"/>
              </a:rPr>
              <a:t> </a:t>
            </a:r>
            <a:r>
              <a:rPr lang="en-US" sz="2100" dirty="0">
                <a:latin typeface="Calibri"/>
                <a:cs typeface="Calibri"/>
              </a:rPr>
              <a:t>scope</a:t>
            </a:r>
            <a:r>
              <a:rPr lang="en-US" sz="2100" spc="-19" dirty="0">
                <a:latin typeface="Calibri"/>
                <a:cs typeface="Calibri"/>
              </a:rPr>
              <a:t> </a:t>
            </a:r>
            <a:r>
              <a:rPr lang="en-US" sz="2100" dirty="0">
                <a:latin typeface="Calibri"/>
                <a:cs typeface="Calibri"/>
              </a:rPr>
              <a:t>of</a:t>
            </a:r>
            <a:r>
              <a:rPr lang="en-US" sz="2100" spc="-9" dirty="0">
                <a:latin typeface="Calibri"/>
                <a:cs typeface="Calibri"/>
              </a:rPr>
              <a:t> </a:t>
            </a:r>
            <a:r>
              <a:rPr lang="en-US" sz="2100" dirty="0">
                <a:latin typeface="Calibri"/>
                <a:cs typeface="Calibri"/>
              </a:rPr>
              <a:t>the</a:t>
            </a:r>
            <a:r>
              <a:rPr lang="en-US" sz="2100" spc="-13" dirty="0">
                <a:latin typeface="Calibri"/>
                <a:cs typeface="Calibri"/>
              </a:rPr>
              <a:t> </a:t>
            </a:r>
            <a:r>
              <a:rPr lang="en-US" sz="2100" spc="-9" dirty="0">
                <a:latin typeface="Calibri"/>
                <a:cs typeface="Calibri"/>
              </a:rPr>
              <a:t>software.</a:t>
            </a:r>
            <a:endParaRPr lang="en-US" sz="2100" dirty="0">
              <a:latin typeface="Calibri"/>
              <a:cs typeface="Calibri"/>
            </a:endParaRPr>
          </a:p>
          <a:p>
            <a:pPr>
              <a:spcBef>
                <a:spcPts val="23"/>
              </a:spcBef>
              <a:buFont typeface="Arial"/>
              <a:buChar char="•"/>
            </a:pPr>
            <a:endParaRPr lang="en-US" sz="2500" dirty="0">
              <a:latin typeface="Calibri"/>
              <a:cs typeface="Calibri"/>
            </a:endParaRPr>
          </a:p>
          <a:p>
            <a:pPr marL="183041" indent="-172070">
              <a:buFont typeface="Arial"/>
              <a:buChar char="•"/>
              <a:tabLst>
                <a:tab pos="183618" algn="l"/>
              </a:tabLst>
            </a:pPr>
            <a:r>
              <a:rPr lang="en-US" sz="2100" dirty="0">
                <a:latin typeface="Calibri"/>
                <a:cs typeface="Calibri"/>
              </a:rPr>
              <a:t>Identify</a:t>
            </a:r>
            <a:r>
              <a:rPr lang="en-US" sz="2100" spc="-59" dirty="0">
                <a:latin typeface="Calibri"/>
                <a:cs typeface="Calibri"/>
              </a:rPr>
              <a:t> </a:t>
            </a:r>
            <a:r>
              <a:rPr lang="en-US" sz="2100" spc="-9" dirty="0">
                <a:latin typeface="Calibri"/>
                <a:cs typeface="Calibri"/>
              </a:rPr>
              <a:t>constraints</a:t>
            </a:r>
            <a:r>
              <a:rPr lang="en-US" sz="2100" spc="-19" dirty="0">
                <a:latin typeface="Calibri"/>
                <a:cs typeface="Calibri"/>
              </a:rPr>
              <a:t> </a:t>
            </a:r>
            <a:r>
              <a:rPr lang="en-US" sz="2100" spc="-9" dirty="0">
                <a:latin typeface="Calibri"/>
                <a:cs typeface="Calibri"/>
              </a:rPr>
              <a:t>(hardware,</a:t>
            </a:r>
            <a:r>
              <a:rPr lang="en-US" sz="2100" spc="-19" dirty="0">
                <a:latin typeface="Calibri"/>
                <a:cs typeface="Calibri"/>
              </a:rPr>
              <a:t> </a:t>
            </a:r>
            <a:r>
              <a:rPr lang="en-US" sz="2100" dirty="0">
                <a:latin typeface="Calibri"/>
                <a:cs typeface="Calibri"/>
              </a:rPr>
              <a:t>people,</a:t>
            </a:r>
            <a:r>
              <a:rPr lang="en-US" sz="2100" spc="-59" dirty="0">
                <a:latin typeface="Calibri"/>
                <a:cs typeface="Calibri"/>
              </a:rPr>
              <a:t> </a:t>
            </a:r>
            <a:r>
              <a:rPr lang="en-US" sz="2100" dirty="0">
                <a:latin typeface="Calibri"/>
                <a:cs typeface="Calibri"/>
              </a:rPr>
              <a:t>time,</a:t>
            </a:r>
            <a:r>
              <a:rPr lang="en-US" sz="2100" spc="-36" dirty="0">
                <a:latin typeface="Calibri"/>
                <a:cs typeface="Calibri"/>
              </a:rPr>
              <a:t> </a:t>
            </a:r>
            <a:r>
              <a:rPr lang="en-US" sz="2100" spc="-9" dirty="0">
                <a:latin typeface="Calibri"/>
                <a:cs typeface="Calibri"/>
              </a:rPr>
              <a:t>cost).</a:t>
            </a:r>
            <a:endParaRPr lang="en-US" sz="2100" dirty="0">
              <a:latin typeface="Calibri"/>
              <a:cs typeface="Calibri"/>
            </a:endParaRPr>
          </a:p>
          <a:p>
            <a:pPr marL="183041" indent="-172070">
              <a:spcBef>
                <a:spcPts val="264"/>
              </a:spcBef>
              <a:buFont typeface="Arial"/>
              <a:buChar char="•"/>
              <a:tabLst>
                <a:tab pos="183618" algn="l"/>
              </a:tabLst>
            </a:pPr>
            <a:r>
              <a:rPr lang="en-US" sz="2100" dirty="0">
                <a:latin typeface="Calibri"/>
                <a:cs typeface="Calibri"/>
              </a:rPr>
              <a:t>Identify</a:t>
            </a:r>
            <a:r>
              <a:rPr lang="en-US" sz="2100" spc="-55" dirty="0">
                <a:latin typeface="Calibri"/>
                <a:cs typeface="Calibri"/>
              </a:rPr>
              <a:t> </a:t>
            </a:r>
            <a:r>
              <a:rPr lang="en-US" sz="2100" dirty="0">
                <a:latin typeface="Calibri"/>
                <a:cs typeface="Calibri"/>
              </a:rPr>
              <a:t>the</a:t>
            </a:r>
            <a:r>
              <a:rPr lang="en-US" sz="2100" spc="-27" dirty="0">
                <a:latin typeface="Calibri"/>
                <a:cs typeface="Calibri"/>
              </a:rPr>
              <a:t> </a:t>
            </a:r>
            <a:r>
              <a:rPr lang="en-US" sz="2100" spc="-9" dirty="0">
                <a:latin typeface="Calibri"/>
                <a:cs typeface="Calibri"/>
              </a:rPr>
              <a:t>stakeholders,</a:t>
            </a:r>
            <a:r>
              <a:rPr lang="en-US" sz="2100" spc="-55" dirty="0">
                <a:latin typeface="Calibri"/>
                <a:cs typeface="Calibri"/>
              </a:rPr>
              <a:t> </a:t>
            </a:r>
            <a:r>
              <a:rPr lang="en-US" sz="2100" dirty="0">
                <a:latin typeface="Calibri"/>
                <a:cs typeface="Calibri"/>
              </a:rPr>
              <a:t>and</a:t>
            </a:r>
            <a:r>
              <a:rPr lang="en-US" sz="2100" spc="-9" dirty="0">
                <a:latin typeface="Calibri"/>
                <a:cs typeface="Calibri"/>
              </a:rPr>
              <a:t> </a:t>
            </a:r>
            <a:r>
              <a:rPr lang="en-US" sz="2100" dirty="0">
                <a:latin typeface="Calibri"/>
                <a:cs typeface="Calibri"/>
              </a:rPr>
              <a:t>their</a:t>
            </a:r>
            <a:r>
              <a:rPr lang="en-US" sz="2100" spc="-32" dirty="0">
                <a:latin typeface="Calibri"/>
                <a:cs typeface="Calibri"/>
              </a:rPr>
              <a:t> </a:t>
            </a:r>
            <a:r>
              <a:rPr lang="en-US" sz="2100" dirty="0">
                <a:latin typeface="Calibri"/>
                <a:cs typeface="Calibri"/>
              </a:rPr>
              <a:t>primary</a:t>
            </a:r>
            <a:r>
              <a:rPr lang="en-US" sz="2100" spc="-41" dirty="0">
                <a:latin typeface="Calibri"/>
                <a:cs typeface="Calibri"/>
              </a:rPr>
              <a:t> </a:t>
            </a:r>
            <a:r>
              <a:rPr lang="en-US" sz="2100" spc="-9" dirty="0">
                <a:latin typeface="Calibri"/>
                <a:cs typeface="Calibri"/>
              </a:rPr>
              <a:t>concerns.</a:t>
            </a:r>
            <a:endParaRPr lang="en-US" sz="2100" dirty="0">
              <a:latin typeface="Calibri"/>
              <a:cs typeface="Calibri"/>
            </a:endParaRPr>
          </a:p>
          <a:p>
            <a:pPr marL="183041" indent="-172070">
              <a:spcBef>
                <a:spcPts val="250"/>
              </a:spcBef>
              <a:buFont typeface="Arial"/>
              <a:buChar char="•"/>
              <a:tabLst>
                <a:tab pos="183618" algn="l"/>
              </a:tabLst>
            </a:pPr>
            <a:r>
              <a:rPr lang="en-US" sz="2100" dirty="0">
                <a:latin typeface="Calibri"/>
                <a:cs typeface="Calibri"/>
              </a:rPr>
              <a:t>Plan</a:t>
            </a:r>
            <a:r>
              <a:rPr lang="en-US" sz="2100" spc="-55" dirty="0">
                <a:latin typeface="Calibri"/>
                <a:cs typeface="Calibri"/>
              </a:rPr>
              <a:t> </a:t>
            </a:r>
            <a:r>
              <a:rPr lang="en-US" sz="2100" dirty="0">
                <a:latin typeface="Calibri"/>
                <a:cs typeface="Calibri"/>
              </a:rPr>
              <a:t>the</a:t>
            </a:r>
            <a:r>
              <a:rPr lang="en-US" sz="2100" spc="-50" dirty="0">
                <a:latin typeface="Calibri"/>
                <a:cs typeface="Calibri"/>
              </a:rPr>
              <a:t> </a:t>
            </a:r>
            <a:r>
              <a:rPr lang="en-US" sz="2100" dirty="0">
                <a:latin typeface="Calibri"/>
                <a:cs typeface="Calibri"/>
              </a:rPr>
              <a:t>software</a:t>
            </a:r>
            <a:r>
              <a:rPr lang="en-US" sz="2100" spc="-73" dirty="0">
                <a:latin typeface="Calibri"/>
                <a:cs typeface="Calibri"/>
              </a:rPr>
              <a:t> </a:t>
            </a:r>
            <a:r>
              <a:rPr lang="en-US" sz="2100" dirty="0">
                <a:latin typeface="Calibri"/>
                <a:cs typeface="Calibri"/>
              </a:rPr>
              <a:t>development</a:t>
            </a:r>
            <a:r>
              <a:rPr lang="en-US" sz="2100" spc="-41" dirty="0">
                <a:latin typeface="Calibri"/>
                <a:cs typeface="Calibri"/>
              </a:rPr>
              <a:t> </a:t>
            </a:r>
            <a:r>
              <a:rPr lang="en-US" sz="2100" spc="-9" dirty="0">
                <a:latin typeface="Calibri"/>
                <a:cs typeface="Calibri"/>
              </a:rPr>
              <a:t>process.</a:t>
            </a:r>
            <a:endParaRPr sz="2100" dirty="0">
              <a:latin typeface="Calibri"/>
              <a:cs typeface="Calibri"/>
            </a:endParaRPr>
          </a:p>
        </p:txBody>
      </p:sp>
    </p:spTree>
    <p:extLst>
      <p:ext uri="{BB962C8B-B14F-4D97-AF65-F5344CB8AC3E}">
        <p14:creationId xmlns:p14="http://schemas.microsoft.com/office/powerpoint/2010/main" val="202233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539446-6953-447E-A4E3-E7CFBF870046}" type="slidenum">
              <a:rPr lang="en-US" smtClean="0"/>
              <a:t>16</a:t>
            </a:fld>
            <a:endParaRPr lang="en-US"/>
          </a:p>
        </p:txBody>
      </p:sp>
    </p:spTree>
    <p:extLst>
      <p:ext uri="{BB962C8B-B14F-4D97-AF65-F5344CB8AC3E}">
        <p14:creationId xmlns:p14="http://schemas.microsoft.com/office/powerpoint/2010/main" val="3222617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8/28/2024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8/28/2024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296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8/28/2024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904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smtClean="0"/>
              <a:t>8/28/2024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24160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8/28/2024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239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8/28/2024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8661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1">
              <a:rPr lang="en-US" smtClean="0"/>
              <a:t>8/28/2024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9507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8/28/2024</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07061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smtClean="0"/>
              <a:t>8/28/2024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097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8/28/2024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smtClean="0"/>
              <a:t>8/28/2024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506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09894717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9599386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9681418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441475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8/28/2024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5998887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8/28/2024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0826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1">
              <a:rPr lang="en-US" smtClean="0"/>
              <a:t>8/28/2024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892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8/28/2024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8/28/2024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8/28/2024</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8/28/2024</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8/28/2024</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8/28/2024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8/28/2024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8/28/2024</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1">
              <a:rPr lang="en-US" smtClean="0"/>
              <a:pPr/>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03226634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mp22SDTnsQQ" TargetMode="External"/><Relationship Id="rId2" Type="http://schemas.openxmlformats.org/officeDocument/2006/relationships/hyperlink" Target="http://www.youtube.com/watch?v=Y_A0E1ToC_I" TargetMode="External"/><Relationship Id="rId1" Type="http://schemas.openxmlformats.org/officeDocument/2006/relationships/slideLayout" Target="../slideLayouts/slideLayout13.xml"/><Relationship Id="rId4" Type="http://schemas.openxmlformats.org/officeDocument/2006/relationships/hyperlink" Target="http://www.youtube.com/watch?v=Z9QbYZh1YX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pulse/biggest-software-failures-history-chronological-journey-corrales-3jube/"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vgYKW9O6fFE" TargetMode="External"/><Relationship Id="rId2" Type="http://schemas.openxmlformats.org/officeDocument/2006/relationships/hyperlink" Target="http://www.youtube.com/watch?v=8CBnAmYnwk0" TargetMode="External"/><Relationship Id="rId1" Type="http://schemas.openxmlformats.org/officeDocument/2006/relationships/slideLayout" Target="../slideLayouts/slideLayout13.xml"/><Relationship Id="rId4" Type="http://schemas.openxmlformats.org/officeDocument/2006/relationships/hyperlink" Target="http://www.youtube.com/watch?v=FkRwbVUVFv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199" y="4571999"/>
            <a:ext cx="7673801" cy="1087656"/>
          </a:xfrm>
        </p:spPr>
        <p:txBody>
          <a:bodyPr>
            <a:normAutofit/>
          </a:bodyPr>
          <a:lstStyle/>
          <a:p>
            <a:pPr algn="l"/>
            <a:r>
              <a:rPr lang="en-US" sz="4800"/>
              <a:t>Software Engineering</a:t>
            </a:r>
          </a:p>
        </p:txBody>
      </p:sp>
      <p:sp>
        <p:nvSpPr>
          <p:cNvPr id="3" name="Subtitle 2"/>
          <p:cNvSpPr>
            <a:spLocks noGrp="1"/>
          </p:cNvSpPr>
          <p:nvPr>
            <p:ph type="subTitle" idx="1"/>
          </p:nvPr>
        </p:nvSpPr>
        <p:spPr>
          <a:xfrm>
            <a:off x="1674795" y="5659655"/>
            <a:ext cx="7599205" cy="611896"/>
          </a:xfrm>
        </p:spPr>
        <p:txBody>
          <a:bodyPr>
            <a:normAutofit/>
          </a:bodyPr>
          <a:lstStyle/>
          <a:p>
            <a:pPr algn="l"/>
            <a:r>
              <a:rPr lang="en-US"/>
              <a:t>Introduction</a:t>
            </a:r>
          </a:p>
        </p:txBody>
      </p:sp>
      <p:pic>
        <p:nvPicPr>
          <p:cNvPr id="4" name="Picture 3">
            <a:extLst>
              <a:ext uri="{FF2B5EF4-FFF2-40B4-BE49-F238E27FC236}">
                <a16:creationId xmlns:a16="http://schemas.microsoft.com/office/drawing/2014/main" id="{5C81BC7B-5733-081E-53B1-98841A240B83}"/>
              </a:ext>
            </a:extLst>
          </p:cNvPr>
          <p:cNvPicPr>
            <a:picLocks noChangeAspect="1"/>
          </p:cNvPicPr>
          <p:nvPr/>
        </p:nvPicPr>
        <p:blipFill>
          <a:blip r:embed="rId2"/>
          <a:stretch>
            <a:fillRect/>
          </a:stretch>
        </p:blipFill>
        <p:spPr>
          <a:xfrm>
            <a:off x="1600201" y="609600"/>
            <a:ext cx="4654770" cy="3642357"/>
          </a:xfrm>
          <a:prstGeom prst="rect">
            <a:avLst/>
          </a:prstGeom>
        </p:spPr>
      </p:pic>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4888-02CC-4321-41B0-7536A0EEB41A}"/>
              </a:ext>
            </a:extLst>
          </p:cNvPr>
          <p:cNvSpPr>
            <a:spLocks noGrp="1"/>
          </p:cNvSpPr>
          <p:nvPr>
            <p:ph type="title"/>
          </p:nvPr>
        </p:nvSpPr>
        <p:spPr/>
        <p:txBody>
          <a:bodyPr/>
          <a:lstStyle/>
          <a:p>
            <a:r>
              <a:rPr lang="en-US" dirty="0"/>
              <a:t>Systems (Software) Development Life Cycle – SDLC</a:t>
            </a:r>
          </a:p>
        </p:txBody>
      </p:sp>
      <p:pic>
        <p:nvPicPr>
          <p:cNvPr id="3075" name="Picture 1">
            <a:extLst>
              <a:ext uri="{FF2B5EF4-FFF2-40B4-BE49-F238E27FC236}">
                <a16:creationId xmlns:a16="http://schemas.microsoft.com/office/drawing/2014/main" id="{C903D60B-DC08-D30F-A577-31B28028C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547" y="2757107"/>
            <a:ext cx="8987712" cy="183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42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C83C-F7E0-7068-7CA8-C4D8E4DF9054}"/>
              </a:ext>
            </a:extLst>
          </p:cNvPr>
          <p:cNvSpPr>
            <a:spLocks noGrp="1"/>
          </p:cNvSpPr>
          <p:nvPr>
            <p:ph type="title"/>
          </p:nvPr>
        </p:nvSpPr>
        <p:spPr/>
        <p:txBody>
          <a:bodyPr/>
          <a:lstStyle/>
          <a:p>
            <a:r>
              <a:rPr lang="en-US" dirty="0"/>
              <a:t>SDLC</a:t>
            </a:r>
          </a:p>
        </p:txBody>
      </p:sp>
      <p:sp>
        <p:nvSpPr>
          <p:cNvPr id="3" name="Content Placeholder 2">
            <a:extLst>
              <a:ext uri="{FF2B5EF4-FFF2-40B4-BE49-F238E27FC236}">
                <a16:creationId xmlns:a16="http://schemas.microsoft.com/office/drawing/2014/main" id="{90381EFE-2C3E-9CF5-9821-ABE03B0D1EB6}"/>
              </a:ext>
            </a:extLst>
          </p:cNvPr>
          <p:cNvSpPr>
            <a:spLocks noGrp="1"/>
          </p:cNvSpPr>
          <p:nvPr>
            <p:ph idx="1"/>
          </p:nvPr>
        </p:nvSpPr>
        <p:spPr/>
        <p:txBody>
          <a:bodyPr/>
          <a:lstStyle/>
          <a:p>
            <a:r>
              <a:rPr lang="en-US" b="1" dirty="0"/>
              <a:t>Planning</a:t>
            </a:r>
            <a:r>
              <a:rPr lang="en-US" dirty="0"/>
              <a:t> – WHY are we doing this?</a:t>
            </a:r>
          </a:p>
          <a:p>
            <a:r>
              <a:rPr lang="en-US" b="1" dirty="0"/>
              <a:t>Analysis</a:t>
            </a:r>
            <a:r>
              <a:rPr lang="en-US" dirty="0"/>
              <a:t> – WHO will use the system, WHAT the system will do, and WHERE and WHEN will it be used.</a:t>
            </a:r>
          </a:p>
          <a:p>
            <a:r>
              <a:rPr lang="en-US" b="1" dirty="0"/>
              <a:t>Design</a:t>
            </a:r>
            <a:r>
              <a:rPr lang="en-US" dirty="0"/>
              <a:t> – HOW will we do all this stuff?</a:t>
            </a:r>
          </a:p>
          <a:p>
            <a:r>
              <a:rPr lang="en-US" b="1" dirty="0"/>
              <a:t>Implementation</a:t>
            </a:r>
            <a:r>
              <a:rPr lang="en-US" dirty="0"/>
              <a:t> – Where the rubber meets the road.</a:t>
            </a:r>
          </a:p>
          <a:p>
            <a:endParaRPr lang="en-US" dirty="0"/>
          </a:p>
          <a:p>
            <a:r>
              <a:rPr lang="en-US" b="1" dirty="0"/>
              <a:t>Maintenance</a:t>
            </a:r>
            <a:r>
              <a:rPr lang="en-US" dirty="0"/>
              <a:t> – Were does that fall. Isn’t it part of the life cycle of a software system? Yes it is, but the “D” in SDLC stands for Development.  Maintenance is part of the overall Product life cycle. </a:t>
            </a:r>
          </a:p>
        </p:txBody>
      </p:sp>
    </p:spTree>
    <p:extLst>
      <p:ext uri="{BB962C8B-B14F-4D97-AF65-F5344CB8AC3E}">
        <p14:creationId xmlns:p14="http://schemas.microsoft.com/office/powerpoint/2010/main" val="144630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9654" y="601890"/>
            <a:ext cx="7585295" cy="965573"/>
          </a:xfrm>
          <a:prstGeom prst="rect">
            <a:avLst/>
          </a:prstGeom>
        </p:spPr>
        <p:txBody>
          <a:bodyPr vert="horz" wrap="square" lIns="0" tIns="67235" rIns="0" bIns="0" rtlCol="0" anchor="t">
            <a:spAutoFit/>
          </a:bodyPr>
          <a:lstStyle/>
          <a:p>
            <a:pPr marL="11206" marR="4483">
              <a:lnSpc>
                <a:spcPts val="3459"/>
              </a:lnSpc>
              <a:spcBef>
                <a:spcPts val="529"/>
              </a:spcBef>
            </a:pPr>
            <a:r>
              <a:rPr dirty="0"/>
              <a:t>What</a:t>
            </a:r>
            <a:r>
              <a:rPr spc="-40" dirty="0"/>
              <a:t> </a:t>
            </a:r>
            <a:r>
              <a:rPr dirty="0"/>
              <a:t>are</a:t>
            </a:r>
            <a:r>
              <a:rPr spc="-84" dirty="0"/>
              <a:t> </a:t>
            </a:r>
            <a:r>
              <a:rPr dirty="0"/>
              <a:t>the</a:t>
            </a:r>
            <a:r>
              <a:rPr spc="-57" dirty="0"/>
              <a:t> </a:t>
            </a:r>
            <a:r>
              <a:rPr dirty="0"/>
              <a:t>main</a:t>
            </a:r>
            <a:r>
              <a:rPr spc="-71" dirty="0"/>
              <a:t> </a:t>
            </a:r>
            <a:r>
              <a:rPr spc="-9" dirty="0"/>
              <a:t>components</a:t>
            </a:r>
            <a:r>
              <a:rPr spc="-62" dirty="0"/>
              <a:t> </a:t>
            </a:r>
            <a:r>
              <a:rPr dirty="0"/>
              <a:t>of</a:t>
            </a:r>
            <a:r>
              <a:rPr spc="-40" dirty="0"/>
              <a:t> </a:t>
            </a:r>
            <a:r>
              <a:rPr spc="-22" dirty="0"/>
              <a:t>the </a:t>
            </a:r>
            <a:r>
              <a:rPr spc="-9" dirty="0"/>
              <a:t>software</a:t>
            </a:r>
            <a:r>
              <a:rPr spc="-172" dirty="0"/>
              <a:t> </a:t>
            </a:r>
            <a:r>
              <a:rPr spc="-9" dirty="0">
                <a:solidFill>
                  <a:srgbClr val="FF0000"/>
                </a:solidFill>
              </a:rPr>
              <a:t>product?</a:t>
            </a:r>
          </a:p>
        </p:txBody>
      </p:sp>
      <p:sp>
        <p:nvSpPr>
          <p:cNvPr id="3" name="object 3"/>
          <p:cNvSpPr txBox="1"/>
          <p:nvPr/>
        </p:nvSpPr>
        <p:spPr>
          <a:xfrm>
            <a:off x="870851" y="2074471"/>
            <a:ext cx="7502899" cy="3171222"/>
          </a:xfrm>
          <a:prstGeom prst="rect">
            <a:avLst/>
          </a:prstGeom>
        </p:spPr>
        <p:txBody>
          <a:bodyPr vert="horz" wrap="square" lIns="0" tIns="74519" rIns="0" bIns="0" rtlCol="0">
            <a:spAutoFit/>
          </a:bodyPr>
          <a:lstStyle/>
          <a:p>
            <a:pPr marL="177623" marR="68920" indent="-166977">
              <a:lnSpc>
                <a:spcPct val="80000"/>
              </a:lnSpc>
              <a:spcBef>
                <a:spcPts val="587"/>
              </a:spcBef>
              <a:buFont typeface="Arial"/>
              <a:buChar char="•"/>
              <a:tabLst>
                <a:tab pos="178183" algn="l"/>
              </a:tabLst>
            </a:pPr>
            <a:r>
              <a:rPr sz="2030" dirty="0">
                <a:solidFill>
                  <a:srgbClr val="FF0000"/>
                </a:solidFill>
                <a:latin typeface="Calibri"/>
                <a:cs typeface="Calibri"/>
              </a:rPr>
              <a:t>High</a:t>
            </a:r>
            <a:r>
              <a:rPr sz="2030" spc="-35" dirty="0">
                <a:solidFill>
                  <a:srgbClr val="FF0000"/>
                </a:solidFill>
                <a:latin typeface="Calibri"/>
                <a:cs typeface="Calibri"/>
              </a:rPr>
              <a:t> </a:t>
            </a:r>
            <a:r>
              <a:rPr sz="2030" dirty="0">
                <a:solidFill>
                  <a:srgbClr val="FF0000"/>
                </a:solidFill>
                <a:latin typeface="Calibri"/>
                <a:cs typeface="Calibri"/>
              </a:rPr>
              <a:t>level</a:t>
            </a:r>
            <a:r>
              <a:rPr sz="2030" spc="-35" dirty="0">
                <a:solidFill>
                  <a:srgbClr val="FF0000"/>
                </a:solidFill>
                <a:latin typeface="Calibri"/>
                <a:cs typeface="Calibri"/>
              </a:rPr>
              <a:t> </a:t>
            </a:r>
            <a:r>
              <a:rPr sz="2030" spc="-9" dirty="0">
                <a:solidFill>
                  <a:srgbClr val="FF0000"/>
                </a:solidFill>
                <a:latin typeface="Calibri"/>
                <a:cs typeface="Calibri"/>
              </a:rPr>
              <a:t>perspective:</a:t>
            </a:r>
            <a:r>
              <a:rPr sz="2030" spc="-53" dirty="0">
                <a:solidFill>
                  <a:srgbClr val="FF0000"/>
                </a:solidFill>
                <a:latin typeface="Calibri"/>
                <a:cs typeface="Calibri"/>
              </a:rPr>
              <a:t> </a:t>
            </a:r>
            <a:r>
              <a:rPr sz="2030" dirty="0">
                <a:latin typeface="Calibri"/>
                <a:cs typeface="Calibri"/>
              </a:rPr>
              <a:t>What</a:t>
            </a:r>
            <a:r>
              <a:rPr sz="2030" spc="-26" dirty="0">
                <a:latin typeface="Calibri"/>
                <a:cs typeface="Calibri"/>
              </a:rPr>
              <a:t> </a:t>
            </a:r>
            <a:r>
              <a:rPr sz="2030" dirty="0">
                <a:latin typeface="Calibri"/>
                <a:cs typeface="Calibri"/>
              </a:rPr>
              <a:t>is</a:t>
            </a:r>
            <a:r>
              <a:rPr sz="2030" spc="-18" dirty="0">
                <a:latin typeface="Calibri"/>
                <a:cs typeface="Calibri"/>
              </a:rPr>
              <a:t> </a:t>
            </a:r>
            <a:r>
              <a:rPr sz="2030" dirty="0">
                <a:latin typeface="Calibri"/>
                <a:cs typeface="Calibri"/>
              </a:rPr>
              <a:t>the</a:t>
            </a:r>
            <a:r>
              <a:rPr sz="2030" spc="-31" dirty="0">
                <a:latin typeface="Calibri"/>
                <a:cs typeface="Calibri"/>
              </a:rPr>
              <a:t> </a:t>
            </a:r>
            <a:r>
              <a:rPr sz="2030" dirty="0">
                <a:latin typeface="Calibri"/>
                <a:cs typeface="Calibri"/>
              </a:rPr>
              <a:t>software</a:t>
            </a:r>
            <a:r>
              <a:rPr sz="2030" spc="-26" dirty="0">
                <a:latin typeface="Calibri"/>
                <a:cs typeface="Calibri"/>
              </a:rPr>
              <a:t> </a:t>
            </a:r>
            <a:r>
              <a:rPr sz="2030" dirty="0">
                <a:latin typeface="Calibri"/>
                <a:cs typeface="Calibri"/>
              </a:rPr>
              <a:t>intended</a:t>
            </a:r>
            <a:r>
              <a:rPr sz="2030" spc="-49" dirty="0">
                <a:latin typeface="Calibri"/>
                <a:cs typeface="Calibri"/>
              </a:rPr>
              <a:t> </a:t>
            </a:r>
            <a:r>
              <a:rPr sz="2030" dirty="0">
                <a:latin typeface="Calibri"/>
                <a:cs typeface="Calibri"/>
              </a:rPr>
              <a:t>to</a:t>
            </a:r>
            <a:r>
              <a:rPr sz="2030" spc="-26" dirty="0">
                <a:latin typeface="Calibri"/>
                <a:cs typeface="Calibri"/>
              </a:rPr>
              <a:t> </a:t>
            </a:r>
            <a:r>
              <a:rPr sz="2030" spc="-9" dirty="0">
                <a:latin typeface="Calibri"/>
                <a:cs typeface="Calibri"/>
              </a:rPr>
              <a:t>accomplish? </a:t>
            </a:r>
            <a:r>
              <a:rPr sz="2030" dirty="0">
                <a:latin typeface="Calibri"/>
                <a:cs typeface="Calibri"/>
              </a:rPr>
              <a:t>If</a:t>
            </a:r>
            <a:r>
              <a:rPr sz="2030" spc="-26" dirty="0">
                <a:latin typeface="Calibri"/>
                <a:cs typeface="Calibri"/>
              </a:rPr>
              <a:t> </a:t>
            </a:r>
            <a:r>
              <a:rPr sz="2030" dirty="0">
                <a:latin typeface="Calibri"/>
                <a:cs typeface="Calibri"/>
              </a:rPr>
              <a:t>it</a:t>
            </a:r>
            <a:r>
              <a:rPr sz="2030" spc="-26" dirty="0">
                <a:latin typeface="Calibri"/>
                <a:cs typeface="Calibri"/>
              </a:rPr>
              <a:t> </a:t>
            </a:r>
            <a:r>
              <a:rPr sz="2030" dirty="0">
                <a:latin typeface="Calibri"/>
                <a:cs typeface="Calibri"/>
              </a:rPr>
              <a:t>is</a:t>
            </a:r>
            <a:r>
              <a:rPr sz="2030" spc="-40" dirty="0">
                <a:latin typeface="Calibri"/>
                <a:cs typeface="Calibri"/>
              </a:rPr>
              <a:t> </a:t>
            </a:r>
            <a:r>
              <a:rPr sz="2030" dirty="0">
                <a:latin typeface="Calibri"/>
                <a:cs typeface="Calibri"/>
              </a:rPr>
              <a:t>the</a:t>
            </a:r>
            <a:r>
              <a:rPr sz="2030" spc="-13" dirty="0">
                <a:latin typeface="Calibri"/>
                <a:cs typeface="Calibri"/>
              </a:rPr>
              <a:t> </a:t>
            </a:r>
            <a:r>
              <a:rPr sz="2030" dirty="0">
                <a:latin typeface="Calibri"/>
                <a:cs typeface="Calibri"/>
              </a:rPr>
              <a:t>component</a:t>
            </a:r>
            <a:r>
              <a:rPr sz="2030" spc="-22" dirty="0">
                <a:latin typeface="Calibri"/>
                <a:cs typeface="Calibri"/>
              </a:rPr>
              <a:t> </a:t>
            </a:r>
            <a:r>
              <a:rPr sz="2030" dirty="0">
                <a:latin typeface="Calibri"/>
                <a:cs typeface="Calibri"/>
              </a:rPr>
              <a:t>of</a:t>
            </a:r>
            <a:r>
              <a:rPr sz="2030" spc="-49" dirty="0">
                <a:latin typeface="Calibri"/>
                <a:cs typeface="Calibri"/>
              </a:rPr>
              <a:t> </a:t>
            </a:r>
            <a:r>
              <a:rPr sz="2030" dirty="0">
                <a:latin typeface="Calibri"/>
                <a:cs typeface="Calibri"/>
              </a:rPr>
              <a:t>a</a:t>
            </a:r>
            <a:r>
              <a:rPr sz="2030" spc="-13" dirty="0">
                <a:latin typeface="Calibri"/>
                <a:cs typeface="Calibri"/>
              </a:rPr>
              <a:t> </a:t>
            </a:r>
            <a:r>
              <a:rPr sz="2030" dirty="0">
                <a:latin typeface="Calibri"/>
                <a:cs typeface="Calibri"/>
              </a:rPr>
              <a:t>larger</a:t>
            </a:r>
            <a:r>
              <a:rPr sz="2030" spc="-35" dirty="0">
                <a:latin typeface="Calibri"/>
                <a:cs typeface="Calibri"/>
              </a:rPr>
              <a:t> </a:t>
            </a:r>
            <a:r>
              <a:rPr sz="2030" spc="-9" dirty="0">
                <a:latin typeface="Calibri"/>
                <a:cs typeface="Calibri"/>
              </a:rPr>
              <a:t>system,</a:t>
            </a:r>
            <a:r>
              <a:rPr sz="2030" spc="-31" dirty="0">
                <a:latin typeface="Calibri"/>
                <a:cs typeface="Calibri"/>
              </a:rPr>
              <a:t> </a:t>
            </a:r>
            <a:r>
              <a:rPr sz="2030" dirty="0">
                <a:latin typeface="Calibri"/>
                <a:cs typeface="Calibri"/>
              </a:rPr>
              <a:t>what</a:t>
            </a:r>
            <a:r>
              <a:rPr sz="2030" spc="-9" dirty="0">
                <a:latin typeface="Calibri"/>
                <a:cs typeface="Calibri"/>
              </a:rPr>
              <a:t> </a:t>
            </a:r>
            <a:r>
              <a:rPr sz="2030" dirty="0">
                <a:latin typeface="Calibri"/>
                <a:cs typeface="Calibri"/>
              </a:rPr>
              <a:t>does</a:t>
            </a:r>
            <a:r>
              <a:rPr sz="2030" spc="-40" dirty="0">
                <a:latin typeface="Calibri"/>
                <a:cs typeface="Calibri"/>
              </a:rPr>
              <a:t> </a:t>
            </a:r>
            <a:r>
              <a:rPr sz="2030" dirty="0">
                <a:latin typeface="Calibri"/>
                <a:cs typeface="Calibri"/>
              </a:rPr>
              <a:t>the</a:t>
            </a:r>
            <a:r>
              <a:rPr sz="2030" spc="-31" dirty="0">
                <a:latin typeface="Calibri"/>
                <a:cs typeface="Calibri"/>
              </a:rPr>
              <a:t> </a:t>
            </a:r>
            <a:r>
              <a:rPr sz="2030" spc="-9" dirty="0">
                <a:latin typeface="Calibri"/>
                <a:cs typeface="Calibri"/>
              </a:rPr>
              <a:t>system </a:t>
            </a:r>
            <a:r>
              <a:rPr sz="2030" spc="-22" dirty="0">
                <a:latin typeface="Calibri"/>
                <a:cs typeface="Calibri"/>
              </a:rPr>
              <a:t>do?</a:t>
            </a:r>
            <a:endParaRPr sz="2030" dirty="0">
              <a:latin typeface="Calibri"/>
              <a:cs typeface="Calibri"/>
            </a:endParaRPr>
          </a:p>
          <a:p>
            <a:pPr marL="177623" marR="1353743" indent="-166977">
              <a:lnSpc>
                <a:spcPts val="1959"/>
              </a:lnSpc>
              <a:spcBef>
                <a:spcPts val="719"/>
              </a:spcBef>
              <a:buFont typeface="Arial"/>
              <a:buChar char="•"/>
              <a:tabLst>
                <a:tab pos="178183" algn="l"/>
              </a:tabLst>
            </a:pPr>
            <a:r>
              <a:rPr sz="2030" spc="-9" dirty="0">
                <a:solidFill>
                  <a:srgbClr val="FF0000"/>
                </a:solidFill>
                <a:latin typeface="Calibri"/>
                <a:cs typeface="Calibri"/>
              </a:rPr>
              <a:t>Requirements</a:t>
            </a:r>
            <a:r>
              <a:rPr sz="2030" spc="-22" dirty="0">
                <a:solidFill>
                  <a:srgbClr val="FF0000"/>
                </a:solidFill>
                <a:latin typeface="Calibri"/>
                <a:cs typeface="Calibri"/>
              </a:rPr>
              <a:t> </a:t>
            </a:r>
            <a:r>
              <a:rPr sz="2030" dirty="0">
                <a:solidFill>
                  <a:srgbClr val="FF0000"/>
                </a:solidFill>
                <a:latin typeface="Calibri"/>
                <a:cs typeface="Calibri"/>
              </a:rPr>
              <a:t>Specification:</a:t>
            </a:r>
            <a:r>
              <a:rPr sz="2030" spc="-49" dirty="0">
                <a:solidFill>
                  <a:srgbClr val="FF0000"/>
                </a:solidFill>
                <a:latin typeface="Calibri"/>
                <a:cs typeface="Calibri"/>
              </a:rPr>
              <a:t> </a:t>
            </a:r>
            <a:r>
              <a:rPr sz="2030" dirty="0">
                <a:latin typeface="Calibri"/>
                <a:cs typeface="Calibri"/>
              </a:rPr>
              <a:t>Details</a:t>
            </a:r>
            <a:r>
              <a:rPr sz="2030" spc="-62" dirty="0">
                <a:latin typeface="Calibri"/>
                <a:cs typeface="Calibri"/>
              </a:rPr>
              <a:t> </a:t>
            </a:r>
            <a:r>
              <a:rPr sz="2030" dirty="0">
                <a:latin typeface="Calibri"/>
                <a:cs typeface="Calibri"/>
              </a:rPr>
              <a:t>of</a:t>
            </a:r>
            <a:r>
              <a:rPr sz="2030" spc="-31" dirty="0">
                <a:latin typeface="Calibri"/>
                <a:cs typeface="Calibri"/>
              </a:rPr>
              <a:t> </a:t>
            </a:r>
            <a:r>
              <a:rPr sz="2030" dirty="0">
                <a:latin typeface="Calibri"/>
                <a:cs typeface="Calibri"/>
              </a:rPr>
              <a:t>what</a:t>
            </a:r>
            <a:r>
              <a:rPr sz="2030" spc="-31" dirty="0">
                <a:latin typeface="Calibri"/>
                <a:cs typeface="Calibri"/>
              </a:rPr>
              <a:t> </a:t>
            </a:r>
            <a:r>
              <a:rPr sz="2030" dirty="0">
                <a:latin typeface="Calibri"/>
                <a:cs typeface="Calibri"/>
              </a:rPr>
              <a:t>the</a:t>
            </a:r>
            <a:r>
              <a:rPr sz="2030" spc="-31" dirty="0">
                <a:latin typeface="Calibri"/>
                <a:cs typeface="Calibri"/>
              </a:rPr>
              <a:t> </a:t>
            </a:r>
            <a:r>
              <a:rPr sz="2030" spc="-9" dirty="0">
                <a:latin typeface="Calibri"/>
                <a:cs typeface="Calibri"/>
              </a:rPr>
              <a:t>software accomplishes.</a:t>
            </a:r>
            <a:endParaRPr sz="2030" dirty="0">
              <a:latin typeface="Calibri"/>
              <a:cs typeface="Calibri"/>
            </a:endParaRPr>
          </a:p>
          <a:p>
            <a:pPr marL="177623" indent="-166977">
              <a:spcBef>
                <a:spcPts val="256"/>
              </a:spcBef>
              <a:buFont typeface="Arial"/>
              <a:buChar char="•"/>
              <a:tabLst>
                <a:tab pos="178183" algn="l"/>
              </a:tabLst>
            </a:pPr>
            <a:r>
              <a:rPr sz="2030" spc="-9" dirty="0">
                <a:solidFill>
                  <a:srgbClr val="FF0000"/>
                </a:solidFill>
                <a:latin typeface="Calibri"/>
                <a:cs typeface="Calibri"/>
              </a:rPr>
              <a:t>Architecture:</a:t>
            </a:r>
            <a:r>
              <a:rPr sz="2030" spc="-57" dirty="0">
                <a:solidFill>
                  <a:srgbClr val="FF0000"/>
                </a:solidFill>
                <a:latin typeface="Calibri"/>
                <a:cs typeface="Calibri"/>
              </a:rPr>
              <a:t> </a:t>
            </a:r>
            <a:r>
              <a:rPr sz="2030" dirty="0">
                <a:latin typeface="Calibri"/>
                <a:cs typeface="Calibri"/>
              </a:rPr>
              <a:t>High</a:t>
            </a:r>
            <a:r>
              <a:rPr sz="2030" spc="-18" dirty="0">
                <a:latin typeface="Calibri"/>
                <a:cs typeface="Calibri"/>
              </a:rPr>
              <a:t> </a:t>
            </a:r>
            <a:r>
              <a:rPr sz="2030" dirty="0">
                <a:latin typeface="Calibri"/>
                <a:cs typeface="Calibri"/>
              </a:rPr>
              <a:t>level</a:t>
            </a:r>
            <a:r>
              <a:rPr sz="2030" spc="-26" dirty="0">
                <a:latin typeface="Calibri"/>
                <a:cs typeface="Calibri"/>
              </a:rPr>
              <a:t> </a:t>
            </a:r>
            <a:r>
              <a:rPr sz="2030" dirty="0">
                <a:latin typeface="Calibri"/>
                <a:cs typeface="Calibri"/>
              </a:rPr>
              <a:t>description</a:t>
            </a:r>
            <a:r>
              <a:rPr sz="2030" spc="-18" dirty="0">
                <a:latin typeface="Calibri"/>
                <a:cs typeface="Calibri"/>
              </a:rPr>
              <a:t> </a:t>
            </a:r>
            <a:r>
              <a:rPr sz="2030" dirty="0">
                <a:latin typeface="Calibri"/>
                <a:cs typeface="Calibri"/>
              </a:rPr>
              <a:t>of</a:t>
            </a:r>
            <a:r>
              <a:rPr sz="2030" spc="-40" dirty="0">
                <a:latin typeface="Calibri"/>
                <a:cs typeface="Calibri"/>
              </a:rPr>
              <a:t> </a:t>
            </a:r>
            <a:r>
              <a:rPr sz="2030" dirty="0">
                <a:latin typeface="Calibri"/>
                <a:cs typeface="Calibri"/>
              </a:rPr>
              <a:t>how</a:t>
            </a:r>
            <a:r>
              <a:rPr sz="2030" spc="-18" dirty="0">
                <a:latin typeface="Calibri"/>
                <a:cs typeface="Calibri"/>
              </a:rPr>
              <a:t> </a:t>
            </a:r>
            <a:r>
              <a:rPr sz="2030" dirty="0">
                <a:latin typeface="Calibri"/>
                <a:cs typeface="Calibri"/>
              </a:rPr>
              <a:t>the</a:t>
            </a:r>
            <a:r>
              <a:rPr sz="2030" spc="-22" dirty="0">
                <a:latin typeface="Calibri"/>
                <a:cs typeface="Calibri"/>
              </a:rPr>
              <a:t> </a:t>
            </a:r>
            <a:r>
              <a:rPr sz="2030" dirty="0">
                <a:latin typeface="Calibri"/>
                <a:cs typeface="Calibri"/>
              </a:rPr>
              <a:t>software</a:t>
            </a:r>
            <a:r>
              <a:rPr sz="2030" spc="-26" dirty="0">
                <a:latin typeface="Calibri"/>
                <a:cs typeface="Calibri"/>
              </a:rPr>
              <a:t> </a:t>
            </a:r>
            <a:r>
              <a:rPr sz="2030" dirty="0">
                <a:latin typeface="Calibri"/>
                <a:cs typeface="Calibri"/>
              </a:rPr>
              <a:t>is</a:t>
            </a:r>
            <a:r>
              <a:rPr sz="2030" spc="-26" dirty="0">
                <a:latin typeface="Calibri"/>
                <a:cs typeface="Calibri"/>
              </a:rPr>
              <a:t> </a:t>
            </a:r>
            <a:r>
              <a:rPr sz="2030" spc="-9" dirty="0">
                <a:latin typeface="Calibri"/>
                <a:cs typeface="Calibri"/>
              </a:rPr>
              <a:t>structured.</a:t>
            </a:r>
            <a:endParaRPr sz="2030" dirty="0">
              <a:latin typeface="Calibri"/>
              <a:cs typeface="Calibri"/>
            </a:endParaRPr>
          </a:p>
          <a:p>
            <a:pPr marL="177623" marR="4483" indent="-166977">
              <a:lnSpc>
                <a:spcPts val="1959"/>
              </a:lnSpc>
              <a:spcBef>
                <a:spcPts val="719"/>
              </a:spcBef>
              <a:buFont typeface="Arial"/>
              <a:buChar char="•"/>
              <a:tabLst>
                <a:tab pos="178183" algn="l"/>
              </a:tabLst>
            </a:pPr>
            <a:r>
              <a:rPr sz="2030" dirty="0">
                <a:solidFill>
                  <a:srgbClr val="FF0000"/>
                </a:solidFill>
                <a:latin typeface="Calibri"/>
                <a:cs typeface="Calibri"/>
              </a:rPr>
              <a:t>Design:</a:t>
            </a:r>
            <a:r>
              <a:rPr sz="2030" spc="-40" dirty="0">
                <a:solidFill>
                  <a:srgbClr val="FF0000"/>
                </a:solidFill>
                <a:latin typeface="Calibri"/>
                <a:cs typeface="Calibri"/>
              </a:rPr>
              <a:t> </a:t>
            </a:r>
            <a:r>
              <a:rPr sz="2030" dirty="0">
                <a:latin typeface="Calibri"/>
                <a:cs typeface="Calibri"/>
              </a:rPr>
              <a:t>Details</a:t>
            </a:r>
            <a:r>
              <a:rPr sz="2030" spc="-35" dirty="0">
                <a:latin typeface="Calibri"/>
                <a:cs typeface="Calibri"/>
              </a:rPr>
              <a:t> </a:t>
            </a:r>
            <a:r>
              <a:rPr sz="2030" dirty="0">
                <a:latin typeface="Calibri"/>
                <a:cs typeface="Calibri"/>
              </a:rPr>
              <a:t>of</a:t>
            </a:r>
            <a:r>
              <a:rPr sz="2030" spc="-40" dirty="0">
                <a:latin typeface="Calibri"/>
                <a:cs typeface="Calibri"/>
              </a:rPr>
              <a:t> </a:t>
            </a:r>
            <a:r>
              <a:rPr sz="2030" dirty="0">
                <a:latin typeface="Calibri"/>
                <a:cs typeface="Calibri"/>
              </a:rPr>
              <a:t>how</a:t>
            </a:r>
            <a:r>
              <a:rPr sz="2030" spc="-18" dirty="0">
                <a:latin typeface="Calibri"/>
                <a:cs typeface="Calibri"/>
              </a:rPr>
              <a:t> </a:t>
            </a:r>
            <a:r>
              <a:rPr sz="2030" dirty="0">
                <a:latin typeface="Calibri"/>
                <a:cs typeface="Calibri"/>
              </a:rPr>
              <a:t>various</a:t>
            </a:r>
            <a:r>
              <a:rPr sz="2030" spc="-9" dirty="0">
                <a:latin typeface="Calibri"/>
                <a:cs typeface="Calibri"/>
              </a:rPr>
              <a:t> </a:t>
            </a:r>
            <a:r>
              <a:rPr sz="2030" dirty="0">
                <a:latin typeface="Calibri"/>
                <a:cs typeface="Calibri"/>
              </a:rPr>
              <a:t>parts</a:t>
            </a:r>
            <a:r>
              <a:rPr sz="2030" spc="-9" dirty="0">
                <a:latin typeface="Calibri"/>
                <a:cs typeface="Calibri"/>
              </a:rPr>
              <a:t> </a:t>
            </a:r>
            <a:r>
              <a:rPr sz="2030" dirty="0">
                <a:latin typeface="Calibri"/>
                <a:cs typeface="Calibri"/>
              </a:rPr>
              <a:t>of</a:t>
            </a:r>
            <a:r>
              <a:rPr sz="2030" spc="-40" dirty="0">
                <a:latin typeface="Calibri"/>
                <a:cs typeface="Calibri"/>
              </a:rPr>
              <a:t> </a:t>
            </a:r>
            <a:r>
              <a:rPr sz="2030" dirty="0">
                <a:latin typeface="Calibri"/>
                <a:cs typeface="Calibri"/>
              </a:rPr>
              <a:t>the</a:t>
            </a:r>
            <a:r>
              <a:rPr sz="2030" spc="-22" dirty="0">
                <a:latin typeface="Calibri"/>
                <a:cs typeface="Calibri"/>
              </a:rPr>
              <a:t> </a:t>
            </a:r>
            <a:r>
              <a:rPr sz="2030" dirty="0">
                <a:latin typeface="Calibri"/>
                <a:cs typeface="Calibri"/>
              </a:rPr>
              <a:t>software</a:t>
            </a:r>
            <a:r>
              <a:rPr sz="2030" spc="-44" dirty="0">
                <a:latin typeface="Calibri"/>
                <a:cs typeface="Calibri"/>
              </a:rPr>
              <a:t> </a:t>
            </a:r>
            <a:r>
              <a:rPr sz="2030" dirty="0">
                <a:latin typeface="Calibri"/>
                <a:cs typeface="Calibri"/>
              </a:rPr>
              <a:t>and</a:t>
            </a:r>
            <a:r>
              <a:rPr sz="2030" spc="-18" dirty="0">
                <a:latin typeface="Calibri"/>
                <a:cs typeface="Calibri"/>
              </a:rPr>
              <a:t> </a:t>
            </a:r>
            <a:r>
              <a:rPr sz="2030" dirty="0">
                <a:latin typeface="Calibri"/>
                <a:cs typeface="Calibri"/>
              </a:rPr>
              <a:t>how</a:t>
            </a:r>
            <a:r>
              <a:rPr sz="2030" spc="-22" dirty="0">
                <a:latin typeface="Calibri"/>
                <a:cs typeface="Calibri"/>
              </a:rPr>
              <a:t> </a:t>
            </a:r>
            <a:r>
              <a:rPr sz="2030" dirty="0">
                <a:latin typeface="Calibri"/>
                <a:cs typeface="Calibri"/>
              </a:rPr>
              <a:t>they</a:t>
            </a:r>
            <a:r>
              <a:rPr sz="2030" spc="-49" dirty="0">
                <a:latin typeface="Calibri"/>
                <a:cs typeface="Calibri"/>
              </a:rPr>
              <a:t> </a:t>
            </a:r>
            <a:r>
              <a:rPr sz="2030" spc="-22" dirty="0">
                <a:latin typeface="Calibri"/>
                <a:cs typeface="Calibri"/>
              </a:rPr>
              <a:t>are </a:t>
            </a:r>
            <a:r>
              <a:rPr sz="2030" spc="-9" dirty="0">
                <a:latin typeface="Calibri"/>
                <a:cs typeface="Calibri"/>
              </a:rPr>
              <a:t>connected.</a:t>
            </a:r>
            <a:endParaRPr sz="2030" dirty="0">
              <a:latin typeface="Calibri"/>
              <a:cs typeface="Calibri"/>
            </a:endParaRPr>
          </a:p>
          <a:p>
            <a:pPr marL="177623" indent="-166977">
              <a:spcBef>
                <a:spcPts val="256"/>
              </a:spcBef>
              <a:buFont typeface="Arial"/>
              <a:buChar char="•"/>
              <a:tabLst>
                <a:tab pos="178183" algn="l"/>
              </a:tabLst>
            </a:pPr>
            <a:r>
              <a:rPr sz="2030" dirty="0">
                <a:solidFill>
                  <a:srgbClr val="FF0000"/>
                </a:solidFill>
                <a:latin typeface="Calibri"/>
                <a:cs typeface="Calibri"/>
              </a:rPr>
              <a:t>Code</a:t>
            </a:r>
            <a:r>
              <a:rPr sz="2030" spc="-22" dirty="0">
                <a:solidFill>
                  <a:srgbClr val="FF0000"/>
                </a:solidFill>
                <a:latin typeface="Calibri"/>
                <a:cs typeface="Calibri"/>
              </a:rPr>
              <a:t> </a:t>
            </a:r>
            <a:r>
              <a:rPr sz="2030" spc="-9" dirty="0">
                <a:solidFill>
                  <a:srgbClr val="FF0000"/>
                </a:solidFill>
                <a:latin typeface="Calibri"/>
                <a:cs typeface="Calibri"/>
              </a:rPr>
              <a:t>(Implementation)</a:t>
            </a:r>
            <a:endParaRPr sz="2030" dirty="0">
              <a:latin typeface="Calibri"/>
              <a:cs typeface="Calibri"/>
            </a:endParaRPr>
          </a:p>
          <a:p>
            <a:pPr marL="177623" indent="-166977">
              <a:spcBef>
                <a:spcPts val="256"/>
              </a:spcBef>
              <a:buFont typeface="Arial"/>
              <a:buChar char="•"/>
              <a:tabLst>
                <a:tab pos="178183" algn="l"/>
              </a:tabLst>
            </a:pPr>
            <a:r>
              <a:rPr sz="2030" spc="-44" dirty="0">
                <a:solidFill>
                  <a:srgbClr val="FF0000"/>
                </a:solidFill>
                <a:latin typeface="Calibri"/>
                <a:cs typeface="Calibri"/>
              </a:rPr>
              <a:t>Test</a:t>
            </a:r>
            <a:r>
              <a:rPr sz="2030" spc="-31" dirty="0">
                <a:solidFill>
                  <a:srgbClr val="FF0000"/>
                </a:solidFill>
                <a:latin typeface="Calibri"/>
                <a:cs typeface="Calibri"/>
              </a:rPr>
              <a:t> </a:t>
            </a:r>
            <a:r>
              <a:rPr sz="2030" dirty="0">
                <a:solidFill>
                  <a:srgbClr val="FF0000"/>
                </a:solidFill>
                <a:latin typeface="Calibri"/>
                <a:cs typeface="Calibri"/>
              </a:rPr>
              <a:t>cases</a:t>
            </a:r>
            <a:r>
              <a:rPr sz="2030" spc="-22" dirty="0">
                <a:solidFill>
                  <a:srgbClr val="FF0000"/>
                </a:solidFill>
                <a:latin typeface="Calibri"/>
                <a:cs typeface="Calibri"/>
              </a:rPr>
              <a:t> </a:t>
            </a:r>
            <a:r>
              <a:rPr sz="2030" dirty="0">
                <a:solidFill>
                  <a:srgbClr val="FF0000"/>
                </a:solidFill>
                <a:latin typeface="Calibri"/>
                <a:cs typeface="Calibri"/>
              </a:rPr>
              <a:t>and</a:t>
            </a:r>
            <a:r>
              <a:rPr sz="2030" spc="-26" dirty="0">
                <a:solidFill>
                  <a:srgbClr val="FF0000"/>
                </a:solidFill>
                <a:latin typeface="Calibri"/>
                <a:cs typeface="Calibri"/>
              </a:rPr>
              <a:t> </a:t>
            </a:r>
            <a:r>
              <a:rPr sz="2030" spc="-9" dirty="0">
                <a:solidFill>
                  <a:srgbClr val="FF0000"/>
                </a:solidFill>
                <a:latin typeface="Calibri"/>
                <a:cs typeface="Calibri"/>
              </a:rPr>
              <a:t>results</a:t>
            </a:r>
            <a:endParaRPr sz="2030" dirty="0">
              <a:latin typeface="Calibri"/>
              <a:cs typeface="Calibri"/>
            </a:endParaRPr>
          </a:p>
          <a:p>
            <a:pPr marL="177623" indent="-166977">
              <a:spcBef>
                <a:spcPts val="243"/>
              </a:spcBef>
              <a:buFont typeface="Arial"/>
              <a:buChar char="•"/>
              <a:tabLst>
                <a:tab pos="178183" algn="l"/>
              </a:tabLst>
            </a:pPr>
            <a:r>
              <a:rPr sz="2030" dirty="0">
                <a:solidFill>
                  <a:srgbClr val="FF0000"/>
                </a:solidFill>
                <a:latin typeface="Calibri"/>
                <a:cs typeface="Calibri"/>
              </a:rPr>
              <a:t>Future</a:t>
            </a:r>
            <a:r>
              <a:rPr sz="2030" spc="-49" dirty="0">
                <a:solidFill>
                  <a:srgbClr val="FF0000"/>
                </a:solidFill>
                <a:latin typeface="Calibri"/>
                <a:cs typeface="Calibri"/>
              </a:rPr>
              <a:t> </a:t>
            </a:r>
            <a:r>
              <a:rPr sz="2030" dirty="0">
                <a:solidFill>
                  <a:srgbClr val="FF0000"/>
                </a:solidFill>
                <a:latin typeface="Calibri"/>
                <a:cs typeface="Calibri"/>
              </a:rPr>
              <a:t>plans</a:t>
            </a:r>
            <a:r>
              <a:rPr sz="2030" spc="-22" dirty="0">
                <a:solidFill>
                  <a:srgbClr val="FF0000"/>
                </a:solidFill>
                <a:latin typeface="Calibri"/>
                <a:cs typeface="Calibri"/>
              </a:rPr>
              <a:t> </a:t>
            </a:r>
            <a:r>
              <a:rPr sz="2030" dirty="0">
                <a:latin typeface="Calibri"/>
                <a:cs typeface="Calibri"/>
              </a:rPr>
              <a:t>(enhancements,</a:t>
            </a:r>
            <a:r>
              <a:rPr sz="2030" spc="-71" dirty="0">
                <a:latin typeface="Calibri"/>
                <a:cs typeface="Calibri"/>
              </a:rPr>
              <a:t> </a:t>
            </a:r>
            <a:r>
              <a:rPr sz="2030" dirty="0">
                <a:latin typeface="Calibri"/>
                <a:cs typeface="Calibri"/>
              </a:rPr>
              <a:t>needed</a:t>
            </a:r>
            <a:r>
              <a:rPr sz="2030" spc="-40" dirty="0">
                <a:latin typeface="Calibri"/>
                <a:cs typeface="Calibri"/>
              </a:rPr>
              <a:t> </a:t>
            </a:r>
            <a:r>
              <a:rPr sz="2030" dirty="0">
                <a:latin typeface="Calibri"/>
                <a:cs typeface="Calibri"/>
              </a:rPr>
              <a:t>changes,</a:t>
            </a:r>
            <a:r>
              <a:rPr sz="2030" spc="-49" dirty="0">
                <a:latin typeface="Calibri"/>
                <a:cs typeface="Calibri"/>
              </a:rPr>
              <a:t> </a:t>
            </a:r>
            <a:r>
              <a:rPr sz="2030" dirty="0">
                <a:latin typeface="Calibri"/>
                <a:cs typeface="Calibri"/>
              </a:rPr>
              <a:t>maintenance</a:t>
            </a:r>
            <a:r>
              <a:rPr sz="2030" spc="-44" dirty="0">
                <a:latin typeface="Calibri"/>
                <a:cs typeface="Calibri"/>
              </a:rPr>
              <a:t> </a:t>
            </a:r>
            <a:r>
              <a:rPr sz="2030" spc="-9" dirty="0">
                <a:latin typeface="Calibri"/>
                <a:cs typeface="Calibri"/>
              </a:rPr>
              <a:t>plan)</a:t>
            </a:r>
            <a:endParaRPr sz="2030" dirty="0">
              <a:latin typeface="Calibri"/>
              <a:cs typeface="Calibri"/>
            </a:endParaRPr>
          </a:p>
        </p:txBody>
      </p:sp>
    </p:spTree>
    <p:extLst>
      <p:ext uri="{BB962C8B-B14F-4D97-AF65-F5344CB8AC3E}">
        <p14:creationId xmlns:p14="http://schemas.microsoft.com/office/powerpoint/2010/main" val="119957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182" y="809168"/>
            <a:ext cx="7253007" cy="434508"/>
          </a:xfrm>
          <a:prstGeom prst="rect">
            <a:avLst/>
          </a:prstGeom>
        </p:spPr>
        <p:txBody>
          <a:bodyPr vert="horz" wrap="square" lIns="0" tIns="11206" rIns="0" bIns="0" rtlCol="0" anchor="t">
            <a:spAutoFit/>
          </a:bodyPr>
          <a:lstStyle/>
          <a:p>
            <a:pPr marL="11206">
              <a:lnSpc>
                <a:spcPts val="3318"/>
              </a:lnSpc>
              <a:spcBef>
                <a:spcPts val="88"/>
              </a:spcBef>
            </a:pPr>
            <a:r>
              <a:rPr sz="2912" spc="-18" dirty="0"/>
              <a:t>Processes</a:t>
            </a:r>
            <a:r>
              <a:rPr sz="2912" spc="-124" dirty="0"/>
              <a:t> </a:t>
            </a:r>
            <a:r>
              <a:rPr sz="2912" spc="-9" dirty="0"/>
              <a:t>for</a:t>
            </a:r>
            <a:r>
              <a:rPr sz="2912" spc="-141" dirty="0"/>
              <a:t> </a:t>
            </a:r>
            <a:r>
              <a:rPr sz="2912" spc="-22" dirty="0"/>
              <a:t>software</a:t>
            </a:r>
            <a:r>
              <a:rPr sz="2912" spc="-110" dirty="0"/>
              <a:t> </a:t>
            </a:r>
            <a:r>
              <a:rPr sz="2912" spc="-9" dirty="0"/>
              <a:t>engineering</a:t>
            </a:r>
            <a:r>
              <a:rPr lang="en-US" sz="2912" spc="-9" dirty="0"/>
              <a:t>:</a:t>
            </a:r>
            <a:endParaRPr sz="2912" dirty="0"/>
          </a:p>
        </p:txBody>
      </p:sp>
      <p:sp>
        <p:nvSpPr>
          <p:cNvPr id="3" name="object 3"/>
          <p:cNvSpPr txBox="1"/>
          <p:nvPr/>
        </p:nvSpPr>
        <p:spPr>
          <a:xfrm>
            <a:off x="833182" y="1834338"/>
            <a:ext cx="6563846" cy="3189324"/>
          </a:xfrm>
          <a:prstGeom prst="rect">
            <a:avLst/>
          </a:prstGeom>
        </p:spPr>
        <p:txBody>
          <a:bodyPr vert="horz" wrap="square" lIns="0" tIns="38660" rIns="0" bIns="0" rtlCol="0">
            <a:spAutoFit/>
          </a:bodyPr>
          <a:lstStyle/>
          <a:p>
            <a:pPr marL="177623" indent="-166977">
              <a:spcBef>
                <a:spcPts val="304"/>
              </a:spcBef>
              <a:buFont typeface="Arial"/>
              <a:buChar char="•"/>
              <a:tabLst>
                <a:tab pos="178183" algn="l"/>
              </a:tabLst>
            </a:pPr>
            <a:r>
              <a:rPr sz="2030" dirty="0">
                <a:latin typeface="Calibri"/>
                <a:cs typeface="Calibri"/>
              </a:rPr>
              <a:t>Sequential</a:t>
            </a:r>
            <a:r>
              <a:rPr sz="2030" spc="-53" dirty="0">
                <a:latin typeface="Calibri"/>
                <a:cs typeface="Calibri"/>
              </a:rPr>
              <a:t> </a:t>
            </a:r>
            <a:r>
              <a:rPr sz="2030" spc="-9" dirty="0">
                <a:latin typeface="Calibri"/>
                <a:cs typeface="Calibri"/>
              </a:rPr>
              <a:t>processes</a:t>
            </a:r>
            <a:endParaRPr sz="2030" dirty="0">
              <a:latin typeface="Calibri"/>
              <a:cs typeface="Calibri"/>
            </a:endParaRPr>
          </a:p>
          <a:p>
            <a:pPr marL="509895" lvl="1" indent="-165856">
              <a:spcBef>
                <a:spcPts val="202"/>
              </a:spcBef>
              <a:buFont typeface="Arial"/>
              <a:buChar char="•"/>
              <a:tabLst>
                <a:tab pos="510455" algn="l"/>
              </a:tabLst>
            </a:pPr>
            <a:r>
              <a:rPr sz="1721" dirty="0">
                <a:solidFill>
                  <a:srgbClr val="FF0000"/>
                </a:solidFill>
                <a:latin typeface="Calibri"/>
                <a:cs typeface="Calibri"/>
              </a:rPr>
              <a:t>“Waterfall”</a:t>
            </a:r>
            <a:r>
              <a:rPr sz="1721" spc="-62" dirty="0">
                <a:solidFill>
                  <a:srgbClr val="FF0000"/>
                </a:solidFill>
                <a:latin typeface="Calibri"/>
                <a:cs typeface="Calibri"/>
              </a:rPr>
              <a:t> </a:t>
            </a:r>
            <a:r>
              <a:rPr sz="1721" u="sng" spc="-9" dirty="0">
                <a:solidFill>
                  <a:srgbClr val="FF0000"/>
                </a:solidFill>
                <a:uFill>
                  <a:solidFill>
                    <a:srgbClr val="FF0000"/>
                  </a:solidFill>
                </a:uFill>
                <a:latin typeface="Calibri"/>
                <a:cs typeface="Calibri"/>
              </a:rPr>
              <a:t>https://</a:t>
            </a:r>
            <a:r>
              <a:rPr sz="1721" u="sng" spc="-9" dirty="0">
                <a:solidFill>
                  <a:srgbClr val="FF0000"/>
                </a:solidFill>
                <a:uFill>
                  <a:solidFill>
                    <a:srgbClr val="FF0000"/>
                  </a:solidFill>
                </a:uFill>
                <a:latin typeface="Calibri"/>
                <a:cs typeface="Calibri"/>
                <a:hlinkClick r:id="rId2"/>
              </a:rPr>
              <a:t>www.youtube.com/watch?v=Y_A0E1ToC_I</a:t>
            </a:r>
            <a:endParaRPr sz="1721" dirty="0">
              <a:latin typeface="Calibri"/>
              <a:cs typeface="Calibri"/>
            </a:endParaRPr>
          </a:p>
          <a:p>
            <a:pPr marL="177623" indent="-166977">
              <a:spcBef>
                <a:spcPts val="499"/>
              </a:spcBef>
              <a:buFont typeface="Arial"/>
              <a:buChar char="•"/>
              <a:tabLst>
                <a:tab pos="178183" algn="l"/>
              </a:tabLst>
            </a:pPr>
            <a:endParaRPr lang="en-US" sz="2030" dirty="0">
              <a:latin typeface="Calibri"/>
              <a:cs typeface="Calibri"/>
            </a:endParaRPr>
          </a:p>
          <a:p>
            <a:pPr marL="177623" indent="-166977">
              <a:spcBef>
                <a:spcPts val="499"/>
              </a:spcBef>
              <a:buFont typeface="Arial"/>
              <a:buChar char="•"/>
              <a:tabLst>
                <a:tab pos="178183" algn="l"/>
              </a:tabLst>
            </a:pPr>
            <a:r>
              <a:rPr sz="2030" dirty="0">
                <a:latin typeface="Calibri"/>
                <a:cs typeface="Calibri"/>
              </a:rPr>
              <a:t>Cyclic</a:t>
            </a:r>
            <a:r>
              <a:rPr sz="2030" spc="-49" dirty="0">
                <a:latin typeface="Calibri"/>
                <a:cs typeface="Calibri"/>
              </a:rPr>
              <a:t> </a:t>
            </a:r>
            <a:r>
              <a:rPr sz="2030" spc="-9" dirty="0">
                <a:latin typeface="Calibri"/>
                <a:cs typeface="Calibri"/>
              </a:rPr>
              <a:t>(iterative)</a:t>
            </a:r>
            <a:r>
              <a:rPr sz="2030" spc="-62" dirty="0">
                <a:latin typeface="Calibri"/>
                <a:cs typeface="Calibri"/>
              </a:rPr>
              <a:t> </a:t>
            </a:r>
            <a:r>
              <a:rPr sz="2030" spc="-9" dirty="0">
                <a:latin typeface="Calibri"/>
                <a:cs typeface="Calibri"/>
              </a:rPr>
              <a:t>processes</a:t>
            </a:r>
            <a:endParaRPr sz="2030" dirty="0">
              <a:latin typeface="Calibri"/>
              <a:cs typeface="Calibri"/>
            </a:endParaRPr>
          </a:p>
          <a:p>
            <a:pPr marL="509895" lvl="1" indent="-165856">
              <a:spcBef>
                <a:spcPts val="199"/>
              </a:spcBef>
              <a:buFont typeface="Arial"/>
              <a:buChar char="•"/>
              <a:tabLst>
                <a:tab pos="510455" algn="l"/>
              </a:tabLst>
            </a:pPr>
            <a:r>
              <a:rPr sz="1721" dirty="0">
                <a:latin typeface="Calibri"/>
                <a:cs typeface="Calibri"/>
              </a:rPr>
              <a:t>“Spiral</a:t>
            </a:r>
            <a:r>
              <a:rPr sz="1721" spc="4" dirty="0">
                <a:latin typeface="Calibri"/>
                <a:cs typeface="Calibri"/>
              </a:rPr>
              <a:t> </a:t>
            </a:r>
            <a:r>
              <a:rPr sz="1721" dirty="0">
                <a:latin typeface="Calibri"/>
                <a:cs typeface="Calibri"/>
              </a:rPr>
              <a:t>model”</a:t>
            </a:r>
            <a:r>
              <a:rPr sz="1721" spc="31" dirty="0">
                <a:latin typeface="Calibri"/>
                <a:cs typeface="Calibri"/>
              </a:rPr>
              <a:t> </a:t>
            </a:r>
            <a:r>
              <a:rPr sz="1721" u="sng" spc="-9" dirty="0">
                <a:solidFill>
                  <a:srgbClr val="0562C1"/>
                </a:solidFill>
                <a:uFill>
                  <a:solidFill>
                    <a:srgbClr val="0562C1"/>
                  </a:solidFill>
                </a:uFill>
                <a:latin typeface="Calibri"/>
                <a:cs typeface="Calibri"/>
              </a:rPr>
              <a:t>https://</a:t>
            </a:r>
            <a:r>
              <a:rPr sz="1721" u="sng" spc="-9" dirty="0">
                <a:solidFill>
                  <a:srgbClr val="0562C1"/>
                </a:solidFill>
                <a:uFill>
                  <a:solidFill>
                    <a:srgbClr val="0562C1"/>
                  </a:solidFill>
                </a:uFill>
                <a:latin typeface="Calibri"/>
                <a:cs typeface="Calibri"/>
                <a:hlinkClick r:id="rId3"/>
              </a:rPr>
              <a:t>www.youtube.com/watch?v=mp22SDTnsQQ</a:t>
            </a:r>
            <a:endParaRPr sz="1721" dirty="0">
              <a:latin typeface="Calibri"/>
              <a:cs typeface="Calibri"/>
            </a:endParaRPr>
          </a:p>
          <a:p>
            <a:pPr lvl="1">
              <a:spcBef>
                <a:spcPts val="40"/>
              </a:spcBef>
              <a:buFont typeface="Arial"/>
              <a:buChar char="•"/>
            </a:pPr>
            <a:endParaRPr sz="2206" dirty="0">
              <a:latin typeface="Calibri"/>
              <a:cs typeface="Calibri"/>
            </a:endParaRPr>
          </a:p>
          <a:p>
            <a:pPr marL="177623" indent="-166977">
              <a:buFont typeface="Arial"/>
              <a:buChar char="•"/>
              <a:tabLst>
                <a:tab pos="178183" algn="l"/>
              </a:tabLst>
            </a:pPr>
            <a:r>
              <a:rPr sz="2030" spc="-9" dirty="0">
                <a:latin typeface="Calibri"/>
                <a:cs typeface="Calibri"/>
              </a:rPr>
              <a:t>Parallel</a:t>
            </a:r>
            <a:r>
              <a:rPr sz="2030" spc="-53" dirty="0">
                <a:latin typeface="Calibri"/>
                <a:cs typeface="Calibri"/>
              </a:rPr>
              <a:t> </a:t>
            </a:r>
            <a:r>
              <a:rPr sz="2030" spc="-9" dirty="0">
                <a:latin typeface="Calibri"/>
                <a:cs typeface="Calibri"/>
              </a:rPr>
              <a:t>processes</a:t>
            </a:r>
            <a:endParaRPr sz="2030" dirty="0">
              <a:latin typeface="Calibri"/>
              <a:cs typeface="Calibri"/>
            </a:endParaRPr>
          </a:p>
          <a:p>
            <a:pPr marL="676311" marR="795100" lvl="1" indent="-332272">
              <a:lnSpc>
                <a:spcPct val="108700"/>
              </a:lnSpc>
              <a:spcBef>
                <a:spcPts val="22"/>
              </a:spcBef>
              <a:buFont typeface="Arial"/>
              <a:buChar char="•"/>
              <a:tabLst>
                <a:tab pos="510455" algn="l"/>
              </a:tabLst>
            </a:pPr>
            <a:r>
              <a:rPr sz="1721" spc="-9" dirty="0">
                <a:solidFill>
                  <a:srgbClr val="0070BF"/>
                </a:solidFill>
                <a:latin typeface="Calibri"/>
                <a:cs typeface="Calibri"/>
              </a:rPr>
              <a:t>“Agile”</a:t>
            </a:r>
            <a:r>
              <a:rPr sz="1721" spc="-57" dirty="0">
                <a:solidFill>
                  <a:srgbClr val="0070BF"/>
                </a:solidFill>
                <a:latin typeface="Calibri"/>
                <a:cs typeface="Calibri"/>
              </a:rPr>
              <a:t> </a:t>
            </a:r>
            <a:r>
              <a:rPr sz="1721" u="sng" spc="-9" dirty="0">
                <a:solidFill>
                  <a:srgbClr val="0070BF"/>
                </a:solidFill>
                <a:uFill>
                  <a:solidFill>
                    <a:srgbClr val="0070BF"/>
                  </a:solidFill>
                </a:uFill>
                <a:latin typeface="Calibri"/>
                <a:cs typeface="Calibri"/>
              </a:rPr>
              <a:t>https://</a:t>
            </a:r>
            <a:r>
              <a:rPr sz="1721" u="sng" spc="-9" dirty="0">
                <a:solidFill>
                  <a:srgbClr val="0070BF"/>
                </a:solidFill>
                <a:uFill>
                  <a:solidFill>
                    <a:srgbClr val="0070BF"/>
                  </a:solidFill>
                </a:uFill>
                <a:latin typeface="Calibri"/>
                <a:cs typeface="Calibri"/>
                <a:hlinkClick r:id="rId4"/>
              </a:rPr>
              <a:t>www.youtube.com/watch?v=Z9QbYZh1YXY</a:t>
            </a:r>
            <a:r>
              <a:rPr sz="1721" spc="-9" dirty="0">
                <a:solidFill>
                  <a:srgbClr val="0070BF"/>
                </a:solidFill>
                <a:latin typeface="Calibri"/>
                <a:cs typeface="Calibri"/>
              </a:rPr>
              <a:t> </a:t>
            </a:r>
            <a:r>
              <a:rPr sz="1721" dirty="0">
                <a:solidFill>
                  <a:srgbClr val="0070BF"/>
                </a:solidFill>
                <a:latin typeface="Calibri"/>
                <a:cs typeface="Calibri"/>
              </a:rPr>
              <a:t>[We’ll</a:t>
            </a:r>
            <a:r>
              <a:rPr sz="1721" spc="4" dirty="0">
                <a:solidFill>
                  <a:srgbClr val="0070BF"/>
                </a:solidFill>
                <a:latin typeface="Calibri"/>
                <a:cs typeface="Calibri"/>
              </a:rPr>
              <a:t> </a:t>
            </a:r>
            <a:r>
              <a:rPr sz="1721" dirty="0">
                <a:solidFill>
                  <a:srgbClr val="0070BF"/>
                </a:solidFill>
                <a:latin typeface="Calibri"/>
                <a:cs typeface="Calibri"/>
              </a:rPr>
              <a:t>be</a:t>
            </a:r>
            <a:r>
              <a:rPr sz="1721" spc="4" dirty="0">
                <a:solidFill>
                  <a:srgbClr val="0070BF"/>
                </a:solidFill>
                <a:latin typeface="Calibri"/>
                <a:cs typeface="Calibri"/>
              </a:rPr>
              <a:t> </a:t>
            </a:r>
            <a:r>
              <a:rPr sz="1721" dirty="0">
                <a:solidFill>
                  <a:srgbClr val="0070BF"/>
                </a:solidFill>
                <a:latin typeface="Calibri"/>
                <a:cs typeface="Calibri"/>
              </a:rPr>
              <a:t>covering this</a:t>
            </a:r>
            <a:r>
              <a:rPr sz="1721" spc="4" dirty="0">
                <a:solidFill>
                  <a:srgbClr val="0070BF"/>
                </a:solidFill>
                <a:latin typeface="Calibri"/>
                <a:cs typeface="Calibri"/>
              </a:rPr>
              <a:t> </a:t>
            </a:r>
            <a:r>
              <a:rPr sz="1721" dirty="0">
                <a:solidFill>
                  <a:srgbClr val="0070BF"/>
                </a:solidFill>
                <a:latin typeface="Calibri"/>
                <a:cs typeface="Calibri"/>
              </a:rPr>
              <a:t>in</a:t>
            </a:r>
            <a:r>
              <a:rPr sz="1721" spc="9" dirty="0">
                <a:solidFill>
                  <a:srgbClr val="0070BF"/>
                </a:solidFill>
                <a:latin typeface="Calibri"/>
                <a:cs typeface="Calibri"/>
              </a:rPr>
              <a:t> </a:t>
            </a:r>
            <a:r>
              <a:rPr sz="1721" spc="-9" dirty="0">
                <a:solidFill>
                  <a:srgbClr val="0070BF"/>
                </a:solidFill>
                <a:latin typeface="Calibri"/>
                <a:cs typeface="Calibri"/>
              </a:rPr>
              <a:t>CIS454]</a:t>
            </a:r>
            <a:endParaRPr sz="1721"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078" y="592746"/>
            <a:ext cx="7585295" cy="903383"/>
          </a:xfrm>
          <a:prstGeom prst="rect">
            <a:avLst/>
          </a:prstGeom>
        </p:spPr>
        <p:txBody>
          <a:bodyPr vert="horz" wrap="square" lIns="0" tIns="107246" rIns="0" bIns="0" rtlCol="0" anchor="t">
            <a:spAutoFit/>
          </a:bodyPr>
          <a:lstStyle/>
          <a:p>
            <a:pPr marL="10646" marR="4483">
              <a:lnSpc>
                <a:spcPts val="3141"/>
              </a:lnSpc>
              <a:spcBef>
                <a:spcPts val="485"/>
              </a:spcBef>
            </a:pPr>
            <a:r>
              <a:rPr sz="2912" spc="-26" dirty="0"/>
              <a:t>CMU-</a:t>
            </a:r>
            <a:r>
              <a:rPr sz="2912" spc="-44" dirty="0"/>
              <a:t>SEI’s</a:t>
            </a:r>
            <a:r>
              <a:rPr sz="2912" spc="-106" dirty="0"/>
              <a:t> </a:t>
            </a:r>
            <a:r>
              <a:rPr sz="2912" spc="-18" dirty="0"/>
              <a:t>Capabilities</a:t>
            </a:r>
            <a:r>
              <a:rPr sz="2912" spc="-101" dirty="0"/>
              <a:t> </a:t>
            </a:r>
            <a:r>
              <a:rPr sz="2912" spc="-18" dirty="0"/>
              <a:t>Maturity</a:t>
            </a:r>
            <a:r>
              <a:rPr sz="2912" spc="-93" dirty="0"/>
              <a:t> </a:t>
            </a:r>
            <a:r>
              <a:rPr sz="2912" spc="-9" dirty="0"/>
              <a:t>Model</a:t>
            </a:r>
            <a:r>
              <a:rPr sz="2912" spc="-115" dirty="0"/>
              <a:t> </a:t>
            </a:r>
            <a:r>
              <a:rPr sz="2912" spc="-9" dirty="0"/>
              <a:t>(CMM) </a:t>
            </a:r>
            <a:r>
              <a:rPr sz="2912" spc="-18" dirty="0"/>
              <a:t>[focus</a:t>
            </a:r>
            <a:r>
              <a:rPr sz="2912" spc="-110" dirty="0"/>
              <a:t> </a:t>
            </a:r>
            <a:r>
              <a:rPr sz="2912" dirty="0"/>
              <a:t>on</a:t>
            </a:r>
            <a:r>
              <a:rPr sz="2912" spc="-106" dirty="0"/>
              <a:t> </a:t>
            </a:r>
            <a:r>
              <a:rPr sz="2912" spc="-9" dirty="0">
                <a:solidFill>
                  <a:srgbClr val="FF0000"/>
                </a:solidFill>
              </a:rPr>
              <a:t>process</a:t>
            </a:r>
            <a:r>
              <a:rPr sz="2912" spc="-101" dirty="0">
                <a:solidFill>
                  <a:srgbClr val="FF0000"/>
                </a:solidFill>
              </a:rPr>
              <a:t> </a:t>
            </a:r>
            <a:r>
              <a:rPr sz="2912" dirty="0"/>
              <a:t>of</a:t>
            </a:r>
            <a:r>
              <a:rPr sz="2912" spc="-93" dirty="0"/>
              <a:t> </a:t>
            </a:r>
            <a:r>
              <a:rPr sz="2912" spc="-26" dirty="0"/>
              <a:t>software</a:t>
            </a:r>
            <a:r>
              <a:rPr sz="2912" spc="-106" dirty="0"/>
              <a:t> </a:t>
            </a:r>
            <a:r>
              <a:rPr sz="2912" spc="-9" dirty="0"/>
              <a:t>development]</a:t>
            </a:r>
            <a:endParaRPr sz="2912" dirty="0"/>
          </a:p>
        </p:txBody>
      </p:sp>
      <p:sp>
        <p:nvSpPr>
          <p:cNvPr id="3" name="object 3"/>
          <p:cNvSpPr txBox="1"/>
          <p:nvPr/>
        </p:nvSpPr>
        <p:spPr>
          <a:xfrm>
            <a:off x="793078" y="1966237"/>
            <a:ext cx="7381875" cy="2925526"/>
          </a:xfrm>
          <a:prstGeom prst="rect">
            <a:avLst/>
          </a:prstGeom>
        </p:spPr>
        <p:txBody>
          <a:bodyPr vert="horz" wrap="square" lIns="0" tIns="73959" rIns="0" bIns="0" rtlCol="0">
            <a:spAutoFit/>
          </a:bodyPr>
          <a:lstStyle/>
          <a:p>
            <a:pPr marL="11206">
              <a:spcBef>
                <a:spcPts val="582"/>
              </a:spcBef>
            </a:pPr>
            <a:r>
              <a:rPr sz="1897" dirty="0">
                <a:latin typeface="Calibri"/>
                <a:cs typeface="Calibri"/>
              </a:rPr>
              <a:t>Five</a:t>
            </a:r>
            <a:r>
              <a:rPr sz="1897" spc="-53" dirty="0">
                <a:latin typeface="Calibri"/>
                <a:cs typeface="Calibri"/>
              </a:rPr>
              <a:t> </a:t>
            </a:r>
            <a:r>
              <a:rPr sz="1897" dirty="0">
                <a:latin typeface="Calibri"/>
                <a:cs typeface="Calibri"/>
              </a:rPr>
              <a:t>levels</a:t>
            </a:r>
            <a:r>
              <a:rPr sz="1897" spc="-62" dirty="0">
                <a:latin typeface="Calibri"/>
                <a:cs typeface="Calibri"/>
              </a:rPr>
              <a:t> </a:t>
            </a:r>
            <a:r>
              <a:rPr sz="1897" dirty="0">
                <a:latin typeface="Calibri"/>
                <a:cs typeface="Calibri"/>
              </a:rPr>
              <a:t>along</a:t>
            </a:r>
            <a:r>
              <a:rPr sz="1897" spc="-40" dirty="0">
                <a:latin typeface="Calibri"/>
                <a:cs typeface="Calibri"/>
              </a:rPr>
              <a:t> </a:t>
            </a:r>
            <a:r>
              <a:rPr sz="1897" dirty="0">
                <a:latin typeface="Calibri"/>
                <a:cs typeface="Calibri"/>
              </a:rPr>
              <a:t>which</a:t>
            </a:r>
            <a:r>
              <a:rPr sz="1897" spc="-49" dirty="0">
                <a:latin typeface="Calibri"/>
                <a:cs typeface="Calibri"/>
              </a:rPr>
              <a:t> </a:t>
            </a:r>
            <a:r>
              <a:rPr sz="1897" spc="-9" dirty="0">
                <a:latin typeface="Calibri"/>
                <a:cs typeface="Calibri"/>
              </a:rPr>
              <a:t>software</a:t>
            </a:r>
            <a:r>
              <a:rPr sz="1897" spc="-49" dirty="0">
                <a:latin typeface="Calibri"/>
                <a:cs typeface="Calibri"/>
              </a:rPr>
              <a:t> </a:t>
            </a:r>
            <a:r>
              <a:rPr sz="1897" spc="-18" dirty="0">
                <a:latin typeface="Calibri"/>
                <a:cs typeface="Calibri"/>
              </a:rPr>
              <a:t>development</a:t>
            </a:r>
            <a:r>
              <a:rPr sz="1897" spc="-66" dirty="0">
                <a:latin typeface="Calibri"/>
                <a:cs typeface="Calibri"/>
              </a:rPr>
              <a:t> </a:t>
            </a:r>
            <a:r>
              <a:rPr sz="1897" spc="-18" dirty="0">
                <a:latin typeface="Calibri"/>
                <a:cs typeface="Calibri"/>
              </a:rPr>
              <a:t>organizations</a:t>
            </a:r>
            <a:r>
              <a:rPr sz="1897" spc="-40" dirty="0">
                <a:latin typeface="Calibri"/>
                <a:cs typeface="Calibri"/>
              </a:rPr>
              <a:t> </a:t>
            </a:r>
            <a:r>
              <a:rPr sz="1897" dirty="0">
                <a:latin typeface="Calibri"/>
                <a:cs typeface="Calibri"/>
              </a:rPr>
              <a:t>are</a:t>
            </a:r>
            <a:r>
              <a:rPr sz="1897" spc="-49" dirty="0">
                <a:latin typeface="Calibri"/>
                <a:cs typeface="Calibri"/>
              </a:rPr>
              <a:t> </a:t>
            </a:r>
            <a:r>
              <a:rPr sz="1897" spc="-9" dirty="0">
                <a:latin typeface="Calibri"/>
                <a:cs typeface="Calibri"/>
              </a:rPr>
              <a:t>evaluated:</a:t>
            </a:r>
            <a:endParaRPr sz="1897">
              <a:latin typeface="Calibri"/>
              <a:cs typeface="Calibri"/>
            </a:endParaRPr>
          </a:p>
          <a:p>
            <a:pPr marL="194992" indent="-184347">
              <a:spcBef>
                <a:spcPts val="499"/>
              </a:spcBef>
              <a:buSzPct val="95348"/>
              <a:buAutoNum type="arabicPeriod"/>
              <a:tabLst>
                <a:tab pos="195553" algn="l"/>
              </a:tabLst>
            </a:pPr>
            <a:r>
              <a:rPr sz="1897" i="1" dirty="0">
                <a:solidFill>
                  <a:srgbClr val="FF0000"/>
                </a:solidFill>
                <a:latin typeface="Calibri"/>
                <a:cs typeface="Calibri"/>
              </a:rPr>
              <a:t>Initial</a:t>
            </a:r>
            <a:r>
              <a:rPr sz="1897" i="1" spc="-35" dirty="0">
                <a:solidFill>
                  <a:srgbClr val="FF0000"/>
                </a:solidFill>
                <a:latin typeface="Calibri"/>
                <a:cs typeface="Calibri"/>
              </a:rPr>
              <a:t> </a:t>
            </a:r>
            <a:r>
              <a:rPr sz="1897" dirty="0">
                <a:solidFill>
                  <a:srgbClr val="FF0000"/>
                </a:solidFill>
                <a:latin typeface="Calibri"/>
                <a:cs typeface="Calibri"/>
              </a:rPr>
              <a:t>-</a:t>
            </a:r>
            <a:r>
              <a:rPr sz="1897" spc="-49" dirty="0">
                <a:solidFill>
                  <a:srgbClr val="FF0000"/>
                </a:solidFill>
                <a:latin typeface="Calibri"/>
                <a:cs typeface="Calibri"/>
              </a:rPr>
              <a:t> </a:t>
            </a:r>
            <a:r>
              <a:rPr sz="1897" dirty="0">
                <a:solidFill>
                  <a:srgbClr val="FF0000"/>
                </a:solidFill>
                <a:latin typeface="Calibri"/>
                <a:cs typeface="Calibri"/>
              </a:rPr>
              <a:t>chaotic,</a:t>
            </a:r>
            <a:r>
              <a:rPr sz="1897" spc="-35" dirty="0">
                <a:solidFill>
                  <a:srgbClr val="FF0000"/>
                </a:solidFill>
                <a:latin typeface="Calibri"/>
                <a:cs typeface="Calibri"/>
              </a:rPr>
              <a:t> </a:t>
            </a:r>
            <a:r>
              <a:rPr sz="1897" dirty="0">
                <a:solidFill>
                  <a:srgbClr val="FF0000"/>
                </a:solidFill>
                <a:latin typeface="Calibri"/>
                <a:cs typeface="Calibri"/>
              </a:rPr>
              <a:t>ad</a:t>
            </a:r>
            <a:r>
              <a:rPr sz="1897" spc="-44" dirty="0">
                <a:solidFill>
                  <a:srgbClr val="FF0000"/>
                </a:solidFill>
                <a:latin typeface="Calibri"/>
                <a:cs typeface="Calibri"/>
              </a:rPr>
              <a:t> </a:t>
            </a:r>
            <a:r>
              <a:rPr sz="1897" spc="-18" dirty="0">
                <a:solidFill>
                  <a:srgbClr val="FF0000"/>
                </a:solidFill>
                <a:latin typeface="Calibri"/>
                <a:cs typeface="Calibri"/>
              </a:rPr>
              <a:t>hoc.</a:t>
            </a:r>
            <a:endParaRPr sz="1897">
              <a:latin typeface="Calibri"/>
              <a:cs typeface="Calibri"/>
            </a:endParaRPr>
          </a:p>
          <a:p>
            <a:pPr marL="177623" marR="21292" indent="-166977">
              <a:lnSpc>
                <a:spcPts val="2056"/>
              </a:lnSpc>
              <a:spcBef>
                <a:spcPts val="741"/>
              </a:spcBef>
              <a:buSzPct val="95348"/>
              <a:buAutoNum type="arabicPeriod"/>
              <a:tabLst>
                <a:tab pos="195553" algn="l"/>
              </a:tabLst>
            </a:pPr>
            <a:r>
              <a:rPr sz="1897" i="1" spc="-9" dirty="0">
                <a:solidFill>
                  <a:srgbClr val="FF0000"/>
                </a:solidFill>
                <a:latin typeface="Calibri"/>
                <a:cs typeface="Calibri"/>
              </a:rPr>
              <a:t>Repeatable</a:t>
            </a:r>
            <a:r>
              <a:rPr sz="1897" i="1" spc="-49" dirty="0">
                <a:solidFill>
                  <a:srgbClr val="FF0000"/>
                </a:solidFill>
                <a:latin typeface="Calibri"/>
                <a:cs typeface="Calibri"/>
              </a:rPr>
              <a:t> </a:t>
            </a:r>
            <a:r>
              <a:rPr sz="1897" dirty="0">
                <a:solidFill>
                  <a:srgbClr val="FF0000"/>
                </a:solidFill>
                <a:latin typeface="Calibri"/>
                <a:cs typeface="Calibri"/>
              </a:rPr>
              <a:t>-</a:t>
            </a:r>
            <a:r>
              <a:rPr sz="1897" spc="-31" dirty="0">
                <a:solidFill>
                  <a:srgbClr val="FF0000"/>
                </a:solidFill>
                <a:latin typeface="Calibri"/>
                <a:cs typeface="Calibri"/>
              </a:rPr>
              <a:t> </a:t>
            </a:r>
            <a:r>
              <a:rPr sz="1897" dirty="0">
                <a:solidFill>
                  <a:srgbClr val="FF0000"/>
                </a:solidFill>
                <a:latin typeface="Calibri"/>
                <a:cs typeface="Calibri"/>
              </a:rPr>
              <a:t>the</a:t>
            </a:r>
            <a:r>
              <a:rPr sz="1897" spc="-49" dirty="0">
                <a:solidFill>
                  <a:srgbClr val="FF0000"/>
                </a:solidFill>
                <a:latin typeface="Calibri"/>
                <a:cs typeface="Calibri"/>
              </a:rPr>
              <a:t> </a:t>
            </a:r>
            <a:r>
              <a:rPr sz="1897" spc="-9" dirty="0">
                <a:solidFill>
                  <a:srgbClr val="FF0000"/>
                </a:solidFill>
                <a:latin typeface="Calibri"/>
                <a:cs typeface="Calibri"/>
              </a:rPr>
              <a:t>process</a:t>
            </a:r>
            <a:r>
              <a:rPr sz="1897" spc="-57" dirty="0">
                <a:solidFill>
                  <a:srgbClr val="FF0000"/>
                </a:solidFill>
                <a:latin typeface="Calibri"/>
                <a:cs typeface="Calibri"/>
              </a:rPr>
              <a:t> </a:t>
            </a:r>
            <a:r>
              <a:rPr sz="1897" dirty="0">
                <a:solidFill>
                  <a:srgbClr val="FF0000"/>
                </a:solidFill>
                <a:latin typeface="Calibri"/>
                <a:cs typeface="Calibri"/>
              </a:rPr>
              <a:t>is</a:t>
            </a:r>
            <a:r>
              <a:rPr sz="1897" spc="-40" dirty="0">
                <a:solidFill>
                  <a:srgbClr val="FF0000"/>
                </a:solidFill>
                <a:latin typeface="Calibri"/>
                <a:cs typeface="Calibri"/>
              </a:rPr>
              <a:t> </a:t>
            </a:r>
            <a:r>
              <a:rPr sz="1897" spc="-18" dirty="0">
                <a:solidFill>
                  <a:srgbClr val="FF0000"/>
                </a:solidFill>
                <a:latin typeface="Calibri"/>
                <a:cs typeface="Calibri"/>
              </a:rPr>
              <a:t>documented</a:t>
            </a:r>
            <a:r>
              <a:rPr sz="1897" spc="-66" dirty="0">
                <a:solidFill>
                  <a:srgbClr val="FF0000"/>
                </a:solidFill>
                <a:latin typeface="Calibri"/>
                <a:cs typeface="Calibri"/>
              </a:rPr>
              <a:t> </a:t>
            </a:r>
            <a:r>
              <a:rPr sz="1897" spc="-9" dirty="0">
                <a:solidFill>
                  <a:srgbClr val="FF0000"/>
                </a:solidFill>
                <a:latin typeface="Calibri"/>
                <a:cs typeface="Calibri"/>
              </a:rPr>
              <a:t>sufficiently</a:t>
            </a:r>
            <a:r>
              <a:rPr sz="1897" spc="-57" dirty="0">
                <a:solidFill>
                  <a:srgbClr val="FF0000"/>
                </a:solidFill>
                <a:latin typeface="Calibri"/>
                <a:cs typeface="Calibri"/>
              </a:rPr>
              <a:t> </a:t>
            </a:r>
            <a:r>
              <a:rPr sz="1897" dirty="0">
                <a:solidFill>
                  <a:srgbClr val="FF0000"/>
                </a:solidFill>
                <a:latin typeface="Calibri"/>
                <a:cs typeface="Calibri"/>
              </a:rPr>
              <a:t>to</a:t>
            </a:r>
            <a:r>
              <a:rPr sz="1897" spc="-35" dirty="0">
                <a:solidFill>
                  <a:srgbClr val="FF0000"/>
                </a:solidFill>
                <a:latin typeface="Calibri"/>
                <a:cs typeface="Calibri"/>
              </a:rPr>
              <a:t> </a:t>
            </a:r>
            <a:r>
              <a:rPr sz="1897" spc="-9" dirty="0">
                <a:solidFill>
                  <a:srgbClr val="FF0000"/>
                </a:solidFill>
                <a:latin typeface="Calibri"/>
                <a:cs typeface="Calibri"/>
              </a:rPr>
              <a:t>facilitate</a:t>
            </a:r>
            <a:r>
              <a:rPr sz="1897" spc="-35" dirty="0">
                <a:solidFill>
                  <a:srgbClr val="FF0000"/>
                </a:solidFill>
                <a:latin typeface="Calibri"/>
                <a:cs typeface="Calibri"/>
              </a:rPr>
              <a:t> </a:t>
            </a:r>
            <a:r>
              <a:rPr sz="1897" spc="-9" dirty="0">
                <a:solidFill>
                  <a:srgbClr val="FF0000"/>
                </a:solidFill>
                <a:latin typeface="Calibri"/>
                <a:cs typeface="Calibri"/>
              </a:rPr>
              <a:t>repeating </a:t>
            </a:r>
            <a:r>
              <a:rPr sz="1897" dirty="0">
                <a:solidFill>
                  <a:srgbClr val="FF0000"/>
                </a:solidFill>
                <a:latin typeface="Calibri"/>
                <a:cs typeface="Calibri"/>
              </a:rPr>
              <a:t>the</a:t>
            </a:r>
            <a:r>
              <a:rPr sz="1897" spc="-53" dirty="0">
                <a:solidFill>
                  <a:srgbClr val="FF0000"/>
                </a:solidFill>
                <a:latin typeface="Calibri"/>
                <a:cs typeface="Calibri"/>
              </a:rPr>
              <a:t> </a:t>
            </a:r>
            <a:r>
              <a:rPr sz="1897" dirty="0">
                <a:solidFill>
                  <a:srgbClr val="FF0000"/>
                </a:solidFill>
                <a:latin typeface="Calibri"/>
                <a:cs typeface="Calibri"/>
              </a:rPr>
              <a:t>same</a:t>
            </a:r>
            <a:r>
              <a:rPr sz="1897" spc="-49" dirty="0">
                <a:solidFill>
                  <a:srgbClr val="FF0000"/>
                </a:solidFill>
                <a:latin typeface="Calibri"/>
                <a:cs typeface="Calibri"/>
              </a:rPr>
              <a:t> </a:t>
            </a:r>
            <a:r>
              <a:rPr sz="1897" spc="-9" dirty="0">
                <a:solidFill>
                  <a:srgbClr val="FF0000"/>
                </a:solidFill>
                <a:latin typeface="Calibri"/>
                <a:cs typeface="Calibri"/>
              </a:rPr>
              <a:t>steps.</a:t>
            </a:r>
            <a:endParaRPr sz="1897">
              <a:latin typeface="Calibri"/>
              <a:cs typeface="Calibri"/>
            </a:endParaRPr>
          </a:p>
          <a:p>
            <a:pPr marL="194992" indent="-184347">
              <a:spcBef>
                <a:spcPts val="454"/>
              </a:spcBef>
              <a:buSzPct val="95348"/>
              <a:buAutoNum type="arabicPeriod"/>
              <a:tabLst>
                <a:tab pos="195553" algn="l"/>
              </a:tabLst>
            </a:pPr>
            <a:r>
              <a:rPr sz="1897" i="1" dirty="0">
                <a:solidFill>
                  <a:srgbClr val="C45911"/>
                </a:solidFill>
                <a:latin typeface="Calibri"/>
                <a:cs typeface="Calibri"/>
              </a:rPr>
              <a:t>Defined</a:t>
            </a:r>
            <a:r>
              <a:rPr sz="1897" i="1" spc="-31" dirty="0">
                <a:solidFill>
                  <a:srgbClr val="C45911"/>
                </a:solidFill>
                <a:latin typeface="Calibri"/>
                <a:cs typeface="Calibri"/>
              </a:rPr>
              <a:t> </a:t>
            </a:r>
            <a:r>
              <a:rPr sz="1897" dirty="0">
                <a:solidFill>
                  <a:srgbClr val="C45911"/>
                </a:solidFill>
                <a:latin typeface="Calibri"/>
                <a:cs typeface="Calibri"/>
              </a:rPr>
              <a:t>-</a:t>
            </a:r>
            <a:r>
              <a:rPr sz="1897" spc="-35" dirty="0">
                <a:solidFill>
                  <a:srgbClr val="C45911"/>
                </a:solidFill>
                <a:latin typeface="Calibri"/>
                <a:cs typeface="Calibri"/>
              </a:rPr>
              <a:t> </a:t>
            </a:r>
            <a:r>
              <a:rPr sz="1897" dirty="0">
                <a:solidFill>
                  <a:srgbClr val="C45911"/>
                </a:solidFill>
                <a:latin typeface="Calibri"/>
                <a:cs typeface="Calibri"/>
              </a:rPr>
              <a:t>the</a:t>
            </a:r>
            <a:r>
              <a:rPr sz="1897" spc="-35" dirty="0">
                <a:solidFill>
                  <a:srgbClr val="C45911"/>
                </a:solidFill>
                <a:latin typeface="Calibri"/>
                <a:cs typeface="Calibri"/>
              </a:rPr>
              <a:t> </a:t>
            </a:r>
            <a:r>
              <a:rPr sz="1897" spc="-9" dirty="0">
                <a:solidFill>
                  <a:srgbClr val="C45911"/>
                </a:solidFill>
                <a:latin typeface="Calibri"/>
                <a:cs typeface="Calibri"/>
              </a:rPr>
              <a:t>process</a:t>
            </a:r>
            <a:r>
              <a:rPr sz="1897" spc="-22" dirty="0">
                <a:solidFill>
                  <a:srgbClr val="C45911"/>
                </a:solidFill>
                <a:latin typeface="Calibri"/>
                <a:cs typeface="Calibri"/>
              </a:rPr>
              <a:t> </a:t>
            </a:r>
            <a:r>
              <a:rPr sz="1897" dirty="0">
                <a:solidFill>
                  <a:srgbClr val="C45911"/>
                </a:solidFill>
                <a:latin typeface="Calibri"/>
                <a:cs typeface="Calibri"/>
              </a:rPr>
              <a:t>is</a:t>
            </a:r>
            <a:r>
              <a:rPr sz="1897" spc="-44" dirty="0">
                <a:solidFill>
                  <a:srgbClr val="C45911"/>
                </a:solidFill>
                <a:latin typeface="Calibri"/>
                <a:cs typeface="Calibri"/>
              </a:rPr>
              <a:t> </a:t>
            </a:r>
            <a:r>
              <a:rPr sz="1897" spc="-18" dirty="0">
                <a:solidFill>
                  <a:srgbClr val="C45911"/>
                </a:solidFill>
                <a:latin typeface="Calibri"/>
                <a:cs typeface="Calibri"/>
              </a:rPr>
              <a:t>defined/confirmed</a:t>
            </a:r>
            <a:r>
              <a:rPr sz="1897" spc="-71" dirty="0">
                <a:solidFill>
                  <a:srgbClr val="C45911"/>
                </a:solidFill>
                <a:latin typeface="Calibri"/>
                <a:cs typeface="Calibri"/>
              </a:rPr>
              <a:t> </a:t>
            </a:r>
            <a:r>
              <a:rPr sz="1897" dirty="0">
                <a:solidFill>
                  <a:srgbClr val="C45911"/>
                </a:solidFill>
                <a:latin typeface="Calibri"/>
                <a:cs typeface="Calibri"/>
              </a:rPr>
              <a:t>as</a:t>
            </a:r>
            <a:r>
              <a:rPr sz="1897" spc="-44" dirty="0">
                <a:solidFill>
                  <a:srgbClr val="C45911"/>
                </a:solidFill>
                <a:latin typeface="Calibri"/>
                <a:cs typeface="Calibri"/>
              </a:rPr>
              <a:t> </a:t>
            </a:r>
            <a:r>
              <a:rPr sz="1897" dirty="0">
                <a:solidFill>
                  <a:srgbClr val="C45911"/>
                </a:solidFill>
                <a:latin typeface="Calibri"/>
                <a:cs typeface="Calibri"/>
              </a:rPr>
              <a:t>a</a:t>
            </a:r>
            <a:r>
              <a:rPr sz="1897" spc="-40" dirty="0">
                <a:solidFill>
                  <a:srgbClr val="C45911"/>
                </a:solidFill>
                <a:latin typeface="Calibri"/>
                <a:cs typeface="Calibri"/>
              </a:rPr>
              <a:t> </a:t>
            </a:r>
            <a:r>
              <a:rPr sz="1897" spc="-9" dirty="0">
                <a:solidFill>
                  <a:srgbClr val="C45911"/>
                </a:solidFill>
                <a:latin typeface="Calibri"/>
                <a:cs typeface="Calibri"/>
              </a:rPr>
              <a:t>standard</a:t>
            </a:r>
            <a:r>
              <a:rPr sz="1897" spc="-31" dirty="0">
                <a:solidFill>
                  <a:srgbClr val="C45911"/>
                </a:solidFill>
                <a:latin typeface="Calibri"/>
                <a:cs typeface="Calibri"/>
              </a:rPr>
              <a:t> </a:t>
            </a:r>
            <a:r>
              <a:rPr sz="1897" spc="-9" dirty="0">
                <a:solidFill>
                  <a:srgbClr val="C45911"/>
                </a:solidFill>
                <a:latin typeface="Calibri"/>
                <a:cs typeface="Calibri"/>
              </a:rPr>
              <a:t>business</a:t>
            </a:r>
            <a:r>
              <a:rPr sz="1897" spc="-57" dirty="0">
                <a:solidFill>
                  <a:srgbClr val="C45911"/>
                </a:solidFill>
                <a:latin typeface="Calibri"/>
                <a:cs typeface="Calibri"/>
              </a:rPr>
              <a:t> </a:t>
            </a:r>
            <a:r>
              <a:rPr sz="1897" spc="-9" dirty="0">
                <a:solidFill>
                  <a:srgbClr val="C45911"/>
                </a:solidFill>
                <a:latin typeface="Calibri"/>
                <a:cs typeface="Calibri"/>
              </a:rPr>
              <a:t>process</a:t>
            </a:r>
            <a:endParaRPr sz="1897">
              <a:latin typeface="Calibri"/>
              <a:cs typeface="Calibri"/>
            </a:endParaRPr>
          </a:p>
          <a:p>
            <a:pPr marL="177623" marR="632606" indent="-166977">
              <a:lnSpc>
                <a:spcPts val="2047"/>
              </a:lnSpc>
              <a:spcBef>
                <a:spcPts val="754"/>
              </a:spcBef>
              <a:buSzPct val="95348"/>
              <a:buAutoNum type="arabicPeriod"/>
              <a:tabLst>
                <a:tab pos="195553" algn="l"/>
              </a:tabLst>
            </a:pPr>
            <a:r>
              <a:rPr sz="1897" i="1" dirty="0">
                <a:solidFill>
                  <a:srgbClr val="C45911"/>
                </a:solidFill>
                <a:latin typeface="Calibri"/>
                <a:cs typeface="Calibri"/>
              </a:rPr>
              <a:t>Capable</a:t>
            </a:r>
            <a:r>
              <a:rPr sz="1897" i="1" spc="-57" dirty="0">
                <a:solidFill>
                  <a:srgbClr val="C45911"/>
                </a:solidFill>
                <a:latin typeface="Calibri"/>
                <a:cs typeface="Calibri"/>
              </a:rPr>
              <a:t> </a:t>
            </a:r>
            <a:r>
              <a:rPr sz="1897" dirty="0">
                <a:solidFill>
                  <a:srgbClr val="C45911"/>
                </a:solidFill>
                <a:latin typeface="Calibri"/>
                <a:cs typeface="Calibri"/>
              </a:rPr>
              <a:t>-</a:t>
            </a:r>
            <a:r>
              <a:rPr sz="1897" spc="-26" dirty="0">
                <a:solidFill>
                  <a:srgbClr val="C45911"/>
                </a:solidFill>
                <a:latin typeface="Calibri"/>
                <a:cs typeface="Calibri"/>
              </a:rPr>
              <a:t> </a:t>
            </a:r>
            <a:r>
              <a:rPr sz="1897" dirty="0">
                <a:solidFill>
                  <a:srgbClr val="C45911"/>
                </a:solidFill>
                <a:latin typeface="Calibri"/>
                <a:cs typeface="Calibri"/>
              </a:rPr>
              <a:t>the</a:t>
            </a:r>
            <a:r>
              <a:rPr sz="1897" spc="-66" dirty="0">
                <a:solidFill>
                  <a:srgbClr val="C45911"/>
                </a:solidFill>
                <a:latin typeface="Calibri"/>
                <a:cs typeface="Calibri"/>
              </a:rPr>
              <a:t> </a:t>
            </a:r>
            <a:r>
              <a:rPr sz="1897" spc="-9" dirty="0">
                <a:solidFill>
                  <a:srgbClr val="C45911"/>
                </a:solidFill>
                <a:latin typeface="Calibri"/>
                <a:cs typeface="Calibri"/>
              </a:rPr>
              <a:t>process</a:t>
            </a:r>
            <a:r>
              <a:rPr sz="1897" spc="-40" dirty="0">
                <a:solidFill>
                  <a:srgbClr val="C45911"/>
                </a:solidFill>
                <a:latin typeface="Calibri"/>
                <a:cs typeface="Calibri"/>
              </a:rPr>
              <a:t> </a:t>
            </a:r>
            <a:r>
              <a:rPr sz="1897" dirty="0">
                <a:solidFill>
                  <a:srgbClr val="C45911"/>
                </a:solidFill>
                <a:latin typeface="Calibri"/>
                <a:cs typeface="Calibri"/>
              </a:rPr>
              <a:t>is</a:t>
            </a:r>
            <a:r>
              <a:rPr sz="1897" spc="-57" dirty="0">
                <a:solidFill>
                  <a:srgbClr val="C45911"/>
                </a:solidFill>
                <a:latin typeface="Calibri"/>
                <a:cs typeface="Calibri"/>
              </a:rPr>
              <a:t> </a:t>
            </a:r>
            <a:r>
              <a:rPr sz="1897" spc="-9" dirty="0">
                <a:solidFill>
                  <a:srgbClr val="C45911"/>
                </a:solidFill>
                <a:latin typeface="Calibri"/>
                <a:cs typeface="Calibri"/>
              </a:rPr>
              <a:t>quantitatively</a:t>
            </a:r>
            <a:r>
              <a:rPr sz="1897" spc="-40" dirty="0">
                <a:solidFill>
                  <a:srgbClr val="C45911"/>
                </a:solidFill>
                <a:latin typeface="Calibri"/>
                <a:cs typeface="Calibri"/>
              </a:rPr>
              <a:t> </a:t>
            </a:r>
            <a:r>
              <a:rPr sz="1897" spc="-9" dirty="0">
                <a:solidFill>
                  <a:srgbClr val="C45911"/>
                </a:solidFill>
                <a:latin typeface="Calibri"/>
                <a:cs typeface="Calibri"/>
              </a:rPr>
              <a:t>managed</a:t>
            </a:r>
            <a:r>
              <a:rPr sz="1897" spc="-66" dirty="0">
                <a:solidFill>
                  <a:srgbClr val="C45911"/>
                </a:solidFill>
                <a:latin typeface="Calibri"/>
                <a:cs typeface="Calibri"/>
              </a:rPr>
              <a:t> </a:t>
            </a:r>
            <a:r>
              <a:rPr sz="1897" dirty="0">
                <a:solidFill>
                  <a:srgbClr val="C45911"/>
                </a:solidFill>
                <a:latin typeface="Calibri"/>
                <a:cs typeface="Calibri"/>
              </a:rPr>
              <a:t>in</a:t>
            </a:r>
            <a:r>
              <a:rPr sz="1897" spc="-49" dirty="0">
                <a:solidFill>
                  <a:srgbClr val="C45911"/>
                </a:solidFill>
                <a:latin typeface="Calibri"/>
                <a:cs typeface="Calibri"/>
              </a:rPr>
              <a:t> </a:t>
            </a:r>
            <a:r>
              <a:rPr sz="1897" spc="-9" dirty="0">
                <a:solidFill>
                  <a:srgbClr val="C45911"/>
                </a:solidFill>
                <a:latin typeface="Calibri"/>
                <a:cs typeface="Calibri"/>
              </a:rPr>
              <a:t>accordance</a:t>
            </a:r>
            <a:r>
              <a:rPr sz="1897" spc="-62" dirty="0">
                <a:solidFill>
                  <a:srgbClr val="C45911"/>
                </a:solidFill>
                <a:latin typeface="Calibri"/>
                <a:cs typeface="Calibri"/>
              </a:rPr>
              <a:t> </a:t>
            </a:r>
            <a:r>
              <a:rPr sz="1897" spc="-18" dirty="0">
                <a:solidFill>
                  <a:srgbClr val="C45911"/>
                </a:solidFill>
                <a:latin typeface="Calibri"/>
                <a:cs typeface="Calibri"/>
              </a:rPr>
              <a:t>with </a:t>
            </a:r>
            <a:r>
              <a:rPr sz="1897" spc="-22" dirty="0">
                <a:solidFill>
                  <a:srgbClr val="C45911"/>
                </a:solidFill>
                <a:latin typeface="Calibri"/>
                <a:cs typeface="Calibri"/>
              </a:rPr>
              <a:t>agreed-</a:t>
            </a:r>
            <a:r>
              <a:rPr sz="1897" dirty="0">
                <a:solidFill>
                  <a:srgbClr val="C45911"/>
                </a:solidFill>
                <a:latin typeface="Calibri"/>
                <a:cs typeface="Calibri"/>
              </a:rPr>
              <a:t>upon</a:t>
            </a:r>
            <a:r>
              <a:rPr sz="1897" spc="-18" dirty="0">
                <a:solidFill>
                  <a:srgbClr val="C45911"/>
                </a:solidFill>
                <a:latin typeface="Calibri"/>
                <a:cs typeface="Calibri"/>
              </a:rPr>
              <a:t> </a:t>
            </a:r>
            <a:r>
              <a:rPr sz="1897" spc="-9" dirty="0">
                <a:solidFill>
                  <a:srgbClr val="C45911"/>
                </a:solidFill>
                <a:latin typeface="Calibri"/>
                <a:cs typeface="Calibri"/>
              </a:rPr>
              <a:t>metrics.</a:t>
            </a:r>
            <a:endParaRPr sz="1897">
              <a:latin typeface="Calibri"/>
              <a:cs typeface="Calibri"/>
            </a:endParaRPr>
          </a:p>
          <a:p>
            <a:pPr marL="177623" marR="1423783" indent="-166977">
              <a:lnSpc>
                <a:spcPts val="2047"/>
              </a:lnSpc>
              <a:spcBef>
                <a:spcPts val="723"/>
              </a:spcBef>
              <a:buSzPct val="95348"/>
              <a:buAutoNum type="arabicPeriod"/>
              <a:tabLst>
                <a:tab pos="195553" algn="l"/>
              </a:tabLst>
            </a:pPr>
            <a:r>
              <a:rPr sz="1897" i="1" spc="-9" dirty="0">
                <a:solidFill>
                  <a:srgbClr val="00AF50"/>
                </a:solidFill>
                <a:latin typeface="Calibri"/>
                <a:cs typeface="Calibri"/>
              </a:rPr>
              <a:t>Efficient</a:t>
            </a:r>
            <a:r>
              <a:rPr sz="1897" i="1" spc="-40" dirty="0">
                <a:solidFill>
                  <a:srgbClr val="00AF50"/>
                </a:solidFill>
                <a:latin typeface="Calibri"/>
                <a:cs typeface="Calibri"/>
              </a:rPr>
              <a:t> </a:t>
            </a:r>
            <a:r>
              <a:rPr sz="1897" dirty="0">
                <a:solidFill>
                  <a:srgbClr val="00AF50"/>
                </a:solidFill>
                <a:latin typeface="Calibri"/>
                <a:cs typeface="Calibri"/>
              </a:rPr>
              <a:t>-</a:t>
            </a:r>
            <a:r>
              <a:rPr sz="1897" spc="-31" dirty="0">
                <a:solidFill>
                  <a:srgbClr val="00AF50"/>
                </a:solidFill>
                <a:latin typeface="Calibri"/>
                <a:cs typeface="Calibri"/>
              </a:rPr>
              <a:t> </a:t>
            </a:r>
            <a:r>
              <a:rPr sz="1897" spc="-9" dirty="0">
                <a:solidFill>
                  <a:srgbClr val="00AF50"/>
                </a:solidFill>
                <a:latin typeface="Calibri"/>
                <a:cs typeface="Calibri"/>
              </a:rPr>
              <a:t>process</a:t>
            </a:r>
            <a:r>
              <a:rPr sz="1897" spc="-62" dirty="0">
                <a:solidFill>
                  <a:srgbClr val="00AF50"/>
                </a:solidFill>
                <a:latin typeface="Calibri"/>
                <a:cs typeface="Calibri"/>
              </a:rPr>
              <a:t> </a:t>
            </a:r>
            <a:r>
              <a:rPr sz="1897" spc="-9" dirty="0">
                <a:solidFill>
                  <a:srgbClr val="00AF50"/>
                </a:solidFill>
                <a:latin typeface="Calibri"/>
                <a:cs typeface="Calibri"/>
              </a:rPr>
              <a:t>management</a:t>
            </a:r>
            <a:r>
              <a:rPr sz="1897" spc="-44" dirty="0">
                <a:solidFill>
                  <a:srgbClr val="00AF50"/>
                </a:solidFill>
                <a:latin typeface="Calibri"/>
                <a:cs typeface="Calibri"/>
              </a:rPr>
              <a:t> </a:t>
            </a:r>
            <a:r>
              <a:rPr sz="1897" spc="-9" dirty="0">
                <a:solidFill>
                  <a:srgbClr val="00AF50"/>
                </a:solidFill>
                <a:latin typeface="Calibri"/>
                <a:cs typeface="Calibri"/>
              </a:rPr>
              <a:t>includes</a:t>
            </a:r>
            <a:r>
              <a:rPr sz="1897" spc="-57" dirty="0">
                <a:solidFill>
                  <a:srgbClr val="00AF50"/>
                </a:solidFill>
                <a:latin typeface="Calibri"/>
                <a:cs typeface="Calibri"/>
              </a:rPr>
              <a:t> </a:t>
            </a:r>
            <a:r>
              <a:rPr sz="1897" spc="-18" dirty="0">
                <a:solidFill>
                  <a:srgbClr val="00AF50"/>
                </a:solidFill>
                <a:latin typeface="Calibri"/>
                <a:cs typeface="Calibri"/>
              </a:rPr>
              <a:t>deliberate</a:t>
            </a:r>
            <a:r>
              <a:rPr sz="1897" spc="-53" dirty="0">
                <a:solidFill>
                  <a:srgbClr val="00AF50"/>
                </a:solidFill>
                <a:latin typeface="Calibri"/>
                <a:cs typeface="Calibri"/>
              </a:rPr>
              <a:t> </a:t>
            </a:r>
            <a:r>
              <a:rPr sz="1897" spc="-9" dirty="0">
                <a:solidFill>
                  <a:srgbClr val="00AF50"/>
                </a:solidFill>
                <a:latin typeface="Calibri"/>
                <a:cs typeface="Calibri"/>
              </a:rPr>
              <a:t>process optimization/improvement.</a:t>
            </a:r>
            <a:endParaRPr sz="1897">
              <a:latin typeface="Calibri"/>
              <a:cs typeface="Calibri"/>
            </a:endParaRPr>
          </a:p>
        </p:txBody>
      </p:sp>
    </p:spTree>
    <p:extLst>
      <p:ext uri="{BB962C8B-B14F-4D97-AF65-F5344CB8AC3E}">
        <p14:creationId xmlns:p14="http://schemas.microsoft.com/office/powerpoint/2010/main" val="131258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552" y="757424"/>
            <a:ext cx="4523815" cy="1123271"/>
          </a:xfrm>
          <a:prstGeom prst="rect">
            <a:avLst/>
          </a:prstGeom>
        </p:spPr>
        <p:txBody>
          <a:bodyPr vert="horz" wrap="square" lIns="0" tIns="15128" rIns="0" bIns="0" rtlCol="0" anchor="t">
            <a:spAutoFit/>
          </a:bodyPr>
          <a:lstStyle/>
          <a:p>
            <a:pPr marL="11206">
              <a:spcBef>
                <a:spcPts val="119"/>
              </a:spcBef>
            </a:pPr>
            <a:r>
              <a:rPr dirty="0"/>
              <a:t>Quick</a:t>
            </a:r>
            <a:r>
              <a:rPr spc="-101" dirty="0"/>
              <a:t> </a:t>
            </a:r>
            <a:r>
              <a:rPr dirty="0"/>
              <a:t>question</a:t>
            </a:r>
            <a:r>
              <a:rPr spc="-93" dirty="0"/>
              <a:t> </a:t>
            </a:r>
            <a:r>
              <a:rPr dirty="0"/>
              <a:t>for</a:t>
            </a:r>
            <a:r>
              <a:rPr spc="-132" dirty="0"/>
              <a:t> </a:t>
            </a:r>
            <a:r>
              <a:rPr dirty="0"/>
              <a:t>the</a:t>
            </a:r>
            <a:r>
              <a:rPr spc="-106" dirty="0"/>
              <a:t> </a:t>
            </a:r>
            <a:r>
              <a:rPr spc="-9" dirty="0"/>
              <a:t>class</a:t>
            </a:r>
          </a:p>
        </p:txBody>
      </p:sp>
      <p:sp>
        <p:nvSpPr>
          <p:cNvPr id="3" name="object 3"/>
          <p:cNvSpPr txBox="1"/>
          <p:nvPr/>
        </p:nvSpPr>
        <p:spPr>
          <a:xfrm>
            <a:off x="933552" y="2505554"/>
            <a:ext cx="7305115" cy="611215"/>
          </a:xfrm>
          <a:prstGeom prst="rect">
            <a:avLst/>
          </a:prstGeom>
        </p:spPr>
        <p:txBody>
          <a:bodyPr vert="horz" wrap="square" lIns="0" tIns="46504" rIns="0" bIns="0" rtlCol="0">
            <a:spAutoFit/>
          </a:bodyPr>
          <a:lstStyle/>
          <a:p>
            <a:pPr marL="177623" marR="4483" indent="-166977">
              <a:lnSpc>
                <a:spcPts val="2206"/>
              </a:lnSpc>
              <a:spcBef>
                <a:spcPts val="366"/>
              </a:spcBef>
              <a:buFont typeface="Arial"/>
              <a:buChar char="•"/>
              <a:tabLst>
                <a:tab pos="178183" algn="l"/>
              </a:tabLst>
            </a:pPr>
            <a:r>
              <a:rPr sz="2030" dirty="0">
                <a:latin typeface="Calibri"/>
                <a:cs typeface="Calibri"/>
              </a:rPr>
              <a:t>What</a:t>
            </a:r>
            <a:r>
              <a:rPr sz="2030" spc="-31" dirty="0">
                <a:latin typeface="Calibri"/>
                <a:cs typeface="Calibri"/>
              </a:rPr>
              <a:t> </a:t>
            </a:r>
            <a:r>
              <a:rPr sz="2030" dirty="0">
                <a:latin typeface="Calibri"/>
                <a:cs typeface="Calibri"/>
              </a:rPr>
              <a:t>are</a:t>
            </a:r>
            <a:r>
              <a:rPr sz="2030" spc="-22" dirty="0">
                <a:latin typeface="Calibri"/>
                <a:cs typeface="Calibri"/>
              </a:rPr>
              <a:t> </a:t>
            </a:r>
            <a:r>
              <a:rPr sz="2030" dirty="0">
                <a:latin typeface="Calibri"/>
                <a:cs typeface="Calibri"/>
              </a:rPr>
              <a:t>the</a:t>
            </a:r>
            <a:r>
              <a:rPr sz="2030" spc="-26" dirty="0">
                <a:latin typeface="Calibri"/>
                <a:cs typeface="Calibri"/>
              </a:rPr>
              <a:t> </a:t>
            </a:r>
            <a:r>
              <a:rPr sz="2030" dirty="0">
                <a:latin typeface="Calibri"/>
                <a:cs typeface="Calibri"/>
              </a:rPr>
              <a:t>first</a:t>
            </a:r>
            <a:r>
              <a:rPr sz="2030" spc="-40" dirty="0">
                <a:latin typeface="Calibri"/>
                <a:cs typeface="Calibri"/>
              </a:rPr>
              <a:t> </a:t>
            </a:r>
            <a:r>
              <a:rPr sz="2030" dirty="0">
                <a:latin typeface="Calibri"/>
                <a:cs typeface="Calibri"/>
              </a:rPr>
              <a:t>things</a:t>
            </a:r>
            <a:r>
              <a:rPr sz="2030" spc="-31" dirty="0">
                <a:latin typeface="Calibri"/>
                <a:cs typeface="Calibri"/>
              </a:rPr>
              <a:t> </a:t>
            </a:r>
            <a:r>
              <a:rPr sz="2030" dirty="0">
                <a:latin typeface="Calibri"/>
                <a:cs typeface="Calibri"/>
              </a:rPr>
              <a:t>we</a:t>
            </a:r>
            <a:r>
              <a:rPr sz="2030" spc="-26" dirty="0">
                <a:latin typeface="Calibri"/>
                <a:cs typeface="Calibri"/>
              </a:rPr>
              <a:t> </a:t>
            </a:r>
            <a:r>
              <a:rPr sz="2030" dirty="0">
                <a:latin typeface="Calibri"/>
                <a:cs typeface="Calibri"/>
              </a:rPr>
              <a:t>must</a:t>
            </a:r>
            <a:r>
              <a:rPr sz="2030" spc="-18" dirty="0">
                <a:latin typeface="Calibri"/>
                <a:cs typeface="Calibri"/>
              </a:rPr>
              <a:t> </a:t>
            </a:r>
            <a:r>
              <a:rPr sz="2030" dirty="0">
                <a:latin typeface="Calibri"/>
                <a:cs typeface="Calibri"/>
              </a:rPr>
              <a:t>do</a:t>
            </a:r>
            <a:r>
              <a:rPr sz="2030" spc="-9" dirty="0">
                <a:latin typeface="Calibri"/>
                <a:cs typeface="Calibri"/>
              </a:rPr>
              <a:t> </a:t>
            </a:r>
            <a:r>
              <a:rPr sz="2030" dirty="0">
                <a:latin typeface="Calibri"/>
                <a:cs typeface="Calibri"/>
              </a:rPr>
              <a:t>when</a:t>
            </a:r>
            <a:r>
              <a:rPr sz="2030" spc="-40" dirty="0">
                <a:latin typeface="Calibri"/>
                <a:cs typeface="Calibri"/>
              </a:rPr>
              <a:t> </a:t>
            </a:r>
            <a:r>
              <a:rPr sz="2030" dirty="0">
                <a:latin typeface="Calibri"/>
                <a:cs typeface="Calibri"/>
              </a:rPr>
              <a:t>we</a:t>
            </a:r>
            <a:r>
              <a:rPr sz="2030" spc="-22" dirty="0">
                <a:latin typeface="Calibri"/>
                <a:cs typeface="Calibri"/>
              </a:rPr>
              <a:t> </a:t>
            </a:r>
            <a:r>
              <a:rPr sz="2030" dirty="0">
                <a:latin typeface="Calibri"/>
                <a:cs typeface="Calibri"/>
              </a:rPr>
              <a:t>build</a:t>
            </a:r>
            <a:r>
              <a:rPr sz="2030" spc="-4" dirty="0">
                <a:latin typeface="Calibri"/>
                <a:cs typeface="Calibri"/>
              </a:rPr>
              <a:t> </a:t>
            </a:r>
            <a:r>
              <a:rPr sz="2030" dirty="0">
                <a:latin typeface="Calibri"/>
                <a:cs typeface="Calibri"/>
              </a:rPr>
              <a:t>a</a:t>
            </a:r>
            <a:r>
              <a:rPr sz="2030" spc="-26" dirty="0">
                <a:latin typeface="Calibri"/>
                <a:cs typeface="Calibri"/>
              </a:rPr>
              <a:t> </a:t>
            </a:r>
            <a:r>
              <a:rPr sz="2030" dirty="0">
                <a:latin typeface="Calibri"/>
                <a:cs typeface="Calibri"/>
              </a:rPr>
              <a:t>new</a:t>
            </a:r>
            <a:r>
              <a:rPr sz="2030" spc="-40" dirty="0">
                <a:latin typeface="Calibri"/>
                <a:cs typeface="Calibri"/>
              </a:rPr>
              <a:t> </a:t>
            </a:r>
            <a:r>
              <a:rPr sz="2030" spc="-9" dirty="0">
                <a:latin typeface="Calibri"/>
                <a:cs typeface="Calibri"/>
              </a:rPr>
              <a:t>software product?</a:t>
            </a:r>
            <a:endParaRPr sz="203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8935" y="519359"/>
            <a:ext cx="6895540" cy="1123271"/>
          </a:xfrm>
          <a:prstGeom prst="rect">
            <a:avLst/>
          </a:prstGeom>
        </p:spPr>
        <p:txBody>
          <a:bodyPr vert="horz" wrap="square" lIns="0" tIns="15128" rIns="0" bIns="0" rtlCol="0" anchor="t">
            <a:spAutoFit/>
          </a:bodyPr>
          <a:lstStyle/>
          <a:p>
            <a:pPr marL="11206">
              <a:spcBef>
                <a:spcPts val="119"/>
              </a:spcBef>
            </a:pPr>
            <a:r>
              <a:rPr dirty="0"/>
              <a:t>Project</a:t>
            </a:r>
            <a:r>
              <a:rPr spc="-132" dirty="0"/>
              <a:t> </a:t>
            </a:r>
            <a:r>
              <a:rPr spc="-9" dirty="0"/>
              <a:t>Initiation,</a:t>
            </a:r>
            <a:r>
              <a:rPr spc="-119" dirty="0"/>
              <a:t> </a:t>
            </a:r>
            <a:r>
              <a:rPr dirty="0"/>
              <a:t>Planning</a:t>
            </a:r>
            <a:r>
              <a:rPr spc="-101" dirty="0"/>
              <a:t> </a:t>
            </a:r>
            <a:r>
              <a:rPr dirty="0"/>
              <a:t>and</a:t>
            </a:r>
            <a:r>
              <a:rPr spc="-132" dirty="0"/>
              <a:t> </a:t>
            </a:r>
            <a:r>
              <a:rPr spc="-9" dirty="0"/>
              <a:t>Scheduling</a:t>
            </a:r>
          </a:p>
        </p:txBody>
      </p:sp>
      <p:sp>
        <p:nvSpPr>
          <p:cNvPr id="3" name="object 3"/>
          <p:cNvSpPr txBox="1"/>
          <p:nvPr/>
        </p:nvSpPr>
        <p:spPr>
          <a:xfrm>
            <a:off x="878935" y="2146072"/>
            <a:ext cx="7126941" cy="3100581"/>
          </a:xfrm>
          <a:prstGeom prst="rect">
            <a:avLst/>
          </a:prstGeom>
        </p:spPr>
        <p:txBody>
          <a:bodyPr vert="horz" wrap="square" lIns="0" tIns="38660" rIns="0" bIns="0" rtlCol="0">
            <a:spAutoFit/>
          </a:bodyPr>
          <a:lstStyle/>
          <a:p>
            <a:pPr marL="384943" indent="-373736">
              <a:spcBef>
                <a:spcPts val="304"/>
              </a:spcBef>
              <a:buAutoNum type="arabicPeriod"/>
              <a:tabLst>
                <a:tab pos="384381" algn="l"/>
                <a:tab pos="384943" algn="l"/>
              </a:tabLst>
            </a:pPr>
            <a:r>
              <a:rPr sz="2030" dirty="0">
                <a:latin typeface="Calibri"/>
                <a:cs typeface="Calibri"/>
              </a:rPr>
              <a:t>Most</a:t>
            </a:r>
            <a:r>
              <a:rPr sz="2030" spc="-35" dirty="0">
                <a:latin typeface="Calibri"/>
                <a:cs typeface="Calibri"/>
              </a:rPr>
              <a:t> </a:t>
            </a:r>
            <a:r>
              <a:rPr sz="2030" dirty="0">
                <a:latin typeface="Calibri"/>
                <a:cs typeface="Calibri"/>
              </a:rPr>
              <a:t>projects</a:t>
            </a:r>
            <a:r>
              <a:rPr sz="2030" spc="-40" dirty="0">
                <a:latin typeface="Calibri"/>
                <a:cs typeface="Calibri"/>
              </a:rPr>
              <a:t> </a:t>
            </a:r>
            <a:r>
              <a:rPr sz="2030" dirty="0">
                <a:latin typeface="Calibri"/>
                <a:cs typeface="Calibri"/>
              </a:rPr>
              <a:t>begin</a:t>
            </a:r>
            <a:r>
              <a:rPr sz="2030" spc="-22" dirty="0">
                <a:latin typeface="Calibri"/>
                <a:cs typeface="Calibri"/>
              </a:rPr>
              <a:t> </a:t>
            </a:r>
            <a:r>
              <a:rPr sz="2030" dirty="0">
                <a:latin typeface="Calibri"/>
                <a:cs typeface="Calibri"/>
              </a:rPr>
              <a:t>with</a:t>
            </a:r>
            <a:r>
              <a:rPr sz="2030" spc="-26" dirty="0">
                <a:latin typeface="Calibri"/>
                <a:cs typeface="Calibri"/>
              </a:rPr>
              <a:t> </a:t>
            </a:r>
            <a:r>
              <a:rPr sz="2030" dirty="0">
                <a:latin typeface="Calibri"/>
                <a:cs typeface="Calibri"/>
              </a:rPr>
              <a:t>a</a:t>
            </a:r>
            <a:r>
              <a:rPr sz="2030" spc="-31" dirty="0">
                <a:latin typeface="Calibri"/>
                <a:cs typeface="Calibri"/>
              </a:rPr>
              <a:t> </a:t>
            </a:r>
            <a:r>
              <a:rPr sz="2030" dirty="0">
                <a:latin typeface="Calibri"/>
                <a:cs typeface="Calibri"/>
              </a:rPr>
              <a:t>short</a:t>
            </a:r>
            <a:r>
              <a:rPr sz="2030" spc="-26" dirty="0">
                <a:latin typeface="Calibri"/>
                <a:cs typeface="Calibri"/>
              </a:rPr>
              <a:t> </a:t>
            </a:r>
            <a:r>
              <a:rPr sz="2030" dirty="0">
                <a:latin typeface="Calibri"/>
                <a:cs typeface="Calibri"/>
              </a:rPr>
              <a:t>proposal</a:t>
            </a:r>
            <a:r>
              <a:rPr sz="2030" spc="-13" dirty="0">
                <a:latin typeface="Calibri"/>
                <a:cs typeface="Calibri"/>
              </a:rPr>
              <a:t> </a:t>
            </a:r>
            <a:r>
              <a:rPr sz="2030" spc="-9" dirty="0">
                <a:latin typeface="Calibri"/>
                <a:cs typeface="Calibri"/>
              </a:rPr>
              <a:t>summarizing:</a:t>
            </a:r>
            <a:endParaRPr sz="2030" dirty="0">
              <a:latin typeface="Calibri"/>
              <a:cs typeface="Calibri"/>
            </a:endParaRPr>
          </a:p>
          <a:p>
            <a:pPr marL="509895" lvl="1" indent="-165856">
              <a:spcBef>
                <a:spcPts val="202"/>
              </a:spcBef>
              <a:buFont typeface="Arial"/>
              <a:buChar char="•"/>
              <a:tabLst>
                <a:tab pos="510455" algn="l"/>
              </a:tabLst>
            </a:pPr>
            <a:r>
              <a:rPr sz="1721" dirty="0">
                <a:solidFill>
                  <a:srgbClr val="FF0000"/>
                </a:solidFill>
                <a:latin typeface="Calibri"/>
                <a:cs typeface="Calibri"/>
              </a:rPr>
              <a:t>what</a:t>
            </a:r>
            <a:r>
              <a:rPr sz="1721" spc="9" dirty="0">
                <a:solidFill>
                  <a:srgbClr val="FF0000"/>
                </a:solidFill>
                <a:latin typeface="Calibri"/>
                <a:cs typeface="Calibri"/>
              </a:rPr>
              <a:t> </a:t>
            </a:r>
            <a:r>
              <a:rPr sz="1721" dirty="0">
                <a:solidFill>
                  <a:srgbClr val="FF0000"/>
                </a:solidFill>
                <a:latin typeface="Calibri"/>
                <a:cs typeface="Calibri"/>
              </a:rPr>
              <a:t>needs to</a:t>
            </a:r>
            <a:r>
              <a:rPr sz="1721" spc="22" dirty="0">
                <a:solidFill>
                  <a:srgbClr val="FF0000"/>
                </a:solidFill>
                <a:latin typeface="Calibri"/>
                <a:cs typeface="Calibri"/>
              </a:rPr>
              <a:t> </a:t>
            </a:r>
            <a:r>
              <a:rPr sz="1721" dirty="0">
                <a:solidFill>
                  <a:srgbClr val="FF0000"/>
                </a:solidFill>
                <a:latin typeface="Calibri"/>
                <a:cs typeface="Calibri"/>
              </a:rPr>
              <a:t>be</a:t>
            </a:r>
            <a:r>
              <a:rPr sz="1721" spc="4" dirty="0">
                <a:solidFill>
                  <a:srgbClr val="FF0000"/>
                </a:solidFill>
                <a:latin typeface="Calibri"/>
                <a:cs typeface="Calibri"/>
              </a:rPr>
              <a:t> </a:t>
            </a:r>
            <a:r>
              <a:rPr sz="1721" spc="-18" dirty="0">
                <a:solidFill>
                  <a:srgbClr val="FF0000"/>
                </a:solidFill>
                <a:latin typeface="Calibri"/>
                <a:cs typeface="Calibri"/>
              </a:rPr>
              <a:t>done,</a:t>
            </a:r>
            <a:endParaRPr sz="1721" dirty="0">
              <a:latin typeface="Calibri"/>
              <a:cs typeface="Calibri"/>
            </a:endParaRPr>
          </a:p>
          <a:p>
            <a:pPr marL="509895" lvl="1" indent="-165856">
              <a:spcBef>
                <a:spcPts val="180"/>
              </a:spcBef>
              <a:buFont typeface="Arial"/>
              <a:buChar char="•"/>
              <a:tabLst>
                <a:tab pos="510455" algn="l"/>
              </a:tabLst>
            </a:pPr>
            <a:r>
              <a:rPr sz="1721" spc="-18" dirty="0">
                <a:solidFill>
                  <a:srgbClr val="FF0000"/>
                </a:solidFill>
                <a:latin typeface="Calibri"/>
                <a:cs typeface="Calibri"/>
              </a:rPr>
              <a:t>why,</a:t>
            </a:r>
            <a:endParaRPr sz="1721" dirty="0">
              <a:latin typeface="Calibri"/>
              <a:cs typeface="Calibri"/>
            </a:endParaRPr>
          </a:p>
          <a:p>
            <a:pPr marL="509895" lvl="1" indent="-165856">
              <a:spcBef>
                <a:spcPts val="190"/>
              </a:spcBef>
              <a:buFont typeface="Arial"/>
              <a:buChar char="•"/>
              <a:tabLst>
                <a:tab pos="510455" algn="l"/>
              </a:tabLst>
            </a:pPr>
            <a:r>
              <a:rPr sz="1721" dirty="0">
                <a:solidFill>
                  <a:srgbClr val="FF0000"/>
                </a:solidFill>
                <a:latin typeface="Calibri"/>
                <a:cs typeface="Calibri"/>
              </a:rPr>
              <a:t>the</a:t>
            </a:r>
            <a:r>
              <a:rPr sz="1721" spc="13" dirty="0">
                <a:solidFill>
                  <a:srgbClr val="FF0000"/>
                </a:solidFill>
                <a:latin typeface="Calibri"/>
                <a:cs typeface="Calibri"/>
              </a:rPr>
              <a:t> </a:t>
            </a:r>
            <a:r>
              <a:rPr sz="1721" dirty="0">
                <a:solidFill>
                  <a:srgbClr val="FF0000"/>
                </a:solidFill>
                <a:latin typeface="Calibri"/>
                <a:cs typeface="Calibri"/>
              </a:rPr>
              <a:t>scope</a:t>
            </a:r>
            <a:r>
              <a:rPr sz="1721" spc="-4" dirty="0">
                <a:solidFill>
                  <a:srgbClr val="FF0000"/>
                </a:solidFill>
                <a:latin typeface="Calibri"/>
                <a:cs typeface="Calibri"/>
              </a:rPr>
              <a:t> </a:t>
            </a:r>
            <a:r>
              <a:rPr sz="1721" dirty="0">
                <a:solidFill>
                  <a:srgbClr val="FF0000"/>
                </a:solidFill>
                <a:latin typeface="Calibri"/>
                <a:cs typeface="Calibri"/>
              </a:rPr>
              <a:t>of</a:t>
            </a:r>
            <a:r>
              <a:rPr sz="1721" spc="22" dirty="0">
                <a:solidFill>
                  <a:srgbClr val="FF0000"/>
                </a:solidFill>
                <a:latin typeface="Calibri"/>
                <a:cs typeface="Calibri"/>
              </a:rPr>
              <a:t> </a:t>
            </a:r>
            <a:r>
              <a:rPr sz="1721" dirty="0">
                <a:solidFill>
                  <a:srgbClr val="FF0000"/>
                </a:solidFill>
                <a:latin typeface="Calibri"/>
                <a:cs typeface="Calibri"/>
              </a:rPr>
              <a:t>the</a:t>
            </a:r>
            <a:r>
              <a:rPr sz="1721" spc="31" dirty="0">
                <a:solidFill>
                  <a:srgbClr val="FF0000"/>
                </a:solidFill>
                <a:latin typeface="Calibri"/>
                <a:cs typeface="Calibri"/>
              </a:rPr>
              <a:t> </a:t>
            </a:r>
            <a:r>
              <a:rPr sz="1721" dirty="0">
                <a:solidFill>
                  <a:srgbClr val="FF0000"/>
                </a:solidFill>
                <a:latin typeface="Calibri"/>
                <a:cs typeface="Calibri"/>
              </a:rPr>
              <a:t>project,</a:t>
            </a:r>
            <a:r>
              <a:rPr sz="1721" spc="18" dirty="0">
                <a:solidFill>
                  <a:srgbClr val="FF0000"/>
                </a:solidFill>
                <a:latin typeface="Calibri"/>
                <a:cs typeface="Calibri"/>
              </a:rPr>
              <a:t> </a:t>
            </a:r>
            <a:r>
              <a:rPr sz="1721" dirty="0">
                <a:solidFill>
                  <a:srgbClr val="FF0000"/>
                </a:solidFill>
                <a:latin typeface="Calibri"/>
                <a:cs typeface="Calibri"/>
              </a:rPr>
              <a:t>as</a:t>
            </a:r>
            <a:r>
              <a:rPr sz="1721" spc="9" dirty="0">
                <a:solidFill>
                  <a:srgbClr val="FF0000"/>
                </a:solidFill>
                <a:latin typeface="Calibri"/>
                <a:cs typeface="Calibri"/>
              </a:rPr>
              <a:t> </a:t>
            </a:r>
            <a:r>
              <a:rPr sz="1721" dirty="0">
                <a:solidFill>
                  <a:srgbClr val="FF0000"/>
                </a:solidFill>
                <a:latin typeface="Calibri"/>
                <a:cs typeface="Calibri"/>
              </a:rPr>
              <a:t>well</a:t>
            </a:r>
            <a:r>
              <a:rPr sz="1721" spc="18" dirty="0">
                <a:solidFill>
                  <a:srgbClr val="FF0000"/>
                </a:solidFill>
                <a:latin typeface="Calibri"/>
                <a:cs typeface="Calibri"/>
              </a:rPr>
              <a:t> </a:t>
            </a:r>
            <a:r>
              <a:rPr sz="1721" spc="-22" dirty="0">
                <a:solidFill>
                  <a:srgbClr val="FF0000"/>
                </a:solidFill>
                <a:latin typeface="Calibri"/>
                <a:cs typeface="Calibri"/>
              </a:rPr>
              <a:t>as</a:t>
            </a:r>
            <a:endParaRPr sz="1721" dirty="0">
              <a:latin typeface="Calibri"/>
              <a:cs typeface="Calibri"/>
            </a:endParaRPr>
          </a:p>
          <a:p>
            <a:pPr marL="509895" lvl="1" indent="-165856">
              <a:spcBef>
                <a:spcPts val="190"/>
              </a:spcBef>
              <a:buFont typeface="Arial"/>
              <a:buChar char="•"/>
              <a:tabLst>
                <a:tab pos="510455" algn="l"/>
              </a:tabLst>
            </a:pPr>
            <a:r>
              <a:rPr sz="1721" dirty="0">
                <a:solidFill>
                  <a:srgbClr val="FF0000"/>
                </a:solidFill>
                <a:latin typeface="Calibri"/>
                <a:cs typeface="Calibri"/>
              </a:rPr>
              <a:t>an</a:t>
            </a:r>
            <a:r>
              <a:rPr sz="1721" spc="13" dirty="0">
                <a:solidFill>
                  <a:srgbClr val="FF0000"/>
                </a:solidFill>
                <a:latin typeface="Calibri"/>
                <a:cs typeface="Calibri"/>
              </a:rPr>
              <a:t> </a:t>
            </a:r>
            <a:r>
              <a:rPr sz="1721" dirty="0">
                <a:solidFill>
                  <a:srgbClr val="FF0000"/>
                </a:solidFill>
                <a:latin typeface="Calibri"/>
                <a:cs typeface="Calibri"/>
              </a:rPr>
              <a:t>estimate</a:t>
            </a:r>
            <a:r>
              <a:rPr sz="1721" spc="9" dirty="0">
                <a:solidFill>
                  <a:srgbClr val="FF0000"/>
                </a:solidFill>
                <a:latin typeface="Calibri"/>
                <a:cs typeface="Calibri"/>
              </a:rPr>
              <a:t> </a:t>
            </a:r>
            <a:r>
              <a:rPr sz="1721" dirty="0">
                <a:solidFill>
                  <a:srgbClr val="FF0000"/>
                </a:solidFill>
                <a:latin typeface="Calibri"/>
                <a:cs typeface="Calibri"/>
              </a:rPr>
              <a:t>of</a:t>
            </a:r>
            <a:r>
              <a:rPr sz="1721" spc="13" dirty="0">
                <a:solidFill>
                  <a:srgbClr val="FF0000"/>
                </a:solidFill>
                <a:latin typeface="Calibri"/>
                <a:cs typeface="Calibri"/>
              </a:rPr>
              <a:t> </a:t>
            </a:r>
            <a:r>
              <a:rPr sz="1721" dirty="0">
                <a:solidFill>
                  <a:srgbClr val="FF0000"/>
                </a:solidFill>
                <a:latin typeface="Calibri"/>
                <a:cs typeface="Calibri"/>
              </a:rPr>
              <a:t>the</a:t>
            </a:r>
            <a:r>
              <a:rPr sz="1721" spc="9" dirty="0">
                <a:solidFill>
                  <a:srgbClr val="FF0000"/>
                </a:solidFill>
                <a:latin typeface="Calibri"/>
                <a:cs typeface="Calibri"/>
              </a:rPr>
              <a:t> </a:t>
            </a:r>
            <a:r>
              <a:rPr sz="1721" dirty="0">
                <a:solidFill>
                  <a:srgbClr val="FF0000"/>
                </a:solidFill>
                <a:latin typeface="Calibri"/>
                <a:cs typeface="Calibri"/>
              </a:rPr>
              <a:t>resources</a:t>
            </a:r>
            <a:r>
              <a:rPr sz="1721" spc="4" dirty="0">
                <a:solidFill>
                  <a:srgbClr val="FF0000"/>
                </a:solidFill>
                <a:latin typeface="Calibri"/>
                <a:cs typeface="Calibri"/>
              </a:rPr>
              <a:t> </a:t>
            </a:r>
            <a:r>
              <a:rPr sz="1721" spc="-9" dirty="0">
                <a:solidFill>
                  <a:srgbClr val="FF0000"/>
                </a:solidFill>
                <a:latin typeface="Calibri"/>
                <a:cs typeface="Calibri"/>
              </a:rPr>
              <a:t>needed.</a:t>
            </a:r>
            <a:endParaRPr sz="1721" dirty="0">
              <a:latin typeface="Calibri"/>
              <a:cs typeface="Calibri"/>
            </a:endParaRPr>
          </a:p>
          <a:p>
            <a:pPr marL="384943" marR="304816" indent="-374296">
              <a:lnSpc>
                <a:spcPts val="2206"/>
              </a:lnSpc>
              <a:spcBef>
                <a:spcPts val="741"/>
              </a:spcBef>
              <a:buAutoNum type="arabicPeriod"/>
              <a:tabLst>
                <a:tab pos="384381" algn="l"/>
                <a:tab pos="384943" algn="l"/>
              </a:tabLst>
            </a:pPr>
            <a:r>
              <a:rPr sz="2030" dirty="0">
                <a:latin typeface="Calibri"/>
                <a:cs typeface="Calibri"/>
              </a:rPr>
              <a:t>Then</a:t>
            </a:r>
            <a:r>
              <a:rPr sz="2030" spc="-40" dirty="0">
                <a:latin typeface="Calibri"/>
                <a:cs typeface="Calibri"/>
              </a:rPr>
              <a:t> </a:t>
            </a:r>
            <a:r>
              <a:rPr sz="2030" dirty="0">
                <a:latin typeface="Calibri"/>
                <a:cs typeface="Calibri"/>
              </a:rPr>
              <a:t>more</a:t>
            </a:r>
            <a:r>
              <a:rPr sz="2030" spc="-40" dirty="0">
                <a:latin typeface="Calibri"/>
                <a:cs typeface="Calibri"/>
              </a:rPr>
              <a:t> </a:t>
            </a:r>
            <a:r>
              <a:rPr sz="2030" dirty="0">
                <a:latin typeface="Calibri"/>
                <a:cs typeface="Calibri"/>
              </a:rPr>
              <a:t>details</a:t>
            </a:r>
            <a:r>
              <a:rPr sz="2030" spc="-53" dirty="0">
                <a:latin typeface="Calibri"/>
                <a:cs typeface="Calibri"/>
              </a:rPr>
              <a:t> </a:t>
            </a:r>
            <a:r>
              <a:rPr sz="2030" dirty="0">
                <a:latin typeface="Calibri"/>
                <a:cs typeface="Calibri"/>
              </a:rPr>
              <a:t>are</a:t>
            </a:r>
            <a:r>
              <a:rPr sz="2030" spc="-40" dirty="0">
                <a:latin typeface="Calibri"/>
                <a:cs typeface="Calibri"/>
              </a:rPr>
              <a:t> </a:t>
            </a:r>
            <a:r>
              <a:rPr sz="2030" spc="-9" dirty="0">
                <a:latin typeface="Calibri"/>
                <a:cs typeface="Calibri"/>
              </a:rPr>
              <a:t>sketched</a:t>
            </a:r>
            <a:r>
              <a:rPr sz="2030" spc="-57" dirty="0">
                <a:latin typeface="Calibri"/>
                <a:cs typeface="Calibri"/>
              </a:rPr>
              <a:t> </a:t>
            </a:r>
            <a:r>
              <a:rPr sz="2030" dirty="0">
                <a:latin typeface="Calibri"/>
                <a:cs typeface="Calibri"/>
              </a:rPr>
              <a:t>out,</a:t>
            </a:r>
            <a:r>
              <a:rPr sz="2030" spc="-31" dirty="0">
                <a:latin typeface="Calibri"/>
                <a:cs typeface="Calibri"/>
              </a:rPr>
              <a:t> </a:t>
            </a:r>
            <a:r>
              <a:rPr sz="2030" dirty="0">
                <a:latin typeface="Calibri"/>
                <a:cs typeface="Calibri"/>
              </a:rPr>
              <a:t>including</a:t>
            </a:r>
            <a:r>
              <a:rPr sz="2030" spc="-26" dirty="0">
                <a:latin typeface="Calibri"/>
                <a:cs typeface="Calibri"/>
              </a:rPr>
              <a:t> </a:t>
            </a:r>
            <a:r>
              <a:rPr sz="2030" dirty="0">
                <a:latin typeface="Calibri"/>
                <a:cs typeface="Calibri"/>
              </a:rPr>
              <a:t>milestones</a:t>
            </a:r>
            <a:r>
              <a:rPr sz="2030" spc="-49" dirty="0">
                <a:latin typeface="Calibri"/>
                <a:cs typeface="Calibri"/>
              </a:rPr>
              <a:t> </a:t>
            </a:r>
            <a:r>
              <a:rPr sz="2030" spc="-22" dirty="0">
                <a:latin typeface="Calibri"/>
                <a:cs typeface="Calibri"/>
              </a:rPr>
              <a:t>and </a:t>
            </a:r>
            <a:r>
              <a:rPr sz="2030" dirty="0">
                <a:latin typeface="Calibri"/>
                <a:cs typeface="Calibri"/>
              </a:rPr>
              <a:t>timeline</a:t>
            </a:r>
            <a:r>
              <a:rPr sz="2030" spc="-53" dirty="0">
                <a:latin typeface="Calibri"/>
                <a:cs typeface="Calibri"/>
              </a:rPr>
              <a:t> </a:t>
            </a:r>
            <a:r>
              <a:rPr sz="2030" dirty="0">
                <a:latin typeface="Calibri"/>
                <a:cs typeface="Calibri"/>
              </a:rPr>
              <a:t>(e.g.,</a:t>
            </a:r>
            <a:r>
              <a:rPr sz="2030" spc="-44" dirty="0">
                <a:latin typeface="Calibri"/>
                <a:cs typeface="Calibri"/>
              </a:rPr>
              <a:t> </a:t>
            </a:r>
            <a:r>
              <a:rPr sz="2030" dirty="0">
                <a:latin typeface="Calibri"/>
                <a:cs typeface="Calibri"/>
              </a:rPr>
              <a:t>using</a:t>
            </a:r>
            <a:r>
              <a:rPr sz="2030" spc="-9" dirty="0">
                <a:latin typeface="Calibri"/>
                <a:cs typeface="Calibri"/>
              </a:rPr>
              <a:t> </a:t>
            </a:r>
            <a:r>
              <a:rPr sz="2030" dirty="0">
                <a:latin typeface="Calibri"/>
                <a:cs typeface="Calibri"/>
              </a:rPr>
              <a:t>Gantt</a:t>
            </a:r>
            <a:r>
              <a:rPr sz="2030" spc="-13" dirty="0">
                <a:latin typeface="Calibri"/>
                <a:cs typeface="Calibri"/>
              </a:rPr>
              <a:t> </a:t>
            </a:r>
            <a:r>
              <a:rPr sz="2030" spc="-9" dirty="0">
                <a:latin typeface="Calibri"/>
                <a:cs typeface="Calibri"/>
              </a:rPr>
              <a:t>charts).</a:t>
            </a:r>
            <a:endParaRPr sz="2030" dirty="0">
              <a:latin typeface="Calibri"/>
              <a:cs typeface="Calibri"/>
            </a:endParaRPr>
          </a:p>
          <a:p>
            <a:pPr marL="384943" marR="4483" indent="-374296">
              <a:lnSpc>
                <a:spcPct val="90200"/>
              </a:lnSpc>
              <a:spcBef>
                <a:spcPts val="697"/>
              </a:spcBef>
              <a:buAutoNum type="arabicPeriod"/>
              <a:tabLst>
                <a:tab pos="384381" algn="l"/>
                <a:tab pos="384943" algn="l"/>
              </a:tabLst>
            </a:pPr>
            <a:r>
              <a:rPr sz="2030" dirty="0">
                <a:latin typeface="Calibri"/>
                <a:cs typeface="Calibri"/>
              </a:rPr>
              <a:t>Resource</a:t>
            </a:r>
            <a:r>
              <a:rPr sz="2030" spc="-53" dirty="0">
                <a:latin typeface="Calibri"/>
                <a:cs typeface="Calibri"/>
              </a:rPr>
              <a:t> </a:t>
            </a:r>
            <a:r>
              <a:rPr sz="2030" spc="-9" dirty="0">
                <a:latin typeface="Calibri"/>
                <a:cs typeface="Calibri"/>
              </a:rPr>
              <a:t>approval</a:t>
            </a:r>
            <a:r>
              <a:rPr sz="2030" spc="-49" dirty="0">
                <a:latin typeface="Calibri"/>
                <a:cs typeface="Calibri"/>
              </a:rPr>
              <a:t> </a:t>
            </a:r>
            <a:r>
              <a:rPr sz="2030" dirty="0">
                <a:latin typeface="Calibri"/>
                <a:cs typeface="Calibri"/>
              </a:rPr>
              <a:t>(people,</a:t>
            </a:r>
            <a:r>
              <a:rPr sz="2030" spc="-75" dirty="0">
                <a:latin typeface="Calibri"/>
                <a:cs typeface="Calibri"/>
              </a:rPr>
              <a:t> </a:t>
            </a:r>
            <a:r>
              <a:rPr sz="2030" dirty="0">
                <a:latin typeface="Calibri"/>
                <a:cs typeface="Calibri"/>
              </a:rPr>
              <a:t>time,</a:t>
            </a:r>
            <a:r>
              <a:rPr sz="2030" spc="-35" dirty="0">
                <a:latin typeface="Calibri"/>
                <a:cs typeface="Calibri"/>
              </a:rPr>
              <a:t> </a:t>
            </a:r>
            <a:r>
              <a:rPr sz="2030" spc="-9" dirty="0">
                <a:latin typeface="Calibri"/>
                <a:cs typeface="Calibri"/>
              </a:rPr>
              <a:t>hardware,</a:t>
            </a:r>
            <a:r>
              <a:rPr sz="2030" spc="-35" dirty="0">
                <a:latin typeface="Calibri"/>
                <a:cs typeface="Calibri"/>
              </a:rPr>
              <a:t> </a:t>
            </a:r>
            <a:r>
              <a:rPr sz="2030" dirty="0">
                <a:latin typeface="Calibri"/>
                <a:cs typeface="Calibri"/>
              </a:rPr>
              <a:t>software</a:t>
            </a:r>
            <a:r>
              <a:rPr sz="2030" spc="-49" dirty="0">
                <a:latin typeface="Calibri"/>
                <a:cs typeface="Calibri"/>
              </a:rPr>
              <a:t> </a:t>
            </a:r>
            <a:r>
              <a:rPr sz="2030" spc="-9" dirty="0">
                <a:latin typeface="Calibri"/>
                <a:cs typeface="Calibri"/>
              </a:rPr>
              <a:t>resources) </a:t>
            </a:r>
            <a:r>
              <a:rPr sz="2030" dirty="0">
                <a:latin typeface="Calibri"/>
                <a:cs typeface="Calibri"/>
              </a:rPr>
              <a:t>must</a:t>
            </a:r>
            <a:r>
              <a:rPr sz="2030" spc="-31" dirty="0">
                <a:latin typeface="Calibri"/>
                <a:cs typeface="Calibri"/>
              </a:rPr>
              <a:t> </a:t>
            </a:r>
            <a:r>
              <a:rPr sz="2030" dirty="0">
                <a:latin typeface="Calibri"/>
                <a:cs typeface="Calibri"/>
              </a:rPr>
              <a:t>then</a:t>
            </a:r>
            <a:r>
              <a:rPr sz="2030" spc="-22" dirty="0">
                <a:latin typeface="Calibri"/>
                <a:cs typeface="Calibri"/>
              </a:rPr>
              <a:t> </a:t>
            </a:r>
            <a:r>
              <a:rPr sz="2030" dirty="0">
                <a:latin typeface="Calibri"/>
                <a:cs typeface="Calibri"/>
              </a:rPr>
              <a:t>be</a:t>
            </a:r>
            <a:r>
              <a:rPr sz="2030" spc="-9" dirty="0">
                <a:latin typeface="Calibri"/>
                <a:cs typeface="Calibri"/>
              </a:rPr>
              <a:t> </a:t>
            </a:r>
            <a:r>
              <a:rPr sz="2030" dirty="0">
                <a:latin typeface="Calibri"/>
                <a:cs typeface="Calibri"/>
              </a:rPr>
              <a:t>obtained</a:t>
            </a:r>
            <a:r>
              <a:rPr sz="2030" spc="-18" dirty="0">
                <a:latin typeface="Calibri"/>
                <a:cs typeface="Calibri"/>
              </a:rPr>
              <a:t> </a:t>
            </a:r>
            <a:r>
              <a:rPr sz="2030" dirty="0">
                <a:latin typeface="Calibri"/>
                <a:cs typeface="Calibri"/>
              </a:rPr>
              <a:t>from</a:t>
            </a:r>
            <a:r>
              <a:rPr sz="2030" spc="-49" dirty="0">
                <a:latin typeface="Calibri"/>
                <a:cs typeface="Calibri"/>
              </a:rPr>
              <a:t> </a:t>
            </a:r>
            <a:r>
              <a:rPr sz="2030" spc="-9" dirty="0">
                <a:latin typeface="Calibri"/>
                <a:cs typeface="Calibri"/>
              </a:rPr>
              <a:t>decision-makers</a:t>
            </a:r>
            <a:r>
              <a:rPr sz="2030" spc="-35" dirty="0">
                <a:latin typeface="Calibri"/>
                <a:cs typeface="Calibri"/>
              </a:rPr>
              <a:t> </a:t>
            </a:r>
            <a:r>
              <a:rPr sz="2030" dirty="0">
                <a:latin typeface="Calibri"/>
                <a:cs typeface="Calibri"/>
              </a:rPr>
              <a:t>(e.g.,</a:t>
            </a:r>
            <a:r>
              <a:rPr sz="2030" spc="-26" dirty="0">
                <a:latin typeface="Calibri"/>
                <a:cs typeface="Calibri"/>
              </a:rPr>
              <a:t> </a:t>
            </a:r>
            <a:r>
              <a:rPr sz="2030" spc="-9" dirty="0">
                <a:latin typeface="Calibri"/>
                <a:cs typeface="Calibri"/>
              </a:rPr>
              <a:t>company executives).</a:t>
            </a:r>
            <a:endParaRPr sz="203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8078" y="771758"/>
            <a:ext cx="3025553" cy="569274"/>
          </a:xfrm>
          <a:prstGeom prst="rect">
            <a:avLst/>
          </a:prstGeom>
        </p:spPr>
        <p:txBody>
          <a:bodyPr vert="horz" wrap="square" lIns="0" tIns="15128" rIns="0" bIns="0" rtlCol="0" anchor="t">
            <a:spAutoFit/>
          </a:bodyPr>
          <a:lstStyle/>
          <a:p>
            <a:pPr marL="11206">
              <a:spcBef>
                <a:spcPts val="119"/>
              </a:spcBef>
            </a:pPr>
            <a:r>
              <a:rPr dirty="0"/>
              <a:t>Gantt</a:t>
            </a:r>
            <a:r>
              <a:rPr spc="-128" dirty="0"/>
              <a:t> </a:t>
            </a:r>
            <a:r>
              <a:rPr spc="-9" dirty="0"/>
              <a:t>Charts</a:t>
            </a:r>
          </a:p>
        </p:txBody>
      </p:sp>
      <p:sp>
        <p:nvSpPr>
          <p:cNvPr id="3" name="object 3"/>
          <p:cNvSpPr txBox="1"/>
          <p:nvPr/>
        </p:nvSpPr>
        <p:spPr>
          <a:xfrm>
            <a:off x="888079" y="2171828"/>
            <a:ext cx="10545168" cy="3615627"/>
          </a:xfrm>
          <a:prstGeom prst="rect">
            <a:avLst/>
          </a:prstGeom>
        </p:spPr>
        <p:txBody>
          <a:bodyPr vert="horz" wrap="square" lIns="0" tIns="46504" rIns="0" bIns="0" rtlCol="0">
            <a:spAutoFit/>
          </a:bodyPr>
          <a:lstStyle/>
          <a:p>
            <a:pPr marL="177623" marR="4483" indent="-166977">
              <a:lnSpc>
                <a:spcPts val="2206"/>
              </a:lnSpc>
              <a:spcBef>
                <a:spcPts val="366"/>
              </a:spcBef>
              <a:buFont typeface="Arial"/>
              <a:buChar char="•"/>
              <a:tabLst>
                <a:tab pos="178183" algn="l"/>
              </a:tabLst>
            </a:pPr>
            <a:r>
              <a:rPr sz="2030" dirty="0">
                <a:latin typeface="Calibri"/>
                <a:cs typeface="Calibri"/>
              </a:rPr>
              <a:t>Describe</a:t>
            </a:r>
            <a:r>
              <a:rPr sz="2030" spc="-35" dirty="0">
                <a:latin typeface="Calibri"/>
                <a:cs typeface="Calibri"/>
              </a:rPr>
              <a:t> </a:t>
            </a:r>
            <a:r>
              <a:rPr sz="2030" dirty="0">
                <a:latin typeface="Calibri"/>
                <a:cs typeface="Calibri"/>
              </a:rPr>
              <a:t>the</a:t>
            </a:r>
            <a:r>
              <a:rPr sz="2030" spc="-35" dirty="0">
                <a:latin typeface="Calibri"/>
                <a:cs typeface="Calibri"/>
              </a:rPr>
              <a:t> </a:t>
            </a:r>
            <a:r>
              <a:rPr sz="2030" dirty="0">
                <a:latin typeface="Calibri"/>
                <a:cs typeface="Calibri"/>
              </a:rPr>
              <a:t>time</a:t>
            </a:r>
            <a:r>
              <a:rPr sz="2030" spc="-53" dirty="0">
                <a:latin typeface="Calibri"/>
                <a:cs typeface="Calibri"/>
              </a:rPr>
              <a:t> </a:t>
            </a:r>
            <a:r>
              <a:rPr sz="2030" dirty="0">
                <a:latin typeface="Calibri"/>
                <a:cs typeface="Calibri"/>
              </a:rPr>
              <a:t>duration</a:t>
            </a:r>
            <a:r>
              <a:rPr sz="2030" spc="-31" dirty="0">
                <a:latin typeface="Calibri"/>
                <a:cs typeface="Calibri"/>
              </a:rPr>
              <a:t> </a:t>
            </a:r>
            <a:r>
              <a:rPr sz="2030" dirty="0">
                <a:latin typeface="Calibri"/>
                <a:cs typeface="Calibri"/>
              </a:rPr>
              <a:t>of</a:t>
            </a:r>
            <a:r>
              <a:rPr sz="2030" spc="-26" dirty="0">
                <a:latin typeface="Calibri"/>
                <a:cs typeface="Calibri"/>
              </a:rPr>
              <a:t> </a:t>
            </a:r>
            <a:r>
              <a:rPr sz="2030" dirty="0">
                <a:latin typeface="Calibri"/>
                <a:cs typeface="Calibri"/>
              </a:rPr>
              <a:t>each</a:t>
            </a:r>
            <a:r>
              <a:rPr sz="2030" spc="-31" dirty="0">
                <a:latin typeface="Calibri"/>
                <a:cs typeface="Calibri"/>
              </a:rPr>
              <a:t> </a:t>
            </a:r>
            <a:r>
              <a:rPr sz="2030" dirty="0">
                <a:latin typeface="Calibri"/>
                <a:cs typeface="Calibri"/>
              </a:rPr>
              <a:t>task</a:t>
            </a:r>
            <a:r>
              <a:rPr sz="2030" spc="-31" dirty="0">
                <a:latin typeface="Calibri"/>
                <a:cs typeface="Calibri"/>
              </a:rPr>
              <a:t> </a:t>
            </a:r>
            <a:r>
              <a:rPr sz="2030" dirty="0">
                <a:latin typeface="Calibri"/>
                <a:cs typeface="Calibri"/>
              </a:rPr>
              <a:t>and</a:t>
            </a:r>
            <a:r>
              <a:rPr sz="2030" spc="-13" dirty="0">
                <a:latin typeface="Calibri"/>
                <a:cs typeface="Calibri"/>
              </a:rPr>
              <a:t> </a:t>
            </a:r>
            <a:r>
              <a:rPr sz="2030" dirty="0">
                <a:latin typeface="Calibri"/>
                <a:cs typeface="Calibri"/>
              </a:rPr>
              <a:t>subtask,</a:t>
            </a:r>
            <a:r>
              <a:rPr sz="2030" spc="-18" dirty="0">
                <a:latin typeface="Calibri"/>
                <a:cs typeface="Calibri"/>
              </a:rPr>
              <a:t> </a:t>
            </a:r>
            <a:r>
              <a:rPr sz="2030" dirty="0">
                <a:latin typeface="Calibri"/>
                <a:cs typeface="Calibri"/>
              </a:rPr>
              <a:t>accounting</a:t>
            </a:r>
            <a:r>
              <a:rPr sz="2030" spc="-62" dirty="0">
                <a:latin typeface="Calibri"/>
                <a:cs typeface="Calibri"/>
              </a:rPr>
              <a:t> </a:t>
            </a:r>
            <a:r>
              <a:rPr sz="2030" spc="-22" dirty="0">
                <a:latin typeface="Calibri"/>
                <a:cs typeface="Calibri"/>
              </a:rPr>
              <a:t>for </a:t>
            </a:r>
            <a:r>
              <a:rPr sz="2030" dirty="0">
                <a:latin typeface="Calibri"/>
                <a:cs typeface="Calibri"/>
              </a:rPr>
              <a:t>dependencies</a:t>
            </a:r>
            <a:r>
              <a:rPr sz="2030" spc="-35" dirty="0">
                <a:latin typeface="Calibri"/>
                <a:cs typeface="Calibri"/>
              </a:rPr>
              <a:t> </a:t>
            </a:r>
            <a:r>
              <a:rPr sz="2030" dirty="0">
                <a:latin typeface="Calibri"/>
                <a:cs typeface="Calibri"/>
              </a:rPr>
              <a:t>between</a:t>
            </a:r>
            <a:r>
              <a:rPr sz="2030" spc="-57" dirty="0">
                <a:latin typeface="Calibri"/>
                <a:cs typeface="Calibri"/>
              </a:rPr>
              <a:t> </a:t>
            </a:r>
            <a:r>
              <a:rPr sz="2030" spc="-9" dirty="0">
                <a:latin typeface="Calibri"/>
                <a:cs typeface="Calibri"/>
              </a:rPr>
              <a:t>them.</a:t>
            </a:r>
            <a:endParaRPr lang="en-US" sz="2030" spc="-9" dirty="0">
              <a:latin typeface="Calibri"/>
              <a:cs typeface="Calibri"/>
            </a:endParaRPr>
          </a:p>
          <a:p>
            <a:pPr marL="177623" marR="4483" indent="-166977">
              <a:lnSpc>
                <a:spcPts val="2206"/>
              </a:lnSpc>
              <a:spcBef>
                <a:spcPts val="366"/>
              </a:spcBef>
              <a:buFont typeface="Arial"/>
              <a:buChar char="•"/>
              <a:tabLst>
                <a:tab pos="178183" algn="l"/>
              </a:tabLst>
            </a:pPr>
            <a:r>
              <a:rPr lang="en-US" sz="2030" spc="-9" dirty="0">
                <a:latin typeface="Calibri"/>
                <a:cs typeface="Calibri"/>
              </a:rPr>
              <a:t>Very useful for laying out the entire project timeline to see if it makes sense.</a:t>
            </a:r>
            <a:endParaRPr sz="2030" dirty="0">
              <a:latin typeface="Calibri"/>
              <a:cs typeface="Calibri"/>
            </a:endParaRPr>
          </a:p>
          <a:p>
            <a:pPr>
              <a:spcBef>
                <a:spcPts val="40"/>
              </a:spcBef>
            </a:pPr>
            <a:endParaRPr lang="en-US" sz="2735" dirty="0">
              <a:latin typeface="Calibri"/>
              <a:cs typeface="Calibri"/>
            </a:endParaRPr>
          </a:p>
          <a:p>
            <a:pPr>
              <a:spcBef>
                <a:spcPts val="40"/>
              </a:spcBef>
            </a:pPr>
            <a:endParaRPr lang="en-US" sz="2735" dirty="0">
              <a:latin typeface="Calibri"/>
              <a:cs typeface="Calibri"/>
            </a:endParaRPr>
          </a:p>
          <a:p>
            <a:pPr>
              <a:spcBef>
                <a:spcPts val="40"/>
              </a:spcBef>
            </a:pPr>
            <a:endParaRPr lang="en-US" sz="2735" dirty="0">
              <a:latin typeface="Calibri"/>
              <a:cs typeface="Calibri"/>
            </a:endParaRPr>
          </a:p>
          <a:p>
            <a:pPr>
              <a:spcBef>
                <a:spcPts val="40"/>
              </a:spcBef>
            </a:pPr>
            <a:endParaRPr lang="en-US" sz="2735" dirty="0">
              <a:latin typeface="Calibri"/>
              <a:cs typeface="Calibri"/>
            </a:endParaRPr>
          </a:p>
          <a:p>
            <a:pPr>
              <a:spcBef>
                <a:spcPts val="40"/>
              </a:spcBef>
            </a:pPr>
            <a:endParaRPr lang="en-US" sz="2735" dirty="0">
              <a:latin typeface="Calibri"/>
              <a:cs typeface="Calibri"/>
            </a:endParaRPr>
          </a:p>
          <a:p>
            <a:pPr>
              <a:spcBef>
                <a:spcPts val="40"/>
              </a:spcBef>
            </a:pPr>
            <a:endParaRPr sz="2735" dirty="0">
              <a:latin typeface="Calibri"/>
              <a:cs typeface="Calibri"/>
            </a:endParaRPr>
          </a:p>
          <a:p>
            <a:pPr>
              <a:spcBef>
                <a:spcPts val="40"/>
              </a:spcBef>
              <a:buFont typeface="Arial"/>
              <a:buChar char="•"/>
            </a:pPr>
            <a:endParaRPr sz="2780" dirty="0">
              <a:latin typeface="Calibri"/>
              <a:cs typeface="Calibri"/>
            </a:endParaRPr>
          </a:p>
        </p:txBody>
      </p:sp>
      <p:pic>
        <p:nvPicPr>
          <p:cNvPr id="4098" name="Picture 2" descr="Image result for ghant chart">
            <a:extLst>
              <a:ext uri="{FF2B5EF4-FFF2-40B4-BE49-F238E27FC236}">
                <a16:creationId xmlns:a16="http://schemas.microsoft.com/office/drawing/2014/main" id="{E159A6D4-1A45-5DC0-0244-56DECA1DE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246" y="2839367"/>
            <a:ext cx="4925934" cy="3333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DF3E-C0AD-C3E4-4C83-F48D3F1379E6}"/>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F08AC13-FD94-3DC2-7BB8-2C48DC623049}"/>
              </a:ext>
            </a:extLst>
          </p:cNvPr>
          <p:cNvSpPr>
            <a:spLocks noGrp="1"/>
          </p:cNvSpPr>
          <p:nvPr>
            <p:ph idx="1"/>
          </p:nvPr>
        </p:nvSpPr>
        <p:spPr/>
        <p:txBody>
          <a:bodyPr/>
          <a:lstStyle/>
          <a:p>
            <a:r>
              <a:rPr lang="en-US" dirty="0"/>
              <a:t>Who, what when where?</a:t>
            </a:r>
          </a:p>
        </p:txBody>
      </p:sp>
    </p:spTree>
    <p:extLst>
      <p:ext uri="{BB962C8B-B14F-4D97-AF65-F5344CB8AC3E}">
        <p14:creationId xmlns:p14="http://schemas.microsoft.com/office/powerpoint/2010/main" val="95870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0822" y="592747"/>
            <a:ext cx="7585295" cy="1414414"/>
          </a:xfrm>
          <a:prstGeom prst="rect">
            <a:avLst/>
          </a:prstGeom>
        </p:spPr>
        <p:txBody>
          <a:bodyPr vert="horz" wrap="square" lIns="0" tIns="67235" rIns="0" bIns="0" rtlCol="0" anchor="t">
            <a:spAutoFit/>
          </a:bodyPr>
          <a:lstStyle/>
          <a:p>
            <a:pPr marL="11206" marR="4483">
              <a:lnSpc>
                <a:spcPts val="3459"/>
              </a:lnSpc>
              <a:spcBef>
                <a:spcPts val="529"/>
              </a:spcBef>
            </a:pPr>
            <a:r>
              <a:rPr spc="-26" dirty="0">
                <a:solidFill>
                  <a:srgbClr val="FF0000"/>
                </a:solidFill>
              </a:rPr>
              <a:t>Stakeholders:</a:t>
            </a:r>
            <a:r>
              <a:rPr spc="-97" dirty="0">
                <a:solidFill>
                  <a:srgbClr val="FF0000"/>
                </a:solidFill>
              </a:rPr>
              <a:t> </a:t>
            </a:r>
            <a:r>
              <a:rPr dirty="0">
                <a:solidFill>
                  <a:srgbClr val="FF0000"/>
                </a:solidFill>
              </a:rPr>
              <a:t>who</a:t>
            </a:r>
            <a:r>
              <a:rPr spc="-93" dirty="0">
                <a:solidFill>
                  <a:srgbClr val="FF0000"/>
                </a:solidFill>
              </a:rPr>
              <a:t> </a:t>
            </a:r>
            <a:r>
              <a:rPr dirty="0">
                <a:solidFill>
                  <a:srgbClr val="FF0000"/>
                </a:solidFill>
              </a:rPr>
              <a:t>is</a:t>
            </a:r>
            <a:r>
              <a:rPr spc="-53" dirty="0">
                <a:solidFill>
                  <a:srgbClr val="FF0000"/>
                </a:solidFill>
              </a:rPr>
              <a:t> </a:t>
            </a:r>
            <a:r>
              <a:rPr spc="-18" dirty="0">
                <a:solidFill>
                  <a:srgbClr val="FF0000"/>
                </a:solidFill>
              </a:rPr>
              <a:t>affected</a:t>
            </a:r>
            <a:r>
              <a:rPr spc="-119" dirty="0">
                <a:solidFill>
                  <a:srgbClr val="FF0000"/>
                </a:solidFill>
              </a:rPr>
              <a:t> </a:t>
            </a:r>
            <a:r>
              <a:rPr dirty="0">
                <a:solidFill>
                  <a:srgbClr val="FF0000"/>
                </a:solidFill>
              </a:rPr>
              <a:t>by</a:t>
            </a:r>
            <a:r>
              <a:rPr spc="-93" dirty="0">
                <a:solidFill>
                  <a:srgbClr val="FF0000"/>
                </a:solidFill>
              </a:rPr>
              <a:t> </a:t>
            </a:r>
            <a:r>
              <a:rPr dirty="0">
                <a:solidFill>
                  <a:srgbClr val="FF0000"/>
                </a:solidFill>
              </a:rPr>
              <a:t>what</a:t>
            </a:r>
            <a:r>
              <a:rPr spc="-57" dirty="0">
                <a:solidFill>
                  <a:srgbClr val="FF0000"/>
                </a:solidFill>
              </a:rPr>
              <a:t> </a:t>
            </a:r>
            <a:r>
              <a:rPr dirty="0">
                <a:solidFill>
                  <a:srgbClr val="FF0000"/>
                </a:solidFill>
              </a:rPr>
              <a:t>we</a:t>
            </a:r>
            <a:r>
              <a:rPr spc="-101" dirty="0">
                <a:solidFill>
                  <a:srgbClr val="FF0000"/>
                </a:solidFill>
              </a:rPr>
              <a:t> </a:t>
            </a:r>
            <a:r>
              <a:rPr spc="-22" dirty="0">
                <a:solidFill>
                  <a:srgbClr val="FF0000"/>
                </a:solidFill>
              </a:rPr>
              <a:t>do? </a:t>
            </a:r>
            <a:r>
              <a:rPr dirty="0"/>
              <a:t>(E.g.,</a:t>
            </a:r>
            <a:r>
              <a:rPr spc="-101" dirty="0"/>
              <a:t> </a:t>
            </a:r>
            <a:r>
              <a:rPr dirty="0"/>
              <a:t>for</a:t>
            </a:r>
            <a:r>
              <a:rPr spc="-66" dirty="0"/>
              <a:t> </a:t>
            </a:r>
            <a:r>
              <a:rPr spc="-9" dirty="0"/>
              <a:t>developing</a:t>
            </a:r>
            <a:r>
              <a:rPr spc="-75" dirty="0"/>
              <a:t> </a:t>
            </a:r>
            <a:r>
              <a:rPr dirty="0"/>
              <a:t>a</a:t>
            </a:r>
            <a:r>
              <a:rPr spc="-62" dirty="0"/>
              <a:t> </a:t>
            </a:r>
            <a:r>
              <a:rPr dirty="0"/>
              <a:t>mobile</a:t>
            </a:r>
            <a:r>
              <a:rPr spc="-93" dirty="0"/>
              <a:t> </a:t>
            </a:r>
            <a:r>
              <a:rPr dirty="0"/>
              <a:t>app</a:t>
            </a:r>
            <a:r>
              <a:rPr spc="-53" dirty="0"/>
              <a:t> </a:t>
            </a:r>
            <a:r>
              <a:rPr spc="-9" dirty="0"/>
              <a:t>software)</a:t>
            </a:r>
          </a:p>
        </p:txBody>
      </p:sp>
      <p:sp>
        <p:nvSpPr>
          <p:cNvPr id="3" name="object 3"/>
          <p:cNvSpPr txBox="1"/>
          <p:nvPr/>
        </p:nvSpPr>
        <p:spPr>
          <a:xfrm>
            <a:off x="1030822" y="2665604"/>
            <a:ext cx="6409765" cy="325405"/>
          </a:xfrm>
          <a:prstGeom prst="rect">
            <a:avLst/>
          </a:prstGeom>
        </p:spPr>
        <p:txBody>
          <a:bodyPr vert="horz" wrap="square" lIns="0" tIns="12886" rIns="0" bIns="0" rtlCol="0">
            <a:spAutoFit/>
          </a:bodyPr>
          <a:lstStyle/>
          <a:p>
            <a:pPr marL="177623" indent="-166977">
              <a:spcBef>
                <a:spcPts val="101"/>
              </a:spcBef>
              <a:buFont typeface="Arial"/>
              <a:buChar char="•"/>
              <a:tabLst>
                <a:tab pos="178183" algn="l"/>
                <a:tab pos="3894252" algn="l"/>
              </a:tabLst>
            </a:pPr>
            <a:r>
              <a:rPr sz="2030" dirty="0">
                <a:solidFill>
                  <a:srgbClr val="FF0000"/>
                </a:solidFill>
                <a:latin typeface="Calibri"/>
                <a:cs typeface="Calibri"/>
              </a:rPr>
              <a:t>Direct</a:t>
            </a:r>
            <a:r>
              <a:rPr sz="2030" spc="-57" dirty="0">
                <a:solidFill>
                  <a:srgbClr val="FF0000"/>
                </a:solidFill>
                <a:latin typeface="Calibri"/>
                <a:cs typeface="Calibri"/>
              </a:rPr>
              <a:t> </a:t>
            </a:r>
            <a:r>
              <a:rPr sz="2030" spc="-9" dirty="0">
                <a:solidFill>
                  <a:srgbClr val="FF0000"/>
                </a:solidFill>
                <a:latin typeface="Calibri"/>
                <a:cs typeface="Calibri"/>
              </a:rPr>
              <a:t>Stakeholders?</a:t>
            </a:r>
            <a:r>
              <a:rPr sz="2030" dirty="0">
                <a:solidFill>
                  <a:srgbClr val="FF0000"/>
                </a:solidFill>
                <a:latin typeface="Calibri"/>
                <a:cs typeface="Calibri"/>
              </a:rPr>
              <a:t>	</a:t>
            </a:r>
            <a:r>
              <a:rPr sz="2030" dirty="0">
                <a:solidFill>
                  <a:srgbClr val="FF0000"/>
                </a:solidFill>
                <a:latin typeface="Arial"/>
                <a:cs typeface="Arial"/>
              </a:rPr>
              <a:t>•</a:t>
            </a:r>
            <a:r>
              <a:rPr sz="2030" spc="-9" dirty="0">
                <a:solidFill>
                  <a:srgbClr val="FF0000"/>
                </a:solidFill>
                <a:latin typeface="Arial"/>
                <a:cs typeface="Arial"/>
              </a:rPr>
              <a:t> </a:t>
            </a:r>
            <a:r>
              <a:rPr sz="2030" dirty="0">
                <a:solidFill>
                  <a:srgbClr val="FF0000"/>
                </a:solidFill>
                <a:latin typeface="Calibri"/>
                <a:cs typeface="Calibri"/>
              </a:rPr>
              <a:t>Indirect</a:t>
            </a:r>
            <a:r>
              <a:rPr sz="2030" spc="-22" dirty="0">
                <a:solidFill>
                  <a:srgbClr val="FF0000"/>
                </a:solidFill>
                <a:latin typeface="Calibri"/>
                <a:cs typeface="Calibri"/>
              </a:rPr>
              <a:t> </a:t>
            </a:r>
            <a:r>
              <a:rPr sz="2030" spc="-9" dirty="0">
                <a:solidFill>
                  <a:srgbClr val="FF0000"/>
                </a:solidFill>
                <a:latin typeface="Calibri"/>
                <a:cs typeface="Calibri"/>
              </a:rPr>
              <a:t>Stakeholders?</a:t>
            </a:r>
            <a:endParaRPr sz="203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039B-5571-DE56-6DAC-63B7D59A20E3}"/>
              </a:ext>
            </a:extLst>
          </p:cNvPr>
          <p:cNvSpPr>
            <a:spLocks noGrp="1"/>
          </p:cNvSpPr>
          <p:nvPr>
            <p:ph type="title"/>
          </p:nvPr>
        </p:nvSpPr>
        <p:spPr>
          <a:xfrm>
            <a:off x="677334" y="179650"/>
            <a:ext cx="8596668" cy="704472"/>
          </a:xfrm>
        </p:spPr>
        <p:txBody>
          <a:bodyPr>
            <a:normAutofit fontScale="90000"/>
          </a:bodyPr>
          <a:lstStyle/>
          <a:p>
            <a:r>
              <a:rPr lang="en-US" dirty="0"/>
              <a:t>Why Do We Need Software Engineering? </a:t>
            </a:r>
            <a:br>
              <a:rPr lang="en-US" dirty="0"/>
            </a:br>
            <a:r>
              <a:rPr lang="en-US" sz="1600" dirty="0">
                <a:solidFill>
                  <a:srgbClr val="00B0F0"/>
                </a:solidFill>
              </a:rPr>
              <a:t>LINK: </a:t>
            </a:r>
            <a:r>
              <a:rPr lang="en-US" sz="1600" dirty="0">
                <a:solidFill>
                  <a:srgbClr val="00B0F0"/>
                </a:solidFill>
                <a:hlinkClick r:id="rId2">
                  <a:extLst>
                    <a:ext uri="{A12FA001-AC4F-418D-AE19-62706E023703}">
                      <ahyp:hlinkClr xmlns:ahyp="http://schemas.microsoft.com/office/drawing/2018/hyperlinkcolor" val="tx"/>
                    </a:ext>
                  </a:extLst>
                </a:hlinkClick>
              </a:rPr>
              <a:t>Biggest Software Failures in History</a:t>
            </a:r>
            <a:endParaRPr lang="en-US" dirty="0"/>
          </a:p>
        </p:txBody>
      </p:sp>
      <p:sp>
        <p:nvSpPr>
          <p:cNvPr id="3" name="Content Placeholder 2">
            <a:extLst>
              <a:ext uri="{FF2B5EF4-FFF2-40B4-BE49-F238E27FC236}">
                <a16:creationId xmlns:a16="http://schemas.microsoft.com/office/drawing/2014/main" id="{588F452F-0178-191D-61D9-DAB6AD0E1581}"/>
              </a:ext>
            </a:extLst>
          </p:cNvPr>
          <p:cNvSpPr>
            <a:spLocks noGrp="1"/>
          </p:cNvSpPr>
          <p:nvPr>
            <p:ph idx="1"/>
          </p:nvPr>
        </p:nvSpPr>
        <p:spPr>
          <a:xfrm>
            <a:off x="677334" y="1138458"/>
            <a:ext cx="9381066" cy="5625679"/>
          </a:xfrm>
        </p:spPr>
        <p:txBody>
          <a:bodyPr>
            <a:normAutofit fontScale="92500" lnSpcReduction="10000"/>
          </a:bodyPr>
          <a:lstStyle/>
          <a:p>
            <a:pPr algn="l"/>
            <a:r>
              <a:rPr lang="en-US" b="0" i="0" dirty="0">
                <a:solidFill>
                  <a:srgbClr val="001D35"/>
                </a:solidFill>
                <a:effectLst/>
                <a:highlight>
                  <a:srgbClr val="FFFFFF"/>
                </a:highlight>
                <a:latin typeface="Google Sans"/>
              </a:rPr>
              <a:t>Pentium FDIV bug</a:t>
            </a:r>
          </a:p>
          <a:p>
            <a:pPr marL="400050" lvl="1" indent="0">
              <a:buNone/>
            </a:pPr>
            <a:r>
              <a:rPr lang="en-US" b="0" i="0" dirty="0">
                <a:effectLst/>
                <a:highlight>
                  <a:srgbClr val="FFFFFF"/>
                </a:highlight>
                <a:latin typeface="Google Sans"/>
              </a:rPr>
              <a:t>A math professor discovered a flaw in the Pentium processor that caused errors in lookup tables. Intel offered replacement chips to those affected, but the bug became more expensive due to mass hysteria.</a:t>
            </a:r>
          </a:p>
          <a:p>
            <a:pPr algn="l"/>
            <a:r>
              <a:rPr lang="en-US" b="0" i="0" dirty="0">
                <a:solidFill>
                  <a:srgbClr val="001D35"/>
                </a:solidFill>
                <a:effectLst/>
                <a:highlight>
                  <a:srgbClr val="FFFFFF"/>
                </a:highlight>
                <a:latin typeface="Google Sans"/>
              </a:rPr>
              <a:t>Patriot missile mistiming</a:t>
            </a:r>
          </a:p>
          <a:p>
            <a:pPr marL="400050" lvl="1" indent="0">
              <a:buNone/>
            </a:pPr>
            <a:r>
              <a:rPr lang="en-US" b="0" i="0" dirty="0">
                <a:effectLst/>
                <a:highlight>
                  <a:srgbClr val="FFFFFF"/>
                </a:highlight>
                <a:latin typeface="Google Sans"/>
              </a:rPr>
              <a:t>A software bug in the U.S. Army's Patriot Missile System caused it to fail to intercept an Iraqi missile during the Gulf War, resulting in 28 fatalities. The error was related to how the system handled timestamps.</a:t>
            </a:r>
          </a:p>
          <a:p>
            <a:pPr algn="l"/>
            <a:r>
              <a:rPr lang="en-US" b="0" i="0" dirty="0">
                <a:solidFill>
                  <a:srgbClr val="001D35"/>
                </a:solidFill>
                <a:effectLst/>
                <a:highlight>
                  <a:srgbClr val="FFFFFF"/>
                </a:highlight>
                <a:latin typeface="Google Sans"/>
              </a:rPr>
              <a:t>The Y2K bug</a:t>
            </a:r>
          </a:p>
          <a:p>
            <a:pPr marL="400050" lvl="1" indent="0">
              <a:buNone/>
            </a:pPr>
            <a:r>
              <a:rPr lang="en-US" b="0" i="0" dirty="0">
                <a:effectLst/>
                <a:highlight>
                  <a:srgbClr val="FFFFFF"/>
                </a:highlight>
                <a:latin typeface="Google Sans"/>
              </a:rPr>
              <a:t>Many software developers assumed that writing "19" before the variable "year" was unnecessary and omitted the two digits. This led to problems when the millennium changed.</a:t>
            </a:r>
          </a:p>
          <a:p>
            <a:pPr algn="l"/>
            <a:r>
              <a:rPr lang="en-US" b="0" i="0" dirty="0">
                <a:solidFill>
                  <a:srgbClr val="001D35"/>
                </a:solidFill>
                <a:effectLst/>
                <a:highlight>
                  <a:srgbClr val="FFFFFF"/>
                </a:highlight>
                <a:latin typeface="Google Sans"/>
              </a:rPr>
              <a:t>Nest thermostat freeze</a:t>
            </a:r>
          </a:p>
          <a:p>
            <a:pPr marL="400050" lvl="1" indent="0">
              <a:buNone/>
            </a:pPr>
            <a:r>
              <a:rPr lang="en-US" b="0" i="0" dirty="0">
                <a:effectLst/>
                <a:highlight>
                  <a:srgbClr val="FFFFFF"/>
                </a:highlight>
                <a:latin typeface="Google Sans"/>
              </a:rPr>
              <a:t>A software update for the Nest thermostat caused the device's batteries to drain, which led to a temperature drop. This prevented customers from heating their homes.</a:t>
            </a:r>
            <a:endParaRPr lang="en-US" b="0" i="0" dirty="0">
              <a:solidFill>
                <a:srgbClr val="001D35"/>
              </a:solidFill>
              <a:effectLst/>
              <a:highlight>
                <a:srgbClr val="FFFFFF"/>
              </a:highlight>
              <a:latin typeface="Google Sans"/>
            </a:endParaRPr>
          </a:p>
          <a:p>
            <a:pPr algn="l" fontAlgn="auto"/>
            <a:r>
              <a:rPr lang="en-US" b="1" i="0" dirty="0">
                <a:effectLst/>
                <a:highlight>
                  <a:srgbClr val="FFFFFF"/>
                </a:highlight>
                <a:latin typeface="var(--artdeco-reset-typography-font-family-sans)"/>
              </a:rPr>
              <a:t>Boeing 737 MAX Software Issues (2018-2019): Two Fatal Crashes</a:t>
            </a:r>
            <a:endParaRPr lang="en-US" b="0" i="0" dirty="0">
              <a:effectLst/>
              <a:highlight>
                <a:srgbClr val="FFFFFF"/>
              </a:highlight>
              <a:latin typeface="-apple-system"/>
            </a:endParaRPr>
          </a:p>
          <a:p>
            <a:pPr marL="400050" lvl="1" indent="0">
              <a:buNone/>
            </a:pPr>
            <a:r>
              <a:rPr lang="en-US" b="0" i="0" dirty="0">
                <a:effectLst/>
                <a:highlight>
                  <a:srgbClr val="FFFFFF"/>
                </a:highlight>
                <a:latin typeface="-apple-system"/>
              </a:rPr>
              <a:t>In 2018 and 2019, two Boeing 737 MAX airplanes crashed, killing 346 people.</a:t>
            </a:r>
          </a:p>
          <a:p>
            <a:pPr marL="400050" lvl="1" indent="0">
              <a:buNone/>
            </a:pPr>
            <a:r>
              <a:rPr lang="en-US" b="0" i="0" dirty="0">
                <a:effectLst/>
                <a:highlight>
                  <a:srgbClr val="FFFFFF"/>
                </a:highlight>
                <a:latin typeface="-apple-system"/>
              </a:rPr>
              <a:t>A Maneuvering Characteristics Augmentation System (MCAS) failure contributed to two fatal crashes, leading to a global grounding of the aircraft.</a:t>
            </a:r>
          </a:p>
          <a:p>
            <a:pPr marL="400050" lvl="1" indent="0">
              <a:buNone/>
            </a:pPr>
            <a:r>
              <a:rPr lang="en-US" b="0" i="0" dirty="0">
                <a:effectLst/>
                <a:highlight>
                  <a:srgbClr val="FFFFFF"/>
                </a:highlight>
                <a:latin typeface="-apple-system"/>
              </a:rPr>
              <a:t>This failure led to the grounding of the 737 MAX fleet worldwide and raised serious concerns about the safety of automated flight systems.</a:t>
            </a:r>
            <a:endParaRPr lang="en-US" dirty="0">
              <a:highlight>
                <a:srgbClr val="FFFFFF"/>
              </a:highlight>
              <a:latin typeface="Google Sans"/>
            </a:endParaRPr>
          </a:p>
          <a:p>
            <a:pPr marL="0" indent="0">
              <a:buNone/>
            </a:pPr>
            <a:endParaRPr lang="en-US" b="0" i="0" dirty="0">
              <a:effectLst/>
              <a:highlight>
                <a:srgbClr val="FFFFFF"/>
              </a:highlight>
              <a:latin typeface="Google Sans"/>
            </a:endParaRPr>
          </a:p>
          <a:p>
            <a:pPr algn="l"/>
            <a:endParaRPr lang="en-US" b="0" i="0" dirty="0">
              <a:effectLst/>
              <a:highlight>
                <a:srgbClr val="FFFFFF"/>
              </a:highlight>
              <a:latin typeface="Google Sans"/>
            </a:endParaRPr>
          </a:p>
          <a:p>
            <a:endParaRPr lang="en-US" dirty="0"/>
          </a:p>
        </p:txBody>
      </p:sp>
    </p:spTree>
    <p:extLst>
      <p:ext uri="{BB962C8B-B14F-4D97-AF65-F5344CB8AC3E}">
        <p14:creationId xmlns:p14="http://schemas.microsoft.com/office/powerpoint/2010/main" val="88758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6368" y="607166"/>
            <a:ext cx="6058460" cy="1123271"/>
          </a:xfrm>
          <a:prstGeom prst="rect">
            <a:avLst/>
          </a:prstGeom>
        </p:spPr>
        <p:txBody>
          <a:bodyPr vert="horz" wrap="square" lIns="0" tIns="15128" rIns="0" bIns="0" rtlCol="0" anchor="t">
            <a:spAutoFit/>
          </a:bodyPr>
          <a:lstStyle/>
          <a:p>
            <a:pPr marL="11206">
              <a:spcBef>
                <a:spcPts val="119"/>
              </a:spcBef>
            </a:pPr>
            <a:r>
              <a:rPr spc="-9" dirty="0"/>
              <a:t>Specification:</a:t>
            </a:r>
            <a:r>
              <a:rPr spc="-97" dirty="0"/>
              <a:t> </a:t>
            </a:r>
            <a:r>
              <a:rPr dirty="0"/>
              <a:t>what</a:t>
            </a:r>
            <a:r>
              <a:rPr spc="-62" dirty="0"/>
              <a:t> </a:t>
            </a:r>
            <a:r>
              <a:rPr dirty="0"/>
              <a:t>needs</a:t>
            </a:r>
            <a:r>
              <a:rPr spc="-53" dirty="0"/>
              <a:t> </a:t>
            </a:r>
            <a:r>
              <a:rPr dirty="0"/>
              <a:t>to</a:t>
            </a:r>
            <a:r>
              <a:rPr spc="-93" dirty="0"/>
              <a:t> </a:t>
            </a:r>
            <a:r>
              <a:rPr dirty="0"/>
              <a:t>be</a:t>
            </a:r>
            <a:r>
              <a:rPr spc="-71" dirty="0"/>
              <a:t> </a:t>
            </a:r>
            <a:r>
              <a:rPr spc="-18" dirty="0"/>
              <a:t>done</a:t>
            </a:r>
          </a:p>
        </p:txBody>
      </p:sp>
      <p:sp>
        <p:nvSpPr>
          <p:cNvPr id="3" name="object 3"/>
          <p:cNvSpPr txBox="1"/>
          <p:nvPr/>
        </p:nvSpPr>
        <p:spPr>
          <a:xfrm>
            <a:off x="906368" y="1890424"/>
            <a:ext cx="7010400" cy="3212796"/>
          </a:xfrm>
          <a:prstGeom prst="rect">
            <a:avLst/>
          </a:prstGeom>
        </p:spPr>
        <p:txBody>
          <a:bodyPr vert="horz" wrap="square" lIns="0" tIns="44824" rIns="0" bIns="0" rtlCol="0">
            <a:spAutoFit/>
          </a:bodyPr>
          <a:lstStyle/>
          <a:p>
            <a:pPr marL="11206">
              <a:spcBef>
                <a:spcPts val="353"/>
              </a:spcBef>
            </a:pPr>
            <a:r>
              <a:rPr sz="1897" dirty="0">
                <a:solidFill>
                  <a:srgbClr val="FF0000"/>
                </a:solidFill>
                <a:latin typeface="Calibri"/>
                <a:cs typeface="Calibri"/>
              </a:rPr>
              <a:t>Look</a:t>
            </a:r>
            <a:r>
              <a:rPr sz="1897" spc="-18" dirty="0">
                <a:solidFill>
                  <a:srgbClr val="FF0000"/>
                </a:solidFill>
                <a:latin typeface="Calibri"/>
                <a:cs typeface="Calibri"/>
              </a:rPr>
              <a:t> </a:t>
            </a:r>
            <a:r>
              <a:rPr sz="1897" dirty="0">
                <a:solidFill>
                  <a:srgbClr val="FF0000"/>
                </a:solidFill>
                <a:latin typeface="Calibri"/>
                <a:cs typeface="Calibri"/>
              </a:rPr>
              <a:t>at</a:t>
            </a:r>
            <a:r>
              <a:rPr sz="1897" spc="-31" dirty="0">
                <a:solidFill>
                  <a:srgbClr val="FF0000"/>
                </a:solidFill>
                <a:latin typeface="Calibri"/>
                <a:cs typeface="Calibri"/>
              </a:rPr>
              <a:t> </a:t>
            </a:r>
            <a:r>
              <a:rPr sz="1897" dirty="0">
                <a:solidFill>
                  <a:srgbClr val="FF0000"/>
                </a:solidFill>
                <a:latin typeface="Calibri"/>
                <a:cs typeface="Calibri"/>
              </a:rPr>
              <a:t>each</a:t>
            </a:r>
            <a:r>
              <a:rPr sz="1897" spc="-49" dirty="0">
                <a:solidFill>
                  <a:srgbClr val="FF0000"/>
                </a:solidFill>
                <a:latin typeface="Calibri"/>
                <a:cs typeface="Calibri"/>
              </a:rPr>
              <a:t> </a:t>
            </a:r>
            <a:r>
              <a:rPr sz="1897" spc="-22" dirty="0">
                <a:solidFill>
                  <a:srgbClr val="FF0000"/>
                </a:solidFill>
                <a:latin typeface="Calibri"/>
                <a:cs typeface="Calibri"/>
              </a:rPr>
              <a:t>stakeholder’s</a:t>
            </a:r>
            <a:r>
              <a:rPr sz="1897" spc="-44" dirty="0">
                <a:solidFill>
                  <a:srgbClr val="FF0000"/>
                </a:solidFill>
                <a:latin typeface="Calibri"/>
                <a:cs typeface="Calibri"/>
              </a:rPr>
              <a:t> </a:t>
            </a:r>
            <a:r>
              <a:rPr sz="1897" spc="-9" dirty="0">
                <a:solidFill>
                  <a:srgbClr val="FF0000"/>
                </a:solidFill>
                <a:latin typeface="Calibri"/>
                <a:cs typeface="Calibri"/>
              </a:rPr>
              <a:t>perspective:</a:t>
            </a:r>
            <a:endParaRPr sz="1897" dirty="0">
              <a:latin typeface="Calibri"/>
              <a:cs typeface="Calibri"/>
            </a:endParaRPr>
          </a:p>
          <a:p>
            <a:pPr marL="177623" indent="-166977">
              <a:spcBef>
                <a:spcPts val="265"/>
              </a:spcBef>
              <a:buFont typeface="Arial"/>
              <a:buChar char="•"/>
              <a:tabLst>
                <a:tab pos="178183" algn="l"/>
              </a:tabLst>
            </a:pPr>
            <a:r>
              <a:rPr sz="1897" dirty="0">
                <a:latin typeface="Calibri"/>
                <a:cs typeface="Calibri"/>
              </a:rPr>
              <a:t>The</a:t>
            </a:r>
            <a:r>
              <a:rPr sz="1897" spc="-49" dirty="0">
                <a:latin typeface="Calibri"/>
                <a:cs typeface="Calibri"/>
              </a:rPr>
              <a:t> </a:t>
            </a:r>
            <a:r>
              <a:rPr sz="1897" spc="-9" dirty="0">
                <a:latin typeface="Calibri"/>
                <a:cs typeface="Calibri"/>
              </a:rPr>
              <a:t>ultimate</a:t>
            </a:r>
            <a:r>
              <a:rPr sz="1897" spc="-49" dirty="0">
                <a:latin typeface="Calibri"/>
                <a:cs typeface="Calibri"/>
              </a:rPr>
              <a:t> </a:t>
            </a:r>
            <a:r>
              <a:rPr sz="1897" dirty="0">
                <a:latin typeface="Calibri"/>
                <a:cs typeface="Calibri"/>
              </a:rPr>
              <a:t>users</a:t>
            </a:r>
            <a:r>
              <a:rPr sz="1897" spc="-71" dirty="0">
                <a:latin typeface="Calibri"/>
                <a:cs typeface="Calibri"/>
              </a:rPr>
              <a:t> </a:t>
            </a:r>
            <a:r>
              <a:rPr sz="1897" dirty="0">
                <a:latin typeface="Calibri"/>
                <a:cs typeface="Calibri"/>
              </a:rPr>
              <a:t>of</a:t>
            </a:r>
            <a:r>
              <a:rPr sz="1897" spc="-44" dirty="0">
                <a:latin typeface="Calibri"/>
                <a:cs typeface="Calibri"/>
              </a:rPr>
              <a:t> </a:t>
            </a:r>
            <a:r>
              <a:rPr sz="1897" dirty="0">
                <a:latin typeface="Calibri"/>
                <a:cs typeface="Calibri"/>
              </a:rPr>
              <a:t>the</a:t>
            </a:r>
            <a:r>
              <a:rPr sz="1897" spc="-49" dirty="0">
                <a:latin typeface="Calibri"/>
                <a:cs typeface="Calibri"/>
              </a:rPr>
              <a:t> </a:t>
            </a:r>
            <a:r>
              <a:rPr sz="1897" spc="-9" dirty="0">
                <a:latin typeface="Calibri"/>
                <a:cs typeface="Calibri"/>
              </a:rPr>
              <a:t>software</a:t>
            </a:r>
            <a:r>
              <a:rPr sz="1897" spc="-44" dirty="0">
                <a:latin typeface="Calibri"/>
                <a:cs typeface="Calibri"/>
              </a:rPr>
              <a:t> </a:t>
            </a:r>
            <a:r>
              <a:rPr sz="1897" spc="-9" dirty="0">
                <a:latin typeface="Calibri"/>
                <a:cs typeface="Calibri"/>
              </a:rPr>
              <a:t>(possibly</a:t>
            </a:r>
            <a:r>
              <a:rPr sz="1897" spc="-57" dirty="0">
                <a:latin typeface="Calibri"/>
                <a:cs typeface="Calibri"/>
              </a:rPr>
              <a:t> </a:t>
            </a:r>
            <a:r>
              <a:rPr sz="1897" spc="-18" dirty="0">
                <a:latin typeface="Calibri"/>
                <a:cs typeface="Calibri"/>
              </a:rPr>
              <a:t>different</a:t>
            </a:r>
            <a:r>
              <a:rPr sz="1897" spc="-57" dirty="0">
                <a:latin typeface="Calibri"/>
                <a:cs typeface="Calibri"/>
              </a:rPr>
              <a:t> </a:t>
            </a:r>
            <a:r>
              <a:rPr sz="1897" dirty="0">
                <a:latin typeface="Calibri"/>
                <a:cs typeface="Calibri"/>
              </a:rPr>
              <a:t>kinds</a:t>
            </a:r>
            <a:r>
              <a:rPr sz="1897" spc="-35" dirty="0">
                <a:latin typeface="Calibri"/>
                <a:cs typeface="Calibri"/>
              </a:rPr>
              <a:t> </a:t>
            </a:r>
            <a:r>
              <a:rPr sz="1897" dirty="0">
                <a:latin typeface="Calibri"/>
                <a:cs typeface="Calibri"/>
              </a:rPr>
              <a:t>of</a:t>
            </a:r>
            <a:r>
              <a:rPr sz="1897" spc="-44" dirty="0">
                <a:latin typeface="Calibri"/>
                <a:cs typeface="Calibri"/>
              </a:rPr>
              <a:t> </a:t>
            </a:r>
            <a:r>
              <a:rPr sz="1897" spc="-9" dirty="0">
                <a:latin typeface="Calibri"/>
                <a:cs typeface="Calibri"/>
              </a:rPr>
              <a:t>users)</a:t>
            </a:r>
            <a:endParaRPr sz="1897" dirty="0">
              <a:latin typeface="Calibri"/>
              <a:cs typeface="Calibri"/>
            </a:endParaRPr>
          </a:p>
          <a:p>
            <a:pPr marL="177623" indent="-166977">
              <a:spcBef>
                <a:spcPts val="265"/>
              </a:spcBef>
              <a:buFont typeface="Arial"/>
              <a:buChar char="•"/>
              <a:tabLst>
                <a:tab pos="178183" algn="l"/>
              </a:tabLst>
            </a:pPr>
            <a:r>
              <a:rPr sz="1897" spc="-9" dirty="0">
                <a:latin typeface="Calibri"/>
                <a:cs typeface="Calibri"/>
              </a:rPr>
              <a:t>Designers</a:t>
            </a:r>
            <a:endParaRPr sz="1897" dirty="0">
              <a:latin typeface="Calibri"/>
              <a:cs typeface="Calibri"/>
            </a:endParaRPr>
          </a:p>
          <a:p>
            <a:pPr marL="177623" indent="-166977">
              <a:spcBef>
                <a:spcPts val="274"/>
              </a:spcBef>
              <a:buFont typeface="Arial"/>
              <a:buChar char="•"/>
              <a:tabLst>
                <a:tab pos="178183" algn="l"/>
              </a:tabLst>
            </a:pPr>
            <a:r>
              <a:rPr sz="1897" spc="-9" dirty="0">
                <a:latin typeface="Calibri"/>
                <a:cs typeface="Calibri"/>
              </a:rPr>
              <a:t>Coders</a:t>
            </a:r>
            <a:endParaRPr sz="1897" dirty="0">
              <a:latin typeface="Calibri"/>
              <a:cs typeface="Calibri"/>
            </a:endParaRPr>
          </a:p>
          <a:p>
            <a:pPr marL="177623" indent="-166977">
              <a:spcBef>
                <a:spcPts val="265"/>
              </a:spcBef>
              <a:buFont typeface="Arial"/>
              <a:buChar char="•"/>
              <a:tabLst>
                <a:tab pos="178183" algn="l"/>
              </a:tabLst>
            </a:pPr>
            <a:r>
              <a:rPr sz="1897" spc="-9" dirty="0">
                <a:latin typeface="Calibri"/>
                <a:cs typeface="Calibri"/>
              </a:rPr>
              <a:t>Managers</a:t>
            </a:r>
            <a:r>
              <a:rPr sz="1897" spc="-66" dirty="0">
                <a:latin typeface="Calibri"/>
                <a:cs typeface="Calibri"/>
              </a:rPr>
              <a:t> </a:t>
            </a:r>
            <a:r>
              <a:rPr sz="1897" dirty="0">
                <a:latin typeface="Calibri"/>
                <a:cs typeface="Calibri"/>
              </a:rPr>
              <a:t>of</a:t>
            </a:r>
            <a:r>
              <a:rPr sz="1897" spc="-44" dirty="0">
                <a:latin typeface="Calibri"/>
                <a:cs typeface="Calibri"/>
              </a:rPr>
              <a:t> </a:t>
            </a:r>
            <a:r>
              <a:rPr sz="1897" dirty="0">
                <a:latin typeface="Calibri"/>
                <a:cs typeface="Calibri"/>
              </a:rPr>
              <a:t>the</a:t>
            </a:r>
            <a:r>
              <a:rPr sz="1897" spc="-44" dirty="0">
                <a:latin typeface="Calibri"/>
                <a:cs typeface="Calibri"/>
              </a:rPr>
              <a:t> </a:t>
            </a:r>
            <a:r>
              <a:rPr sz="1897" spc="-9" dirty="0">
                <a:latin typeface="Calibri"/>
                <a:cs typeface="Calibri"/>
              </a:rPr>
              <a:t>software</a:t>
            </a:r>
            <a:r>
              <a:rPr sz="1897" spc="-49" dirty="0">
                <a:latin typeface="Calibri"/>
                <a:cs typeface="Calibri"/>
              </a:rPr>
              <a:t> </a:t>
            </a:r>
            <a:r>
              <a:rPr sz="1897" spc="-9" dirty="0">
                <a:latin typeface="Calibri"/>
                <a:cs typeface="Calibri"/>
              </a:rPr>
              <a:t>engineering</a:t>
            </a:r>
            <a:r>
              <a:rPr sz="1897" spc="-49" dirty="0">
                <a:latin typeface="Calibri"/>
                <a:cs typeface="Calibri"/>
              </a:rPr>
              <a:t> </a:t>
            </a:r>
            <a:r>
              <a:rPr sz="1897" spc="-18" dirty="0">
                <a:latin typeface="Calibri"/>
                <a:cs typeface="Calibri"/>
              </a:rPr>
              <a:t>team</a:t>
            </a:r>
            <a:endParaRPr sz="1897" dirty="0">
              <a:latin typeface="Calibri"/>
              <a:cs typeface="Calibri"/>
            </a:endParaRPr>
          </a:p>
          <a:p>
            <a:pPr marL="177623" indent="-166977">
              <a:spcBef>
                <a:spcPts val="265"/>
              </a:spcBef>
              <a:buFont typeface="Arial"/>
              <a:buChar char="•"/>
              <a:tabLst>
                <a:tab pos="178183" algn="l"/>
              </a:tabLst>
            </a:pPr>
            <a:r>
              <a:rPr sz="1897" dirty="0">
                <a:latin typeface="Calibri"/>
                <a:cs typeface="Calibri"/>
              </a:rPr>
              <a:t>Sales</a:t>
            </a:r>
            <a:r>
              <a:rPr sz="1897" spc="-53" dirty="0">
                <a:latin typeface="Calibri"/>
                <a:cs typeface="Calibri"/>
              </a:rPr>
              <a:t> </a:t>
            </a:r>
            <a:r>
              <a:rPr sz="1897" dirty="0">
                <a:latin typeface="Calibri"/>
                <a:cs typeface="Calibri"/>
              </a:rPr>
              <a:t>&amp;</a:t>
            </a:r>
            <a:r>
              <a:rPr sz="1897" spc="-53" dirty="0">
                <a:latin typeface="Calibri"/>
                <a:cs typeface="Calibri"/>
              </a:rPr>
              <a:t> </a:t>
            </a:r>
            <a:r>
              <a:rPr sz="1897" spc="-9" dirty="0">
                <a:latin typeface="Calibri"/>
                <a:cs typeface="Calibri"/>
              </a:rPr>
              <a:t>Marketing</a:t>
            </a:r>
            <a:r>
              <a:rPr sz="1897" spc="-53" dirty="0">
                <a:latin typeface="Calibri"/>
                <a:cs typeface="Calibri"/>
              </a:rPr>
              <a:t> </a:t>
            </a:r>
            <a:r>
              <a:rPr sz="1897" dirty="0">
                <a:latin typeface="Calibri"/>
                <a:cs typeface="Calibri"/>
              </a:rPr>
              <a:t>people</a:t>
            </a:r>
            <a:r>
              <a:rPr sz="1897" spc="-62" dirty="0">
                <a:latin typeface="Calibri"/>
                <a:cs typeface="Calibri"/>
              </a:rPr>
              <a:t> </a:t>
            </a:r>
            <a:r>
              <a:rPr sz="1897" dirty="0">
                <a:latin typeface="Calibri"/>
                <a:cs typeface="Calibri"/>
              </a:rPr>
              <a:t>in</a:t>
            </a:r>
            <a:r>
              <a:rPr sz="1897" spc="-57" dirty="0">
                <a:latin typeface="Calibri"/>
                <a:cs typeface="Calibri"/>
              </a:rPr>
              <a:t> </a:t>
            </a:r>
            <a:r>
              <a:rPr sz="1897" dirty="0">
                <a:latin typeface="Calibri"/>
                <a:cs typeface="Calibri"/>
              </a:rPr>
              <a:t>your</a:t>
            </a:r>
            <a:r>
              <a:rPr sz="1897" spc="-49" dirty="0">
                <a:latin typeface="Calibri"/>
                <a:cs typeface="Calibri"/>
              </a:rPr>
              <a:t> </a:t>
            </a:r>
            <a:r>
              <a:rPr sz="1897" spc="-9" dirty="0">
                <a:latin typeface="Calibri"/>
                <a:cs typeface="Calibri"/>
              </a:rPr>
              <a:t>company</a:t>
            </a:r>
            <a:endParaRPr sz="1897" dirty="0">
              <a:latin typeface="Calibri"/>
              <a:cs typeface="Calibri"/>
            </a:endParaRPr>
          </a:p>
          <a:p>
            <a:pPr marL="177623" indent="-166977">
              <a:spcBef>
                <a:spcPts val="278"/>
              </a:spcBef>
              <a:buFont typeface="Arial"/>
              <a:buChar char="•"/>
              <a:tabLst>
                <a:tab pos="178183" algn="l"/>
              </a:tabLst>
            </a:pPr>
            <a:r>
              <a:rPr sz="1897" spc="-18" dirty="0">
                <a:latin typeface="Calibri"/>
                <a:cs typeface="Calibri"/>
              </a:rPr>
              <a:t>Executives</a:t>
            </a:r>
            <a:r>
              <a:rPr sz="1897" spc="-57" dirty="0">
                <a:latin typeface="Calibri"/>
                <a:cs typeface="Calibri"/>
              </a:rPr>
              <a:t> </a:t>
            </a:r>
            <a:r>
              <a:rPr sz="1897" spc="-9" dirty="0">
                <a:latin typeface="Calibri"/>
                <a:cs typeface="Calibri"/>
              </a:rPr>
              <a:t>concerned</a:t>
            </a:r>
            <a:r>
              <a:rPr sz="1897" spc="-40" dirty="0">
                <a:latin typeface="Calibri"/>
                <a:cs typeface="Calibri"/>
              </a:rPr>
              <a:t> </a:t>
            </a:r>
            <a:r>
              <a:rPr sz="1897" dirty="0">
                <a:latin typeface="Calibri"/>
                <a:cs typeface="Calibri"/>
              </a:rPr>
              <a:t>with</a:t>
            </a:r>
            <a:r>
              <a:rPr sz="1897" spc="-44" dirty="0">
                <a:latin typeface="Calibri"/>
                <a:cs typeface="Calibri"/>
              </a:rPr>
              <a:t> </a:t>
            </a:r>
            <a:r>
              <a:rPr sz="1897" dirty="0">
                <a:latin typeface="Calibri"/>
                <a:cs typeface="Calibri"/>
              </a:rPr>
              <a:t>costs</a:t>
            </a:r>
            <a:r>
              <a:rPr sz="1897" spc="-53" dirty="0">
                <a:latin typeface="Calibri"/>
                <a:cs typeface="Calibri"/>
              </a:rPr>
              <a:t> </a:t>
            </a:r>
            <a:r>
              <a:rPr sz="1897" dirty="0">
                <a:latin typeface="Calibri"/>
                <a:cs typeface="Calibri"/>
              </a:rPr>
              <a:t>&amp;</a:t>
            </a:r>
            <a:r>
              <a:rPr sz="1897" spc="-40" dirty="0">
                <a:latin typeface="Calibri"/>
                <a:cs typeface="Calibri"/>
              </a:rPr>
              <a:t> </a:t>
            </a:r>
            <a:r>
              <a:rPr sz="1897" spc="-9" dirty="0">
                <a:latin typeface="Calibri"/>
                <a:cs typeface="Calibri"/>
              </a:rPr>
              <a:t>finances</a:t>
            </a:r>
            <a:endParaRPr sz="1897" dirty="0">
              <a:latin typeface="Calibri"/>
              <a:cs typeface="Calibri"/>
            </a:endParaRPr>
          </a:p>
          <a:p>
            <a:pPr marL="177623" indent="-166977">
              <a:spcBef>
                <a:spcPts val="265"/>
              </a:spcBef>
              <a:buFont typeface="Arial"/>
              <a:buChar char="•"/>
              <a:tabLst>
                <a:tab pos="178183" algn="l"/>
              </a:tabLst>
            </a:pPr>
            <a:r>
              <a:rPr sz="1897" dirty="0">
                <a:latin typeface="Calibri"/>
                <a:cs typeface="Calibri"/>
              </a:rPr>
              <a:t>Human</a:t>
            </a:r>
            <a:r>
              <a:rPr sz="1897" spc="-79" dirty="0">
                <a:latin typeface="Calibri"/>
                <a:cs typeface="Calibri"/>
              </a:rPr>
              <a:t> </a:t>
            </a:r>
            <a:r>
              <a:rPr sz="1897" spc="-9" dirty="0">
                <a:latin typeface="Calibri"/>
                <a:cs typeface="Calibri"/>
              </a:rPr>
              <a:t>Resource</a:t>
            </a:r>
            <a:r>
              <a:rPr sz="1897" spc="-66" dirty="0">
                <a:latin typeface="Calibri"/>
                <a:cs typeface="Calibri"/>
              </a:rPr>
              <a:t> </a:t>
            </a:r>
            <a:r>
              <a:rPr sz="1897" dirty="0">
                <a:latin typeface="Calibri"/>
                <a:cs typeface="Calibri"/>
              </a:rPr>
              <a:t>&amp;</a:t>
            </a:r>
            <a:r>
              <a:rPr sz="1897" spc="-53" dirty="0">
                <a:latin typeface="Calibri"/>
                <a:cs typeface="Calibri"/>
              </a:rPr>
              <a:t> </a:t>
            </a:r>
            <a:r>
              <a:rPr sz="1897" spc="-9" dirty="0">
                <a:latin typeface="Calibri"/>
                <a:cs typeface="Calibri"/>
              </a:rPr>
              <a:t>Staffing</a:t>
            </a:r>
            <a:r>
              <a:rPr sz="1897" spc="-71" dirty="0">
                <a:latin typeface="Calibri"/>
                <a:cs typeface="Calibri"/>
              </a:rPr>
              <a:t> </a:t>
            </a:r>
            <a:r>
              <a:rPr sz="1897" spc="-9" dirty="0">
                <a:latin typeface="Calibri"/>
                <a:cs typeface="Calibri"/>
              </a:rPr>
              <a:t>Managers</a:t>
            </a:r>
            <a:endParaRPr sz="1897" dirty="0">
              <a:latin typeface="Calibri"/>
              <a:cs typeface="Calibri"/>
            </a:endParaRPr>
          </a:p>
          <a:p>
            <a:pPr marL="177623" marR="4483" indent="-166977">
              <a:lnSpc>
                <a:spcPct val="79500"/>
              </a:lnSpc>
              <a:spcBef>
                <a:spcPts val="741"/>
              </a:spcBef>
              <a:buFont typeface="Arial"/>
              <a:buChar char="•"/>
              <a:tabLst>
                <a:tab pos="178183" algn="l"/>
              </a:tabLst>
            </a:pPr>
            <a:r>
              <a:rPr sz="1897" dirty="0">
                <a:latin typeface="Calibri"/>
                <a:cs typeface="Calibri"/>
              </a:rPr>
              <a:t>“The</a:t>
            </a:r>
            <a:r>
              <a:rPr sz="1897" spc="-49" dirty="0">
                <a:latin typeface="Calibri"/>
                <a:cs typeface="Calibri"/>
              </a:rPr>
              <a:t> </a:t>
            </a:r>
            <a:r>
              <a:rPr sz="1897" spc="-9" dirty="0">
                <a:latin typeface="Calibri"/>
                <a:cs typeface="Calibri"/>
              </a:rPr>
              <a:t>general</a:t>
            </a:r>
            <a:r>
              <a:rPr sz="1897" spc="-49" dirty="0">
                <a:latin typeface="Calibri"/>
                <a:cs typeface="Calibri"/>
              </a:rPr>
              <a:t> </a:t>
            </a:r>
            <a:r>
              <a:rPr sz="1897" dirty="0">
                <a:latin typeface="Calibri"/>
                <a:cs typeface="Calibri"/>
              </a:rPr>
              <a:t>public”</a:t>
            </a:r>
            <a:r>
              <a:rPr sz="1897" spc="-62" dirty="0">
                <a:latin typeface="Calibri"/>
                <a:cs typeface="Calibri"/>
              </a:rPr>
              <a:t> </a:t>
            </a:r>
            <a:r>
              <a:rPr sz="1897" dirty="0">
                <a:latin typeface="Calibri"/>
                <a:cs typeface="Calibri"/>
              </a:rPr>
              <a:t>who</a:t>
            </a:r>
            <a:r>
              <a:rPr sz="1897" spc="-44" dirty="0">
                <a:latin typeface="Calibri"/>
                <a:cs typeface="Calibri"/>
              </a:rPr>
              <a:t> </a:t>
            </a:r>
            <a:r>
              <a:rPr sz="1897" dirty="0">
                <a:latin typeface="Calibri"/>
                <a:cs typeface="Calibri"/>
              </a:rPr>
              <a:t>may</a:t>
            </a:r>
            <a:r>
              <a:rPr sz="1897" spc="-40" dirty="0">
                <a:latin typeface="Calibri"/>
                <a:cs typeface="Calibri"/>
              </a:rPr>
              <a:t> </a:t>
            </a:r>
            <a:r>
              <a:rPr sz="1897" dirty="0">
                <a:latin typeface="Calibri"/>
                <a:cs typeface="Calibri"/>
              </a:rPr>
              <a:t>be</a:t>
            </a:r>
            <a:r>
              <a:rPr sz="1897" spc="-44" dirty="0">
                <a:latin typeface="Calibri"/>
                <a:cs typeface="Calibri"/>
              </a:rPr>
              <a:t> </a:t>
            </a:r>
            <a:r>
              <a:rPr sz="1897" spc="-9" dirty="0">
                <a:latin typeface="Calibri"/>
                <a:cs typeface="Calibri"/>
              </a:rPr>
              <a:t>impacted</a:t>
            </a:r>
            <a:r>
              <a:rPr sz="1897" spc="-62" dirty="0">
                <a:latin typeface="Calibri"/>
                <a:cs typeface="Calibri"/>
              </a:rPr>
              <a:t> </a:t>
            </a:r>
            <a:r>
              <a:rPr sz="1897" dirty="0">
                <a:latin typeface="Calibri"/>
                <a:cs typeface="Calibri"/>
              </a:rPr>
              <a:t>by</a:t>
            </a:r>
            <a:r>
              <a:rPr sz="1897" spc="-35" dirty="0">
                <a:latin typeface="Calibri"/>
                <a:cs typeface="Calibri"/>
              </a:rPr>
              <a:t> </a:t>
            </a:r>
            <a:r>
              <a:rPr sz="1897" dirty="0">
                <a:latin typeface="Calibri"/>
                <a:cs typeface="Calibri"/>
              </a:rPr>
              <a:t>the</a:t>
            </a:r>
            <a:r>
              <a:rPr sz="1897" spc="-44" dirty="0">
                <a:latin typeface="Calibri"/>
                <a:cs typeface="Calibri"/>
              </a:rPr>
              <a:t> </a:t>
            </a:r>
            <a:r>
              <a:rPr sz="1897" dirty="0">
                <a:latin typeface="Calibri"/>
                <a:cs typeface="Calibri"/>
              </a:rPr>
              <a:t>use</a:t>
            </a:r>
            <a:r>
              <a:rPr sz="1897" spc="-44" dirty="0">
                <a:latin typeface="Calibri"/>
                <a:cs typeface="Calibri"/>
              </a:rPr>
              <a:t> </a:t>
            </a:r>
            <a:r>
              <a:rPr sz="1897" dirty="0">
                <a:latin typeface="Calibri"/>
                <a:cs typeface="Calibri"/>
              </a:rPr>
              <a:t>of</a:t>
            </a:r>
            <a:r>
              <a:rPr sz="1897" spc="-40" dirty="0">
                <a:latin typeface="Calibri"/>
                <a:cs typeface="Calibri"/>
              </a:rPr>
              <a:t> </a:t>
            </a:r>
            <a:r>
              <a:rPr sz="1897" dirty="0">
                <a:latin typeface="Calibri"/>
                <a:cs typeface="Calibri"/>
              </a:rPr>
              <a:t>the</a:t>
            </a:r>
            <a:r>
              <a:rPr sz="1897" spc="-31" dirty="0">
                <a:latin typeface="Calibri"/>
                <a:cs typeface="Calibri"/>
              </a:rPr>
              <a:t> </a:t>
            </a:r>
            <a:r>
              <a:rPr sz="1897" spc="-9" dirty="0">
                <a:latin typeface="Calibri"/>
                <a:cs typeface="Calibri"/>
              </a:rPr>
              <a:t>software </a:t>
            </a:r>
            <a:r>
              <a:rPr sz="1897" dirty="0">
                <a:latin typeface="Calibri"/>
                <a:cs typeface="Calibri"/>
              </a:rPr>
              <a:t>(e.g.,</a:t>
            </a:r>
            <a:r>
              <a:rPr sz="1897" spc="-31" dirty="0">
                <a:latin typeface="Calibri"/>
                <a:cs typeface="Calibri"/>
              </a:rPr>
              <a:t> </a:t>
            </a:r>
            <a:r>
              <a:rPr sz="1897" spc="-9" dirty="0">
                <a:latin typeface="Calibri"/>
                <a:cs typeface="Calibri"/>
              </a:rPr>
              <a:t>patients</a:t>
            </a:r>
            <a:r>
              <a:rPr sz="1897" spc="-53" dirty="0">
                <a:latin typeface="Calibri"/>
                <a:cs typeface="Calibri"/>
              </a:rPr>
              <a:t> </a:t>
            </a:r>
            <a:r>
              <a:rPr sz="1897" spc="-18" dirty="0">
                <a:latin typeface="Calibri"/>
                <a:cs typeface="Calibri"/>
              </a:rPr>
              <a:t>affected</a:t>
            </a:r>
            <a:r>
              <a:rPr sz="1897" spc="-75" dirty="0">
                <a:latin typeface="Calibri"/>
                <a:cs typeface="Calibri"/>
              </a:rPr>
              <a:t> </a:t>
            </a:r>
            <a:r>
              <a:rPr sz="1897" dirty="0">
                <a:latin typeface="Calibri"/>
                <a:cs typeface="Calibri"/>
              </a:rPr>
              <a:t>by</a:t>
            </a:r>
            <a:r>
              <a:rPr sz="1897" spc="-31" dirty="0">
                <a:latin typeface="Calibri"/>
                <a:cs typeface="Calibri"/>
              </a:rPr>
              <a:t> </a:t>
            </a:r>
            <a:r>
              <a:rPr sz="1897" spc="-9" dirty="0">
                <a:latin typeface="Calibri"/>
                <a:cs typeface="Calibri"/>
              </a:rPr>
              <a:t>glitches</a:t>
            </a:r>
            <a:r>
              <a:rPr sz="1897" spc="-53" dirty="0">
                <a:latin typeface="Calibri"/>
                <a:cs typeface="Calibri"/>
              </a:rPr>
              <a:t> </a:t>
            </a:r>
            <a:r>
              <a:rPr sz="1897" dirty="0">
                <a:latin typeface="Calibri"/>
                <a:cs typeface="Calibri"/>
              </a:rPr>
              <a:t>in</a:t>
            </a:r>
            <a:r>
              <a:rPr sz="1897" spc="-22" dirty="0">
                <a:latin typeface="Calibri"/>
                <a:cs typeface="Calibri"/>
              </a:rPr>
              <a:t> </a:t>
            </a:r>
            <a:r>
              <a:rPr sz="1897" spc="-9" dirty="0">
                <a:latin typeface="Calibri"/>
                <a:cs typeface="Calibri"/>
              </a:rPr>
              <a:t>hospital</a:t>
            </a:r>
            <a:r>
              <a:rPr sz="1897" spc="-44" dirty="0">
                <a:latin typeface="Calibri"/>
                <a:cs typeface="Calibri"/>
              </a:rPr>
              <a:t> </a:t>
            </a:r>
            <a:r>
              <a:rPr sz="1897" spc="-9" dirty="0">
                <a:latin typeface="Calibri"/>
                <a:cs typeface="Calibri"/>
              </a:rPr>
              <a:t>accounting</a:t>
            </a:r>
            <a:r>
              <a:rPr sz="1897" spc="-49" dirty="0">
                <a:latin typeface="Calibri"/>
                <a:cs typeface="Calibri"/>
              </a:rPr>
              <a:t> </a:t>
            </a:r>
            <a:r>
              <a:rPr sz="1897" spc="-9" dirty="0">
                <a:latin typeface="Calibri"/>
                <a:cs typeface="Calibri"/>
              </a:rPr>
              <a:t>software)</a:t>
            </a:r>
            <a:endParaRPr sz="1897"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0822" y="702474"/>
            <a:ext cx="7585295" cy="1300928"/>
          </a:xfrm>
          <a:prstGeom prst="rect">
            <a:avLst/>
          </a:prstGeom>
        </p:spPr>
        <p:txBody>
          <a:bodyPr vert="horz" wrap="square" lIns="0" tIns="107246" rIns="0" bIns="0" rtlCol="0" anchor="t">
            <a:spAutoFit/>
          </a:bodyPr>
          <a:lstStyle/>
          <a:p>
            <a:pPr marL="10646" marR="4483">
              <a:lnSpc>
                <a:spcPts val="3141"/>
              </a:lnSpc>
              <a:spcBef>
                <a:spcPts val="485"/>
              </a:spcBef>
            </a:pPr>
            <a:r>
              <a:rPr sz="2912" dirty="0"/>
              <a:t>How</a:t>
            </a:r>
            <a:r>
              <a:rPr sz="2912" spc="-101" dirty="0"/>
              <a:t> </a:t>
            </a:r>
            <a:r>
              <a:rPr sz="2912" spc="-18" dirty="0"/>
              <a:t>would</a:t>
            </a:r>
            <a:r>
              <a:rPr sz="2912" spc="-106" dirty="0"/>
              <a:t> </a:t>
            </a:r>
            <a:r>
              <a:rPr sz="2912" dirty="0"/>
              <a:t>we</a:t>
            </a:r>
            <a:r>
              <a:rPr sz="2912" spc="-88" dirty="0"/>
              <a:t> </a:t>
            </a:r>
            <a:r>
              <a:rPr sz="2912" spc="-31" dirty="0"/>
              <a:t>evaluate</a:t>
            </a:r>
            <a:r>
              <a:rPr sz="2912" spc="-115" dirty="0"/>
              <a:t> </a:t>
            </a:r>
            <a:r>
              <a:rPr sz="2912" dirty="0"/>
              <a:t>a</a:t>
            </a:r>
            <a:r>
              <a:rPr sz="2912" spc="-106" dirty="0"/>
              <a:t> </a:t>
            </a:r>
            <a:r>
              <a:rPr sz="2912" spc="-22" dirty="0"/>
              <a:t>software</a:t>
            </a:r>
            <a:r>
              <a:rPr sz="2912" spc="-88" dirty="0"/>
              <a:t> </a:t>
            </a:r>
            <a:r>
              <a:rPr sz="2912" spc="-9" dirty="0"/>
              <a:t>specification? </a:t>
            </a:r>
            <a:r>
              <a:rPr sz="2912" spc="-22" dirty="0"/>
              <a:t>(Discriminating</a:t>
            </a:r>
            <a:r>
              <a:rPr sz="2912" spc="-119" dirty="0"/>
              <a:t> </a:t>
            </a:r>
            <a:r>
              <a:rPr sz="2912" dirty="0"/>
              <a:t>Good</a:t>
            </a:r>
            <a:r>
              <a:rPr sz="2912" spc="-93" dirty="0"/>
              <a:t> </a:t>
            </a:r>
            <a:r>
              <a:rPr sz="2912" dirty="0"/>
              <a:t>vs.</a:t>
            </a:r>
            <a:r>
              <a:rPr sz="2912" spc="-106" dirty="0"/>
              <a:t> </a:t>
            </a:r>
            <a:r>
              <a:rPr sz="2912" dirty="0"/>
              <a:t>Bad</a:t>
            </a:r>
            <a:r>
              <a:rPr sz="2912" spc="-93" dirty="0"/>
              <a:t> </a:t>
            </a:r>
            <a:r>
              <a:rPr sz="2912" spc="-9" dirty="0"/>
              <a:t>Specification)</a:t>
            </a:r>
            <a:endParaRPr sz="2912"/>
          </a:p>
        </p:txBody>
      </p:sp>
      <p:sp>
        <p:nvSpPr>
          <p:cNvPr id="3" name="object 3"/>
          <p:cNvSpPr txBox="1"/>
          <p:nvPr/>
        </p:nvSpPr>
        <p:spPr>
          <a:xfrm>
            <a:off x="1098413" y="2400428"/>
            <a:ext cx="2380690" cy="1626274"/>
          </a:xfrm>
          <a:prstGeom prst="rect">
            <a:avLst/>
          </a:prstGeom>
        </p:spPr>
        <p:txBody>
          <a:bodyPr vert="horz" wrap="square" lIns="0" tIns="12886" rIns="0" bIns="0" rtlCol="0">
            <a:spAutoFit/>
          </a:bodyPr>
          <a:lstStyle/>
          <a:p>
            <a:pPr marL="177623" indent="-166977">
              <a:spcBef>
                <a:spcPts val="101"/>
              </a:spcBef>
              <a:buFont typeface="Arial"/>
              <a:buChar char="•"/>
              <a:tabLst>
                <a:tab pos="178183" algn="l"/>
              </a:tabLst>
            </a:pPr>
            <a:r>
              <a:rPr lang="en-US" sz="2030" spc="-9" dirty="0">
                <a:latin typeface="Calibri"/>
                <a:cs typeface="Calibri"/>
              </a:rPr>
              <a:t>Understandable</a:t>
            </a:r>
          </a:p>
          <a:p>
            <a:pPr marL="177623" indent="-166977">
              <a:spcBef>
                <a:spcPts val="101"/>
              </a:spcBef>
              <a:buFont typeface="Arial"/>
              <a:buChar char="•"/>
              <a:tabLst>
                <a:tab pos="178183" algn="l"/>
              </a:tabLst>
            </a:pPr>
            <a:endParaRPr lang="en-US" sz="2030" spc="-9" dirty="0">
              <a:latin typeface="Calibri"/>
              <a:cs typeface="Calibri"/>
            </a:endParaRPr>
          </a:p>
          <a:p>
            <a:pPr marL="177623" indent="-166977">
              <a:spcBef>
                <a:spcPts val="101"/>
              </a:spcBef>
              <a:buFont typeface="Arial"/>
              <a:buChar char="•"/>
              <a:tabLst>
                <a:tab pos="178183" algn="l"/>
              </a:tabLst>
            </a:pPr>
            <a:r>
              <a:rPr lang="en-US" sz="2030" spc="-9" dirty="0">
                <a:latin typeface="Calibri"/>
                <a:cs typeface="Calibri"/>
              </a:rPr>
              <a:t>Implementable</a:t>
            </a:r>
          </a:p>
          <a:p>
            <a:pPr marL="177623" indent="-166977">
              <a:spcBef>
                <a:spcPts val="101"/>
              </a:spcBef>
              <a:buFont typeface="Arial"/>
              <a:buChar char="•"/>
              <a:tabLst>
                <a:tab pos="178183" algn="l"/>
              </a:tabLst>
            </a:pPr>
            <a:endParaRPr lang="en-US" sz="2030" spc="-9" dirty="0">
              <a:latin typeface="Calibri"/>
              <a:cs typeface="Calibri"/>
            </a:endParaRPr>
          </a:p>
          <a:p>
            <a:pPr marL="177623" indent="-166977">
              <a:spcBef>
                <a:spcPts val="101"/>
              </a:spcBef>
              <a:buFont typeface="Arial"/>
              <a:buChar char="•"/>
              <a:tabLst>
                <a:tab pos="178183" algn="l"/>
              </a:tabLst>
            </a:pPr>
            <a:r>
              <a:rPr lang="en-US" sz="2030" spc="-9" dirty="0">
                <a:latin typeface="Calibri"/>
                <a:cs typeface="Calibri"/>
              </a:rPr>
              <a:t>Testable</a:t>
            </a:r>
            <a:endParaRPr sz="203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8080" y="717109"/>
            <a:ext cx="6172760" cy="965573"/>
          </a:xfrm>
          <a:prstGeom prst="rect">
            <a:avLst/>
          </a:prstGeom>
        </p:spPr>
        <p:txBody>
          <a:bodyPr vert="horz" wrap="square" lIns="0" tIns="67235" rIns="0" bIns="0" rtlCol="0" anchor="t">
            <a:spAutoFit/>
          </a:bodyPr>
          <a:lstStyle/>
          <a:p>
            <a:pPr marL="11206" marR="4483">
              <a:lnSpc>
                <a:spcPts val="3459"/>
              </a:lnSpc>
              <a:spcBef>
                <a:spcPts val="529"/>
              </a:spcBef>
            </a:pPr>
            <a:r>
              <a:rPr dirty="0"/>
              <a:t>How</a:t>
            </a:r>
            <a:r>
              <a:rPr spc="-79" dirty="0"/>
              <a:t> </a:t>
            </a:r>
            <a:r>
              <a:rPr dirty="0"/>
              <a:t>do</a:t>
            </a:r>
            <a:r>
              <a:rPr spc="-62" dirty="0"/>
              <a:t> </a:t>
            </a:r>
            <a:r>
              <a:rPr dirty="0"/>
              <a:t>we</a:t>
            </a:r>
            <a:r>
              <a:rPr spc="-66" dirty="0"/>
              <a:t> </a:t>
            </a:r>
            <a:r>
              <a:rPr spc="-9" dirty="0"/>
              <a:t>express</a:t>
            </a:r>
            <a:r>
              <a:rPr spc="-101" dirty="0"/>
              <a:t> </a:t>
            </a:r>
            <a:r>
              <a:rPr dirty="0"/>
              <a:t>a</a:t>
            </a:r>
            <a:r>
              <a:rPr spc="-62" dirty="0"/>
              <a:t> </a:t>
            </a:r>
            <a:r>
              <a:rPr spc="-9" dirty="0"/>
              <a:t>specification</a:t>
            </a:r>
            <a:r>
              <a:rPr spc="-79" dirty="0"/>
              <a:t> </a:t>
            </a:r>
            <a:r>
              <a:rPr spc="-22" dirty="0"/>
              <a:t>(or </a:t>
            </a:r>
            <a:r>
              <a:rPr spc="-9" dirty="0"/>
              <a:t>design)?</a:t>
            </a:r>
          </a:p>
        </p:txBody>
      </p:sp>
      <p:sp>
        <p:nvSpPr>
          <p:cNvPr id="3" name="object 3"/>
          <p:cNvSpPr txBox="1"/>
          <p:nvPr/>
        </p:nvSpPr>
        <p:spPr>
          <a:xfrm>
            <a:off x="888100" y="1796924"/>
            <a:ext cx="5921188" cy="3119888"/>
          </a:xfrm>
          <a:prstGeom prst="rect">
            <a:avLst/>
          </a:prstGeom>
        </p:spPr>
        <p:txBody>
          <a:bodyPr vert="horz" wrap="square" lIns="0" tIns="12886" rIns="0" bIns="0" rtlCol="0">
            <a:spAutoFit/>
          </a:bodyPr>
          <a:lstStyle/>
          <a:p>
            <a:pPr marL="177623" indent="-166977">
              <a:spcBef>
                <a:spcPts val="101"/>
              </a:spcBef>
              <a:buFont typeface="Arial"/>
              <a:buChar char="•"/>
              <a:tabLst>
                <a:tab pos="178183" algn="l"/>
              </a:tabLst>
            </a:pPr>
            <a:r>
              <a:rPr sz="2030" spc="-9" dirty="0">
                <a:latin typeface="Calibri"/>
                <a:cs typeface="Calibri"/>
              </a:rPr>
              <a:t>English</a:t>
            </a:r>
            <a:endParaRPr sz="2030">
              <a:latin typeface="Calibri"/>
              <a:cs typeface="Calibri"/>
            </a:endParaRPr>
          </a:p>
          <a:p>
            <a:pPr>
              <a:spcBef>
                <a:spcPts val="26"/>
              </a:spcBef>
              <a:buFont typeface="Arial"/>
              <a:buChar char="•"/>
            </a:pPr>
            <a:endParaRPr sz="2780">
              <a:latin typeface="Calibri"/>
              <a:cs typeface="Calibri"/>
            </a:endParaRPr>
          </a:p>
          <a:p>
            <a:pPr marL="177623" indent="-166977">
              <a:buFont typeface="Arial"/>
              <a:buChar char="•"/>
              <a:tabLst>
                <a:tab pos="178183" algn="l"/>
              </a:tabLst>
            </a:pPr>
            <a:r>
              <a:rPr sz="2030" dirty="0">
                <a:latin typeface="Calibri"/>
                <a:cs typeface="Calibri"/>
              </a:rPr>
              <a:t>Formal</a:t>
            </a:r>
            <a:r>
              <a:rPr sz="2030" spc="-49" dirty="0">
                <a:latin typeface="Calibri"/>
                <a:cs typeface="Calibri"/>
              </a:rPr>
              <a:t> </a:t>
            </a:r>
            <a:r>
              <a:rPr sz="2030" spc="-18" dirty="0">
                <a:latin typeface="Calibri"/>
                <a:cs typeface="Calibri"/>
              </a:rPr>
              <a:t>logic</a:t>
            </a:r>
            <a:endParaRPr sz="2030">
              <a:latin typeface="Calibri"/>
              <a:cs typeface="Calibri"/>
            </a:endParaRPr>
          </a:p>
          <a:p>
            <a:pPr>
              <a:spcBef>
                <a:spcPts val="35"/>
              </a:spcBef>
              <a:buFont typeface="Arial"/>
              <a:buChar char="•"/>
            </a:pPr>
            <a:endParaRPr sz="2780">
              <a:latin typeface="Calibri"/>
              <a:cs typeface="Calibri"/>
            </a:endParaRPr>
          </a:p>
          <a:p>
            <a:pPr marL="177623" indent="-166977">
              <a:buFont typeface="Arial"/>
              <a:buChar char="•"/>
              <a:tabLst>
                <a:tab pos="178183" algn="l"/>
              </a:tabLst>
            </a:pPr>
            <a:r>
              <a:rPr sz="2030" spc="-9" dirty="0">
                <a:latin typeface="Calibri"/>
                <a:cs typeface="Calibri"/>
              </a:rPr>
              <a:t>Various</a:t>
            </a:r>
            <a:r>
              <a:rPr sz="2030" spc="-71" dirty="0">
                <a:latin typeface="Calibri"/>
                <a:cs typeface="Calibri"/>
              </a:rPr>
              <a:t> </a:t>
            </a:r>
            <a:r>
              <a:rPr sz="2030" dirty="0">
                <a:latin typeface="Calibri"/>
                <a:cs typeface="Calibri"/>
              </a:rPr>
              <a:t>diagrams</a:t>
            </a:r>
            <a:r>
              <a:rPr sz="2030" spc="-49" dirty="0">
                <a:latin typeface="Calibri"/>
                <a:cs typeface="Calibri"/>
              </a:rPr>
              <a:t> </a:t>
            </a:r>
            <a:r>
              <a:rPr sz="2030" dirty="0">
                <a:latin typeface="Calibri"/>
                <a:cs typeface="Calibri"/>
              </a:rPr>
              <a:t>that</a:t>
            </a:r>
            <a:r>
              <a:rPr sz="2030" spc="-44" dirty="0">
                <a:latin typeface="Calibri"/>
                <a:cs typeface="Calibri"/>
              </a:rPr>
              <a:t> </a:t>
            </a:r>
            <a:r>
              <a:rPr sz="2030" dirty="0">
                <a:latin typeface="Calibri"/>
                <a:cs typeface="Calibri"/>
              </a:rPr>
              <a:t>follow</a:t>
            </a:r>
            <a:r>
              <a:rPr sz="2030" spc="-75" dirty="0">
                <a:latin typeface="Calibri"/>
                <a:cs typeface="Calibri"/>
              </a:rPr>
              <a:t> </a:t>
            </a:r>
            <a:r>
              <a:rPr sz="2030" dirty="0">
                <a:latin typeface="Calibri"/>
                <a:cs typeface="Calibri"/>
              </a:rPr>
              <a:t>a</a:t>
            </a:r>
            <a:r>
              <a:rPr sz="2030" spc="-66" dirty="0">
                <a:latin typeface="Calibri"/>
                <a:cs typeface="Calibri"/>
              </a:rPr>
              <a:t> </a:t>
            </a:r>
            <a:r>
              <a:rPr sz="2030" spc="-9" dirty="0">
                <a:latin typeface="Calibri"/>
                <a:cs typeface="Calibri"/>
              </a:rPr>
              <a:t>well-</a:t>
            </a:r>
            <a:r>
              <a:rPr sz="2030" dirty="0">
                <a:latin typeface="Calibri"/>
                <a:cs typeface="Calibri"/>
              </a:rPr>
              <a:t>understood</a:t>
            </a:r>
            <a:r>
              <a:rPr sz="2030" spc="-75" dirty="0">
                <a:latin typeface="Calibri"/>
                <a:cs typeface="Calibri"/>
              </a:rPr>
              <a:t> </a:t>
            </a:r>
            <a:r>
              <a:rPr sz="2030" spc="-9" dirty="0">
                <a:latin typeface="Calibri"/>
                <a:cs typeface="Calibri"/>
              </a:rPr>
              <a:t>format</a:t>
            </a:r>
            <a:endParaRPr sz="2030">
              <a:latin typeface="Calibri"/>
              <a:cs typeface="Calibri"/>
            </a:endParaRPr>
          </a:p>
          <a:p>
            <a:pPr marL="509895" lvl="1" indent="-165856">
              <a:spcBef>
                <a:spcPts val="202"/>
              </a:spcBef>
              <a:buFont typeface="Arial"/>
              <a:buChar char="•"/>
              <a:tabLst>
                <a:tab pos="510455" algn="l"/>
              </a:tabLst>
            </a:pPr>
            <a:r>
              <a:rPr sz="1721" dirty="0">
                <a:latin typeface="Calibri"/>
                <a:cs typeface="Calibri"/>
              </a:rPr>
              <a:t>“Structured</a:t>
            </a:r>
            <a:r>
              <a:rPr sz="1721" spc="13" dirty="0">
                <a:latin typeface="Calibri"/>
                <a:cs typeface="Calibri"/>
              </a:rPr>
              <a:t> </a:t>
            </a:r>
            <a:r>
              <a:rPr sz="1721" dirty="0">
                <a:latin typeface="Calibri"/>
                <a:cs typeface="Calibri"/>
              </a:rPr>
              <a:t>Analysis</a:t>
            </a:r>
            <a:r>
              <a:rPr sz="1721" spc="22" dirty="0">
                <a:latin typeface="Calibri"/>
                <a:cs typeface="Calibri"/>
              </a:rPr>
              <a:t> </a:t>
            </a:r>
            <a:r>
              <a:rPr sz="1721" dirty="0">
                <a:latin typeface="Calibri"/>
                <a:cs typeface="Calibri"/>
              </a:rPr>
              <a:t>&amp;</a:t>
            </a:r>
            <a:r>
              <a:rPr sz="1721" spc="44" dirty="0">
                <a:latin typeface="Calibri"/>
                <a:cs typeface="Calibri"/>
              </a:rPr>
              <a:t> </a:t>
            </a:r>
            <a:r>
              <a:rPr sz="1721" dirty="0">
                <a:latin typeface="Calibri"/>
                <a:cs typeface="Calibri"/>
              </a:rPr>
              <a:t>Structured</a:t>
            </a:r>
            <a:r>
              <a:rPr sz="1721" spc="13" dirty="0">
                <a:latin typeface="Calibri"/>
                <a:cs typeface="Calibri"/>
              </a:rPr>
              <a:t> </a:t>
            </a:r>
            <a:r>
              <a:rPr sz="1721" spc="-9" dirty="0">
                <a:latin typeface="Calibri"/>
                <a:cs typeface="Calibri"/>
              </a:rPr>
              <a:t>Design”</a:t>
            </a:r>
            <a:endParaRPr sz="1721">
              <a:latin typeface="Calibri"/>
              <a:cs typeface="Calibri"/>
            </a:endParaRPr>
          </a:p>
          <a:p>
            <a:pPr marL="509895" lvl="1" indent="-165856">
              <a:spcBef>
                <a:spcPts val="180"/>
              </a:spcBef>
              <a:buFont typeface="Arial"/>
              <a:buChar char="•"/>
              <a:tabLst>
                <a:tab pos="510455" algn="l"/>
              </a:tabLst>
            </a:pPr>
            <a:r>
              <a:rPr sz="1721" dirty="0">
                <a:latin typeface="Calibri"/>
                <a:cs typeface="Calibri"/>
              </a:rPr>
              <a:t>“Unified</a:t>
            </a:r>
            <a:r>
              <a:rPr sz="1721" spc="44" dirty="0">
                <a:latin typeface="Calibri"/>
                <a:cs typeface="Calibri"/>
              </a:rPr>
              <a:t> </a:t>
            </a:r>
            <a:r>
              <a:rPr sz="1721" dirty="0">
                <a:latin typeface="Calibri"/>
                <a:cs typeface="Calibri"/>
              </a:rPr>
              <a:t>Modeling</a:t>
            </a:r>
            <a:r>
              <a:rPr sz="1721" spc="53" dirty="0">
                <a:latin typeface="Calibri"/>
                <a:cs typeface="Calibri"/>
              </a:rPr>
              <a:t> </a:t>
            </a:r>
            <a:r>
              <a:rPr sz="1721" dirty="0">
                <a:latin typeface="Calibri"/>
                <a:cs typeface="Calibri"/>
              </a:rPr>
              <a:t>Language”</a:t>
            </a:r>
            <a:r>
              <a:rPr sz="1721" spc="18" dirty="0">
                <a:latin typeface="Calibri"/>
                <a:cs typeface="Calibri"/>
              </a:rPr>
              <a:t> </a:t>
            </a:r>
            <a:r>
              <a:rPr sz="1721" spc="-9" dirty="0">
                <a:latin typeface="Calibri"/>
                <a:cs typeface="Calibri"/>
              </a:rPr>
              <a:t>(UML)</a:t>
            </a:r>
            <a:endParaRPr sz="1721">
              <a:latin typeface="Calibri"/>
              <a:cs typeface="Calibri"/>
            </a:endParaRPr>
          </a:p>
          <a:p>
            <a:pPr marL="676311" marR="1276418" indent="41464">
              <a:lnSpc>
                <a:spcPct val="110900"/>
              </a:lnSpc>
              <a:spcBef>
                <a:spcPts val="22"/>
              </a:spcBef>
            </a:pPr>
            <a:r>
              <a:rPr sz="1456" u="sng" spc="-9" dirty="0">
                <a:solidFill>
                  <a:srgbClr val="0562C1"/>
                </a:solidFill>
                <a:uFill>
                  <a:solidFill>
                    <a:srgbClr val="0562C1"/>
                  </a:solidFill>
                </a:uFill>
                <a:latin typeface="Calibri"/>
                <a:cs typeface="Calibri"/>
              </a:rPr>
              <a:t>https://</a:t>
            </a:r>
            <a:r>
              <a:rPr sz="1456" u="sng" spc="-9" dirty="0">
                <a:solidFill>
                  <a:srgbClr val="0562C1"/>
                </a:solidFill>
                <a:uFill>
                  <a:solidFill>
                    <a:srgbClr val="0562C1"/>
                  </a:solidFill>
                </a:uFill>
                <a:latin typeface="Calibri"/>
                <a:cs typeface="Calibri"/>
                <a:hlinkClick r:id="rId2"/>
              </a:rPr>
              <a:t>www.youtube.com/watch?v=8CBnAmYnwk0</a:t>
            </a:r>
            <a:r>
              <a:rPr sz="1456" spc="-9" dirty="0">
                <a:solidFill>
                  <a:srgbClr val="0562C1"/>
                </a:solidFill>
                <a:latin typeface="Calibri"/>
                <a:cs typeface="Calibri"/>
              </a:rPr>
              <a:t> </a:t>
            </a:r>
            <a:r>
              <a:rPr sz="1456" u="sng" spc="-9" dirty="0">
                <a:solidFill>
                  <a:srgbClr val="0562C1"/>
                </a:solidFill>
                <a:uFill>
                  <a:solidFill>
                    <a:srgbClr val="0562C1"/>
                  </a:solidFill>
                </a:uFill>
                <a:latin typeface="Calibri"/>
                <a:cs typeface="Calibri"/>
              </a:rPr>
              <a:t>https://</a:t>
            </a:r>
            <a:r>
              <a:rPr sz="1456" u="sng" spc="-9" dirty="0">
                <a:solidFill>
                  <a:srgbClr val="0562C1"/>
                </a:solidFill>
                <a:uFill>
                  <a:solidFill>
                    <a:srgbClr val="0562C1"/>
                  </a:solidFill>
                </a:uFill>
                <a:latin typeface="Calibri"/>
                <a:cs typeface="Calibri"/>
                <a:hlinkClick r:id="rId3"/>
              </a:rPr>
              <a:t>www.youtube.com/watch?v=vgYKW9O6fFE</a:t>
            </a:r>
            <a:r>
              <a:rPr sz="1456" spc="-9" dirty="0">
                <a:solidFill>
                  <a:srgbClr val="0562C1"/>
                </a:solidFill>
                <a:latin typeface="Calibri"/>
                <a:cs typeface="Calibri"/>
              </a:rPr>
              <a:t> </a:t>
            </a:r>
            <a:r>
              <a:rPr sz="1456" u="sng" spc="-9" dirty="0">
                <a:solidFill>
                  <a:srgbClr val="0562C1"/>
                </a:solidFill>
                <a:uFill>
                  <a:solidFill>
                    <a:srgbClr val="0562C1"/>
                  </a:solidFill>
                </a:uFill>
                <a:latin typeface="Calibri"/>
                <a:cs typeface="Calibri"/>
              </a:rPr>
              <a:t>https://</a:t>
            </a:r>
            <a:r>
              <a:rPr sz="1456" u="sng" spc="-9" dirty="0">
                <a:solidFill>
                  <a:srgbClr val="0562C1"/>
                </a:solidFill>
                <a:uFill>
                  <a:solidFill>
                    <a:srgbClr val="0562C1"/>
                  </a:solidFill>
                </a:uFill>
                <a:latin typeface="Calibri"/>
                <a:cs typeface="Calibri"/>
                <a:hlinkClick r:id="rId4"/>
              </a:rPr>
              <a:t>www.youtube.com/watch?v=FkRwbVUVFvE</a:t>
            </a:r>
            <a:endParaRPr sz="1456">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3687" y="1375262"/>
            <a:ext cx="2543735" cy="1123271"/>
          </a:xfrm>
          <a:prstGeom prst="rect">
            <a:avLst/>
          </a:prstGeom>
        </p:spPr>
        <p:txBody>
          <a:bodyPr vert="horz" wrap="square" lIns="0" tIns="15128" rIns="0" bIns="0" rtlCol="0" anchor="t">
            <a:spAutoFit/>
          </a:bodyPr>
          <a:lstStyle/>
          <a:p>
            <a:pPr marL="11206">
              <a:spcBef>
                <a:spcPts val="119"/>
              </a:spcBef>
            </a:pPr>
            <a:r>
              <a:rPr dirty="0"/>
              <a:t>Class</a:t>
            </a:r>
            <a:r>
              <a:rPr spc="-101" dirty="0"/>
              <a:t> </a:t>
            </a:r>
            <a:r>
              <a:rPr spc="-9" dirty="0"/>
              <a:t>Exercise</a:t>
            </a:r>
            <a:r>
              <a:rPr spc="-93" dirty="0"/>
              <a:t> </a:t>
            </a:r>
            <a:r>
              <a:rPr spc="-44" dirty="0"/>
              <a:t>1</a:t>
            </a:r>
          </a:p>
        </p:txBody>
      </p:sp>
      <p:sp>
        <p:nvSpPr>
          <p:cNvPr id="3" name="object 3"/>
          <p:cNvSpPr txBox="1"/>
          <p:nvPr/>
        </p:nvSpPr>
        <p:spPr>
          <a:xfrm>
            <a:off x="2323687" y="2890272"/>
            <a:ext cx="7460876" cy="2938391"/>
          </a:xfrm>
          <a:prstGeom prst="rect">
            <a:avLst/>
          </a:prstGeom>
        </p:spPr>
        <p:txBody>
          <a:bodyPr vert="horz" wrap="square" lIns="0" tIns="46504" rIns="0" bIns="0" rtlCol="0">
            <a:spAutoFit/>
          </a:bodyPr>
          <a:lstStyle/>
          <a:p>
            <a:pPr marL="11206" marR="652217">
              <a:lnSpc>
                <a:spcPts val="2206"/>
              </a:lnSpc>
              <a:spcBef>
                <a:spcPts val="366"/>
              </a:spcBef>
            </a:pPr>
            <a:r>
              <a:rPr sz="2030" b="1" dirty="0">
                <a:latin typeface="Calibri"/>
                <a:cs typeface="Calibri"/>
              </a:rPr>
              <a:t>A</a:t>
            </a:r>
            <a:r>
              <a:rPr sz="2030" b="1" spc="-22" dirty="0">
                <a:latin typeface="Calibri"/>
                <a:cs typeface="Calibri"/>
              </a:rPr>
              <a:t> </a:t>
            </a:r>
            <a:r>
              <a:rPr sz="2030" b="1" dirty="0">
                <a:latin typeface="Calibri"/>
                <a:cs typeface="Calibri"/>
              </a:rPr>
              <a:t>mobile</a:t>
            </a:r>
            <a:r>
              <a:rPr sz="2030" b="1" spc="-35" dirty="0">
                <a:latin typeface="Calibri"/>
                <a:cs typeface="Calibri"/>
              </a:rPr>
              <a:t> </a:t>
            </a:r>
            <a:r>
              <a:rPr sz="2030" b="1" dirty="0">
                <a:latin typeface="Calibri"/>
                <a:cs typeface="Calibri"/>
              </a:rPr>
              <a:t>app</a:t>
            </a:r>
            <a:r>
              <a:rPr sz="2030" b="1" spc="-22" dirty="0">
                <a:latin typeface="Calibri"/>
                <a:cs typeface="Calibri"/>
              </a:rPr>
              <a:t> </a:t>
            </a:r>
            <a:r>
              <a:rPr sz="2030" b="1" dirty="0">
                <a:latin typeface="Calibri"/>
                <a:cs typeface="Calibri"/>
              </a:rPr>
              <a:t>has</a:t>
            </a:r>
            <a:r>
              <a:rPr sz="2030" b="1" spc="-22" dirty="0">
                <a:latin typeface="Calibri"/>
                <a:cs typeface="Calibri"/>
              </a:rPr>
              <a:t> </a:t>
            </a:r>
            <a:r>
              <a:rPr sz="2030" b="1" dirty="0">
                <a:latin typeface="Calibri"/>
                <a:cs typeface="Calibri"/>
              </a:rPr>
              <a:t>to</a:t>
            </a:r>
            <a:r>
              <a:rPr sz="2030" b="1" spc="-22" dirty="0">
                <a:latin typeface="Calibri"/>
                <a:cs typeface="Calibri"/>
              </a:rPr>
              <a:t> </a:t>
            </a:r>
            <a:r>
              <a:rPr sz="2030" b="1" dirty="0">
                <a:latin typeface="Calibri"/>
                <a:cs typeface="Calibri"/>
              </a:rPr>
              <a:t>be</a:t>
            </a:r>
            <a:r>
              <a:rPr sz="2030" b="1" spc="-18" dirty="0">
                <a:latin typeface="Calibri"/>
                <a:cs typeface="Calibri"/>
              </a:rPr>
              <a:t> </a:t>
            </a:r>
            <a:r>
              <a:rPr sz="2030" b="1" dirty="0">
                <a:latin typeface="Calibri"/>
                <a:cs typeface="Calibri"/>
              </a:rPr>
              <a:t>developed</a:t>
            </a:r>
            <a:r>
              <a:rPr sz="2030" b="1" spc="-18" dirty="0">
                <a:latin typeface="Calibri"/>
                <a:cs typeface="Calibri"/>
              </a:rPr>
              <a:t> </a:t>
            </a:r>
            <a:r>
              <a:rPr sz="2030" b="1" dirty="0">
                <a:latin typeface="Calibri"/>
                <a:cs typeface="Calibri"/>
              </a:rPr>
              <a:t>to</a:t>
            </a:r>
            <a:r>
              <a:rPr sz="2030" b="1" spc="-22" dirty="0">
                <a:latin typeface="Calibri"/>
                <a:cs typeface="Calibri"/>
              </a:rPr>
              <a:t> </a:t>
            </a:r>
            <a:r>
              <a:rPr sz="2030" b="1" dirty="0">
                <a:latin typeface="Calibri"/>
                <a:cs typeface="Calibri"/>
              </a:rPr>
              <a:t>be</a:t>
            </a:r>
            <a:r>
              <a:rPr sz="2030" b="1" spc="-18" dirty="0">
                <a:latin typeface="Calibri"/>
                <a:cs typeface="Calibri"/>
              </a:rPr>
              <a:t> </a:t>
            </a:r>
            <a:r>
              <a:rPr sz="2030" b="1" dirty="0">
                <a:latin typeface="Calibri"/>
                <a:cs typeface="Calibri"/>
              </a:rPr>
              <a:t>used</a:t>
            </a:r>
            <a:r>
              <a:rPr sz="2030" b="1" spc="-40" dirty="0">
                <a:latin typeface="Calibri"/>
                <a:cs typeface="Calibri"/>
              </a:rPr>
              <a:t> </a:t>
            </a:r>
            <a:r>
              <a:rPr sz="2030" b="1" dirty="0">
                <a:latin typeface="Calibri"/>
                <a:cs typeface="Calibri"/>
              </a:rPr>
              <a:t>by</a:t>
            </a:r>
            <a:r>
              <a:rPr sz="2030" b="1" spc="-18" dirty="0">
                <a:latin typeface="Calibri"/>
                <a:cs typeface="Calibri"/>
              </a:rPr>
              <a:t> </a:t>
            </a:r>
            <a:r>
              <a:rPr sz="2030" b="1" dirty="0">
                <a:latin typeface="Calibri"/>
                <a:cs typeface="Calibri"/>
              </a:rPr>
              <a:t>customers</a:t>
            </a:r>
            <a:r>
              <a:rPr sz="2030" b="1" spc="-49" dirty="0">
                <a:latin typeface="Calibri"/>
                <a:cs typeface="Calibri"/>
              </a:rPr>
              <a:t> </a:t>
            </a:r>
            <a:r>
              <a:rPr sz="2030" b="1" dirty="0">
                <a:latin typeface="Calibri"/>
                <a:cs typeface="Calibri"/>
              </a:rPr>
              <a:t>of</a:t>
            </a:r>
            <a:r>
              <a:rPr sz="2030" b="1" spc="-18" dirty="0">
                <a:latin typeface="Calibri"/>
                <a:cs typeface="Calibri"/>
              </a:rPr>
              <a:t> </a:t>
            </a:r>
            <a:r>
              <a:rPr sz="2030" b="1" spc="-44" dirty="0">
                <a:latin typeface="Calibri"/>
                <a:cs typeface="Calibri"/>
              </a:rPr>
              <a:t>a </a:t>
            </a:r>
            <a:r>
              <a:rPr sz="2030" b="1" dirty="0">
                <a:latin typeface="Calibri"/>
                <a:cs typeface="Calibri"/>
              </a:rPr>
              <a:t>hardware</a:t>
            </a:r>
            <a:r>
              <a:rPr sz="2030" b="1" spc="-62" dirty="0">
                <a:latin typeface="Calibri"/>
                <a:cs typeface="Calibri"/>
              </a:rPr>
              <a:t> </a:t>
            </a:r>
            <a:r>
              <a:rPr sz="2030" b="1" dirty="0">
                <a:latin typeface="Calibri"/>
                <a:cs typeface="Calibri"/>
              </a:rPr>
              <a:t>store</a:t>
            </a:r>
            <a:r>
              <a:rPr sz="2030" b="1" spc="-49" dirty="0">
                <a:latin typeface="Calibri"/>
                <a:cs typeface="Calibri"/>
              </a:rPr>
              <a:t> </a:t>
            </a:r>
            <a:r>
              <a:rPr sz="2030" b="1" dirty="0">
                <a:latin typeface="Calibri"/>
                <a:cs typeface="Calibri"/>
              </a:rPr>
              <a:t>chain</a:t>
            </a:r>
            <a:r>
              <a:rPr sz="2030" b="1" spc="-57" dirty="0">
                <a:latin typeface="Calibri"/>
                <a:cs typeface="Calibri"/>
              </a:rPr>
              <a:t> </a:t>
            </a:r>
            <a:r>
              <a:rPr sz="2030" b="1" dirty="0">
                <a:latin typeface="Calibri"/>
                <a:cs typeface="Calibri"/>
              </a:rPr>
              <a:t>(e.g.,</a:t>
            </a:r>
            <a:r>
              <a:rPr sz="2030" b="1" spc="-22" dirty="0">
                <a:latin typeface="Calibri"/>
                <a:cs typeface="Calibri"/>
              </a:rPr>
              <a:t> </a:t>
            </a:r>
            <a:r>
              <a:rPr sz="2030" b="1" dirty="0">
                <a:latin typeface="Calibri"/>
                <a:cs typeface="Calibri"/>
              </a:rPr>
              <a:t>Home</a:t>
            </a:r>
            <a:r>
              <a:rPr sz="2030" b="1" spc="-49" dirty="0">
                <a:latin typeface="Calibri"/>
                <a:cs typeface="Calibri"/>
              </a:rPr>
              <a:t> </a:t>
            </a:r>
            <a:r>
              <a:rPr sz="2030" b="1" dirty="0">
                <a:latin typeface="Calibri"/>
                <a:cs typeface="Calibri"/>
              </a:rPr>
              <a:t>Depot,</a:t>
            </a:r>
            <a:r>
              <a:rPr sz="2030" b="1" spc="-40" dirty="0">
                <a:latin typeface="Calibri"/>
                <a:cs typeface="Calibri"/>
              </a:rPr>
              <a:t> </a:t>
            </a:r>
            <a:r>
              <a:rPr sz="2030" b="1" spc="-9" dirty="0">
                <a:latin typeface="Calibri"/>
                <a:cs typeface="Calibri"/>
              </a:rPr>
              <a:t>Lowe’s,</a:t>
            </a:r>
            <a:r>
              <a:rPr sz="2030" b="1" spc="-40" dirty="0">
                <a:latin typeface="Calibri"/>
                <a:cs typeface="Calibri"/>
              </a:rPr>
              <a:t> </a:t>
            </a:r>
            <a:r>
              <a:rPr sz="2030" b="1" spc="-9" dirty="0">
                <a:latin typeface="Calibri"/>
                <a:cs typeface="Calibri"/>
              </a:rPr>
              <a:t>Truvalue).</a:t>
            </a:r>
            <a:endParaRPr sz="2030" dirty="0">
              <a:latin typeface="Calibri"/>
              <a:cs typeface="Calibri"/>
            </a:endParaRPr>
          </a:p>
          <a:p>
            <a:pPr marL="11206" marR="753636">
              <a:lnSpc>
                <a:spcPts val="2206"/>
              </a:lnSpc>
              <a:spcBef>
                <a:spcPts val="723"/>
              </a:spcBef>
            </a:pPr>
            <a:r>
              <a:rPr sz="2030" spc="-22" dirty="0">
                <a:latin typeface="Calibri"/>
                <a:cs typeface="Calibri"/>
              </a:rPr>
              <a:t>You</a:t>
            </a:r>
            <a:r>
              <a:rPr sz="2030" spc="-35" dirty="0">
                <a:latin typeface="Calibri"/>
                <a:cs typeface="Calibri"/>
              </a:rPr>
              <a:t> </a:t>
            </a:r>
            <a:r>
              <a:rPr sz="2030" dirty="0">
                <a:latin typeface="Calibri"/>
                <a:cs typeface="Calibri"/>
              </a:rPr>
              <a:t>are</a:t>
            </a:r>
            <a:r>
              <a:rPr sz="2030" spc="-35" dirty="0">
                <a:latin typeface="Calibri"/>
                <a:cs typeface="Calibri"/>
              </a:rPr>
              <a:t> </a:t>
            </a:r>
            <a:r>
              <a:rPr sz="2030" dirty="0">
                <a:latin typeface="Calibri"/>
                <a:cs typeface="Calibri"/>
              </a:rPr>
              <a:t>the</a:t>
            </a:r>
            <a:r>
              <a:rPr sz="2030" spc="-35" dirty="0">
                <a:latin typeface="Calibri"/>
                <a:cs typeface="Calibri"/>
              </a:rPr>
              <a:t> </a:t>
            </a:r>
            <a:r>
              <a:rPr sz="2030" dirty="0">
                <a:latin typeface="Calibri"/>
                <a:cs typeface="Calibri"/>
              </a:rPr>
              <a:t>manager</a:t>
            </a:r>
            <a:r>
              <a:rPr sz="2030" spc="-40" dirty="0">
                <a:latin typeface="Calibri"/>
                <a:cs typeface="Calibri"/>
              </a:rPr>
              <a:t> </a:t>
            </a:r>
            <a:r>
              <a:rPr sz="2030" dirty="0">
                <a:latin typeface="Calibri"/>
                <a:cs typeface="Calibri"/>
              </a:rPr>
              <a:t>of</a:t>
            </a:r>
            <a:r>
              <a:rPr sz="2030" spc="-31" dirty="0">
                <a:latin typeface="Calibri"/>
                <a:cs typeface="Calibri"/>
              </a:rPr>
              <a:t> </a:t>
            </a:r>
            <a:r>
              <a:rPr sz="2030" dirty="0">
                <a:latin typeface="Calibri"/>
                <a:cs typeface="Calibri"/>
              </a:rPr>
              <a:t>a</a:t>
            </a:r>
            <a:r>
              <a:rPr sz="2030" spc="-44" dirty="0">
                <a:latin typeface="Calibri"/>
                <a:cs typeface="Calibri"/>
              </a:rPr>
              <a:t> </a:t>
            </a:r>
            <a:r>
              <a:rPr sz="2030" dirty="0">
                <a:latin typeface="Calibri"/>
                <a:cs typeface="Calibri"/>
              </a:rPr>
              <a:t>software</a:t>
            </a:r>
            <a:r>
              <a:rPr sz="2030" spc="-53" dirty="0">
                <a:latin typeface="Calibri"/>
                <a:cs typeface="Calibri"/>
              </a:rPr>
              <a:t> </a:t>
            </a:r>
            <a:r>
              <a:rPr sz="2030" dirty="0">
                <a:latin typeface="Calibri"/>
                <a:cs typeface="Calibri"/>
              </a:rPr>
              <a:t>engineering</a:t>
            </a:r>
            <a:r>
              <a:rPr sz="2030" spc="-66" dirty="0">
                <a:latin typeface="Calibri"/>
                <a:cs typeface="Calibri"/>
              </a:rPr>
              <a:t> </a:t>
            </a:r>
            <a:r>
              <a:rPr sz="2030" dirty="0">
                <a:latin typeface="Calibri"/>
                <a:cs typeface="Calibri"/>
              </a:rPr>
              <a:t>team,</a:t>
            </a:r>
            <a:r>
              <a:rPr sz="2030" spc="-40" dirty="0">
                <a:latin typeface="Calibri"/>
                <a:cs typeface="Calibri"/>
              </a:rPr>
              <a:t> </a:t>
            </a:r>
            <a:r>
              <a:rPr sz="2030" dirty="0">
                <a:latin typeface="Calibri"/>
                <a:cs typeface="Calibri"/>
              </a:rPr>
              <a:t>which</a:t>
            </a:r>
            <a:r>
              <a:rPr sz="2030" spc="-31" dirty="0">
                <a:latin typeface="Calibri"/>
                <a:cs typeface="Calibri"/>
              </a:rPr>
              <a:t> </a:t>
            </a:r>
            <a:r>
              <a:rPr sz="2030" spc="-22" dirty="0">
                <a:latin typeface="Calibri"/>
                <a:cs typeface="Calibri"/>
              </a:rPr>
              <a:t>has </a:t>
            </a:r>
            <a:r>
              <a:rPr sz="2030" dirty="0">
                <a:latin typeface="Calibri"/>
                <a:cs typeface="Calibri"/>
              </a:rPr>
              <a:t>developed</a:t>
            </a:r>
            <a:r>
              <a:rPr sz="2030" spc="-62" dirty="0">
                <a:latin typeface="Calibri"/>
                <a:cs typeface="Calibri"/>
              </a:rPr>
              <a:t> </a:t>
            </a:r>
            <a:r>
              <a:rPr sz="2030" dirty="0">
                <a:latin typeface="Calibri"/>
                <a:cs typeface="Calibri"/>
              </a:rPr>
              <a:t>a</a:t>
            </a:r>
            <a:r>
              <a:rPr sz="2030" spc="-31" dirty="0">
                <a:latin typeface="Calibri"/>
                <a:cs typeface="Calibri"/>
              </a:rPr>
              <a:t> </a:t>
            </a:r>
            <a:r>
              <a:rPr sz="2030" dirty="0">
                <a:latin typeface="Calibri"/>
                <a:cs typeface="Calibri"/>
              </a:rPr>
              <a:t>software</a:t>
            </a:r>
            <a:r>
              <a:rPr sz="2030" spc="-66" dirty="0">
                <a:latin typeface="Calibri"/>
                <a:cs typeface="Calibri"/>
              </a:rPr>
              <a:t> </a:t>
            </a:r>
            <a:r>
              <a:rPr sz="2030" dirty="0">
                <a:latin typeface="Calibri"/>
                <a:cs typeface="Calibri"/>
              </a:rPr>
              <a:t>specification</a:t>
            </a:r>
            <a:r>
              <a:rPr sz="2030" spc="-57" dirty="0">
                <a:latin typeface="Calibri"/>
                <a:cs typeface="Calibri"/>
              </a:rPr>
              <a:t> </a:t>
            </a:r>
            <a:r>
              <a:rPr sz="2030" dirty="0">
                <a:latin typeface="Calibri"/>
                <a:cs typeface="Calibri"/>
              </a:rPr>
              <a:t>for</a:t>
            </a:r>
            <a:r>
              <a:rPr sz="2030" spc="-49" dirty="0">
                <a:latin typeface="Calibri"/>
                <a:cs typeface="Calibri"/>
              </a:rPr>
              <a:t> </a:t>
            </a:r>
            <a:r>
              <a:rPr sz="2030" dirty="0">
                <a:latin typeface="Calibri"/>
                <a:cs typeface="Calibri"/>
              </a:rPr>
              <a:t>this</a:t>
            </a:r>
            <a:r>
              <a:rPr sz="2030" spc="-53" dirty="0">
                <a:latin typeface="Calibri"/>
                <a:cs typeface="Calibri"/>
              </a:rPr>
              <a:t> </a:t>
            </a:r>
            <a:r>
              <a:rPr sz="2030" spc="-9" dirty="0">
                <a:latin typeface="Calibri"/>
                <a:cs typeface="Calibri"/>
              </a:rPr>
              <a:t>system.</a:t>
            </a:r>
            <a:endParaRPr sz="2030" dirty="0">
              <a:latin typeface="Calibri"/>
              <a:cs typeface="Calibri"/>
            </a:endParaRPr>
          </a:p>
          <a:p>
            <a:pPr marL="11206" marR="4483">
              <a:lnSpc>
                <a:spcPts val="2206"/>
              </a:lnSpc>
              <a:spcBef>
                <a:spcPts val="710"/>
              </a:spcBef>
            </a:pPr>
            <a:r>
              <a:rPr sz="2030" dirty="0">
                <a:solidFill>
                  <a:srgbClr val="FF0000"/>
                </a:solidFill>
                <a:latin typeface="Calibri"/>
                <a:cs typeface="Calibri"/>
              </a:rPr>
              <a:t>What</a:t>
            </a:r>
            <a:r>
              <a:rPr sz="2030" spc="-35" dirty="0">
                <a:solidFill>
                  <a:srgbClr val="FF0000"/>
                </a:solidFill>
                <a:latin typeface="Calibri"/>
                <a:cs typeface="Calibri"/>
              </a:rPr>
              <a:t> </a:t>
            </a:r>
            <a:r>
              <a:rPr sz="2030" dirty="0">
                <a:solidFill>
                  <a:srgbClr val="FF0000"/>
                </a:solidFill>
                <a:latin typeface="Calibri"/>
                <a:cs typeface="Calibri"/>
              </a:rPr>
              <a:t>are</a:t>
            </a:r>
            <a:r>
              <a:rPr sz="2030" spc="-26" dirty="0">
                <a:solidFill>
                  <a:srgbClr val="FF0000"/>
                </a:solidFill>
                <a:latin typeface="Calibri"/>
                <a:cs typeface="Calibri"/>
              </a:rPr>
              <a:t> </a:t>
            </a:r>
            <a:r>
              <a:rPr sz="2030" dirty="0">
                <a:solidFill>
                  <a:srgbClr val="FF0000"/>
                </a:solidFill>
                <a:latin typeface="Calibri"/>
                <a:cs typeface="Calibri"/>
              </a:rPr>
              <a:t>the</a:t>
            </a:r>
            <a:r>
              <a:rPr sz="2030" spc="-31" dirty="0">
                <a:solidFill>
                  <a:srgbClr val="FF0000"/>
                </a:solidFill>
                <a:latin typeface="Calibri"/>
                <a:cs typeface="Calibri"/>
              </a:rPr>
              <a:t> </a:t>
            </a:r>
            <a:r>
              <a:rPr sz="2030" dirty="0">
                <a:solidFill>
                  <a:srgbClr val="FF0000"/>
                </a:solidFill>
                <a:latin typeface="Calibri"/>
                <a:cs typeface="Calibri"/>
              </a:rPr>
              <a:t>criteria</a:t>
            </a:r>
            <a:r>
              <a:rPr sz="2030" spc="-31" dirty="0">
                <a:solidFill>
                  <a:srgbClr val="FF0000"/>
                </a:solidFill>
                <a:latin typeface="Calibri"/>
                <a:cs typeface="Calibri"/>
              </a:rPr>
              <a:t> </a:t>
            </a:r>
            <a:r>
              <a:rPr sz="2030" dirty="0">
                <a:solidFill>
                  <a:srgbClr val="FF0000"/>
                </a:solidFill>
                <a:latin typeface="Calibri"/>
                <a:cs typeface="Calibri"/>
              </a:rPr>
              <a:t>you</a:t>
            </a:r>
            <a:r>
              <a:rPr sz="2030" spc="-44" dirty="0">
                <a:solidFill>
                  <a:srgbClr val="FF0000"/>
                </a:solidFill>
                <a:latin typeface="Calibri"/>
                <a:cs typeface="Calibri"/>
              </a:rPr>
              <a:t> </a:t>
            </a:r>
            <a:r>
              <a:rPr sz="2030" dirty="0">
                <a:solidFill>
                  <a:srgbClr val="FF0000"/>
                </a:solidFill>
                <a:latin typeface="Calibri"/>
                <a:cs typeface="Calibri"/>
              </a:rPr>
              <a:t>would</a:t>
            </a:r>
            <a:r>
              <a:rPr sz="2030" spc="-44" dirty="0">
                <a:solidFill>
                  <a:srgbClr val="FF0000"/>
                </a:solidFill>
                <a:latin typeface="Calibri"/>
                <a:cs typeface="Calibri"/>
              </a:rPr>
              <a:t> </a:t>
            </a:r>
            <a:r>
              <a:rPr sz="2030" dirty="0">
                <a:solidFill>
                  <a:srgbClr val="FF0000"/>
                </a:solidFill>
                <a:latin typeface="Calibri"/>
                <a:cs typeface="Calibri"/>
              </a:rPr>
              <a:t>use</a:t>
            </a:r>
            <a:r>
              <a:rPr sz="2030" spc="9" dirty="0">
                <a:solidFill>
                  <a:srgbClr val="FF0000"/>
                </a:solidFill>
                <a:latin typeface="Calibri"/>
                <a:cs typeface="Calibri"/>
              </a:rPr>
              <a:t> </a:t>
            </a:r>
            <a:r>
              <a:rPr sz="2030" dirty="0">
                <a:solidFill>
                  <a:srgbClr val="FF0000"/>
                </a:solidFill>
                <a:latin typeface="Calibri"/>
                <a:cs typeface="Calibri"/>
              </a:rPr>
              <a:t>to</a:t>
            </a:r>
            <a:r>
              <a:rPr sz="2030" spc="-31" dirty="0">
                <a:solidFill>
                  <a:srgbClr val="FF0000"/>
                </a:solidFill>
                <a:latin typeface="Calibri"/>
                <a:cs typeface="Calibri"/>
              </a:rPr>
              <a:t> </a:t>
            </a:r>
            <a:r>
              <a:rPr sz="2030" dirty="0">
                <a:solidFill>
                  <a:srgbClr val="FF0000"/>
                </a:solidFill>
                <a:latin typeface="Calibri"/>
                <a:cs typeface="Calibri"/>
              </a:rPr>
              <a:t>decide</a:t>
            </a:r>
            <a:r>
              <a:rPr sz="2030" spc="-9" dirty="0">
                <a:solidFill>
                  <a:srgbClr val="FF0000"/>
                </a:solidFill>
                <a:latin typeface="Calibri"/>
                <a:cs typeface="Calibri"/>
              </a:rPr>
              <a:t> </a:t>
            </a:r>
            <a:r>
              <a:rPr sz="2030" dirty="0">
                <a:solidFill>
                  <a:srgbClr val="FF0000"/>
                </a:solidFill>
                <a:latin typeface="Calibri"/>
                <a:cs typeface="Calibri"/>
              </a:rPr>
              <a:t>whether</a:t>
            </a:r>
            <a:r>
              <a:rPr sz="2030" spc="-35" dirty="0">
                <a:solidFill>
                  <a:srgbClr val="FF0000"/>
                </a:solidFill>
                <a:latin typeface="Calibri"/>
                <a:cs typeface="Calibri"/>
              </a:rPr>
              <a:t> </a:t>
            </a:r>
            <a:r>
              <a:rPr sz="2030" dirty="0">
                <a:solidFill>
                  <a:srgbClr val="FF0000"/>
                </a:solidFill>
                <a:latin typeface="Calibri"/>
                <a:cs typeface="Calibri"/>
              </a:rPr>
              <a:t>it</a:t>
            </a:r>
            <a:r>
              <a:rPr sz="2030" spc="-22" dirty="0">
                <a:solidFill>
                  <a:srgbClr val="FF0000"/>
                </a:solidFill>
                <a:latin typeface="Calibri"/>
                <a:cs typeface="Calibri"/>
              </a:rPr>
              <a:t> </a:t>
            </a:r>
            <a:r>
              <a:rPr sz="2030" dirty="0">
                <a:solidFill>
                  <a:srgbClr val="FF0000"/>
                </a:solidFill>
                <a:latin typeface="Calibri"/>
                <a:cs typeface="Calibri"/>
              </a:rPr>
              <a:t>is</a:t>
            </a:r>
            <a:r>
              <a:rPr sz="2030" spc="-13" dirty="0">
                <a:solidFill>
                  <a:srgbClr val="FF0000"/>
                </a:solidFill>
                <a:latin typeface="Calibri"/>
                <a:cs typeface="Calibri"/>
              </a:rPr>
              <a:t> </a:t>
            </a:r>
            <a:r>
              <a:rPr sz="2030" spc="-9" dirty="0">
                <a:solidFill>
                  <a:srgbClr val="FF0000"/>
                </a:solidFill>
                <a:latin typeface="Calibri"/>
                <a:cs typeface="Calibri"/>
              </a:rPr>
              <a:t>acceptable, </a:t>
            </a:r>
            <a:r>
              <a:rPr sz="2030" dirty="0">
                <a:solidFill>
                  <a:srgbClr val="FF0000"/>
                </a:solidFill>
                <a:latin typeface="Calibri"/>
                <a:cs typeface="Calibri"/>
              </a:rPr>
              <a:t>so</a:t>
            </a:r>
            <a:r>
              <a:rPr sz="2030" spc="-18" dirty="0">
                <a:solidFill>
                  <a:srgbClr val="FF0000"/>
                </a:solidFill>
                <a:latin typeface="Calibri"/>
                <a:cs typeface="Calibri"/>
              </a:rPr>
              <a:t> </a:t>
            </a:r>
            <a:r>
              <a:rPr sz="2030" dirty="0">
                <a:solidFill>
                  <a:srgbClr val="FF0000"/>
                </a:solidFill>
                <a:latin typeface="Calibri"/>
                <a:cs typeface="Calibri"/>
              </a:rPr>
              <a:t>that</a:t>
            </a:r>
            <a:r>
              <a:rPr sz="2030" spc="-22" dirty="0">
                <a:solidFill>
                  <a:srgbClr val="FF0000"/>
                </a:solidFill>
                <a:latin typeface="Calibri"/>
                <a:cs typeface="Calibri"/>
              </a:rPr>
              <a:t> </a:t>
            </a:r>
            <a:r>
              <a:rPr sz="2030" dirty="0">
                <a:solidFill>
                  <a:srgbClr val="FF0000"/>
                </a:solidFill>
                <a:latin typeface="Calibri"/>
                <a:cs typeface="Calibri"/>
              </a:rPr>
              <a:t>the</a:t>
            </a:r>
            <a:r>
              <a:rPr sz="2030" spc="-22" dirty="0">
                <a:solidFill>
                  <a:srgbClr val="FF0000"/>
                </a:solidFill>
                <a:latin typeface="Calibri"/>
                <a:cs typeface="Calibri"/>
              </a:rPr>
              <a:t> </a:t>
            </a:r>
            <a:r>
              <a:rPr sz="2030" dirty="0">
                <a:solidFill>
                  <a:srgbClr val="FF0000"/>
                </a:solidFill>
                <a:latin typeface="Calibri"/>
                <a:cs typeface="Calibri"/>
              </a:rPr>
              <a:t>Design</a:t>
            </a:r>
            <a:r>
              <a:rPr sz="2030" spc="-22" dirty="0">
                <a:solidFill>
                  <a:srgbClr val="FF0000"/>
                </a:solidFill>
                <a:latin typeface="Calibri"/>
                <a:cs typeface="Calibri"/>
              </a:rPr>
              <a:t> </a:t>
            </a:r>
            <a:r>
              <a:rPr sz="2030" dirty="0">
                <a:solidFill>
                  <a:srgbClr val="FF0000"/>
                </a:solidFill>
                <a:latin typeface="Calibri"/>
                <a:cs typeface="Calibri"/>
              </a:rPr>
              <a:t>can</a:t>
            </a:r>
            <a:r>
              <a:rPr sz="2030" spc="-18" dirty="0">
                <a:solidFill>
                  <a:srgbClr val="FF0000"/>
                </a:solidFill>
                <a:latin typeface="Calibri"/>
                <a:cs typeface="Calibri"/>
              </a:rPr>
              <a:t> </a:t>
            </a:r>
            <a:r>
              <a:rPr sz="2030" spc="-9" dirty="0">
                <a:solidFill>
                  <a:srgbClr val="FF0000"/>
                </a:solidFill>
                <a:latin typeface="Calibri"/>
                <a:cs typeface="Calibri"/>
              </a:rPr>
              <a:t>start?</a:t>
            </a:r>
            <a:endParaRPr sz="2030" dirty="0">
              <a:latin typeface="Calibri"/>
              <a:cs typeface="Calibri"/>
            </a:endParaRPr>
          </a:p>
          <a:p>
            <a:pPr>
              <a:spcBef>
                <a:spcPts val="40"/>
              </a:spcBef>
            </a:pPr>
            <a:endParaRPr sz="2956" dirty="0">
              <a:latin typeface="Calibri"/>
              <a:cs typeface="Calibri"/>
            </a:endParaRPr>
          </a:p>
          <a:p>
            <a:pPr marL="11206" marR="241500">
              <a:lnSpc>
                <a:spcPts val="2206"/>
              </a:lnSpc>
            </a:pPr>
            <a:r>
              <a:rPr sz="2030" spc="-9" dirty="0">
                <a:latin typeface="Calibri"/>
                <a:cs typeface="Calibri"/>
              </a:rPr>
              <a:t>[Work</a:t>
            </a:r>
            <a:r>
              <a:rPr sz="2030" spc="-49" dirty="0">
                <a:latin typeface="Calibri"/>
                <a:cs typeface="Calibri"/>
              </a:rPr>
              <a:t> </a:t>
            </a:r>
            <a:r>
              <a:rPr sz="2030" dirty="0">
                <a:latin typeface="Calibri"/>
                <a:cs typeface="Calibri"/>
              </a:rPr>
              <a:t>with</a:t>
            </a:r>
            <a:r>
              <a:rPr sz="2030" spc="-22" dirty="0">
                <a:latin typeface="Calibri"/>
                <a:cs typeface="Calibri"/>
              </a:rPr>
              <a:t> </a:t>
            </a:r>
            <a:r>
              <a:rPr sz="2030" dirty="0">
                <a:latin typeface="Calibri"/>
                <a:cs typeface="Calibri"/>
              </a:rPr>
              <a:t>someone</a:t>
            </a:r>
            <a:r>
              <a:rPr sz="2030" spc="-26" dirty="0">
                <a:latin typeface="Calibri"/>
                <a:cs typeface="Calibri"/>
              </a:rPr>
              <a:t> </a:t>
            </a:r>
            <a:r>
              <a:rPr sz="2030" dirty="0">
                <a:latin typeface="Calibri"/>
                <a:cs typeface="Calibri"/>
              </a:rPr>
              <a:t>sitting</a:t>
            </a:r>
            <a:r>
              <a:rPr sz="2030" spc="-35" dirty="0">
                <a:latin typeface="Calibri"/>
                <a:cs typeface="Calibri"/>
              </a:rPr>
              <a:t> </a:t>
            </a:r>
            <a:r>
              <a:rPr sz="2030" dirty="0">
                <a:latin typeface="Calibri"/>
                <a:cs typeface="Calibri"/>
              </a:rPr>
              <a:t>next</a:t>
            </a:r>
            <a:r>
              <a:rPr sz="2030" spc="-44" dirty="0">
                <a:latin typeface="Calibri"/>
                <a:cs typeface="Calibri"/>
              </a:rPr>
              <a:t> </a:t>
            </a:r>
            <a:r>
              <a:rPr sz="2030" dirty="0">
                <a:latin typeface="Calibri"/>
                <a:cs typeface="Calibri"/>
              </a:rPr>
              <a:t>to</a:t>
            </a:r>
            <a:r>
              <a:rPr sz="2030" spc="-31" dirty="0">
                <a:latin typeface="Calibri"/>
                <a:cs typeface="Calibri"/>
              </a:rPr>
              <a:t> </a:t>
            </a:r>
            <a:r>
              <a:rPr sz="2030" dirty="0">
                <a:latin typeface="Calibri"/>
                <a:cs typeface="Calibri"/>
              </a:rPr>
              <a:t>you;</a:t>
            </a:r>
            <a:r>
              <a:rPr sz="2030" spc="-26" dirty="0">
                <a:latin typeface="Calibri"/>
                <a:cs typeface="Calibri"/>
              </a:rPr>
              <a:t> </a:t>
            </a:r>
            <a:r>
              <a:rPr sz="2030" dirty="0">
                <a:latin typeface="Calibri"/>
                <a:cs typeface="Calibri"/>
              </a:rPr>
              <a:t>both</a:t>
            </a:r>
            <a:r>
              <a:rPr sz="2030" spc="-22" dirty="0">
                <a:latin typeface="Calibri"/>
                <a:cs typeface="Calibri"/>
              </a:rPr>
              <a:t> </a:t>
            </a:r>
            <a:r>
              <a:rPr sz="2030" dirty="0">
                <a:latin typeface="Calibri"/>
                <a:cs typeface="Calibri"/>
              </a:rPr>
              <a:t>of</a:t>
            </a:r>
            <a:r>
              <a:rPr sz="2030" spc="-44" dirty="0">
                <a:latin typeface="Calibri"/>
                <a:cs typeface="Calibri"/>
              </a:rPr>
              <a:t> </a:t>
            </a:r>
            <a:r>
              <a:rPr sz="2030" dirty="0">
                <a:latin typeface="Calibri"/>
                <a:cs typeface="Calibri"/>
              </a:rPr>
              <a:t>you</a:t>
            </a:r>
            <a:r>
              <a:rPr sz="2030" spc="-26" dirty="0">
                <a:latin typeface="Calibri"/>
                <a:cs typeface="Calibri"/>
              </a:rPr>
              <a:t> </a:t>
            </a:r>
            <a:r>
              <a:rPr sz="2030" dirty="0">
                <a:latin typeface="Calibri"/>
                <a:cs typeface="Calibri"/>
              </a:rPr>
              <a:t>must</a:t>
            </a:r>
            <a:r>
              <a:rPr sz="2030" spc="-22" dirty="0">
                <a:latin typeface="Calibri"/>
                <a:cs typeface="Calibri"/>
              </a:rPr>
              <a:t> </a:t>
            </a:r>
            <a:r>
              <a:rPr sz="2030" dirty="0">
                <a:latin typeface="Calibri"/>
                <a:cs typeface="Calibri"/>
              </a:rPr>
              <a:t>submit</a:t>
            </a:r>
            <a:r>
              <a:rPr sz="2030" spc="-4" dirty="0">
                <a:latin typeface="Calibri"/>
                <a:cs typeface="Calibri"/>
              </a:rPr>
              <a:t> </a:t>
            </a:r>
            <a:r>
              <a:rPr sz="2030" spc="-22" dirty="0">
                <a:latin typeface="Calibri"/>
                <a:cs typeface="Calibri"/>
              </a:rPr>
              <a:t>on </a:t>
            </a:r>
            <a:r>
              <a:rPr sz="2030" dirty="0">
                <a:latin typeface="Calibri"/>
                <a:cs typeface="Calibri"/>
              </a:rPr>
              <a:t>Blackboard,</a:t>
            </a:r>
            <a:r>
              <a:rPr sz="2030" spc="-40" dirty="0">
                <a:latin typeface="Calibri"/>
                <a:cs typeface="Calibri"/>
              </a:rPr>
              <a:t> </a:t>
            </a:r>
            <a:r>
              <a:rPr sz="2030" dirty="0">
                <a:latin typeface="Calibri"/>
                <a:cs typeface="Calibri"/>
              </a:rPr>
              <a:t>clearly</a:t>
            </a:r>
            <a:r>
              <a:rPr sz="2030" spc="-49" dirty="0">
                <a:latin typeface="Calibri"/>
                <a:cs typeface="Calibri"/>
              </a:rPr>
              <a:t> </a:t>
            </a:r>
            <a:r>
              <a:rPr sz="2030" dirty="0">
                <a:latin typeface="Calibri"/>
                <a:cs typeface="Calibri"/>
              </a:rPr>
              <a:t>indicating</a:t>
            </a:r>
            <a:r>
              <a:rPr sz="2030" spc="-22" dirty="0">
                <a:latin typeface="Calibri"/>
                <a:cs typeface="Calibri"/>
              </a:rPr>
              <a:t> </a:t>
            </a:r>
            <a:r>
              <a:rPr sz="2030" dirty="0">
                <a:latin typeface="Calibri"/>
                <a:cs typeface="Calibri"/>
              </a:rPr>
              <a:t>with</a:t>
            </a:r>
            <a:r>
              <a:rPr sz="2030" spc="-53" dirty="0">
                <a:latin typeface="Calibri"/>
                <a:cs typeface="Calibri"/>
              </a:rPr>
              <a:t> </a:t>
            </a:r>
            <a:r>
              <a:rPr sz="2030" dirty="0">
                <a:latin typeface="Calibri"/>
                <a:cs typeface="Calibri"/>
              </a:rPr>
              <a:t>whom</a:t>
            </a:r>
            <a:r>
              <a:rPr sz="2030" spc="-40" dirty="0">
                <a:latin typeface="Calibri"/>
                <a:cs typeface="Calibri"/>
              </a:rPr>
              <a:t> </a:t>
            </a:r>
            <a:r>
              <a:rPr sz="2030" dirty="0">
                <a:latin typeface="Calibri"/>
                <a:cs typeface="Calibri"/>
              </a:rPr>
              <a:t>you</a:t>
            </a:r>
            <a:r>
              <a:rPr sz="2030" spc="-49" dirty="0">
                <a:latin typeface="Calibri"/>
                <a:cs typeface="Calibri"/>
              </a:rPr>
              <a:t> </a:t>
            </a:r>
            <a:r>
              <a:rPr sz="2030" spc="-9" dirty="0">
                <a:latin typeface="Calibri"/>
                <a:cs typeface="Calibri"/>
              </a:rPr>
              <a:t>worked.]</a:t>
            </a:r>
            <a:endParaRPr sz="203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2788-0C81-9975-1A29-21687EEA8963}"/>
              </a:ext>
            </a:extLst>
          </p:cNvPr>
          <p:cNvSpPr>
            <a:spLocks noGrp="1"/>
          </p:cNvSpPr>
          <p:nvPr>
            <p:ph type="title"/>
          </p:nvPr>
        </p:nvSpPr>
        <p:spPr/>
        <p:txBody>
          <a:bodyPr/>
          <a:lstStyle/>
          <a:p>
            <a:r>
              <a:rPr lang="en-US" dirty="0"/>
              <a:t>Likely Causes</a:t>
            </a:r>
          </a:p>
        </p:txBody>
      </p:sp>
      <p:sp>
        <p:nvSpPr>
          <p:cNvPr id="3" name="Content Placeholder 2">
            <a:extLst>
              <a:ext uri="{FF2B5EF4-FFF2-40B4-BE49-F238E27FC236}">
                <a16:creationId xmlns:a16="http://schemas.microsoft.com/office/drawing/2014/main" id="{4E54DD03-DA07-700C-562A-F45ADE4AA872}"/>
              </a:ext>
            </a:extLst>
          </p:cNvPr>
          <p:cNvSpPr>
            <a:spLocks noGrp="1"/>
          </p:cNvSpPr>
          <p:nvPr>
            <p:ph idx="1"/>
          </p:nvPr>
        </p:nvSpPr>
        <p:spPr>
          <a:xfrm>
            <a:off x="677334" y="1550241"/>
            <a:ext cx="8596668" cy="4765779"/>
          </a:xfrm>
        </p:spPr>
        <p:txBody>
          <a:bodyPr>
            <a:normAutofit fontScale="92500" lnSpcReduction="10000"/>
          </a:bodyPr>
          <a:lstStyle/>
          <a:p>
            <a:r>
              <a:rPr lang="en-US" dirty="0"/>
              <a:t>Increasing Software Complexity</a:t>
            </a:r>
          </a:p>
          <a:p>
            <a:pPr lvl="1"/>
            <a:r>
              <a:rPr lang="en-US" dirty="0"/>
              <a:t>Systems have to be built and delivered more quickly; larger, even more complex systems are required; and systems have to have new capabilities that were previously thought to be impossible. </a:t>
            </a:r>
          </a:p>
          <a:p>
            <a:pPr lvl="1"/>
            <a:r>
              <a:rPr lang="en-US" dirty="0"/>
              <a:t>New software engineering techniques have to be developed to meet new the challenges of delivering more complex software.</a:t>
            </a:r>
          </a:p>
          <a:p>
            <a:endParaRPr lang="en-US" dirty="0"/>
          </a:p>
          <a:p>
            <a:r>
              <a:rPr lang="en-US" dirty="0"/>
              <a:t>Failure to use sound engineering processes and methods</a:t>
            </a:r>
          </a:p>
          <a:p>
            <a:pPr lvl="1"/>
            <a:r>
              <a:rPr lang="en-US" dirty="0"/>
              <a:t>Use of unskilled SW </a:t>
            </a:r>
            <a:r>
              <a:rPr lang="en-US" dirty="0" err="1"/>
              <a:t>Engineeers</a:t>
            </a:r>
            <a:endParaRPr lang="en-US" dirty="0"/>
          </a:p>
          <a:p>
            <a:pPr lvl="1"/>
            <a:r>
              <a:rPr lang="en-US" dirty="0"/>
              <a:t>Failure to start with adequate requirements</a:t>
            </a:r>
          </a:p>
          <a:p>
            <a:pPr lvl="1"/>
            <a:r>
              <a:rPr lang="en-US" dirty="0"/>
              <a:t>Failure to develop robust software architectures and designs</a:t>
            </a:r>
          </a:p>
          <a:p>
            <a:pPr lvl="1"/>
            <a:r>
              <a:rPr lang="en-US" dirty="0"/>
              <a:t>Failure to follow software standards</a:t>
            </a:r>
          </a:p>
          <a:p>
            <a:pPr lvl="1"/>
            <a:r>
              <a:rPr lang="en-US" dirty="0"/>
              <a:t>Failure to perform adequate testing</a:t>
            </a:r>
          </a:p>
          <a:p>
            <a:pPr lvl="1"/>
            <a:r>
              <a:rPr lang="en-US" dirty="0"/>
              <a:t>Lack of configuration management</a:t>
            </a:r>
          </a:p>
          <a:p>
            <a:pPr lvl="1"/>
            <a:r>
              <a:rPr lang="en-US" sz="1700" b="1" dirty="0">
                <a:solidFill>
                  <a:srgbClr val="FF0000"/>
                </a:solidFill>
              </a:rPr>
              <a:t>In summary, lack of software engineering!!  </a:t>
            </a:r>
          </a:p>
          <a:p>
            <a:pPr lvl="1"/>
            <a:endParaRPr lang="en-US" dirty="0"/>
          </a:p>
        </p:txBody>
      </p:sp>
    </p:spTree>
    <p:extLst>
      <p:ext uri="{BB962C8B-B14F-4D97-AF65-F5344CB8AC3E}">
        <p14:creationId xmlns:p14="http://schemas.microsoft.com/office/powerpoint/2010/main" val="253344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1CBB-0748-5749-43DE-2C7C60C15CEC}"/>
              </a:ext>
            </a:extLst>
          </p:cNvPr>
          <p:cNvSpPr>
            <a:spLocks noGrp="1"/>
          </p:cNvSpPr>
          <p:nvPr>
            <p:ph type="title"/>
          </p:nvPr>
        </p:nvSpPr>
        <p:spPr>
          <a:xfrm>
            <a:off x="677334" y="609600"/>
            <a:ext cx="8596668" cy="737286"/>
          </a:xfrm>
        </p:spPr>
        <p:txBody>
          <a:bodyPr/>
          <a:lstStyle/>
          <a:p>
            <a:r>
              <a:rPr lang="en-US" dirty="0"/>
              <a:t>Lots of Questions</a:t>
            </a:r>
          </a:p>
        </p:txBody>
      </p:sp>
      <p:sp>
        <p:nvSpPr>
          <p:cNvPr id="4" name="AutoShape 2" descr="A table represents frequently asked questions about software engineering.">
            <a:extLst>
              <a:ext uri="{FF2B5EF4-FFF2-40B4-BE49-F238E27FC236}">
                <a16:creationId xmlns:a16="http://schemas.microsoft.com/office/drawing/2014/main" id="{07C29836-7502-952F-B44C-0425F937E12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48D3660-998B-A7D7-DFB5-B4F6ED083CC4}"/>
              </a:ext>
            </a:extLst>
          </p:cNvPr>
          <p:cNvPicPr>
            <a:picLocks noChangeAspect="1"/>
          </p:cNvPicPr>
          <p:nvPr/>
        </p:nvPicPr>
        <p:blipFill>
          <a:blip r:embed="rId2"/>
          <a:stretch>
            <a:fillRect/>
          </a:stretch>
        </p:blipFill>
        <p:spPr>
          <a:xfrm>
            <a:off x="4695568" y="335703"/>
            <a:ext cx="6537487" cy="6400610"/>
          </a:xfrm>
          <a:prstGeom prst="rect">
            <a:avLst/>
          </a:prstGeom>
        </p:spPr>
      </p:pic>
    </p:spTree>
    <p:extLst>
      <p:ext uri="{BB962C8B-B14F-4D97-AF65-F5344CB8AC3E}">
        <p14:creationId xmlns:p14="http://schemas.microsoft.com/office/powerpoint/2010/main" val="21298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D2F8-9B0C-D4FD-4BC8-DC65DB99A021}"/>
              </a:ext>
            </a:extLst>
          </p:cNvPr>
          <p:cNvSpPr>
            <a:spLocks noGrp="1"/>
          </p:cNvSpPr>
          <p:nvPr>
            <p:ph type="title"/>
          </p:nvPr>
        </p:nvSpPr>
        <p:spPr/>
        <p:txBody>
          <a:bodyPr/>
          <a:lstStyle/>
          <a:p>
            <a:r>
              <a:rPr lang="en-US" dirty="0"/>
              <a:t>Can Generative AI Replace SW Engineers</a:t>
            </a:r>
          </a:p>
        </p:txBody>
      </p:sp>
      <p:sp>
        <p:nvSpPr>
          <p:cNvPr id="3" name="Content Placeholder 2">
            <a:extLst>
              <a:ext uri="{FF2B5EF4-FFF2-40B4-BE49-F238E27FC236}">
                <a16:creationId xmlns:a16="http://schemas.microsoft.com/office/drawing/2014/main" id="{1BD5CDF6-8E87-9519-5FD7-1D505F91BD9D}"/>
              </a:ext>
            </a:extLst>
          </p:cNvPr>
          <p:cNvSpPr>
            <a:spLocks noGrp="1"/>
          </p:cNvSpPr>
          <p:nvPr>
            <p:ph idx="1"/>
          </p:nvPr>
        </p:nvSpPr>
        <p:spPr>
          <a:xfrm>
            <a:off x="677334" y="1489685"/>
            <a:ext cx="8596668" cy="4551677"/>
          </a:xfrm>
        </p:spPr>
        <p:txBody>
          <a:bodyPr>
            <a:normAutofit fontScale="85000" lnSpcReduction="10000"/>
          </a:bodyPr>
          <a:lstStyle/>
          <a:p>
            <a:r>
              <a:rPr lang="en-US" b="0" i="1" dirty="0">
                <a:solidFill>
                  <a:srgbClr val="000000"/>
                </a:solidFill>
                <a:effectLst/>
                <a:highlight>
                  <a:srgbClr val="FFFFFF"/>
                </a:highlight>
                <a:latin typeface="Inter"/>
              </a:rPr>
              <a:t>“Generative AI cannot create large software projects on its own. If you ask ChatGPT to create a search engine, it can only make a basic search engine: Nothing close to a functional search engine like Google. Furthermore, generative </a:t>
            </a:r>
            <a:r>
              <a:rPr lang="en-US" b="1" i="1" dirty="0">
                <a:solidFill>
                  <a:srgbClr val="FF0000"/>
                </a:solidFill>
                <a:effectLst/>
                <a:latin typeface="Inter"/>
              </a:rPr>
              <a:t>AI often produces code that is incorrect or contains bugs</a:t>
            </a:r>
            <a:r>
              <a:rPr lang="en-US" b="0" i="1" dirty="0">
                <a:solidFill>
                  <a:srgbClr val="000000"/>
                </a:solidFill>
                <a:effectLst/>
                <a:highlight>
                  <a:srgbClr val="FFFFFF"/>
                </a:highlight>
                <a:latin typeface="Inter"/>
              </a:rPr>
              <a:t>, so a </a:t>
            </a:r>
            <a:r>
              <a:rPr lang="en-US" b="1" i="1" dirty="0">
                <a:solidFill>
                  <a:srgbClr val="FF0000"/>
                </a:solidFill>
                <a:effectLst/>
                <a:highlight>
                  <a:srgbClr val="FFFFFF"/>
                </a:highlight>
                <a:latin typeface="Inter"/>
              </a:rPr>
              <a:t>human needs to review it to ensure it is correct.</a:t>
            </a:r>
            <a:r>
              <a:rPr lang="en-US" b="0" i="1" dirty="0">
                <a:solidFill>
                  <a:srgbClr val="000000"/>
                </a:solidFill>
                <a:effectLst/>
                <a:highlight>
                  <a:srgbClr val="FFFFFF"/>
                </a:highlight>
                <a:latin typeface="Inter"/>
              </a:rPr>
              <a:t>” </a:t>
            </a:r>
          </a:p>
          <a:p>
            <a:r>
              <a:rPr lang="en-US" b="0" i="1" dirty="0">
                <a:solidFill>
                  <a:srgbClr val="000000"/>
                </a:solidFill>
                <a:effectLst/>
                <a:highlight>
                  <a:srgbClr val="FFFFFF"/>
                </a:highlight>
                <a:latin typeface="Inter"/>
              </a:rPr>
              <a:t>“Companies may hire fewer engineers if all the software engineers in the United States become 25% more productive [because of Generative AI]. On the other hand, if software engineers are 25% more effective, companies may pursue more ambitious projects, which might not affect the number of software engineering jobs.”</a:t>
            </a:r>
          </a:p>
          <a:p>
            <a:r>
              <a:rPr lang="en-US" b="0" i="1" dirty="0">
                <a:solidFill>
                  <a:srgbClr val="000000"/>
                </a:solidFill>
                <a:effectLst/>
                <a:highlight>
                  <a:srgbClr val="FFFFFF"/>
                </a:highlight>
                <a:latin typeface="Inter"/>
              </a:rPr>
              <a:t>“Existing AI tools do not fully understand abstract concepts, context and the nuances of human language and requirements. They also </a:t>
            </a:r>
            <a:r>
              <a:rPr lang="en-US" b="1" i="1" dirty="0">
                <a:solidFill>
                  <a:srgbClr val="FF0000"/>
                </a:solidFill>
                <a:effectLst/>
                <a:highlight>
                  <a:srgbClr val="FFFFFF"/>
                </a:highlight>
                <a:latin typeface="Inter"/>
              </a:rPr>
              <a:t>cannot make ethical decisions, consider the societal implications of a piece of software or innovate in the way humans can</a:t>
            </a:r>
            <a:r>
              <a:rPr lang="en-US" b="0" i="1" dirty="0">
                <a:solidFill>
                  <a:srgbClr val="FF0000"/>
                </a:solidFill>
                <a:effectLst/>
                <a:highlight>
                  <a:srgbClr val="FFFFFF"/>
                </a:highlight>
                <a:latin typeface="Inter"/>
              </a:rPr>
              <a:t>.</a:t>
            </a:r>
            <a:r>
              <a:rPr lang="en-US" b="0" i="1" dirty="0">
                <a:solidFill>
                  <a:srgbClr val="000000"/>
                </a:solidFill>
                <a:effectLst/>
                <a:highlight>
                  <a:srgbClr val="FFFFFF"/>
                </a:highlight>
                <a:latin typeface="Inter"/>
              </a:rPr>
              <a:t> Therefore, while generative AI can be a powerful tool in a software engineer's toolkit, helping to automate specific tasks and improving productivity, </a:t>
            </a:r>
            <a:r>
              <a:rPr lang="en-US" b="1" i="1" dirty="0">
                <a:solidFill>
                  <a:srgbClr val="FF0000"/>
                </a:solidFill>
                <a:effectLst/>
                <a:highlight>
                  <a:srgbClr val="FFFFFF"/>
                </a:highlight>
                <a:latin typeface="Inter"/>
              </a:rPr>
              <a:t>it is not likely to replace software engineers entirely. Instead, the role of software engineers might evolve</a:t>
            </a:r>
            <a:r>
              <a:rPr lang="en-US" b="0" i="1" dirty="0">
                <a:solidFill>
                  <a:srgbClr val="000000"/>
                </a:solidFill>
                <a:effectLst/>
                <a:highlight>
                  <a:srgbClr val="FFFFFF"/>
                </a:highlight>
                <a:latin typeface="Inter"/>
              </a:rPr>
              <a:t>, with a greater focus on tasks that require a high level of creativity, critical thinking and human judgment.”</a:t>
            </a:r>
          </a:p>
          <a:p>
            <a:endParaRPr lang="en-US" i="1" dirty="0">
              <a:solidFill>
                <a:srgbClr val="000000"/>
              </a:solidFill>
              <a:highlight>
                <a:srgbClr val="FFFFFF"/>
              </a:highlight>
              <a:latin typeface="Inter"/>
            </a:endParaRPr>
          </a:p>
          <a:p>
            <a:pPr marL="400050" lvl="1" indent="0">
              <a:buNone/>
            </a:pPr>
            <a:r>
              <a:rPr lang="en-US" i="1" dirty="0"/>
              <a:t>https://www.comptia.org/blog/will-ai-replace-software-developers#:~:text=Generative%20AI%3A%20Not%20a%20Replacement%20for%20Humans%2C%20Yet&amp;text=Despite%20these%20advancements%20in%20AI,to%20understand%2C%20innovate%20and%20adapt.</a:t>
            </a:r>
          </a:p>
        </p:txBody>
      </p:sp>
    </p:spTree>
    <p:extLst>
      <p:ext uri="{BB962C8B-B14F-4D97-AF65-F5344CB8AC3E}">
        <p14:creationId xmlns:p14="http://schemas.microsoft.com/office/powerpoint/2010/main" val="395781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032-AC59-2EB0-E548-1B4E5158E8AF}"/>
              </a:ext>
            </a:extLst>
          </p:cNvPr>
          <p:cNvSpPr>
            <a:spLocks noGrp="1"/>
          </p:cNvSpPr>
          <p:nvPr>
            <p:ph type="title"/>
          </p:nvPr>
        </p:nvSpPr>
        <p:spPr/>
        <p:txBody>
          <a:bodyPr/>
          <a:lstStyle/>
          <a:p>
            <a:r>
              <a:rPr lang="en-US" dirty="0"/>
              <a:t>Good Characteristics</a:t>
            </a:r>
          </a:p>
        </p:txBody>
      </p:sp>
      <p:pic>
        <p:nvPicPr>
          <p:cNvPr id="5" name="Content Placeholder 4">
            <a:extLst>
              <a:ext uri="{FF2B5EF4-FFF2-40B4-BE49-F238E27FC236}">
                <a16:creationId xmlns:a16="http://schemas.microsoft.com/office/drawing/2014/main" id="{F92725B0-1D3C-50DD-DD7D-CDA073AD5D2E}"/>
              </a:ext>
            </a:extLst>
          </p:cNvPr>
          <p:cNvPicPr>
            <a:picLocks noGrp="1" noChangeAspect="1"/>
          </p:cNvPicPr>
          <p:nvPr>
            <p:ph idx="1"/>
          </p:nvPr>
        </p:nvPicPr>
        <p:blipFill>
          <a:blip r:embed="rId2"/>
          <a:stretch>
            <a:fillRect/>
          </a:stretch>
        </p:blipFill>
        <p:spPr>
          <a:xfrm>
            <a:off x="1573882" y="1353064"/>
            <a:ext cx="7517703" cy="3799508"/>
          </a:xfrm>
        </p:spPr>
      </p:pic>
      <p:sp>
        <p:nvSpPr>
          <p:cNvPr id="6" name="Rectangle: Rounded Corners 5">
            <a:extLst>
              <a:ext uri="{FF2B5EF4-FFF2-40B4-BE49-F238E27FC236}">
                <a16:creationId xmlns:a16="http://schemas.microsoft.com/office/drawing/2014/main" id="{B4E88BB5-3987-D047-82DD-FF43B4432288}"/>
              </a:ext>
            </a:extLst>
          </p:cNvPr>
          <p:cNvSpPr/>
          <p:nvPr/>
        </p:nvSpPr>
        <p:spPr>
          <a:xfrm>
            <a:off x="1931535" y="5581036"/>
            <a:ext cx="6802395" cy="629999"/>
          </a:xfrm>
          <a:prstGeom prst="round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These characteristics contribute to the challenges Generative AI faces in trying to replace good Software Engineering</a:t>
            </a:r>
          </a:p>
        </p:txBody>
      </p:sp>
    </p:spTree>
    <p:extLst>
      <p:ext uri="{BB962C8B-B14F-4D97-AF65-F5344CB8AC3E}">
        <p14:creationId xmlns:p14="http://schemas.microsoft.com/office/powerpoint/2010/main" val="394220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3687" y="1375262"/>
            <a:ext cx="3430680" cy="1123271"/>
          </a:xfrm>
          <a:prstGeom prst="rect">
            <a:avLst/>
          </a:prstGeom>
        </p:spPr>
        <p:txBody>
          <a:bodyPr vert="horz" wrap="square" lIns="0" tIns="15128" rIns="0" bIns="0" rtlCol="0" anchor="t">
            <a:spAutoFit/>
          </a:bodyPr>
          <a:lstStyle/>
          <a:p>
            <a:pPr marL="11206">
              <a:spcBef>
                <a:spcPts val="119"/>
              </a:spcBef>
            </a:pPr>
            <a:r>
              <a:rPr dirty="0"/>
              <a:t>Our</a:t>
            </a:r>
            <a:r>
              <a:rPr spc="-71" dirty="0"/>
              <a:t> </a:t>
            </a:r>
            <a:r>
              <a:rPr dirty="0"/>
              <a:t>usual</a:t>
            </a:r>
            <a:r>
              <a:rPr spc="-57" dirty="0"/>
              <a:t> </a:t>
            </a:r>
            <a:r>
              <a:rPr spc="-9" dirty="0"/>
              <a:t>emphasis..</a:t>
            </a:r>
          </a:p>
        </p:txBody>
      </p:sp>
      <p:sp>
        <p:nvSpPr>
          <p:cNvPr id="3" name="object 3"/>
          <p:cNvSpPr txBox="1"/>
          <p:nvPr/>
        </p:nvSpPr>
        <p:spPr>
          <a:xfrm>
            <a:off x="2680324" y="2939924"/>
            <a:ext cx="4708028" cy="637798"/>
          </a:xfrm>
          <a:prstGeom prst="rect">
            <a:avLst/>
          </a:prstGeom>
        </p:spPr>
        <p:txBody>
          <a:bodyPr vert="horz" wrap="square" lIns="0" tIns="12886" rIns="0" bIns="0" rtlCol="0">
            <a:spAutoFit/>
          </a:bodyPr>
          <a:lstStyle/>
          <a:p>
            <a:pPr marL="177623" indent="-166977">
              <a:spcBef>
                <a:spcPts val="101"/>
              </a:spcBef>
              <a:buFont typeface="Arial"/>
              <a:buChar char="•"/>
              <a:tabLst>
                <a:tab pos="178183" algn="l"/>
              </a:tabLst>
            </a:pPr>
            <a:r>
              <a:rPr sz="2030" spc="-9" dirty="0">
                <a:latin typeface="Calibri"/>
                <a:cs typeface="Calibri"/>
              </a:rPr>
              <a:t>Programming</a:t>
            </a:r>
            <a:r>
              <a:rPr lang="en-US" sz="2030" spc="-9" dirty="0">
                <a:latin typeface="Calibri"/>
                <a:cs typeface="Calibri"/>
              </a:rPr>
              <a:t> with total disregard to software engineering</a:t>
            </a:r>
            <a:endParaRPr sz="203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3688" y="1156021"/>
            <a:ext cx="6162675" cy="1400270"/>
          </a:xfrm>
          <a:prstGeom prst="rect">
            <a:avLst/>
          </a:prstGeom>
        </p:spPr>
        <p:txBody>
          <a:bodyPr vert="horz" wrap="square" lIns="0" tIns="15128" rIns="0" bIns="0" rtlCol="0" anchor="t">
            <a:spAutoFit/>
          </a:bodyPr>
          <a:lstStyle/>
          <a:p>
            <a:pPr marL="11206">
              <a:lnSpc>
                <a:spcPts val="3635"/>
              </a:lnSpc>
              <a:spcBef>
                <a:spcPts val="119"/>
              </a:spcBef>
            </a:pPr>
            <a:r>
              <a:rPr dirty="0"/>
              <a:t>Common</a:t>
            </a:r>
            <a:r>
              <a:rPr spc="-57" dirty="0"/>
              <a:t> </a:t>
            </a:r>
            <a:r>
              <a:rPr dirty="0"/>
              <a:t>sense</a:t>
            </a:r>
            <a:r>
              <a:rPr spc="-66" dirty="0"/>
              <a:t> </a:t>
            </a:r>
            <a:r>
              <a:rPr spc="-9" dirty="0"/>
              <a:t>questions</a:t>
            </a:r>
          </a:p>
          <a:p>
            <a:pPr marL="11206">
              <a:lnSpc>
                <a:spcPts val="3635"/>
              </a:lnSpc>
            </a:pPr>
            <a:r>
              <a:rPr dirty="0"/>
              <a:t>(going</a:t>
            </a:r>
            <a:r>
              <a:rPr spc="-101" dirty="0"/>
              <a:t> </a:t>
            </a:r>
            <a:r>
              <a:rPr spc="-18" dirty="0"/>
              <a:t>backwards</a:t>
            </a:r>
            <a:r>
              <a:rPr spc="-119" dirty="0"/>
              <a:t> </a:t>
            </a:r>
            <a:r>
              <a:rPr dirty="0"/>
              <a:t>from</a:t>
            </a:r>
            <a:r>
              <a:rPr spc="-106" dirty="0"/>
              <a:t> </a:t>
            </a:r>
            <a:r>
              <a:rPr spc="-9" dirty="0"/>
              <a:t>programming)</a:t>
            </a:r>
          </a:p>
        </p:txBody>
      </p:sp>
      <p:sp>
        <p:nvSpPr>
          <p:cNvPr id="3" name="object 3"/>
          <p:cNvSpPr txBox="1"/>
          <p:nvPr/>
        </p:nvSpPr>
        <p:spPr>
          <a:xfrm>
            <a:off x="2250536" y="3122804"/>
            <a:ext cx="7493374" cy="2383597"/>
          </a:xfrm>
          <a:prstGeom prst="rect">
            <a:avLst/>
          </a:prstGeom>
        </p:spPr>
        <p:txBody>
          <a:bodyPr vert="horz" wrap="square" lIns="0" tIns="12886" rIns="0" bIns="0" rtlCol="0">
            <a:spAutoFit/>
          </a:bodyPr>
          <a:lstStyle/>
          <a:p>
            <a:pPr marL="177623" indent="-166977">
              <a:spcBef>
                <a:spcPts val="101"/>
              </a:spcBef>
              <a:buFont typeface="Arial"/>
              <a:buChar char="•"/>
              <a:tabLst>
                <a:tab pos="178183" algn="l"/>
              </a:tabLst>
            </a:pPr>
            <a:r>
              <a:rPr sz="2030" dirty="0">
                <a:latin typeface="Calibri"/>
                <a:cs typeface="Calibri"/>
              </a:rPr>
              <a:t>What</a:t>
            </a:r>
            <a:r>
              <a:rPr sz="2030" spc="-31" dirty="0">
                <a:latin typeface="Calibri"/>
                <a:cs typeface="Calibri"/>
              </a:rPr>
              <a:t> </a:t>
            </a:r>
            <a:r>
              <a:rPr sz="2030" dirty="0">
                <a:latin typeface="Calibri"/>
                <a:cs typeface="Calibri"/>
              </a:rPr>
              <a:t>is</a:t>
            </a:r>
            <a:r>
              <a:rPr sz="2030" spc="-13" dirty="0">
                <a:latin typeface="Calibri"/>
                <a:cs typeface="Calibri"/>
              </a:rPr>
              <a:t> </a:t>
            </a:r>
            <a:r>
              <a:rPr sz="2030" dirty="0">
                <a:latin typeface="Calibri"/>
                <a:cs typeface="Calibri"/>
              </a:rPr>
              <a:t>the</a:t>
            </a:r>
            <a:r>
              <a:rPr sz="2030" spc="-22" dirty="0">
                <a:latin typeface="Calibri"/>
                <a:cs typeface="Calibri"/>
              </a:rPr>
              <a:t> </a:t>
            </a:r>
            <a:r>
              <a:rPr sz="2030" dirty="0">
                <a:latin typeface="Calibri"/>
                <a:cs typeface="Calibri"/>
              </a:rPr>
              <a:t>design</a:t>
            </a:r>
            <a:r>
              <a:rPr sz="2030" spc="-4" dirty="0">
                <a:latin typeface="Calibri"/>
                <a:cs typeface="Calibri"/>
              </a:rPr>
              <a:t> </a:t>
            </a:r>
            <a:r>
              <a:rPr sz="2030" dirty="0">
                <a:latin typeface="Calibri"/>
                <a:cs typeface="Calibri"/>
              </a:rPr>
              <a:t>on the</a:t>
            </a:r>
            <a:r>
              <a:rPr sz="2030" spc="-26" dirty="0">
                <a:latin typeface="Calibri"/>
                <a:cs typeface="Calibri"/>
              </a:rPr>
              <a:t> </a:t>
            </a:r>
            <a:r>
              <a:rPr sz="2030" dirty="0">
                <a:latin typeface="Calibri"/>
                <a:cs typeface="Calibri"/>
              </a:rPr>
              <a:t>basis</a:t>
            </a:r>
            <a:r>
              <a:rPr sz="2030" spc="-9" dirty="0">
                <a:latin typeface="Calibri"/>
                <a:cs typeface="Calibri"/>
              </a:rPr>
              <a:t> </a:t>
            </a:r>
            <a:r>
              <a:rPr sz="2030" dirty="0">
                <a:latin typeface="Calibri"/>
                <a:cs typeface="Calibri"/>
              </a:rPr>
              <a:t>of</a:t>
            </a:r>
            <a:r>
              <a:rPr sz="2030" spc="-22" dirty="0">
                <a:latin typeface="Calibri"/>
                <a:cs typeface="Calibri"/>
              </a:rPr>
              <a:t> </a:t>
            </a:r>
            <a:r>
              <a:rPr sz="2030" dirty="0">
                <a:latin typeface="Calibri"/>
                <a:cs typeface="Calibri"/>
              </a:rPr>
              <a:t>which</a:t>
            </a:r>
            <a:r>
              <a:rPr sz="2030" spc="-18" dirty="0">
                <a:latin typeface="Calibri"/>
                <a:cs typeface="Calibri"/>
              </a:rPr>
              <a:t> </a:t>
            </a:r>
            <a:r>
              <a:rPr sz="2030" spc="-9" dirty="0">
                <a:latin typeface="Calibri"/>
                <a:cs typeface="Calibri"/>
              </a:rPr>
              <a:t>programmers</a:t>
            </a:r>
            <a:r>
              <a:rPr sz="2030" spc="-35" dirty="0">
                <a:latin typeface="Calibri"/>
                <a:cs typeface="Calibri"/>
              </a:rPr>
              <a:t> </a:t>
            </a:r>
            <a:r>
              <a:rPr sz="2030" dirty="0">
                <a:latin typeface="Calibri"/>
                <a:cs typeface="Calibri"/>
              </a:rPr>
              <a:t>do</a:t>
            </a:r>
            <a:r>
              <a:rPr sz="2030" spc="-4" dirty="0">
                <a:latin typeface="Calibri"/>
                <a:cs typeface="Calibri"/>
              </a:rPr>
              <a:t> </a:t>
            </a:r>
            <a:r>
              <a:rPr sz="2030" dirty="0">
                <a:latin typeface="Calibri"/>
                <a:cs typeface="Calibri"/>
              </a:rPr>
              <a:t>their</a:t>
            </a:r>
            <a:r>
              <a:rPr sz="2030" spc="-26" dirty="0">
                <a:latin typeface="Calibri"/>
                <a:cs typeface="Calibri"/>
              </a:rPr>
              <a:t> </a:t>
            </a:r>
            <a:r>
              <a:rPr sz="2030" spc="-9" dirty="0">
                <a:latin typeface="Calibri"/>
                <a:cs typeface="Calibri"/>
              </a:rPr>
              <a:t>work?</a:t>
            </a:r>
            <a:endParaRPr lang="en-US" sz="2030" spc="-9" dirty="0">
              <a:latin typeface="Calibri"/>
              <a:cs typeface="Calibri"/>
            </a:endParaRPr>
          </a:p>
          <a:p>
            <a:pPr marL="177623" indent="-166977">
              <a:spcBef>
                <a:spcPts val="101"/>
              </a:spcBef>
              <a:buFont typeface="Arial"/>
              <a:buChar char="•"/>
              <a:tabLst>
                <a:tab pos="178183" algn="l"/>
              </a:tabLst>
            </a:pPr>
            <a:endParaRPr sz="2780" dirty="0">
              <a:latin typeface="Calibri"/>
              <a:cs typeface="Calibri"/>
            </a:endParaRPr>
          </a:p>
          <a:p>
            <a:pPr marL="177623" indent="-166977">
              <a:buFont typeface="Arial"/>
              <a:buChar char="•"/>
              <a:tabLst>
                <a:tab pos="178183" algn="l"/>
              </a:tabLst>
            </a:pPr>
            <a:r>
              <a:rPr sz="2030" dirty="0">
                <a:latin typeface="Calibri"/>
                <a:cs typeface="Calibri"/>
              </a:rPr>
              <a:t>What</a:t>
            </a:r>
            <a:r>
              <a:rPr sz="2030" spc="-31" dirty="0">
                <a:latin typeface="Calibri"/>
                <a:cs typeface="Calibri"/>
              </a:rPr>
              <a:t> </a:t>
            </a:r>
            <a:r>
              <a:rPr sz="2030" dirty="0">
                <a:latin typeface="Calibri"/>
                <a:cs typeface="Calibri"/>
              </a:rPr>
              <a:t>is</a:t>
            </a:r>
            <a:r>
              <a:rPr sz="2030" spc="-9" dirty="0">
                <a:latin typeface="Calibri"/>
                <a:cs typeface="Calibri"/>
              </a:rPr>
              <a:t> </a:t>
            </a:r>
            <a:r>
              <a:rPr sz="2030" dirty="0">
                <a:latin typeface="Calibri"/>
                <a:cs typeface="Calibri"/>
              </a:rPr>
              <a:t>the</a:t>
            </a:r>
            <a:r>
              <a:rPr sz="2030" spc="-22" dirty="0">
                <a:latin typeface="Calibri"/>
                <a:cs typeface="Calibri"/>
              </a:rPr>
              <a:t> </a:t>
            </a:r>
            <a:r>
              <a:rPr sz="2030" spc="-9" dirty="0">
                <a:latin typeface="Calibri"/>
                <a:cs typeface="Calibri"/>
              </a:rPr>
              <a:t>architecture</a:t>
            </a:r>
            <a:r>
              <a:rPr sz="2030" spc="-22" dirty="0">
                <a:latin typeface="Calibri"/>
                <a:cs typeface="Calibri"/>
              </a:rPr>
              <a:t> </a:t>
            </a:r>
            <a:r>
              <a:rPr sz="2030" dirty="0">
                <a:latin typeface="Calibri"/>
                <a:cs typeface="Calibri"/>
              </a:rPr>
              <a:t>of</a:t>
            </a:r>
            <a:r>
              <a:rPr sz="2030" spc="-18" dirty="0">
                <a:latin typeface="Calibri"/>
                <a:cs typeface="Calibri"/>
              </a:rPr>
              <a:t> </a:t>
            </a:r>
            <a:r>
              <a:rPr sz="2030" dirty="0">
                <a:latin typeface="Calibri"/>
                <a:cs typeface="Calibri"/>
              </a:rPr>
              <a:t>the</a:t>
            </a:r>
            <a:r>
              <a:rPr sz="2030" spc="-22" dirty="0">
                <a:latin typeface="Calibri"/>
                <a:cs typeface="Calibri"/>
              </a:rPr>
              <a:t> </a:t>
            </a:r>
            <a:r>
              <a:rPr sz="2030" spc="-9" dirty="0">
                <a:latin typeface="Calibri"/>
                <a:cs typeface="Calibri"/>
              </a:rPr>
              <a:t>system</a:t>
            </a:r>
            <a:r>
              <a:rPr sz="2030" spc="-22" dirty="0">
                <a:latin typeface="Calibri"/>
                <a:cs typeface="Calibri"/>
              </a:rPr>
              <a:t> </a:t>
            </a:r>
            <a:r>
              <a:rPr sz="2030" dirty="0">
                <a:latin typeface="Calibri"/>
                <a:cs typeface="Calibri"/>
              </a:rPr>
              <a:t>used</a:t>
            </a:r>
            <a:r>
              <a:rPr sz="2030" spc="-18" dirty="0">
                <a:latin typeface="Calibri"/>
                <a:cs typeface="Calibri"/>
              </a:rPr>
              <a:t> </a:t>
            </a:r>
            <a:r>
              <a:rPr sz="2030" dirty="0">
                <a:latin typeface="Calibri"/>
                <a:cs typeface="Calibri"/>
              </a:rPr>
              <a:t>to</a:t>
            </a:r>
            <a:r>
              <a:rPr sz="2030" spc="-22" dirty="0">
                <a:latin typeface="Calibri"/>
                <a:cs typeface="Calibri"/>
              </a:rPr>
              <a:t> </a:t>
            </a:r>
            <a:r>
              <a:rPr sz="2030" dirty="0">
                <a:latin typeface="Calibri"/>
                <a:cs typeface="Calibri"/>
              </a:rPr>
              <a:t>design</a:t>
            </a:r>
            <a:r>
              <a:rPr sz="2030" spc="-18" dirty="0">
                <a:latin typeface="Calibri"/>
                <a:cs typeface="Calibri"/>
              </a:rPr>
              <a:t> </a:t>
            </a:r>
            <a:r>
              <a:rPr sz="2030" spc="-22" dirty="0">
                <a:latin typeface="Calibri"/>
                <a:cs typeface="Calibri"/>
              </a:rPr>
              <a:t>it?</a:t>
            </a:r>
            <a:endParaRPr lang="en-US" sz="2030" spc="-22" dirty="0">
              <a:latin typeface="Calibri"/>
              <a:cs typeface="Calibri"/>
            </a:endParaRPr>
          </a:p>
          <a:p>
            <a:pPr marL="177623" indent="-166977">
              <a:buFont typeface="Arial"/>
              <a:buChar char="•"/>
              <a:tabLst>
                <a:tab pos="178183" algn="l"/>
              </a:tabLst>
            </a:pPr>
            <a:endParaRPr sz="3000" dirty="0">
              <a:latin typeface="Calibri"/>
              <a:cs typeface="Calibri"/>
            </a:endParaRPr>
          </a:p>
          <a:p>
            <a:pPr marL="177623" marR="328350" indent="-166977">
              <a:lnSpc>
                <a:spcPct val="90200"/>
              </a:lnSpc>
              <a:buFont typeface="Arial"/>
              <a:buChar char="•"/>
              <a:tabLst>
                <a:tab pos="178183" algn="l"/>
              </a:tabLst>
            </a:pPr>
            <a:r>
              <a:rPr sz="2030" dirty="0">
                <a:latin typeface="Calibri"/>
                <a:cs typeface="Calibri"/>
              </a:rPr>
              <a:t>What</a:t>
            </a:r>
            <a:r>
              <a:rPr sz="2030" spc="-26" dirty="0">
                <a:latin typeface="Calibri"/>
                <a:cs typeface="Calibri"/>
              </a:rPr>
              <a:t> </a:t>
            </a:r>
            <a:r>
              <a:rPr sz="2030" dirty="0">
                <a:latin typeface="Calibri"/>
                <a:cs typeface="Calibri"/>
              </a:rPr>
              <a:t>should</a:t>
            </a:r>
            <a:r>
              <a:rPr sz="2030" spc="-4" dirty="0">
                <a:latin typeface="Calibri"/>
                <a:cs typeface="Calibri"/>
              </a:rPr>
              <a:t> </a:t>
            </a:r>
            <a:r>
              <a:rPr sz="2030" dirty="0">
                <a:latin typeface="Calibri"/>
                <a:cs typeface="Calibri"/>
              </a:rPr>
              <a:t>the</a:t>
            </a:r>
            <a:r>
              <a:rPr sz="2030" spc="-26" dirty="0">
                <a:latin typeface="Calibri"/>
                <a:cs typeface="Calibri"/>
              </a:rPr>
              <a:t> </a:t>
            </a:r>
            <a:r>
              <a:rPr sz="2030" dirty="0">
                <a:latin typeface="Calibri"/>
                <a:cs typeface="Calibri"/>
              </a:rPr>
              <a:t>software</a:t>
            </a:r>
            <a:r>
              <a:rPr sz="2030" spc="-26" dirty="0">
                <a:latin typeface="Calibri"/>
                <a:cs typeface="Calibri"/>
              </a:rPr>
              <a:t> </a:t>
            </a:r>
            <a:r>
              <a:rPr sz="2030" dirty="0">
                <a:latin typeface="Calibri"/>
                <a:cs typeface="Calibri"/>
              </a:rPr>
              <a:t>be</a:t>
            </a:r>
            <a:r>
              <a:rPr sz="2030" spc="-26" dirty="0">
                <a:latin typeface="Calibri"/>
                <a:cs typeface="Calibri"/>
              </a:rPr>
              <a:t> </a:t>
            </a:r>
            <a:r>
              <a:rPr sz="2030" dirty="0">
                <a:latin typeface="Calibri"/>
                <a:cs typeface="Calibri"/>
              </a:rPr>
              <a:t>doing,</a:t>
            </a:r>
            <a:r>
              <a:rPr sz="2030" spc="-31" dirty="0">
                <a:latin typeface="Calibri"/>
                <a:cs typeface="Calibri"/>
              </a:rPr>
              <a:t> </a:t>
            </a:r>
            <a:r>
              <a:rPr sz="2030" dirty="0">
                <a:latin typeface="Calibri"/>
                <a:cs typeface="Calibri"/>
              </a:rPr>
              <a:t>so</a:t>
            </a:r>
            <a:r>
              <a:rPr sz="2030" spc="-9" dirty="0">
                <a:latin typeface="Calibri"/>
                <a:cs typeface="Calibri"/>
              </a:rPr>
              <a:t> </a:t>
            </a:r>
            <a:r>
              <a:rPr sz="2030" dirty="0">
                <a:latin typeface="Calibri"/>
                <a:cs typeface="Calibri"/>
              </a:rPr>
              <a:t>that</a:t>
            </a:r>
            <a:r>
              <a:rPr sz="2030" spc="-22" dirty="0">
                <a:latin typeface="Calibri"/>
                <a:cs typeface="Calibri"/>
              </a:rPr>
              <a:t> </a:t>
            </a:r>
            <a:r>
              <a:rPr sz="2030" dirty="0">
                <a:latin typeface="Calibri"/>
                <a:cs typeface="Calibri"/>
              </a:rPr>
              <a:t>we</a:t>
            </a:r>
            <a:r>
              <a:rPr sz="2030" spc="-26" dirty="0">
                <a:latin typeface="Calibri"/>
                <a:cs typeface="Calibri"/>
              </a:rPr>
              <a:t> </a:t>
            </a:r>
            <a:r>
              <a:rPr sz="2030" dirty="0">
                <a:latin typeface="Calibri"/>
                <a:cs typeface="Calibri"/>
              </a:rPr>
              <a:t>know</a:t>
            </a:r>
            <a:r>
              <a:rPr sz="2030" spc="-22" dirty="0">
                <a:latin typeface="Calibri"/>
                <a:cs typeface="Calibri"/>
              </a:rPr>
              <a:t> </a:t>
            </a:r>
            <a:r>
              <a:rPr sz="2030" spc="-9" dirty="0">
                <a:latin typeface="Calibri"/>
                <a:cs typeface="Calibri"/>
              </a:rPr>
              <a:t>which architecture</a:t>
            </a:r>
            <a:r>
              <a:rPr sz="2030" spc="-31" dirty="0">
                <a:latin typeface="Calibri"/>
                <a:cs typeface="Calibri"/>
              </a:rPr>
              <a:t> </a:t>
            </a:r>
            <a:r>
              <a:rPr sz="2030" dirty="0">
                <a:latin typeface="Calibri"/>
                <a:cs typeface="Calibri"/>
              </a:rPr>
              <a:t>(&amp;</a:t>
            </a:r>
            <a:r>
              <a:rPr sz="2030" spc="-35" dirty="0">
                <a:latin typeface="Calibri"/>
                <a:cs typeface="Calibri"/>
              </a:rPr>
              <a:t> </a:t>
            </a:r>
            <a:r>
              <a:rPr sz="2030" dirty="0">
                <a:latin typeface="Calibri"/>
                <a:cs typeface="Calibri"/>
              </a:rPr>
              <a:t>design</a:t>
            </a:r>
            <a:r>
              <a:rPr sz="2030" spc="-18" dirty="0">
                <a:latin typeface="Calibri"/>
                <a:cs typeface="Calibri"/>
              </a:rPr>
              <a:t> </a:t>
            </a:r>
            <a:r>
              <a:rPr sz="2030" dirty="0">
                <a:latin typeface="Calibri"/>
                <a:cs typeface="Calibri"/>
              </a:rPr>
              <a:t>&amp;</a:t>
            </a:r>
            <a:r>
              <a:rPr sz="2030" spc="-13" dirty="0">
                <a:latin typeface="Calibri"/>
                <a:cs typeface="Calibri"/>
              </a:rPr>
              <a:t> </a:t>
            </a:r>
            <a:r>
              <a:rPr sz="2030" dirty="0">
                <a:latin typeface="Calibri"/>
                <a:cs typeface="Calibri"/>
              </a:rPr>
              <a:t>code)</a:t>
            </a:r>
            <a:r>
              <a:rPr sz="2030" spc="-13" dirty="0">
                <a:latin typeface="Calibri"/>
                <a:cs typeface="Calibri"/>
              </a:rPr>
              <a:t> </a:t>
            </a:r>
            <a:r>
              <a:rPr sz="2030" dirty="0">
                <a:latin typeface="Calibri"/>
                <a:cs typeface="Calibri"/>
              </a:rPr>
              <a:t>to</a:t>
            </a:r>
            <a:r>
              <a:rPr sz="2030" spc="-22" dirty="0">
                <a:latin typeface="Calibri"/>
                <a:cs typeface="Calibri"/>
              </a:rPr>
              <a:t> </a:t>
            </a:r>
            <a:r>
              <a:rPr sz="2030" dirty="0">
                <a:latin typeface="Calibri"/>
                <a:cs typeface="Calibri"/>
              </a:rPr>
              <a:t>use,</a:t>
            </a:r>
            <a:r>
              <a:rPr sz="2030" spc="9" dirty="0">
                <a:latin typeface="Calibri"/>
                <a:cs typeface="Calibri"/>
              </a:rPr>
              <a:t> </a:t>
            </a:r>
            <a:r>
              <a:rPr sz="2030" dirty="0">
                <a:latin typeface="Calibri"/>
                <a:cs typeface="Calibri"/>
              </a:rPr>
              <a:t>and</a:t>
            </a:r>
            <a:r>
              <a:rPr sz="2030" spc="-13" dirty="0">
                <a:latin typeface="Calibri"/>
                <a:cs typeface="Calibri"/>
              </a:rPr>
              <a:t> </a:t>
            </a:r>
            <a:r>
              <a:rPr sz="2030" dirty="0">
                <a:latin typeface="Calibri"/>
                <a:cs typeface="Calibri"/>
              </a:rPr>
              <a:t>what</a:t>
            </a:r>
            <a:r>
              <a:rPr sz="2030" spc="-18" dirty="0">
                <a:latin typeface="Calibri"/>
                <a:cs typeface="Calibri"/>
              </a:rPr>
              <a:t> </a:t>
            </a:r>
            <a:r>
              <a:rPr sz="2030" dirty="0">
                <a:latin typeface="Calibri"/>
                <a:cs typeface="Calibri"/>
              </a:rPr>
              <a:t>is</a:t>
            </a:r>
            <a:r>
              <a:rPr sz="2030" spc="-13" dirty="0">
                <a:latin typeface="Calibri"/>
                <a:cs typeface="Calibri"/>
              </a:rPr>
              <a:t> </a:t>
            </a:r>
            <a:r>
              <a:rPr sz="2030" dirty="0">
                <a:latin typeface="Calibri"/>
                <a:cs typeface="Calibri"/>
              </a:rPr>
              <a:t>more</a:t>
            </a:r>
            <a:r>
              <a:rPr sz="2030" spc="-18" dirty="0">
                <a:latin typeface="Calibri"/>
                <a:cs typeface="Calibri"/>
              </a:rPr>
              <a:t> </a:t>
            </a:r>
            <a:r>
              <a:rPr sz="2030" spc="-9" dirty="0">
                <a:latin typeface="Calibri"/>
                <a:cs typeface="Calibri"/>
              </a:rPr>
              <a:t>important </a:t>
            </a:r>
            <a:r>
              <a:rPr sz="2030" dirty="0">
                <a:latin typeface="Calibri"/>
                <a:cs typeface="Calibri"/>
              </a:rPr>
              <a:t>among</a:t>
            </a:r>
            <a:r>
              <a:rPr sz="2030" spc="-53" dirty="0">
                <a:latin typeface="Calibri"/>
                <a:cs typeface="Calibri"/>
              </a:rPr>
              <a:t> </a:t>
            </a:r>
            <a:r>
              <a:rPr sz="2030" dirty="0">
                <a:latin typeface="Calibri"/>
                <a:cs typeface="Calibri"/>
              </a:rPr>
              <a:t>many</a:t>
            </a:r>
            <a:r>
              <a:rPr sz="2030" spc="-26" dirty="0">
                <a:latin typeface="Calibri"/>
                <a:cs typeface="Calibri"/>
              </a:rPr>
              <a:t> </a:t>
            </a:r>
            <a:r>
              <a:rPr sz="2030" dirty="0">
                <a:latin typeface="Calibri"/>
                <a:cs typeface="Calibri"/>
              </a:rPr>
              <a:t>possible</a:t>
            </a:r>
            <a:r>
              <a:rPr sz="2030" spc="-35" dirty="0">
                <a:latin typeface="Calibri"/>
                <a:cs typeface="Calibri"/>
              </a:rPr>
              <a:t> </a:t>
            </a:r>
            <a:r>
              <a:rPr sz="2030" spc="-9" dirty="0">
                <a:latin typeface="Calibri"/>
                <a:cs typeface="Calibri"/>
              </a:rPr>
              <a:t>objectives?</a:t>
            </a:r>
            <a:endParaRPr sz="203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3687" y="1156021"/>
            <a:ext cx="5873003" cy="1400270"/>
          </a:xfrm>
          <a:prstGeom prst="rect">
            <a:avLst/>
          </a:prstGeom>
        </p:spPr>
        <p:txBody>
          <a:bodyPr vert="horz" wrap="square" lIns="0" tIns="15128" rIns="0" bIns="0" rtlCol="0" anchor="t">
            <a:spAutoFit/>
          </a:bodyPr>
          <a:lstStyle/>
          <a:p>
            <a:pPr marL="11206">
              <a:lnSpc>
                <a:spcPts val="3635"/>
              </a:lnSpc>
              <a:spcBef>
                <a:spcPts val="119"/>
              </a:spcBef>
            </a:pPr>
            <a:r>
              <a:rPr dirty="0"/>
              <a:t>Common</a:t>
            </a:r>
            <a:r>
              <a:rPr spc="-57" dirty="0"/>
              <a:t> </a:t>
            </a:r>
            <a:r>
              <a:rPr dirty="0"/>
              <a:t>sense</a:t>
            </a:r>
            <a:r>
              <a:rPr spc="-66" dirty="0"/>
              <a:t> </a:t>
            </a:r>
            <a:r>
              <a:rPr spc="-9" dirty="0"/>
              <a:t>questions</a:t>
            </a:r>
          </a:p>
          <a:p>
            <a:pPr marL="11206">
              <a:lnSpc>
                <a:spcPts val="3635"/>
              </a:lnSpc>
            </a:pPr>
            <a:r>
              <a:rPr dirty="0"/>
              <a:t>(going</a:t>
            </a:r>
            <a:r>
              <a:rPr spc="-110" dirty="0"/>
              <a:t> </a:t>
            </a:r>
            <a:r>
              <a:rPr spc="-26" dirty="0"/>
              <a:t>forwards</a:t>
            </a:r>
            <a:r>
              <a:rPr spc="-101" dirty="0"/>
              <a:t> </a:t>
            </a:r>
            <a:r>
              <a:rPr dirty="0"/>
              <a:t>from</a:t>
            </a:r>
            <a:r>
              <a:rPr spc="-110" dirty="0"/>
              <a:t> </a:t>
            </a:r>
            <a:r>
              <a:rPr spc="-9" dirty="0"/>
              <a:t>programming)</a:t>
            </a:r>
          </a:p>
        </p:txBody>
      </p:sp>
      <p:sp>
        <p:nvSpPr>
          <p:cNvPr id="3" name="object 3"/>
          <p:cNvSpPr txBox="1"/>
          <p:nvPr/>
        </p:nvSpPr>
        <p:spPr>
          <a:xfrm>
            <a:off x="2323687" y="2816626"/>
            <a:ext cx="5915585" cy="2970168"/>
          </a:xfrm>
          <a:prstGeom prst="rect">
            <a:avLst/>
          </a:prstGeom>
        </p:spPr>
        <p:txBody>
          <a:bodyPr vert="horz" wrap="square" lIns="0" tIns="12886" rIns="0" bIns="0" rtlCol="0">
            <a:spAutoFit/>
          </a:bodyPr>
          <a:lstStyle/>
          <a:p>
            <a:pPr marL="177623" indent="-166977">
              <a:lnSpc>
                <a:spcPts val="2427"/>
              </a:lnSpc>
              <a:spcBef>
                <a:spcPts val="101"/>
              </a:spcBef>
              <a:buFont typeface="Arial"/>
              <a:buChar char="•"/>
              <a:tabLst>
                <a:tab pos="178183" algn="l"/>
              </a:tabLst>
            </a:pPr>
            <a:r>
              <a:rPr sz="2030" dirty="0">
                <a:latin typeface="Calibri"/>
                <a:cs typeface="Calibri"/>
              </a:rPr>
              <a:t>How</a:t>
            </a:r>
            <a:r>
              <a:rPr sz="2030" spc="-44" dirty="0">
                <a:latin typeface="Calibri"/>
                <a:cs typeface="Calibri"/>
              </a:rPr>
              <a:t> </a:t>
            </a:r>
            <a:r>
              <a:rPr sz="2030" dirty="0">
                <a:latin typeface="Calibri"/>
                <a:cs typeface="Calibri"/>
              </a:rPr>
              <a:t>do</a:t>
            </a:r>
            <a:r>
              <a:rPr sz="2030" spc="-18" dirty="0">
                <a:latin typeface="Calibri"/>
                <a:cs typeface="Calibri"/>
              </a:rPr>
              <a:t> </a:t>
            </a:r>
            <a:r>
              <a:rPr sz="2030" dirty="0">
                <a:latin typeface="Calibri"/>
                <a:cs typeface="Calibri"/>
              </a:rPr>
              <a:t>we</a:t>
            </a:r>
            <a:r>
              <a:rPr sz="2030" spc="-13" dirty="0">
                <a:latin typeface="Calibri"/>
                <a:cs typeface="Calibri"/>
              </a:rPr>
              <a:t> </a:t>
            </a:r>
            <a:r>
              <a:rPr sz="2030" spc="-9" dirty="0">
                <a:latin typeface="Calibri"/>
                <a:cs typeface="Calibri"/>
              </a:rPr>
              <a:t>evaluate</a:t>
            </a:r>
            <a:r>
              <a:rPr sz="2030" spc="-40" dirty="0">
                <a:latin typeface="Calibri"/>
                <a:cs typeface="Calibri"/>
              </a:rPr>
              <a:t> </a:t>
            </a:r>
            <a:r>
              <a:rPr sz="2030" dirty="0">
                <a:latin typeface="Calibri"/>
                <a:cs typeface="Calibri"/>
              </a:rPr>
              <a:t>the</a:t>
            </a:r>
            <a:r>
              <a:rPr sz="2030" spc="-13" dirty="0">
                <a:latin typeface="Calibri"/>
                <a:cs typeface="Calibri"/>
              </a:rPr>
              <a:t> </a:t>
            </a:r>
            <a:r>
              <a:rPr sz="2030" spc="-9" dirty="0">
                <a:latin typeface="Calibri"/>
                <a:cs typeface="Calibri"/>
              </a:rPr>
              <a:t>code?</a:t>
            </a:r>
            <a:endParaRPr sz="2030" dirty="0">
              <a:latin typeface="Calibri"/>
              <a:cs typeface="Calibri"/>
            </a:endParaRPr>
          </a:p>
          <a:p>
            <a:pPr marL="509895" lvl="1" indent="-165856">
              <a:lnSpc>
                <a:spcPts val="2043"/>
              </a:lnSpc>
              <a:buFont typeface="Arial"/>
              <a:buChar char="•"/>
              <a:tabLst>
                <a:tab pos="510455" algn="l"/>
              </a:tabLst>
            </a:pPr>
            <a:r>
              <a:rPr sz="1721" spc="-9" dirty="0">
                <a:latin typeface="Calibri"/>
                <a:cs typeface="Calibri"/>
              </a:rPr>
              <a:t>Testing</a:t>
            </a:r>
            <a:endParaRPr sz="1721" dirty="0">
              <a:latin typeface="Calibri"/>
              <a:cs typeface="Calibri"/>
            </a:endParaRPr>
          </a:p>
          <a:p>
            <a:pPr marL="509895" lvl="1" indent="-165856">
              <a:lnSpc>
                <a:spcPts val="2043"/>
              </a:lnSpc>
              <a:buFont typeface="Arial"/>
              <a:buChar char="•"/>
              <a:tabLst>
                <a:tab pos="510455" algn="l"/>
              </a:tabLst>
            </a:pPr>
            <a:r>
              <a:rPr sz="1721" spc="-9" dirty="0">
                <a:latin typeface="Calibri"/>
                <a:cs typeface="Calibri"/>
              </a:rPr>
              <a:t>Verification</a:t>
            </a:r>
            <a:endParaRPr sz="1721" dirty="0">
              <a:latin typeface="Calibri"/>
              <a:cs typeface="Calibri"/>
            </a:endParaRPr>
          </a:p>
          <a:p>
            <a:pPr marL="509895" lvl="1" indent="-165856">
              <a:lnSpc>
                <a:spcPts val="2038"/>
              </a:lnSpc>
              <a:buFont typeface="Arial"/>
              <a:buChar char="•"/>
              <a:tabLst>
                <a:tab pos="510455" algn="l"/>
              </a:tabLst>
            </a:pPr>
            <a:r>
              <a:rPr sz="1721" spc="-9" dirty="0">
                <a:latin typeface="Calibri"/>
                <a:cs typeface="Calibri"/>
              </a:rPr>
              <a:t>Validation</a:t>
            </a:r>
            <a:endParaRPr sz="1721" dirty="0">
              <a:latin typeface="Calibri"/>
              <a:cs typeface="Calibri"/>
            </a:endParaRPr>
          </a:p>
          <a:p>
            <a:pPr marL="509895" lvl="1" indent="-165856">
              <a:lnSpc>
                <a:spcPts val="2038"/>
              </a:lnSpc>
              <a:buFont typeface="Arial"/>
              <a:buChar char="•"/>
              <a:tabLst>
                <a:tab pos="510455" algn="l"/>
              </a:tabLst>
            </a:pPr>
            <a:r>
              <a:rPr sz="1721" dirty="0">
                <a:latin typeface="Calibri"/>
                <a:cs typeface="Calibri"/>
              </a:rPr>
              <a:t>Computational</a:t>
            </a:r>
            <a:r>
              <a:rPr sz="1721" spc="-4" dirty="0">
                <a:latin typeface="Calibri"/>
                <a:cs typeface="Calibri"/>
              </a:rPr>
              <a:t> </a:t>
            </a:r>
            <a:r>
              <a:rPr sz="1721" dirty="0">
                <a:latin typeface="Calibri"/>
                <a:cs typeface="Calibri"/>
              </a:rPr>
              <a:t>effort</a:t>
            </a:r>
            <a:r>
              <a:rPr sz="1721" spc="18" dirty="0">
                <a:latin typeface="Calibri"/>
                <a:cs typeface="Calibri"/>
              </a:rPr>
              <a:t> </a:t>
            </a:r>
            <a:r>
              <a:rPr sz="1721" dirty="0">
                <a:latin typeface="Calibri"/>
                <a:cs typeface="Calibri"/>
              </a:rPr>
              <a:t>(time</a:t>
            </a:r>
            <a:r>
              <a:rPr sz="1721" spc="13" dirty="0">
                <a:latin typeface="Calibri"/>
                <a:cs typeface="Calibri"/>
              </a:rPr>
              <a:t> </a:t>
            </a:r>
            <a:r>
              <a:rPr sz="1721" dirty="0">
                <a:latin typeface="Calibri"/>
                <a:cs typeface="Calibri"/>
              </a:rPr>
              <a:t>&amp;</a:t>
            </a:r>
            <a:r>
              <a:rPr sz="1721" spc="9" dirty="0">
                <a:latin typeface="Calibri"/>
                <a:cs typeface="Calibri"/>
              </a:rPr>
              <a:t> </a:t>
            </a:r>
            <a:r>
              <a:rPr sz="1721" spc="-9" dirty="0">
                <a:latin typeface="Calibri"/>
                <a:cs typeface="Calibri"/>
              </a:rPr>
              <a:t>space)</a:t>
            </a:r>
            <a:endParaRPr sz="1721" dirty="0">
              <a:latin typeface="Calibri"/>
              <a:cs typeface="Calibri"/>
            </a:endParaRPr>
          </a:p>
          <a:p>
            <a:pPr marL="509895" lvl="1" indent="-165856">
              <a:lnSpc>
                <a:spcPts val="2043"/>
              </a:lnSpc>
              <a:buFont typeface="Arial"/>
              <a:buChar char="•"/>
              <a:tabLst>
                <a:tab pos="510455" algn="l"/>
              </a:tabLst>
            </a:pPr>
            <a:r>
              <a:rPr sz="1721" dirty="0">
                <a:latin typeface="Calibri"/>
                <a:cs typeface="Calibri"/>
              </a:rPr>
              <a:t>Deployment</a:t>
            </a:r>
            <a:r>
              <a:rPr sz="1721" spc="22" dirty="0">
                <a:latin typeface="Calibri"/>
                <a:cs typeface="Calibri"/>
              </a:rPr>
              <a:t> </a:t>
            </a:r>
            <a:r>
              <a:rPr sz="1721" spc="-9" dirty="0">
                <a:latin typeface="Calibri"/>
                <a:cs typeface="Calibri"/>
              </a:rPr>
              <a:t>considerations</a:t>
            </a:r>
            <a:endParaRPr sz="1721" dirty="0">
              <a:latin typeface="Calibri"/>
              <a:cs typeface="Calibri"/>
            </a:endParaRPr>
          </a:p>
          <a:p>
            <a:pPr marL="509895" lvl="1" indent="-165856">
              <a:lnSpc>
                <a:spcPts val="2043"/>
              </a:lnSpc>
              <a:buFont typeface="Arial"/>
              <a:buChar char="•"/>
              <a:tabLst>
                <a:tab pos="510455" algn="l"/>
              </a:tabLst>
            </a:pPr>
            <a:r>
              <a:rPr sz="1721" spc="-9" dirty="0">
                <a:latin typeface="Calibri"/>
                <a:cs typeface="Calibri"/>
              </a:rPr>
              <a:t>Usability</a:t>
            </a:r>
            <a:endParaRPr sz="1721" dirty="0">
              <a:latin typeface="Calibri"/>
              <a:cs typeface="Calibri"/>
            </a:endParaRPr>
          </a:p>
          <a:p>
            <a:pPr marL="509895" lvl="1" indent="-165856">
              <a:lnSpc>
                <a:spcPts val="2038"/>
              </a:lnSpc>
              <a:buFont typeface="Arial"/>
              <a:buChar char="•"/>
              <a:tabLst>
                <a:tab pos="510455" algn="l"/>
              </a:tabLst>
            </a:pPr>
            <a:r>
              <a:rPr sz="1721" dirty="0">
                <a:latin typeface="Calibri"/>
                <a:cs typeface="Calibri"/>
              </a:rPr>
              <a:t>Security</a:t>
            </a:r>
            <a:r>
              <a:rPr sz="1721" spc="31" dirty="0">
                <a:latin typeface="Calibri"/>
                <a:cs typeface="Calibri"/>
              </a:rPr>
              <a:t> </a:t>
            </a:r>
            <a:r>
              <a:rPr sz="1721" dirty="0">
                <a:latin typeface="Calibri"/>
                <a:cs typeface="Calibri"/>
              </a:rPr>
              <a:t>&amp;</a:t>
            </a:r>
            <a:r>
              <a:rPr sz="1721" spc="13" dirty="0">
                <a:latin typeface="Calibri"/>
                <a:cs typeface="Calibri"/>
              </a:rPr>
              <a:t> </a:t>
            </a:r>
            <a:r>
              <a:rPr sz="1721" dirty="0">
                <a:latin typeface="Calibri"/>
                <a:cs typeface="Calibri"/>
              </a:rPr>
              <a:t>privacy</a:t>
            </a:r>
            <a:r>
              <a:rPr sz="1721" spc="13" dirty="0">
                <a:latin typeface="Calibri"/>
                <a:cs typeface="Calibri"/>
              </a:rPr>
              <a:t> </a:t>
            </a:r>
            <a:r>
              <a:rPr sz="1721" spc="-9" dirty="0">
                <a:latin typeface="Calibri"/>
                <a:cs typeface="Calibri"/>
              </a:rPr>
              <a:t>concerns</a:t>
            </a:r>
            <a:endParaRPr sz="1721" dirty="0">
              <a:latin typeface="Calibri"/>
              <a:cs typeface="Calibri"/>
            </a:endParaRPr>
          </a:p>
          <a:p>
            <a:pPr marL="509895" lvl="1" indent="-165856">
              <a:lnSpc>
                <a:spcPts val="2047"/>
              </a:lnSpc>
              <a:buFont typeface="Arial"/>
              <a:buChar char="•"/>
              <a:tabLst>
                <a:tab pos="510455" algn="l"/>
              </a:tabLst>
            </a:pPr>
            <a:r>
              <a:rPr sz="1721" dirty="0">
                <a:latin typeface="Calibri"/>
                <a:cs typeface="Calibri"/>
              </a:rPr>
              <a:t>If</a:t>
            </a:r>
            <a:r>
              <a:rPr sz="1721" spc="4" dirty="0">
                <a:latin typeface="Calibri"/>
                <a:cs typeface="Calibri"/>
              </a:rPr>
              <a:t> </a:t>
            </a:r>
            <a:r>
              <a:rPr sz="1721" dirty="0">
                <a:latin typeface="Calibri"/>
                <a:cs typeface="Calibri"/>
              </a:rPr>
              <a:t>you</a:t>
            </a:r>
            <a:r>
              <a:rPr sz="1721" spc="4" dirty="0">
                <a:latin typeface="Calibri"/>
                <a:cs typeface="Calibri"/>
              </a:rPr>
              <a:t> </a:t>
            </a:r>
            <a:r>
              <a:rPr sz="1721" dirty="0">
                <a:latin typeface="Calibri"/>
                <a:cs typeface="Calibri"/>
              </a:rPr>
              <a:t>are paying</a:t>
            </a:r>
            <a:r>
              <a:rPr sz="1721" spc="-4" dirty="0">
                <a:latin typeface="Calibri"/>
                <a:cs typeface="Calibri"/>
              </a:rPr>
              <a:t> </a:t>
            </a:r>
            <a:r>
              <a:rPr sz="1721" dirty="0">
                <a:latin typeface="Calibri"/>
                <a:cs typeface="Calibri"/>
              </a:rPr>
              <a:t>attention, raise</a:t>
            </a:r>
            <a:r>
              <a:rPr sz="1721" spc="-18" dirty="0">
                <a:latin typeface="Calibri"/>
                <a:cs typeface="Calibri"/>
              </a:rPr>
              <a:t> </a:t>
            </a:r>
            <a:r>
              <a:rPr sz="1721" dirty="0">
                <a:latin typeface="Calibri"/>
                <a:cs typeface="Calibri"/>
              </a:rPr>
              <a:t>your </a:t>
            </a:r>
            <a:r>
              <a:rPr sz="1721" spc="-18" dirty="0">
                <a:latin typeface="Calibri"/>
                <a:cs typeface="Calibri"/>
              </a:rPr>
              <a:t>hand</a:t>
            </a:r>
            <a:endParaRPr sz="1721" dirty="0">
              <a:latin typeface="Calibri"/>
              <a:cs typeface="Calibri"/>
            </a:endParaRPr>
          </a:p>
          <a:p>
            <a:pPr lvl="1">
              <a:spcBef>
                <a:spcPts val="22"/>
              </a:spcBef>
              <a:buFont typeface="Arial"/>
              <a:buChar char="•"/>
            </a:pPr>
            <a:endParaRPr sz="1853" dirty="0">
              <a:latin typeface="Calibri"/>
              <a:cs typeface="Calibri"/>
            </a:endParaRPr>
          </a:p>
          <a:p>
            <a:pPr marL="177623" indent="-166977">
              <a:buFont typeface="Arial"/>
              <a:buChar char="•"/>
              <a:tabLst>
                <a:tab pos="178183" algn="l"/>
              </a:tabLst>
            </a:pPr>
            <a:r>
              <a:rPr sz="2030" dirty="0">
                <a:latin typeface="Calibri"/>
                <a:cs typeface="Calibri"/>
              </a:rPr>
              <a:t>What</a:t>
            </a:r>
            <a:r>
              <a:rPr sz="2030" spc="-35" dirty="0">
                <a:latin typeface="Calibri"/>
                <a:cs typeface="Calibri"/>
              </a:rPr>
              <a:t> </a:t>
            </a:r>
            <a:r>
              <a:rPr sz="2030" dirty="0">
                <a:latin typeface="Calibri"/>
                <a:cs typeface="Calibri"/>
              </a:rPr>
              <a:t>happens</a:t>
            </a:r>
            <a:r>
              <a:rPr sz="2030" spc="-18" dirty="0">
                <a:latin typeface="Calibri"/>
                <a:cs typeface="Calibri"/>
              </a:rPr>
              <a:t> </a:t>
            </a:r>
            <a:r>
              <a:rPr sz="2030" dirty="0">
                <a:latin typeface="Calibri"/>
                <a:cs typeface="Calibri"/>
              </a:rPr>
              <a:t>after</a:t>
            </a:r>
            <a:r>
              <a:rPr sz="2030" spc="-35" dirty="0">
                <a:latin typeface="Calibri"/>
                <a:cs typeface="Calibri"/>
              </a:rPr>
              <a:t> </a:t>
            </a:r>
            <a:r>
              <a:rPr sz="2030" dirty="0">
                <a:latin typeface="Calibri"/>
                <a:cs typeface="Calibri"/>
              </a:rPr>
              <a:t>the</a:t>
            </a:r>
            <a:r>
              <a:rPr sz="2030" spc="-31" dirty="0">
                <a:latin typeface="Calibri"/>
                <a:cs typeface="Calibri"/>
              </a:rPr>
              <a:t> </a:t>
            </a:r>
            <a:r>
              <a:rPr sz="2030" dirty="0">
                <a:latin typeface="Calibri"/>
                <a:cs typeface="Calibri"/>
              </a:rPr>
              <a:t>code</a:t>
            </a:r>
            <a:r>
              <a:rPr sz="2030" spc="-26" dirty="0">
                <a:latin typeface="Calibri"/>
                <a:cs typeface="Calibri"/>
              </a:rPr>
              <a:t> </a:t>
            </a:r>
            <a:r>
              <a:rPr sz="2030" dirty="0">
                <a:latin typeface="Calibri"/>
                <a:cs typeface="Calibri"/>
              </a:rPr>
              <a:t>is</a:t>
            </a:r>
            <a:r>
              <a:rPr sz="2030" spc="-18" dirty="0">
                <a:latin typeface="Calibri"/>
                <a:cs typeface="Calibri"/>
              </a:rPr>
              <a:t> </a:t>
            </a:r>
            <a:r>
              <a:rPr sz="2030" dirty="0">
                <a:latin typeface="Calibri"/>
                <a:cs typeface="Calibri"/>
              </a:rPr>
              <a:t>written</a:t>
            </a:r>
            <a:r>
              <a:rPr sz="2030" spc="-49" dirty="0">
                <a:latin typeface="Calibri"/>
                <a:cs typeface="Calibri"/>
              </a:rPr>
              <a:t> </a:t>
            </a:r>
            <a:r>
              <a:rPr sz="2030" dirty="0">
                <a:latin typeface="Calibri"/>
                <a:cs typeface="Calibri"/>
              </a:rPr>
              <a:t>and</a:t>
            </a:r>
            <a:r>
              <a:rPr sz="2030" spc="-22" dirty="0">
                <a:latin typeface="Calibri"/>
                <a:cs typeface="Calibri"/>
              </a:rPr>
              <a:t> </a:t>
            </a:r>
            <a:r>
              <a:rPr sz="2030" spc="-9" dirty="0">
                <a:latin typeface="Calibri"/>
                <a:cs typeface="Calibri"/>
              </a:rPr>
              <a:t>deployed?</a:t>
            </a:r>
            <a:endParaRPr sz="203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1677</Words>
  <Application>Microsoft Office PowerPoint</Application>
  <PresentationFormat>Widescreen</PresentationFormat>
  <Paragraphs>156</Paragraphs>
  <Slides>23</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-apple-system</vt:lpstr>
      <vt:lpstr>Arial</vt:lpstr>
      <vt:lpstr>Calibri</vt:lpstr>
      <vt:lpstr>Georgia</vt:lpstr>
      <vt:lpstr>Google Sans</vt:lpstr>
      <vt:lpstr>Inter</vt:lpstr>
      <vt:lpstr>Trebuchet MS</vt:lpstr>
      <vt:lpstr>var(--artdeco-reset-typography-font-family-sans)</vt:lpstr>
      <vt:lpstr>Wingdings 3</vt:lpstr>
      <vt:lpstr>Ocean 16x9</vt:lpstr>
      <vt:lpstr>Facet</vt:lpstr>
      <vt:lpstr>Software Engineering</vt:lpstr>
      <vt:lpstr>Why Do We Need Software Engineering?  LINK: Biggest Software Failures in History</vt:lpstr>
      <vt:lpstr>Likely Causes</vt:lpstr>
      <vt:lpstr>Lots of Questions</vt:lpstr>
      <vt:lpstr>Can Generative AI Replace SW Engineers</vt:lpstr>
      <vt:lpstr>Good Characteristics</vt:lpstr>
      <vt:lpstr>Our usual emphasis..</vt:lpstr>
      <vt:lpstr>Common sense questions (going backwards from programming)</vt:lpstr>
      <vt:lpstr>Common sense questions (going forwards from programming)</vt:lpstr>
      <vt:lpstr>Systems (Software) Development Life Cycle – SDLC</vt:lpstr>
      <vt:lpstr>SDLC</vt:lpstr>
      <vt:lpstr>What are the main components of the software product?</vt:lpstr>
      <vt:lpstr>Processes for software engineering:</vt:lpstr>
      <vt:lpstr>CMU-SEI’s Capabilities Maturity Model (CMM) [focus on process of software development]</vt:lpstr>
      <vt:lpstr>Quick question for the class</vt:lpstr>
      <vt:lpstr>Project Initiation, Planning and Scheduling</vt:lpstr>
      <vt:lpstr>Gantt Charts</vt:lpstr>
      <vt:lpstr>Analysis</vt:lpstr>
      <vt:lpstr>Stakeholders: who is affected by what we do? (E.g., for developing a mobile app software)</vt:lpstr>
      <vt:lpstr>Specification: what needs to be done</vt:lpstr>
      <vt:lpstr>How would we evaluate a software specification? (Discriminating Good vs. Bad Specification)</vt:lpstr>
      <vt:lpstr>How do we express a specification (or design)?</vt:lpstr>
      <vt:lpstr>Class Exercise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John Waclawski</dc:creator>
  <cp:lastModifiedBy>Joseph John Waclawski</cp:lastModifiedBy>
  <cp:revision>11</cp:revision>
  <cp:lastPrinted>2024-08-28T18:25:45Z</cp:lastPrinted>
  <dcterms:created xsi:type="dcterms:W3CDTF">2024-08-28T15:55:42Z</dcterms:created>
  <dcterms:modified xsi:type="dcterms:W3CDTF">2024-08-28T19:34:36Z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