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handoutMasterIdLst>
    <p:handoutMasterId r:id="rId12"/>
  </p:handoutMasterIdLst>
  <p:sldIdLst>
    <p:sldId id="335" r:id="rId5"/>
    <p:sldId id="348" r:id="rId6"/>
    <p:sldId id="349" r:id="rId7"/>
    <p:sldId id="350" r:id="rId8"/>
    <p:sldId id="351" r:id="rId9"/>
    <p:sldId id="35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0" autoAdjust="0"/>
    <p:restoredTop sz="95394" autoAdjust="0"/>
  </p:normalViewPr>
  <p:slideViewPr>
    <p:cSldViewPr snapToGrid="0">
      <p:cViewPr>
        <p:scale>
          <a:sx n="101" d="100"/>
          <a:sy n="101" d="100"/>
        </p:scale>
        <p:origin x="100" y="48"/>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11/12/2024</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11/11/2024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a:t>Click icon to add picture</a:t>
            </a:r>
            <a:endParaRPr lang="en-US" dirty="0"/>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a:t>Click icon to add picture</a:t>
            </a:r>
            <a:endParaRPr lang="en-US" dirty="0"/>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E0BCE3-7A85-71CE-E027-A8E454AF1454}"/>
              </a:ext>
            </a:extLst>
          </p:cNvPr>
          <p:cNvSpPr>
            <a:spLocks noGrp="1"/>
          </p:cNvSpPr>
          <p:nvPr>
            <p:ph type="ctrTitle"/>
          </p:nvPr>
        </p:nvSpPr>
        <p:spPr>
          <a:xfrm>
            <a:off x="6071616" y="960120"/>
            <a:ext cx="5221224" cy="3056343"/>
          </a:xfrm>
        </p:spPr>
        <p:txBody>
          <a:bodyPr/>
          <a:lstStyle/>
          <a:p>
            <a:r>
              <a:rPr lang="en-US" dirty="0"/>
              <a:t>System requirements</a:t>
            </a:r>
          </a:p>
        </p:txBody>
      </p:sp>
    </p:spTree>
    <p:extLst>
      <p:ext uri="{BB962C8B-B14F-4D97-AF65-F5344CB8AC3E}">
        <p14:creationId xmlns:p14="http://schemas.microsoft.com/office/powerpoint/2010/main" val="954410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81008-2152-F4F8-D7B8-52BABDAEC3AC}"/>
              </a:ext>
            </a:extLst>
          </p:cNvPr>
          <p:cNvSpPr>
            <a:spLocks noGrp="1"/>
          </p:cNvSpPr>
          <p:nvPr>
            <p:ph type="title"/>
          </p:nvPr>
        </p:nvSpPr>
        <p:spPr/>
        <p:txBody>
          <a:bodyPr/>
          <a:lstStyle/>
          <a:p>
            <a:r>
              <a:rPr lang="en-US" b="1" i="0" dirty="0">
                <a:effectLst/>
                <a:latin typeface="Roboto" panose="02000000000000000000" pitchFamily="2" charset="0"/>
              </a:rPr>
              <a:t>What is the Different Between User Requirements and System Requirements?</a:t>
            </a:r>
            <a:endParaRPr lang="en-US" dirty="0"/>
          </a:p>
        </p:txBody>
      </p:sp>
      <p:sp>
        <p:nvSpPr>
          <p:cNvPr id="3" name="Text Placeholder 2">
            <a:extLst>
              <a:ext uri="{FF2B5EF4-FFF2-40B4-BE49-F238E27FC236}">
                <a16:creationId xmlns:a16="http://schemas.microsoft.com/office/drawing/2014/main" id="{5C29F013-BF19-161D-9CA8-83743068FD19}"/>
              </a:ext>
            </a:extLst>
          </p:cNvPr>
          <p:cNvSpPr>
            <a:spLocks noGrp="1"/>
          </p:cNvSpPr>
          <p:nvPr>
            <p:ph type="body" sz="quarter" idx="13"/>
          </p:nvPr>
        </p:nvSpPr>
        <p:spPr/>
        <p:txBody>
          <a:bodyPr/>
          <a:lstStyle/>
          <a:p>
            <a:pPr algn="l"/>
            <a:r>
              <a:rPr lang="en-US" b="0" i="0" dirty="0">
                <a:solidFill>
                  <a:srgbClr val="323232"/>
                </a:solidFill>
                <a:effectLst/>
                <a:latin typeface="Roboto" panose="02000000000000000000" pitchFamily="2" charset="0"/>
              </a:rPr>
              <a:t>User requirements are statements about what the user needs the system to do to solve a specific problem or meet a specific need.</a:t>
            </a:r>
          </a:p>
          <a:p>
            <a:pPr algn="l"/>
            <a:r>
              <a:rPr lang="en-US" b="0" i="0" dirty="0">
                <a:solidFill>
                  <a:srgbClr val="323232"/>
                </a:solidFill>
                <a:effectLst/>
                <a:latin typeface="Roboto" panose="02000000000000000000" pitchFamily="2" charset="0"/>
              </a:rPr>
              <a:t>They are generally written in the language of the user and describe the desired outcomes, features, or functions of the system.</a:t>
            </a:r>
          </a:p>
          <a:p>
            <a:pPr algn="l"/>
            <a:r>
              <a:rPr lang="en-US" b="0" i="0" dirty="0">
                <a:solidFill>
                  <a:srgbClr val="323232"/>
                </a:solidFill>
                <a:effectLst/>
                <a:latin typeface="Roboto" panose="02000000000000000000" pitchFamily="2" charset="0"/>
              </a:rPr>
              <a:t>On the other hand, system requirements are technical descriptions of how the system should be built to meet the user requirements.</a:t>
            </a:r>
          </a:p>
          <a:p>
            <a:pPr algn="l"/>
            <a:r>
              <a:rPr lang="en-US" b="0" i="0" dirty="0">
                <a:solidFill>
                  <a:srgbClr val="323232"/>
                </a:solidFill>
                <a:effectLst/>
                <a:latin typeface="Roboto" panose="02000000000000000000" pitchFamily="2" charset="0"/>
              </a:rPr>
              <a:t>They define the specifications for the system components, interfaces, performance, security, and other technical aspects necessary to build the system.</a:t>
            </a:r>
          </a:p>
        </p:txBody>
      </p:sp>
      <p:sp>
        <p:nvSpPr>
          <p:cNvPr id="4" name="Slide Number Placeholder 3">
            <a:extLst>
              <a:ext uri="{FF2B5EF4-FFF2-40B4-BE49-F238E27FC236}">
                <a16:creationId xmlns:a16="http://schemas.microsoft.com/office/drawing/2014/main" id="{574456D0-F316-D331-677A-86382A54EB5C}"/>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133903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B3DBB-CC6F-2C13-4440-EE05746A8D82}"/>
              </a:ext>
            </a:extLst>
          </p:cNvPr>
          <p:cNvSpPr>
            <a:spLocks noGrp="1"/>
          </p:cNvSpPr>
          <p:nvPr>
            <p:ph type="title"/>
          </p:nvPr>
        </p:nvSpPr>
        <p:spPr/>
        <p:txBody>
          <a:bodyPr/>
          <a:lstStyle/>
          <a:p>
            <a:r>
              <a:rPr lang="en-US" dirty="0"/>
              <a:t>Why distinguish?</a:t>
            </a:r>
          </a:p>
        </p:txBody>
      </p:sp>
      <p:sp>
        <p:nvSpPr>
          <p:cNvPr id="3" name="Text Placeholder 2">
            <a:extLst>
              <a:ext uri="{FF2B5EF4-FFF2-40B4-BE49-F238E27FC236}">
                <a16:creationId xmlns:a16="http://schemas.microsoft.com/office/drawing/2014/main" id="{75875D81-123E-81AF-90BE-7505E4369481}"/>
              </a:ext>
            </a:extLst>
          </p:cNvPr>
          <p:cNvSpPr>
            <a:spLocks noGrp="1"/>
          </p:cNvSpPr>
          <p:nvPr>
            <p:ph type="body" sz="quarter" idx="13"/>
          </p:nvPr>
        </p:nvSpPr>
        <p:spPr/>
        <p:txBody>
          <a:bodyPr>
            <a:normAutofit/>
          </a:bodyPr>
          <a:lstStyle/>
          <a:p>
            <a:pPr algn="l"/>
            <a:r>
              <a:rPr lang="en-US" dirty="0">
                <a:solidFill>
                  <a:srgbClr val="323232"/>
                </a:solidFill>
                <a:latin typeface="Roboto" panose="02000000000000000000" pitchFamily="2" charset="0"/>
              </a:rPr>
              <a:t>I</a:t>
            </a:r>
            <a:r>
              <a:rPr lang="en-US" b="0" i="0" dirty="0">
                <a:solidFill>
                  <a:srgbClr val="323232"/>
                </a:solidFill>
                <a:effectLst/>
                <a:latin typeface="Roboto" panose="02000000000000000000" pitchFamily="2" charset="0"/>
              </a:rPr>
              <a:t>t is important to distinguish between user requirements and system requirements because they serve different purposes and are addressed to different stakeholders.</a:t>
            </a:r>
          </a:p>
          <a:p>
            <a:pPr algn="l"/>
            <a:r>
              <a:rPr lang="en-US" b="0" i="0" dirty="0">
                <a:solidFill>
                  <a:srgbClr val="323232"/>
                </a:solidFill>
                <a:effectLst/>
                <a:latin typeface="Roboto" panose="02000000000000000000" pitchFamily="2" charset="0"/>
              </a:rPr>
              <a:t>User requirements describe what the user needs and wants from the system, while system requirements describe the technical specifications and constraints that the system must meet to fulfill those user requirements.</a:t>
            </a:r>
          </a:p>
          <a:p>
            <a:pPr algn="l"/>
            <a:r>
              <a:rPr lang="en-US" b="0" i="0" dirty="0">
                <a:solidFill>
                  <a:srgbClr val="323232"/>
                </a:solidFill>
                <a:effectLst/>
                <a:latin typeface="Roboto" panose="02000000000000000000" pitchFamily="2" charset="0"/>
              </a:rPr>
              <a:t>Understanding the difference between the two can help ensure that the system meets the needs of its users while also being technically feasible and efficient.</a:t>
            </a:r>
          </a:p>
        </p:txBody>
      </p:sp>
      <p:sp>
        <p:nvSpPr>
          <p:cNvPr id="4" name="Slide Number Placeholder 3">
            <a:extLst>
              <a:ext uri="{FF2B5EF4-FFF2-40B4-BE49-F238E27FC236}">
                <a16:creationId xmlns:a16="http://schemas.microsoft.com/office/drawing/2014/main" id="{5B0F3ECE-FCBB-2B31-BD92-D82859BED8AC}"/>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832189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71318-021C-4CA7-A25F-104BA60963D2}"/>
              </a:ext>
            </a:extLst>
          </p:cNvPr>
          <p:cNvSpPr>
            <a:spLocks noGrp="1"/>
          </p:cNvSpPr>
          <p:nvPr>
            <p:ph type="title"/>
          </p:nvPr>
        </p:nvSpPr>
        <p:spPr/>
        <p:txBody>
          <a:bodyPr>
            <a:normAutofit/>
          </a:bodyPr>
          <a:lstStyle/>
          <a:p>
            <a:r>
              <a:rPr lang="en-US" b="1" i="0" dirty="0">
                <a:effectLst/>
                <a:latin typeface="Roboto" panose="02000000000000000000" pitchFamily="2" charset="0"/>
              </a:rPr>
              <a:t>Key Reasons for Distinguishing</a:t>
            </a:r>
            <a:br>
              <a:rPr lang="en-US" b="1" i="0" dirty="0">
                <a:effectLst/>
                <a:latin typeface="Roboto" panose="02000000000000000000" pitchFamily="2" charset="0"/>
              </a:rPr>
            </a:br>
            <a:endParaRPr lang="en-US" dirty="0"/>
          </a:p>
        </p:txBody>
      </p:sp>
      <p:sp>
        <p:nvSpPr>
          <p:cNvPr id="3" name="Text Placeholder 2">
            <a:extLst>
              <a:ext uri="{FF2B5EF4-FFF2-40B4-BE49-F238E27FC236}">
                <a16:creationId xmlns:a16="http://schemas.microsoft.com/office/drawing/2014/main" id="{A2236647-A7DE-79F0-FC39-94C5A712BDC2}"/>
              </a:ext>
            </a:extLst>
          </p:cNvPr>
          <p:cNvSpPr>
            <a:spLocks noGrp="1"/>
          </p:cNvSpPr>
          <p:nvPr>
            <p:ph type="body" sz="quarter" idx="13"/>
          </p:nvPr>
        </p:nvSpPr>
        <p:spPr/>
        <p:txBody>
          <a:bodyPr>
            <a:normAutofit/>
          </a:bodyPr>
          <a:lstStyle/>
          <a:p>
            <a:pPr algn="l"/>
            <a:r>
              <a:rPr lang="en-US" sz="2400" dirty="0">
                <a:solidFill>
                  <a:srgbClr val="323232"/>
                </a:solidFill>
                <a:latin typeface="Roboto" panose="02000000000000000000" pitchFamily="2" charset="0"/>
              </a:rPr>
              <a:t>H</a:t>
            </a:r>
            <a:r>
              <a:rPr lang="en-US" sz="2400" b="0" i="0" dirty="0">
                <a:solidFill>
                  <a:srgbClr val="323232"/>
                </a:solidFill>
                <a:effectLst/>
                <a:latin typeface="Roboto" panose="02000000000000000000" pitchFamily="2" charset="0"/>
              </a:rPr>
              <a:t>ave precision around the perspective, which helps in making more effective trade-offs, as well as ensuring the appropriate lens is used when needed.</a:t>
            </a:r>
          </a:p>
          <a:p>
            <a:pPr algn="l"/>
            <a:r>
              <a:rPr lang="en-US" sz="2400" b="0" i="0" dirty="0">
                <a:solidFill>
                  <a:srgbClr val="323232"/>
                </a:solidFill>
                <a:effectLst/>
                <a:latin typeface="Roboto" panose="02000000000000000000" pitchFamily="2" charset="0"/>
              </a:rPr>
              <a:t>This can lead to better outcomes in software development projects.</a:t>
            </a:r>
          </a:p>
        </p:txBody>
      </p:sp>
      <p:sp>
        <p:nvSpPr>
          <p:cNvPr id="4" name="Slide Number Placeholder 3">
            <a:extLst>
              <a:ext uri="{FF2B5EF4-FFF2-40B4-BE49-F238E27FC236}">
                <a16:creationId xmlns:a16="http://schemas.microsoft.com/office/drawing/2014/main" id="{17B32173-5013-6522-1563-D769E5D57BD3}"/>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995814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44F99-D399-2263-D36D-6FDF783593F5}"/>
              </a:ext>
            </a:extLst>
          </p:cNvPr>
          <p:cNvSpPr>
            <a:spLocks noGrp="1"/>
          </p:cNvSpPr>
          <p:nvPr>
            <p:ph type="title"/>
          </p:nvPr>
        </p:nvSpPr>
        <p:spPr>
          <a:xfrm>
            <a:off x="6096000" y="176784"/>
            <a:ext cx="5864352" cy="3621024"/>
          </a:xfrm>
        </p:spPr>
        <p:txBody>
          <a:bodyPr anchor="b">
            <a:normAutofit/>
          </a:bodyPr>
          <a:lstStyle/>
          <a:p>
            <a:r>
              <a:rPr lang="en-US" b="1" i="0">
                <a:effectLst/>
              </a:rPr>
              <a:t>Two Ends of the Spectrum</a:t>
            </a:r>
            <a:br>
              <a:rPr lang="en-US" b="1" i="0">
                <a:effectLst/>
              </a:rPr>
            </a:br>
            <a:endParaRPr lang="en-US" dirty="0"/>
          </a:p>
        </p:txBody>
      </p:sp>
      <p:pic>
        <p:nvPicPr>
          <p:cNvPr id="1026" name="Picture 2" descr="What-customer-wanted">
            <a:extLst>
              <a:ext uri="{FF2B5EF4-FFF2-40B4-BE49-F238E27FC236}">
                <a16:creationId xmlns:a16="http://schemas.microsoft.com/office/drawing/2014/main" id="{73D3112B-C6C0-E678-7957-D92F322F545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0521" y="-15239"/>
            <a:ext cx="4271966" cy="6862596"/>
          </a:xfrm>
          <a:prstGeom prst="rect">
            <a:avLst/>
          </a:prstGeom>
          <a:solidFill>
            <a:srgbClr val="FFFFFF"/>
          </a:solidFill>
        </p:spPr>
      </p:pic>
      <p:sp>
        <p:nvSpPr>
          <p:cNvPr id="3" name="Text Placeholder 2">
            <a:extLst>
              <a:ext uri="{FF2B5EF4-FFF2-40B4-BE49-F238E27FC236}">
                <a16:creationId xmlns:a16="http://schemas.microsoft.com/office/drawing/2014/main" id="{FA63C348-F2BC-3E90-5139-88482E51DAFD}"/>
              </a:ext>
            </a:extLst>
          </p:cNvPr>
          <p:cNvSpPr>
            <a:spLocks noGrp="1"/>
          </p:cNvSpPr>
          <p:nvPr>
            <p:ph type="body" sz="quarter" idx="11"/>
          </p:nvPr>
        </p:nvSpPr>
        <p:spPr>
          <a:xfrm>
            <a:off x="6096000" y="4084320"/>
            <a:ext cx="5864225" cy="2362835"/>
          </a:xfrm>
        </p:spPr>
        <p:txBody>
          <a:bodyPr vert="horz" lIns="91440" tIns="45720" rIns="91440" bIns="45720" rtlCol="0">
            <a:normAutofit/>
          </a:bodyPr>
          <a:lstStyle/>
          <a:p>
            <a:r>
              <a:rPr lang="en-US"/>
              <a:t>User Requirements – Wish List, what the User Wants, Needs</a:t>
            </a:r>
          </a:p>
          <a:p>
            <a:r>
              <a:rPr lang="en-US"/>
              <a:t>System Requirements – Builder defines exactly what it is that is being built.</a:t>
            </a:r>
          </a:p>
        </p:txBody>
      </p:sp>
      <p:sp>
        <p:nvSpPr>
          <p:cNvPr id="4" name="Slide Number Placeholder 3" hidden="1">
            <a:extLst>
              <a:ext uri="{FF2B5EF4-FFF2-40B4-BE49-F238E27FC236}">
                <a16:creationId xmlns:a16="http://schemas.microsoft.com/office/drawing/2014/main" id="{C2889D2A-E699-8E37-1C7E-A395380A76AF}"/>
              </a:ext>
            </a:extLst>
          </p:cNvPr>
          <p:cNvSpPr>
            <a:spLocks noGrp="1"/>
          </p:cNvSpPr>
          <p:nvPr>
            <p:ph type="sldNum" sz="quarter" idx="4294967295"/>
          </p:nvPr>
        </p:nvSpPr>
        <p:spPr>
          <a:xfrm>
            <a:off x="911352" y="6246622"/>
            <a:ext cx="2670048" cy="365125"/>
          </a:xfrm>
        </p:spPr>
        <p:txBody>
          <a:bodyPr/>
          <a:lstStyle/>
          <a:p>
            <a:pPr>
              <a:spcAft>
                <a:spcPts val="600"/>
              </a:spcAft>
            </a:pPr>
            <a:fld id="{B5CEABB6-07DC-46E8-9B57-56EC44A396E5}" type="slidenum">
              <a:rPr lang="en-US" smtClean="0"/>
              <a:pPr>
                <a:spcAft>
                  <a:spcPts val="600"/>
                </a:spcAft>
              </a:pPr>
              <a:t>5</a:t>
            </a:fld>
            <a:endParaRPr lang="en-US"/>
          </a:p>
        </p:txBody>
      </p:sp>
    </p:spTree>
    <p:extLst>
      <p:ext uri="{BB962C8B-B14F-4D97-AF65-F5344CB8AC3E}">
        <p14:creationId xmlns:p14="http://schemas.microsoft.com/office/powerpoint/2010/main" val="3910162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D839E-A6F3-93A0-2BD3-6E46FA19FC3D}"/>
              </a:ext>
            </a:extLst>
          </p:cNvPr>
          <p:cNvSpPr>
            <a:spLocks noGrp="1"/>
          </p:cNvSpPr>
          <p:nvPr>
            <p:ph type="title"/>
          </p:nvPr>
        </p:nvSpPr>
        <p:spPr/>
        <p:txBody>
          <a:bodyPr/>
          <a:lstStyle/>
          <a:p>
            <a:r>
              <a:rPr lang="en-US" b="1" i="0" dirty="0">
                <a:effectLst/>
                <a:latin typeface="Roboto" panose="02000000000000000000" pitchFamily="2" charset="0"/>
              </a:rPr>
              <a:t>Differentiate User and System Requirements to Build Better Software</a:t>
            </a:r>
            <a:endParaRPr lang="en-US" dirty="0"/>
          </a:p>
        </p:txBody>
      </p:sp>
      <p:sp>
        <p:nvSpPr>
          <p:cNvPr id="3" name="Text Placeholder 2">
            <a:extLst>
              <a:ext uri="{FF2B5EF4-FFF2-40B4-BE49-F238E27FC236}">
                <a16:creationId xmlns:a16="http://schemas.microsoft.com/office/drawing/2014/main" id="{7A0D93C5-0633-C558-3656-DEAD5B677652}"/>
              </a:ext>
            </a:extLst>
          </p:cNvPr>
          <p:cNvSpPr>
            <a:spLocks noGrp="1"/>
          </p:cNvSpPr>
          <p:nvPr>
            <p:ph type="body" sz="quarter" idx="13"/>
          </p:nvPr>
        </p:nvSpPr>
        <p:spPr/>
        <p:txBody>
          <a:bodyPr>
            <a:normAutofit fontScale="92500"/>
          </a:bodyPr>
          <a:lstStyle/>
          <a:p>
            <a:pPr algn="l"/>
            <a:r>
              <a:rPr lang="en-US" b="0" i="0" dirty="0">
                <a:solidFill>
                  <a:srgbClr val="323232"/>
                </a:solidFill>
                <a:effectLst/>
                <a:latin typeface="Roboto" panose="02000000000000000000" pitchFamily="2" charset="0"/>
              </a:rPr>
              <a:t>Understanding the differences between user requirements and system requirements can be crucial to the success of a software project.</a:t>
            </a:r>
          </a:p>
          <a:p>
            <a:pPr algn="l"/>
            <a:r>
              <a:rPr lang="en-US" b="0" i="0" dirty="0">
                <a:solidFill>
                  <a:srgbClr val="323232"/>
                </a:solidFill>
                <a:effectLst/>
                <a:latin typeface="Roboto" panose="02000000000000000000" pitchFamily="2" charset="0"/>
              </a:rPr>
              <a:t>Failing to accurately capture and distinguish between these requirements can lead to miscommunication, wasted effort, and ultimately project failure.</a:t>
            </a:r>
          </a:p>
          <a:p>
            <a:pPr algn="l"/>
            <a:r>
              <a:rPr lang="en-US" b="0" i="0" dirty="0">
                <a:solidFill>
                  <a:srgbClr val="323232"/>
                </a:solidFill>
                <a:effectLst/>
                <a:latin typeface="Roboto" panose="02000000000000000000" pitchFamily="2" charset="0"/>
              </a:rPr>
              <a:t>By taking the time to properly identify and prioritize both types of requirements, software teams can ensure that they are building the right system for their users and delivering a high-quality product that meets their needs.</a:t>
            </a:r>
          </a:p>
          <a:p>
            <a:pPr marL="0" indent="0">
              <a:buNone/>
            </a:pPr>
            <a:endParaRPr lang="en-US" dirty="0"/>
          </a:p>
        </p:txBody>
      </p:sp>
      <p:sp>
        <p:nvSpPr>
          <p:cNvPr id="4" name="Slide Number Placeholder 3">
            <a:extLst>
              <a:ext uri="{FF2B5EF4-FFF2-40B4-BE49-F238E27FC236}">
                <a16:creationId xmlns:a16="http://schemas.microsoft.com/office/drawing/2014/main" id="{EFFD5313-7BB3-E065-9D97-4B8025511ADF}"/>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319979152"/>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5040CA-20CC-43C6-BC0C-8D8696B6AF8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BFBA14A9-9290-4E1F-A1C4-0305BFA570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C02FA78-7B40-45E2-B806-470B0FC280F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{815F3120-77E6-490D-844E-FC5448791761}tf16411248_win32</Template>
  <TotalTime>1234</TotalTime>
  <Words>362</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Avenir Next LT Pro Light</vt:lpstr>
      <vt:lpstr>Calibri</vt:lpstr>
      <vt:lpstr>Posterama</vt:lpstr>
      <vt:lpstr>Roboto</vt:lpstr>
      <vt:lpstr>Custom</vt:lpstr>
      <vt:lpstr>System requirements</vt:lpstr>
      <vt:lpstr>What is the Different Between User Requirements and System Requirements?</vt:lpstr>
      <vt:lpstr>Why distinguish?</vt:lpstr>
      <vt:lpstr>Key Reasons for Distinguishing </vt:lpstr>
      <vt:lpstr>Two Ends of the Spectrum </vt:lpstr>
      <vt:lpstr>Differentiate User and System Requirements to Build Better Software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Joseph John Waclawski</dc:creator>
  <cp:lastModifiedBy>Joseph John Waclawski</cp:lastModifiedBy>
  <cp:revision>3</cp:revision>
  <dcterms:created xsi:type="dcterms:W3CDTF">2024-11-11T20:36:03Z</dcterms:created>
  <dcterms:modified xsi:type="dcterms:W3CDTF">2024-11-12T17:26:57Z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