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4"/>
  </p:notesMasterIdLst>
  <p:sldIdLst>
    <p:sldId id="256" r:id="rId11"/>
    <p:sldId id="257" r:id="rId12"/>
    <p:sldId id="258" r:id="rId13"/>
    <p:sldId id="259" r:id="rId14"/>
    <p:sldId id="260" r:id="rId15"/>
    <p:sldId id="261" r:id="rId16"/>
    <p:sldId id="262" r:id="rId17"/>
    <p:sldId id="263" r:id="rId18"/>
    <p:sldId id="307" r:id="rId19"/>
    <p:sldId id="264" r:id="rId20"/>
    <p:sldId id="265" r:id="rId21"/>
    <p:sldId id="267" r:id="rId22"/>
    <p:sldId id="268" r:id="rId23"/>
    <p:sldId id="269" r:id="rId24"/>
    <p:sldId id="270" r:id="rId25"/>
    <p:sldId id="271" r:id="rId26"/>
    <p:sldId id="309" r:id="rId27"/>
    <p:sldId id="313" r:id="rId28"/>
    <p:sldId id="308" r:id="rId29"/>
    <p:sldId id="310" r:id="rId30"/>
    <p:sldId id="323" r:id="rId31"/>
    <p:sldId id="311" r:id="rId32"/>
    <p:sldId id="312" r:id="rId33"/>
    <p:sldId id="315" r:id="rId34"/>
    <p:sldId id="316" r:id="rId35"/>
    <p:sldId id="317" r:id="rId36"/>
    <p:sldId id="318" r:id="rId37"/>
    <p:sldId id="319" r:id="rId38"/>
    <p:sldId id="321" r:id="rId39"/>
    <p:sldId id="322"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0358A-E957-47EB-971B-8F54F380F7CE}" v="6" dt="2020-03-10T16:04:4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051" autoAdjust="0"/>
  </p:normalViewPr>
  <p:slideViewPr>
    <p:cSldViewPr>
      <p:cViewPr>
        <p:scale>
          <a:sx n="107" d="100"/>
          <a:sy n="107" d="100"/>
        </p:scale>
        <p:origin x="116" y="64"/>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th, Judy" userId="88019a05-5656-4d0d-a3d1-1931a654ed73" providerId="ADAL" clId="{8B50358A-E957-47EB-971B-8F54F380F7CE}"/>
    <pc:docChg chg="undo custSel delSld modSld">
      <pc:chgData name="Howarth, Judy" userId="88019a05-5656-4d0d-a3d1-1931a654ed73" providerId="ADAL" clId="{8B50358A-E957-47EB-971B-8F54F380F7CE}" dt="2020-03-10T16:05:15.247" v="221" actId="20577"/>
      <pc:docMkLst>
        <pc:docMk/>
      </pc:docMkLst>
      <pc:sldChg chg="modSp">
        <pc:chgData name="Howarth, Judy" userId="88019a05-5656-4d0d-a3d1-1931a654ed73" providerId="ADAL" clId="{8B50358A-E957-47EB-971B-8F54F380F7CE}" dt="2020-03-10T16:05:15.247" v="221" actId="20577"/>
        <pc:sldMkLst>
          <pc:docMk/>
          <pc:sldMk cId="1909659219" sldId="256"/>
        </pc:sldMkLst>
        <pc:spChg chg="mod">
          <ac:chgData name="Howarth, Judy" userId="88019a05-5656-4d0d-a3d1-1931a654ed73" providerId="ADAL" clId="{8B50358A-E957-47EB-971B-8F54F380F7CE}" dt="2020-03-10T15:50:05.044" v="16" actId="255"/>
          <ac:spMkLst>
            <pc:docMk/>
            <pc:sldMk cId="1909659219" sldId="256"/>
            <ac:spMk id="2" creationId="{00000000-0000-0000-0000-000000000000}"/>
          </ac:spMkLst>
        </pc:spChg>
        <pc:spChg chg="mod">
          <ac:chgData name="Howarth, Judy" userId="88019a05-5656-4d0d-a3d1-1931a654ed73" providerId="ADAL" clId="{8B50358A-E957-47EB-971B-8F54F380F7CE}" dt="2020-03-10T15:50:08.252" v="22" actId="20577"/>
          <ac:spMkLst>
            <pc:docMk/>
            <pc:sldMk cId="1909659219" sldId="256"/>
            <ac:spMk id="3" creationId="{00000000-0000-0000-0000-000000000000}"/>
          </ac:spMkLst>
        </pc:spChg>
        <pc:spChg chg="mod">
          <ac:chgData name="Howarth, Judy" userId="88019a05-5656-4d0d-a3d1-1931a654ed73" providerId="ADAL" clId="{8B50358A-E957-47EB-971B-8F54F380F7CE}" dt="2020-03-10T16:05:07.415" v="211" actId="20577"/>
          <ac:spMkLst>
            <pc:docMk/>
            <pc:sldMk cId="1909659219" sldId="256"/>
            <ac:spMk id="4" creationId="{00000000-0000-0000-0000-000000000000}"/>
          </ac:spMkLst>
        </pc:spChg>
        <pc:spChg chg="mod">
          <ac:chgData name="Howarth, Judy" userId="88019a05-5656-4d0d-a3d1-1931a654ed73" providerId="ADAL" clId="{8B50358A-E957-47EB-971B-8F54F380F7CE}" dt="2020-03-10T16:05:15.247" v="221" actId="20577"/>
          <ac:spMkLst>
            <pc:docMk/>
            <pc:sldMk cId="1909659219" sldId="256"/>
            <ac:spMk id="6" creationId="{00000000-0000-0000-0000-000000000000}"/>
          </ac:spMkLst>
        </pc:spChg>
      </pc:sldChg>
      <pc:sldChg chg="del">
        <pc:chgData name="Howarth, Judy" userId="88019a05-5656-4d0d-a3d1-1931a654ed73" providerId="ADAL" clId="{8B50358A-E957-47EB-971B-8F54F380F7CE}" dt="2020-03-10T15:55:04.247" v="66" actId="2696"/>
        <pc:sldMkLst>
          <pc:docMk/>
          <pc:sldMk cId="1499389318" sldId="257"/>
        </pc:sldMkLst>
      </pc:sldChg>
      <pc:sldChg chg="modSp">
        <pc:chgData name="Howarth, Judy" userId="88019a05-5656-4d0d-a3d1-1931a654ed73" providerId="ADAL" clId="{8B50358A-E957-47EB-971B-8F54F380F7CE}" dt="2020-03-10T15:57:20.209" v="94" actId="20577"/>
        <pc:sldMkLst>
          <pc:docMk/>
          <pc:sldMk cId="1663153728" sldId="258"/>
        </pc:sldMkLst>
        <pc:spChg chg="mod">
          <ac:chgData name="Howarth, Judy" userId="88019a05-5656-4d0d-a3d1-1931a654ed73" providerId="ADAL" clId="{8B50358A-E957-47EB-971B-8F54F380F7CE}" dt="2020-03-10T15:57:20.209" v="94" actId="20577"/>
          <ac:spMkLst>
            <pc:docMk/>
            <pc:sldMk cId="1663153728" sldId="258"/>
            <ac:spMk id="2" creationId="{00000000-0000-0000-0000-000000000000}"/>
          </ac:spMkLst>
        </pc:spChg>
        <pc:spChg chg="mod">
          <ac:chgData name="Howarth, Judy" userId="88019a05-5656-4d0d-a3d1-1931a654ed73" providerId="ADAL" clId="{8B50358A-E957-47EB-971B-8F54F380F7CE}" dt="2020-03-10T15:57:07.250" v="87" actId="20577"/>
          <ac:spMkLst>
            <pc:docMk/>
            <pc:sldMk cId="1663153728" sldId="258"/>
            <ac:spMk id="6" creationId="{00000000-0000-0000-0000-000000000000}"/>
          </ac:spMkLst>
        </pc:spChg>
      </pc:sldChg>
      <pc:sldChg chg="del">
        <pc:chgData name="Howarth, Judy" userId="88019a05-5656-4d0d-a3d1-1931a654ed73" providerId="ADAL" clId="{8B50358A-E957-47EB-971B-8F54F380F7CE}" dt="2020-03-10T15:57:13.001" v="88" actId="2696"/>
        <pc:sldMkLst>
          <pc:docMk/>
          <pc:sldMk cId="1525907774" sldId="259"/>
        </pc:sldMkLst>
      </pc:sldChg>
      <pc:sldChg chg="del">
        <pc:chgData name="Howarth, Judy" userId="88019a05-5656-4d0d-a3d1-1931a654ed73" providerId="ADAL" clId="{8B50358A-E957-47EB-971B-8F54F380F7CE}" dt="2020-03-10T15:57:27.995" v="96" actId="2696"/>
        <pc:sldMkLst>
          <pc:docMk/>
          <pc:sldMk cId="135406596" sldId="260"/>
        </pc:sldMkLst>
      </pc:sldChg>
      <pc:sldChg chg="del">
        <pc:chgData name="Howarth, Judy" userId="88019a05-5656-4d0d-a3d1-1931a654ed73" providerId="ADAL" clId="{8B50358A-E957-47EB-971B-8F54F380F7CE}" dt="2020-03-10T15:57:26.676" v="95" actId="2696"/>
        <pc:sldMkLst>
          <pc:docMk/>
          <pc:sldMk cId="179564966" sldId="261"/>
        </pc:sldMkLst>
      </pc:sldChg>
      <pc:sldChg chg="del">
        <pc:chgData name="Howarth, Judy" userId="88019a05-5656-4d0d-a3d1-1931a654ed73" providerId="ADAL" clId="{8B50358A-E957-47EB-971B-8F54F380F7CE}" dt="2020-03-10T15:57:29.663" v="97" actId="2696"/>
        <pc:sldMkLst>
          <pc:docMk/>
          <pc:sldMk cId="261660464" sldId="262"/>
        </pc:sldMkLst>
      </pc:sldChg>
      <pc:sldChg chg="del">
        <pc:chgData name="Howarth, Judy" userId="88019a05-5656-4d0d-a3d1-1931a654ed73" providerId="ADAL" clId="{8B50358A-E957-47EB-971B-8F54F380F7CE}" dt="2020-03-10T15:57:33.246" v="98" actId="2696"/>
        <pc:sldMkLst>
          <pc:docMk/>
          <pc:sldMk cId="1035247850" sldId="263"/>
        </pc:sldMkLst>
      </pc:sldChg>
      <pc:sldChg chg="del">
        <pc:chgData name="Howarth, Judy" userId="88019a05-5656-4d0d-a3d1-1931a654ed73" providerId="ADAL" clId="{8B50358A-E957-47EB-971B-8F54F380F7CE}" dt="2020-03-10T15:57:34.001" v="99" actId="2696"/>
        <pc:sldMkLst>
          <pc:docMk/>
          <pc:sldMk cId="940919996" sldId="264"/>
        </pc:sldMkLst>
      </pc:sldChg>
      <pc:sldChg chg="del">
        <pc:chgData name="Howarth, Judy" userId="88019a05-5656-4d0d-a3d1-1931a654ed73" providerId="ADAL" clId="{8B50358A-E957-47EB-971B-8F54F380F7CE}" dt="2020-03-10T15:57:35.051" v="100" actId="2696"/>
        <pc:sldMkLst>
          <pc:docMk/>
          <pc:sldMk cId="928245765" sldId="265"/>
        </pc:sldMkLst>
      </pc:sldChg>
      <pc:sldChg chg="del">
        <pc:chgData name="Howarth, Judy" userId="88019a05-5656-4d0d-a3d1-1931a654ed73" providerId="ADAL" clId="{8B50358A-E957-47EB-971B-8F54F380F7CE}" dt="2020-03-10T15:57:36.075" v="101" actId="2696"/>
        <pc:sldMkLst>
          <pc:docMk/>
          <pc:sldMk cId="895276841" sldId="266"/>
        </pc:sldMkLst>
      </pc:sldChg>
      <pc:sldChg chg="del">
        <pc:chgData name="Howarth, Judy" userId="88019a05-5656-4d0d-a3d1-1931a654ed73" providerId="ADAL" clId="{8B50358A-E957-47EB-971B-8F54F380F7CE}" dt="2020-03-10T15:57:40.091" v="102" actId="2696"/>
        <pc:sldMkLst>
          <pc:docMk/>
          <pc:sldMk cId="687315263" sldId="267"/>
        </pc:sldMkLst>
      </pc:sldChg>
      <pc:sldChg chg="del">
        <pc:chgData name="Howarth, Judy" userId="88019a05-5656-4d0d-a3d1-1931a654ed73" providerId="ADAL" clId="{8B50358A-E957-47EB-971B-8F54F380F7CE}" dt="2020-03-10T15:57:41.194" v="103" actId="2696"/>
        <pc:sldMkLst>
          <pc:docMk/>
          <pc:sldMk cId="921995896" sldId="268"/>
        </pc:sldMkLst>
      </pc:sldChg>
      <pc:sldChg chg="del">
        <pc:chgData name="Howarth, Judy" userId="88019a05-5656-4d0d-a3d1-1931a654ed73" providerId="ADAL" clId="{8B50358A-E957-47EB-971B-8F54F380F7CE}" dt="2020-03-10T15:57:42.896" v="104" actId="2696"/>
        <pc:sldMkLst>
          <pc:docMk/>
          <pc:sldMk cId="399428975" sldId="269"/>
        </pc:sldMkLst>
      </pc:sldChg>
      <pc:sldChg chg="modSp">
        <pc:chgData name="Howarth, Judy" userId="88019a05-5656-4d0d-a3d1-1931a654ed73" providerId="ADAL" clId="{8B50358A-E957-47EB-971B-8F54F380F7CE}" dt="2020-03-10T15:58:11.702" v="122" actId="20577"/>
        <pc:sldMkLst>
          <pc:docMk/>
          <pc:sldMk cId="167070206" sldId="270"/>
        </pc:sldMkLst>
        <pc:spChg chg="mod">
          <ac:chgData name="Howarth, Judy" userId="88019a05-5656-4d0d-a3d1-1931a654ed73" providerId="ADAL" clId="{8B50358A-E957-47EB-971B-8F54F380F7CE}" dt="2020-03-10T15:57:54.831" v="108" actId="20577"/>
          <ac:spMkLst>
            <pc:docMk/>
            <pc:sldMk cId="167070206" sldId="270"/>
            <ac:spMk id="5" creationId="{00000000-0000-0000-0000-000000000000}"/>
          </ac:spMkLst>
        </pc:spChg>
        <pc:spChg chg="mod">
          <ac:chgData name="Howarth, Judy" userId="88019a05-5656-4d0d-a3d1-1931a654ed73" providerId="ADAL" clId="{8B50358A-E957-47EB-971B-8F54F380F7CE}" dt="2020-03-10T15:58:11.702" v="122" actId="20577"/>
          <ac:spMkLst>
            <pc:docMk/>
            <pc:sldMk cId="167070206" sldId="270"/>
            <ac:spMk id="13" creationId="{00000000-0000-0000-0000-000000000000}"/>
          </ac:spMkLst>
        </pc:spChg>
      </pc:sldChg>
      <pc:sldChg chg="modSp">
        <pc:chgData name="Howarth, Judy" userId="88019a05-5656-4d0d-a3d1-1931a654ed73" providerId="ADAL" clId="{8B50358A-E957-47EB-971B-8F54F380F7CE}" dt="2020-03-10T15:58:43.454" v="138" actId="20577"/>
        <pc:sldMkLst>
          <pc:docMk/>
          <pc:sldMk cId="388267789" sldId="272"/>
        </pc:sldMkLst>
        <pc:spChg chg="mod">
          <ac:chgData name="Howarth, Judy" userId="88019a05-5656-4d0d-a3d1-1931a654ed73" providerId="ADAL" clId="{8B50358A-E957-47EB-971B-8F54F380F7CE}" dt="2020-03-10T15:58:43.454" v="138" actId="20577"/>
          <ac:spMkLst>
            <pc:docMk/>
            <pc:sldMk cId="388267789" sldId="272"/>
            <ac:spMk id="7" creationId="{00000000-0000-0000-0000-000000000000}"/>
          </ac:spMkLst>
        </pc:spChg>
      </pc:sldChg>
      <pc:sldChg chg="modSp">
        <pc:chgData name="Howarth, Judy" userId="88019a05-5656-4d0d-a3d1-1931a654ed73" providerId="ADAL" clId="{8B50358A-E957-47EB-971B-8F54F380F7CE}" dt="2020-03-10T15:58:50.798" v="142" actId="20577"/>
        <pc:sldMkLst>
          <pc:docMk/>
          <pc:sldMk cId="1024830255" sldId="273"/>
        </pc:sldMkLst>
        <pc:spChg chg="mod">
          <ac:chgData name="Howarth, Judy" userId="88019a05-5656-4d0d-a3d1-1931a654ed73" providerId="ADAL" clId="{8B50358A-E957-47EB-971B-8F54F380F7CE}" dt="2020-03-10T15:58:50.798" v="142" actId="20577"/>
          <ac:spMkLst>
            <pc:docMk/>
            <pc:sldMk cId="1024830255" sldId="273"/>
            <ac:spMk id="6" creationId="{00000000-0000-0000-0000-000000000000}"/>
          </ac:spMkLst>
        </pc:spChg>
      </pc:sldChg>
      <pc:sldChg chg="modSp">
        <pc:chgData name="Howarth, Judy" userId="88019a05-5656-4d0d-a3d1-1931a654ed73" providerId="ADAL" clId="{8B50358A-E957-47EB-971B-8F54F380F7CE}" dt="2020-03-10T15:58:59.585" v="146" actId="20577"/>
        <pc:sldMkLst>
          <pc:docMk/>
          <pc:sldMk cId="174170774" sldId="275"/>
        </pc:sldMkLst>
        <pc:spChg chg="mod">
          <ac:chgData name="Howarth, Judy" userId="88019a05-5656-4d0d-a3d1-1931a654ed73" providerId="ADAL" clId="{8B50358A-E957-47EB-971B-8F54F380F7CE}" dt="2020-03-10T15:58:59.585" v="146" actId="20577"/>
          <ac:spMkLst>
            <pc:docMk/>
            <pc:sldMk cId="174170774" sldId="275"/>
            <ac:spMk id="6" creationId="{00000000-0000-0000-0000-000000000000}"/>
          </ac:spMkLst>
        </pc:spChg>
      </pc:sldChg>
      <pc:sldChg chg="modSp">
        <pc:chgData name="Howarth, Judy" userId="88019a05-5656-4d0d-a3d1-1931a654ed73" providerId="ADAL" clId="{8B50358A-E957-47EB-971B-8F54F380F7CE}" dt="2020-03-10T15:59:30.418" v="162" actId="20577"/>
        <pc:sldMkLst>
          <pc:docMk/>
          <pc:sldMk cId="1510030601" sldId="277"/>
        </pc:sldMkLst>
        <pc:spChg chg="mod">
          <ac:chgData name="Howarth, Judy" userId="88019a05-5656-4d0d-a3d1-1931a654ed73" providerId="ADAL" clId="{8B50358A-E957-47EB-971B-8F54F380F7CE}" dt="2020-03-10T15:59:30.418" v="162" actId="20577"/>
          <ac:spMkLst>
            <pc:docMk/>
            <pc:sldMk cId="1510030601" sldId="277"/>
            <ac:spMk id="6" creationId="{00000000-0000-0000-0000-000000000000}"/>
          </ac:spMkLst>
        </pc:spChg>
      </pc:sldChg>
      <pc:sldChg chg="modSp">
        <pc:chgData name="Howarth, Judy" userId="88019a05-5656-4d0d-a3d1-1931a654ed73" providerId="ADAL" clId="{8B50358A-E957-47EB-971B-8F54F380F7CE}" dt="2020-03-10T15:59:41.304" v="170" actId="20577"/>
        <pc:sldMkLst>
          <pc:docMk/>
          <pc:sldMk cId="1952765383" sldId="278"/>
        </pc:sldMkLst>
        <pc:spChg chg="mod">
          <ac:chgData name="Howarth, Judy" userId="88019a05-5656-4d0d-a3d1-1931a654ed73" providerId="ADAL" clId="{8B50358A-E957-47EB-971B-8F54F380F7CE}" dt="2020-03-10T15:59:41.304" v="170" actId="20577"/>
          <ac:spMkLst>
            <pc:docMk/>
            <pc:sldMk cId="1952765383" sldId="278"/>
            <ac:spMk id="5" creationId="{00000000-0000-0000-0000-000000000000}"/>
          </ac:spMkLst>
        </pc:spChg>
      </pc:sldChg>
      <pc:sldChg chg="del">
        <pc:chgData name="Howarth, Judy" userId="88019a05-5656-4d0d-a3d1-1931a654ed73" providerId="ADAL" clId="{8B50358A-E957-47EB-971B-8F54F380F7CE}" dt="2020-03-10T15:59:53.011" v="174" actId="2696"/>
        <pc:sldMkLst>
          <pc:docMk/>
          <pc:sldMk cId="1066368906" sldId="279"/>
        </pc:sldMkLst>
      </pc:sldChg>
      <pc:sldChg chg="del">
        <pc:chgData name="Howarth, Judy" userId="88019a05-5656-4d0d-a3d1-1931a654ed73" providerId="ADAL" clId="{8B50358A-E957-47EB-971B-8F54F380F7CE}" dt="2020-03-10T15:59:53.884" v="175" actId="2696"/>
        <pc:sldMkLst>
          <pc:docMk/>
          <pc:sldMk cId="1718291601" sldId="280"/>
        </pc:sldMkLst>
      </pc:sldChg>
      <pc:sldChg chg="del">
        <pc:chgData name="Howarth, Judy" userId="88019a05-5656-4d0d-a3d1-1931a654ed73" providerId="ADAL" clId="{8B50358A-E957-47EB-971B-8F54F380F7CE}" dt="2020-03-10T15:59:55.856" v="176" actId="2696"/>
        <pc:sldMkLst>
          <pc:docMk/>
          <pc:sldMk cId="687604427" sldId="281"/>
        </pc:sldMkLst>
      </pc:sldChg>
      <pc:sldChg chg="del">
        <pc:chgData name="Howarth, Judy" userId="88019a05-5656-4d0d-a3d1-1931a654ed73" providerId="ADAL" clId="{8B50358A-E957-47EB-971B-8F54F380F7CE}" dt="2020-03-10T15:59:57.526" v="177" actId="2696"/>
        <pc:sldMkLst>
          <pc:docMk/>
          <pc:sldMk cId="586848863" sldId="282"/>
        </pc:sldMkLst>
      </pc:sldChg>
      <pc:sldChg chg="modSp">
        <pc:chgData name="Howarth, Judy" userId="88019a05-5656-4d0d-a3d1-1931a654ed73" providerId="ADAL" clId="{8B50358A-E957-47EB-971B-8F54F380F7CE}" dt="2020-03-10T16:00:03.758" v="181" actId="20577"/>
        <pc:sldMkLst>
          <pc:docMk/>
          <pc:sldMk cId="365690021" sldId="283"/>
        </pc:sldMkLst>
        <pc:spChg chg="mod">
          <ac:chgData name="Howarth, Judy" userId="88019a05-5656-4d0d-a3d1-1931a654ed73" providerId="ADAL" clId="{8B50358A-E957-47EB-971B-8F54F380F7CE}" dt="2020-03-10T16:00:03.758" v="181" actId="20577"/>
          <ac:spMkLst>
            <pc:docMk/>
            <pc:sldMk cId="365690021" sldId="283"/>
            <ac:spMk id="4" creationId="{00000000-0000-0000-0000-000000000000}"/>
          </ac:spMkLst>
        </pc:spChg>
      </pc:sldChg>
      <pc:sldChg chg="del">
        <pc:chgData name="Howarth, Judy" userId="88019a05-5656-4d0d-a3d1-1931a654ed73" providerId="ADAL" clId="{8B50358A-E957-47EB-971B-8F54F380F7CE}" dt="2020-03-10T16:00:06.318" v="182" actId="2696"/>
        <pc:sldMkLst>
          <pc:docMk/>
          <pc:sldMk cId="1538439825" sldId="284"/>
        </pc:sldMkLst>
      </pc:sldChg>
      <pc:sldChg chg="del">
        <pc:chgData name="Howarth, Judy" userId="88019a05-5656-4d0d-a3d1-1931a654ed73" providerId="ADAL" clId="{8B50358A-E957-47EB-971B-8F54F380F7CE}" dt="2020-03-10T16:00:08.927" v="183" actId="2696"/>
        <pc:sldMkLst>
          <pc:docMk/>
          <pc:sldMk cId="696315825" sldId="285"/>
        </pc:sldMkLst>
      </pc:sldChg>
      <pc:sldChg chg="del">
        <pc:chgData name="Howarth, Judy" userId="88019a05-5656-4d0d-a3d1-1931a654ed73" providerId="ADAL" clId="{8B50358A-E957-47EB-971B-8F54F380F7CE}" dt="2020-03-10T16:00:10.349" v="184" actId="2696"/>
        <pc:sldMkLst>
          <pc:docMk/>
          <pc:sldMk cId="1811979975" sldId="286"/>
        </pc:sldMkLst>
      </pc:sldChg>
      <pc:sldChg chg="del">
        <pc:chgData name="Howarth, Judy" userId="88019a05-5656-4d0d-a3d1-1931a654ed73" providerId="ADAL" clId="{8B50358A-E957-47EB-971B-8F54F380F7CE}" dt="2020-03-10T16:00:14.200" v="185" actId="2696"/>
        <pc:sldMkLst>
          <pc:docMk/>
          <pc:sldMk cId="509745404" sldId="287"/>
        </pc:sldMkLst>
      </pc:sldChg>
      <pc:sldChg chg="del">
        <pc:chgData name="Howarth, Judy" userId="88019a05-5656-4d0d-a3d1-1931a654ed73" providerId="ADAL" clId="{8B50358A-E957-47EB-971B-8F54F380F7CE}" dt="2020-03-10T16:00:52.112" v="201" actId="2696"/>
        <pc:sldMkLst>
          <pc:docMk/>
          <pc:sldMk cId="217440387" sldId="288"/>
        </pc:sldMkLst>
      </pc:sldChg>
      <pc:sldChg chg="del">
        <pc:chgData name="Howarth, Judy" userId="88019a05-5656-4d0d-a3d1-1931a654ed73" providerId="ADAL" clId="{8B50358A-E957-47EB-971B-8F54F380F7CE}" dt="2020-03-10T16:00:19.184" v="186" actId="2696"/>
        <pc:sldMkLst>
          <pc:docMk/>
          <pc:sldMk cId="1885132688" sldId="289"/>
        </pc:sldMkLst>
      </pc:sldChg>
      <pc:sldChg chg="modSp">
        <pc:chgData name="Howarth, Judy" userId="88019a05-5656-4d0d-a3d1-1931a654ed73" providerId="ADAL" clId="{8B50358A-E957-47EB-971B-8F54F380F7CE}" dt="2020-03-10T16:00:23.668" v="190" actId="20577"/>
        <pc:sldMkLst>
          <pc:docMk/>
          <pc:sldMk cId="998461558" sldId="290"/>
        </pc:sldMkLst>
        <pc:spChg chg="mod">
          <ac:chgData name="Howarth, Judy" userId="88019a05-5656-4d0d-a3d1-1931a654ed73" providerId="ADAL" clId="{8B50358A-E957-47EB-971B-8F54F380F7CE}" dt="2020-03-10T16:00:23.668" v="190" actId="20577"/>
          <ac:spMkLst>
            <pc:docMk/>
            <pc:sldMk cId="998461558" sldId="290"/>
            <ac:spMk id="6" creationId="{00000000-0000-0000-0000-000000000000}"/>
          </ac:spMkLst>
        </pc:spChg>
      </pc:sldChg>
      <pc:sldChg chg="modSp">
        <pc:chgData name="Howarth, Judy" userId="88019a05-5656-4d0d-a3d1-1931a654ed73" providerId="ADAL" clId="{8B50358A-E957-47EB-971B-8F54F380F7CE}" dt="2020-03-10T16:00:31.974" v="194" actId="20577"/>
        <pc:sldMkLst>
          <pc:docMk/>
          <pc:sldMk cId="720469146" sldId="291"/>
        </pc:sldMkLst>
        <pc:spChg chg="mod">
          <ac:chgData name="Howarth, Judy" userId="88019a05-5656-4d0d-a3d1-1931a654ed73" providerId="ADAL" clId="{8B50358A-E957-47EB-971B-8F54F380F7CE}" dt="2020-03-10T16:00:31.974" v="194" actId="20577"/>
          <ac:spMkLst>
            <pc:docMk/>
            <pc:sldMk cId="720469146" sldId="291"/>
            <ac:spMk id="6" creationId="{00000000-0000-0000-0000-000000000000}"/>
          </ac:spMkLst>
        </pc:spChg>
      </pc:sldChg>
      <pc:sldChg chg="del">
        <pc:chgData name="Howarth, Judy" userId="88019a05-5656-4d0d-a3d1-1931a654ed73" providerId="ADAL" clId="{8B50358A-E957-47EB-971B-8F54F380F7CE}" dt="2020-03-10T16:00:36.643" v="195" actId="2696"/>
        <pc:sldMkLst>
          <pc:docMk/>
          <pc:sldMk cId="139548211" sldId="292"/>
        </pc:sldMkLst>
      </pc:sldChg>
      <pc:sldChg chg="del">
        <pc:chgData name="Howarth, Judy" userId="88019a05-5656-4d0d-a3d1-1931a654ed73" providerId="ADAL" clId="{8B50358A-E957-47EB-971B-8F54F380F7CE}" dt="2020-03-10T16:00:37.946" v="196" actId="2696"/>
        <pc:sldMkLst>
          <pc:docMk/>
          <pc:sldMk cId="342244477" sldId="293"/>
        </pc:sldMkLst>
      </pc:sldChg>
      <pc:sldChg chg="del">
        <pc:chgData name="Howarth, Judy" userId="88019a05-5656-4d0d-a3d1-1931a654ed73" providerId="ADAL" clId="{8B50358A-E957-47EB-971B-8F54F380F7CE}" dt="2020-03-10T16:00:39.091" v="197" actId="2696"/>
        <pc:sldMkLst>
          <pc:docMk/>
          <pc:sldMk cId="1300580792" sldId="294"/>
        </pc:sldMkLst>
      </pc:sldChg>
      <pc:sldChg chg="del">
        <pc:chgData name="Howarth, Judy" userId="88019a05-5656-4d0d-a3d1-1931a654ed73" providerId="ADAL" clId="{8B50358A-E957-47EB-971B-8F54F380F7CE}" dt="2020-03-10T16:00:40.312" v="198" actId="2696"/>
        <pc:sldMkLst>
          <pc:docMk/>
          <pc:sldMk cId="937452732" sldId="295"/>
        </pc:sldMkLst>
      </pc:sldChg>
      <pc:sldChg chg="del">
        <pc:chgData name="Howarth, Judy" userId="88019a05-5656-4d0d-a3d1-1931a654ed73" providerId="ADAL" clId="{8B50358A-E957-47EB-971B-8F54F380F7CE}" dt="2020-03-10T16:00:41.577" v="199" actId="2696"/>
        <pc:sldMkLst>
          <pc:docMk/>
          <pc:sldMk cId="1954988893" sldId="296"/>
        </pc:sldMkLst>
      </pc:sldChg>
      <pc:sldChg chg="modSp del">
        <pc:chgData name="Howarth, Judy" userId="88019a05-5656-4d0d-a3d1-1931a654ed73" providerId="ADAL" clId="{8B50358A-E957-47EB-971B-8F54F380F7CE}" dt="2020-03-10T16:00:42.437" v="200" actId="2696"/>
        <pc:sldMkLst>
          <pc:docMk/>
          <pc:sldMk cId="1546931097" sldId="297"/>
        </pc:sldMkLst>
        <pc:spChg chg="mod">
          <ac:chgData name="Howarth, Judy" userId="88019a05-5656-4d0d-a3d1-1931a654ed73" providerId="ADAL" clId="{8B50358A-E957-47EB-971B-8F54F380F7CE}" dt="2020-03-10T15:56:50.586" v="83" actId="20577"/>
          <ac:spMkLst>
            <pc:docMk/>
            <pc:sldMk cId="1546931097" sldId="297"/>
            <ac:spMk id="5" creationId="{00000000-0000-0000-0000-000000000000}"/>
          </ac:spMkLst>
        </pc:spChg>
      </pc:sldChg>
      <pc:sldChg chg="modSp">
        <pc:chgData name="Howarth, Judy" userId="88019a05-5656-4d0d-a3d1-1931a654ed73" providerId="ADAL" clId="{8B50358A-E957-47EB-971B-8F54F380F7CE}" dt="2020-03-10T15:56:32.762" v="78" actId="20577"/>
        <pc:sldMkLst>
          <pc:docMk/>
          <pc:sldMk cId="33643281" sldId="298"/>
        </pc:sldMkLst>
        <pc:spChg chg="mod">
          <ac:chgData name="Howarth, Judy" userId="88019a05-5656-4d0d-a3d1-1931a654ed73" providerId="ADAL" clId="{8B50358A-E957-47EB-971B-8F54F380F7CE}" dt="2020-03-10T15:56:28.579" v="74" actId="20577"/>
          <ac:spMkLst>
            <pc:docMk/>
            <pc:sldMk cId="33643281" sldId="298"/>
            <ac:spMk id="3" creationId="{00000000-0000-0000-0000-000000000000}"/>
          </ac:spMkLst>
        </pc:spChg>
        <pc:spChg chg="mod">
          <ac:chgData name="Howarth, Judy" userId="88019a05-5656-4d0d-a3d1-1931a654ed73" providerId="ADAL" clId="{8B50358A-E957-47EB-971B-8F54F380F7CE}" dt="2020-03-10T15:56:32.762" v="78" actId="20577"/>
          <ac:spMkLst>
            <pc:docMk/>
            <pc:sldMk cId="33643281" sldId="298"/>
            <ac:spMk id="5" creationId="{00000000-0000-0000-0000-000000000000}"/>
          </ac:spMkLst>
        </pc:spChg>
      </pc:sldChg>
      <pc:sldChg chg="modSp">
        <pc:chgData name="Howarth, Judy" userId="88019a05-5656-4d0d-a3d1-1931a654ed73" providerId="ADAL" clId="{8B50358A-E957-47EB-971B-8F54F380F7CE}" dt="2020-03-10T15:58:27.179" v="134" actId="20577"/>
        <pc:sldMkLst>
          <pc:docMk/>
          <pc:sldMk cId="2088891144" sldId="299"/>
        </pc:sldMkLst>
        <pc:spChg chg="mod">
          <ac:chgData name="Howarth, Judy" userId="88019a05-5656-4d0d-a3d1-1931a654ed73" providerId="ADAL" clId="{8B50358A-E957-47EB-971B-8F54F380F7CE}" dt="2020-03-10T15:58:23.260" v="130" actId="20577"/>
          <ac:spMkLst>
            <pc:docMk/>
            <pc:sldMk cId="2088891144" sldId="299"/>
            <ac:spMk id="2" creationId="{00000000-0000-0000-0000-000000000000}"/>
          </ac:spMkLst>
        </pc:spChg>
        <pc:spChg chg="mod">
          <ac:chgData name="Howarth, Judy" userId="88019a05-5656-4d0d-a3d1-1931a654ed73" providerId="ADAL" clId="{8B50358A-E957-47EB-971B-8F54F380F7CE}" dt="2020-03-10T15:58:27.179" v="134" actId="20577"/>
          <ac:spMkLst>
            <pc:docMk/>
            <pc:sldMk cId="2088891144" sldId="299"/>
            <ac:spMk id="5" creationId="{00000000-0000-0000-0000-000000000000}"/>
          </ac:spMkLst>
        </pc:spChg>
      </pc:sldChg>
      <pc:sldChg chg="modSp">
        <pc:chgData name="Howarth, Judy" userId="88019a05-5656-4d0d-a3d1-1931a654ed73" providerId="ADAL" clId="{8B50358A-E957-47EB-971B-8F54F380F7CE}" dt="2020-03-10T15:59:37.234" v="166" actId="20577"/>
        <pc:sldMkLst>
          <pc:docMk/>
          <pc:sldMk cId="1003484616" sldId="300"/>
        </pc:sldMkLst>
        <pc:spChg chg="mod">
          <ac:chgData name="Howarth, Judy" userId="88019a05-5656-4d0d-a3d1-1931a654ed73" providerId="ADAL" clId="{8B50358A-E957-47EB-971B-8F54F380F7CE}" dt="2020-03-10T15:59:37.234" v="166" actId="20577"/>
          <ac:spMkLst>
            <pc:docMk/>
            <pc:sldMk cId="1003484616" sldId="300"/>
            <ac:spMk id="5" creationId="{00000000-0000-0000-0000-000000000000}"/>
          </ac:spMkLst>
        </pc:spChg>
      </pc:sldChg>
      <pc:sldChg chg="del">
        <pc:chgData name="Howarth, Judy" userId="88019a05-5656-4d0d-a3d1-1931a654ed73" providerId="ADAL" clId="{8B50358A-E957-47EB-971B-8F54F380F7CE}" dt="2020-03-10T15:59:46.913" v="171" actId="2696"/>
        <pc:sldMkLst>
          <pc:docMk/>
          <pc:sldMk cId="318031246" sldId="302"/>
        </pc:sldMkLst>
      </pc:sldChg>
      <pc:sldChg chg="del">
        <pc:chgData name="Howarth, Judy" userId="88019a05-5656-4d0d-a3d1-1931a654ed73" providerId="ADAL" clId="{8B50358A-E957-47EB-971B-8F54F380F7CE}" dt="2020-03-10T15:59:48.394" v="172" actId="2696"/>
        <pc:sldMkLst>
          <pc:docMk/>
          <pc:sldMk cId="453555804" sldId="303"/>
        </pc:sldMkLst>
      </pc:sldChg>
      <pc:sldChg chg="modSp">
        <pc:chgData name="Howarth, Judy" userId="88019a05-5656-4d0d-a3d1-1931a654ed73" providerId="ADAL" clId="{8B50358A-E957-47EB-971B-8F54F380F7CE}" dt="2020-03-10T15:59:04.457" v="150" actId="20577"/>
        <pc:sldMkLst>
          <pc:docMk/>
          <pc:sldMk cId="1478488146" sldId="304"/>
        </pc:sldMkLst>
        <pc:spChg chg="mod">
          <ac:chgData name="Howarth, Judy" userId="88019a05-5656-4d0d-a3d1-1931a654ed73" providerId="ADAL" clId="{8B50358A-E957-47EB-971B-8F54F380F7CE}" dt="2020-03-10T15:59:04.457" v="150" actId="20577"/>
          <ac:spMkLst>
            <pc:docMk/>
            <pc:sldMk cId="1478488146" sldId="304"/>
            <ac:spMk id="7" creationId="{00000000-0000-0000-0000-000000000000}"/>
          </ac:spMkLst>
        </pc:spChg>
      </pc:sldChg>
      <pc:sldChg chg="modSp">
        <pc:chgData name="Howarth, Judy" userId="88019a05-5656-4d0d-a3d1-1931a654ed73" providerId="ADAL" clId="{8B50358A-E957-47EB-971B-8F54F380F7CE}" dt="2020-03-10T15:59:19.505" v="154" actId="20577"/>
        <pc:sldMkLst>
          <pc:docMk/>
          <pc:sldMk cId="130651525" sldId="307"/>
        </pc:sldMkLst>
        <pc:spChg chg="mod">
          <ac:chgData name="Howarth, Judy" userId="88019a05-5656-4d0d-a3d1-1931a654ed73" providerId="ADAL" clId="{8B50358A-E957-47EB-971B-8F54F380F7CE}" dt="2020-03-10T15:59:19.505" v="154" actId="20577"/>
          <ac:spMkLst>
            <pc:docMk/>
            <pc:sldMk cId="130651525" sldId="307"/>
            <ac:spMk id="4" creationId="{00000000-0000-0000-0000-000000000000}"/>
          </ac:spMkLst>
        </pc:spChg>
      </pc:sldChg>
      <pc:sldChg chg="modSp">
        <pc:chgData name="Howarth, Judy" userId="88019a05-5656-4d0d-a3d1-1931a654ed73" providerId="ADAL" clId="{8B50358A-E957-47EB-971B-8F54F380F7CE}" dt="2020-03-10T15:59:24.609" v="158" actId="20577"/>
        <pc:sldMkLst>
          <pc:docMk/>
          <pc:sldMk cId="1380611736" sldId="308"/>
        </pc:sldMkLst>
        <pc:spChg chg="mod">
          <ac:chgData name="Howarth, Judy" userId="88019a05-5656-4d0d-a3d1-1931a654ed73" providerId="ADAL" clId="{8B50358A-E957-47EB-971B-8F54F380F7CE}" dt="2020-03-10T15:59:24.609" v="158" actId="20577"/>
          <ac:spMkLst>
            <pc:docMk/>
            <pc:sldMk cId="1380611736" sldId="308"/>
            <ac:spMk id="5" creationId="{00000000-0000-0000-0000-000000000000}"/>
          </ac:spMkLst>
        </pc:spChg>
      </pc:sldChg>
      <pc:sldChg chg="del">
        <pc:chgData name="Howarth, Judy" userId="88019a05-5656-4d0d-a3d1-1931a654ed73" providerId="ADAL" clId="{8B50358A-E957-47EB-971B-8F54F380F7CE}" dt="2020-03-10T15:56:43.844" v="79" actId="2696"/>
        <pc:sldMkLst>
          <pc:docMk/>
          <pc:sldMk cId="681192042" sldId="309"/>
        </pc:sldMkLst>
      </pc:sldChg>
      <pc:sldChg chg="del">
        <pc:chgData name="Howarth, Judy" userId="88019a05-5656-4d0d-a3d1-1931a654ed73" providerId="ADAL" clId="{8B50358A-E957-47EB-971B-8F54F380F7CE}" dt="2020-03-10T15:59:49.554" v="173" actId="2696"/>
        <pc:sldMkLst>
          <pc:docMk/>
          <pc:sldMk cId="820579147" sldId="310"/>
        </pc:sldMkLst>
      </pc:sldChg>
      <pc:sldChg chg="modSp">
        <pc:chgData name="Howarth, Judy" userId="88019a05-5656-4d0d-a3d1-1931a654ed73" providerId="ADAL" clId="{8B50358A-E957-47EB-971B-8F54F380F7CE}" dt="2020-03-10T15:58:00.728" v="112" actId="20577"/>
        <pc:sldMkLst>
          <pc:docMk/>
          <pc:sldMk cId="1094474590" sldId="311"/>
        </pc:sldMkLst>
        <pc:spChg chg="mod">
          <ac:chgData name="Howarth, Judy" userId="88019a05-5656-4d0d-a3d1-1931a654ed73" providerId="ADAL" clId="{8B50358A-E957-47EB-971B-8F54F380F7CE}" dt="2020-03-10T15:58:00.728" v="112" actId="20577"/>
          <ac:spMkLst>
            <pc:docMk/>
            <pc:sldMk cId="1094474590" sldId="31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9/9/2024</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128890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Book Title</a:t>
            </a:r>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a:t>Edition</a:t>
            </a:r>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a:t>Authors</a:t>
            </a:r>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a:t>
            </a:r>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This Is a Sample Outline for Two-Column (2 Boxes) and Double-numbered</a:t>
            </a:r>
          </a:p>
          <a:p>
            <a:pPr lvl="0"/>
            <a:r>
              <a:rPr lang="en-US" dirty="0"/>
              <a:t>It is Two-column </a:t>
            </a:r>
          </a:p>
          <a:p>
            <a:pPr lvl="0"/>
            <a:r>
              <a:rPr lang="en-US" dirty="0"/>
              <a:t>This Outline Has No Sub-lists</a:t>
            </a:r>
          </a:p>
          <a:p>
            <a:pPr lvl="0"/>
            <a:r>
              <a:rPr lang="en-US" dirty="0"/>
              <a:t>This 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The Outline Slide Has a Footer</a:t>
            </a:r>
          </a:p>
          <a:p>
            <a:pPr lvl="0"/>
            <a:r>
              <a:rPr lang="en-US" dirty="0"/>
              <a:t>Outline Items Usually Have No Ending Punctuation</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443344" y="1594379"/>
            <a:ext cx="11293573"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©2022 John Wiley &amp; Sons, Inc. </a:t>
            </a:r>
          </a:p>
        </p:txBody>
      </p:sp>
    </p:spTree>
    <p:extLst>
      <p:ext uri="{BB962C8B-B14F-4D97-AF65-F5344CB8AC3E}">
        <p14:creationId xmlns:p14="http://schemas.microsoft.com/office/powerpoint/2010/main" val="73958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443343" y="1594115"/>
            <a:ext cx="5492749" cy="4583113"/>
          </a:xfrm>
          <a:prstGeom prst="rect">
            <a:avLst/>
          </a:prstGeo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6255405" y="1594115"/>
            <a:ext cx="5482167" cy="4583113"/>
          </a:xfrm>
          <a:prstGeom prst="rect">
            <a:avLst/>
          </a:prstGeo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a:t>Copyright ©2018 John Wiley &amp; Sons, Inc. </a:t>
            </a:r>
          </a:p>
        </p:txBody>
      </p:sp>
    </p:spTree>
    <p:extLst>
      <p:ext uri="{BB962C8B-B14F-4D97-AF65-F5344CB8AC3E}">
        <p14:creationId xmlns:p14="http://schemas.microsoft.com/office/powerpoint/2010/main" val="185315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a:t>1-</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0" r:id="rId12"/>
    <p:sldLayoutId id="2147483981"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©2022 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a:t>1-</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sdlc/index.ht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System Analysis and Design</a:t>
            </a:r>
            <a:br>
              <a:rPr lang="en-US" sz="4400" dirty="0"/>
            </a:br>
            <a:r>
              <a:rPr lang="en-US" sz="4400" dirty="0"/>
              <a:t>UML</a:t>
            </a:r>
          </a:p>
        </p:txBody>
      </p:sp>
      <p:sp>
        <p:nvSpPr>
          <p:cNvPr id="3" name="Content Placeholder 2"/>
          <p:cNvSpPr>
            <a:spLocks noGrp="1"/>
          </p:cNvSpPr>
          <p:nvPr>
            <p:ph sz="quarter" idx="17"/>
          </p:nvPr>
        </p:nvSpPr>
        <p:spPr/>
        <p:txBody>
          <a:bodyPr/>
          <a:lstStyle/>
          <a:p>
            <a:r>
              <a:rPr lang="en-US" dirty="0"/>
              <a:t>Sixth Edition</a:t>
            </a:r>
          </a:p>
        </p:txBody>
      </p:sp>
      <p:sp>
        <p:nvSpPr>
          <p:cNvPr id="4" name="Content Placeholder 3"/>
          <p:cNvSpPr>
            <a:spLocks noGrp="1"/>
          </p:cNvSpPr>
          <p:nvPr>
            <p:ph sz="quarter" idx="18"/>
          </p:nvPr>
        </p:nvSpPr>
        <p:spPr/>
        <p:txBody>
          <a:bodyPr/>
          <a:lstStyle/>
          <a:p>
            <a:r>
              <a:rPr lang="en-US" dirty="0"/>
              <a:t>Alan Dennis, Barbara Wixom, Roberta M. Roth</a:t>
            </a:r>
          </a:p>
        </p:txBody>
      </p:sp>
      <p:sp>
        <p:nvSpPr>
          <p:cNvPr id="5" name="Content Placeholder 4"/>
          <p:cNvSpPr>
            <a:spLocks noGrp="1"/>
          </p:cNvSpPr>
          <p:nvPr>
            <p:ph sz="quarter" idx="19"/>
          </p:nvPr>
        </p:nvSpPr>
        <p:spPr/>
        <p:txBody>
          <a:bodyPr/>
          <a:lstStyle/>
          <a:p>
            <a:r>
              <a:rPr lang="en-US" dirty="0"/>
              <a:t>Chapter 1</a:t>
            </a:r>
          </a:p>
        </p:txBody>
      </p:sp>
      <p:sp>
        <p:nvSpPr>
          <p:cNvPr id="6" name="Content Placeholder 5"/>
          <p:cNvSpPr>
            <a:spLocks noGrp="1"/>
          </p:cNvSpPr>
          <p:nvPr>
            <p:ph sz="quarter" idx="20"/>
          </p:nvPr>
        </p:nvSpPr>
        <p:spPr/>
        <p:txBody>
          <a:bodyPr/>
          <a:lstStyle/>
          <a:p>
            <a:r>
              <a:rPr lang="en-US" dirty="0"/>
              <a:t>The Systems Analyst and Information Systems Development</a:t>
            </a:r>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Roles </a:t>
            </a:r>
            <a:r>
              <a:rPr lang="en-US" sz="2000" dirty="0"/>
              <a:t>Continued</a:t>
            </a:r>
          </a:p>
        </p:txBody>
      </p:sp>
      <p:sp>
        <p:nvSpPr>
          <p:cNvPr id="3" name="Content Placeholder 2"/>
          <p:cNvSpPr>
            <a:spLocks noGrp="1"/>
          </p:cNvSpPr>
          <p:nvPr>
            <p:ph sz="quarter" idx="12"/>
          </p:nvPr>
        </p:nvSpPr>
        <p:spPr/>
        <p:txBody>
          <a:bodyPr/>
          <a:lstStyle/>
          <a:p>
            <a:r>
              <a:rPr lang="en-US" dirty="0"/>
              <a:t>The </a:t>
            </a:r>
            <a:r>
              <a:rPr lang="en-US" b="1" i="1" dirty="0"/>
              <a:t>software architect </a:t>
            </a:r>
            <a:r>
              <a:rPr lang="en-US" dirty="0"/>
              <a:t>takes a holistic view of the organization’s entire IT environment and guides application design decisions within that context</a:t>
            </a:r>
          </a:p>
          <a:p>
            <a:r>
              <a:rPr lang="en-US" dirty="0"/>
              <a:t>The </a:t>
            </a:r>
            <a:r>
              <a:rPr lang="en-US" b="1" i="1" dirty="0"/>
              <a:t>change management </a:t>
            </a:r>
            <a:r>
              <a:rPr lang="en-US" dirty="0"/>
              <a:t>analyst role focuses on the people and management issues surrounding the system installation</a:t>
            </a:r>
          </a:p>
          <a:p>
            <a:r>
              <a:rPr lang="en-US" dirty="0"/>
              <a:t>The </a:t>
            </a:r>
            <a:r>
              <a:rPr lang="en-US" b="1" i="1" dirty="0"/>
              <a:t>project manager </a:t>
            </a:r>
            <a:r>
              <a:rPr lang="en-US" dirty="0"/>
              <a:t>role ensures that the project is completed on time and within budget and that the system delivers the expected value to the organization</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10</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313020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Systems Development Life Cycle</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11</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pic>
        <p:nvPicPr>
          <p:cNvPr id="7" name="Content Placeholder 6"/>
          <p:cNvPicPr>
            <a:picLocks noGrp="1" noChangeAspect="1"/>
          </p:cNvPicPr>
          <p:nvPr>
            <p:ph sz="quarter" idx="12"/>
          </p:nvPr>
        </p:nvPicPr>
        <p:blipFill>
          <a:blip r:embed="rId2"/>
          <a:stretch>
            <a:fillRect/>
          </a:stretch>
        </p:blipFill>
        <p:spPr>
          <a:xfrm>
            <a:off x="406400" y="2981416"/>
            <a:ext cx="11379200" cy="2038168"/>
          </a:xfrm>
          <a:prstGeom prst="rect">
            <a:avLst/>
          </a:prstGeom>
        </p:spPr>
      </p:pic>
    </p:spTree>
    <p:extLst>
      <p:ext uri="{BB962C8B-B14F-4D97-AF65-F5344CB8AC3E}">
        <p14:creationId xmlns:p14="http://schemas.microsoft.com/office/powerpoint/2010/main" val="6644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a:t>
            </a:r>
          </a:p>
        </p:txBody>
      </p:sp>
      <p:sp>
        <p:nvSpPr>
          <p:cNvPr id="3" name="Content Placeholder 2"/>
          <p:cNvSpPr>
            <a:spLocks noGrp="1"/>
          </p:cNvSpPr>
          <p:nvPr>
            <p:ph sz="quarter" idx="12"/>
          </p:nvPr>
        </p:nvSpPr>
        <p:spPr/>
        <p:txBody>
          <a:bodyPr/>
          <a:lstStyle/>
          <a:p>
            <a:r>
              <a:rPr lang="en-US" dirty="0"/>
              <a:t>Project initiation</a:t>
            </a:r>
          </a:p>
          <a:p>
            <a:pPr lvl="1"/>
            <a:r>
              <a:rPr lang="en-US" dirty="0"/>
              <a:t>Prepare system request</a:t>
            </a:r>
          </a:p>
          <a:p>
            <a:pPr lvl="1"/>
            <a:r>
              <a:rPr lang="en-US" dirty="0"/>
              <a:t>Perform preliminary feasibility analysis</a:t>
            </a:r>
          </a:p>
          <a:p>
            <a:r>
              <a:rPr lang="en-US" dirty="0"/>
              <a:t>Set up the project</a:t>
            </a:r>
          </a:p>
          <a:p>
            <a:pPr lvl="1"/>
            <a:r>
              <a:rPr lang="en-US" dirty="0"/>
              <a:t>Project plan, including work plan and staffing plan</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12</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328260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 Phase</a:t>
            </a:r>
            <a:endParaRPr lang="en-US" dirty="0"/>
          </a:p>
        </p:txBody>
      </p:sp>
      <p:sp>
        <p:nvSpPr>
          <p:cNvPr id="3" name="Content Placeholder 2"/>
          <p:cNvSpPr>
            <a:spLocks noGrp="1"/>
          </p:cNvSpPr>
          <p:nvPr>
            <p:ph sz="quarter" idx="12"/>
          </p:nvPr>
        </p:nvSpPr>
        <p:spPr/>
        <p:txBody>
          <a:bodyPr/>
          <a:lstStyle/>
          <a:p>
            <a:r>
              <a:rPr lang="en-US" dirty="0"/>
              <a:t>Determine analysis strategy</a:t>
            </a:r>
          </a:p>
          <a:p>
            <a:pPr lvl="1"/>
            <a:r>
              <a:rPr lang="en-US" dirty="0"/>
              <a:t>Study existing system and its problems</a:t>
            </a:r>
          </a:p>
          <a:p>
            <a:r>
              <a:rPr lang="en-US" dirty="0"/>
              <a:t>Collect and analyze requirements</a:t>
            </a:r>
          </a:p>
          <a:p>
            <a:pPr lvl="1"/>
            <a:r>
              <a:rPr lang="en-US" dirty="0"/>
              <a:t>Develop new system concept</a:t>
            </a:r>
          </a:p>
          <a:p>
            <a:pPr lvl="1"/>
            <a:r>
              <a:rPr lang="en-US" dirty="0"/>
              <a:t>Describe new system with analysis models</a:t>
            </a:r>
          </a:p>
          <a:p>
            <a:r>
              <a:rPr lang="en-US" dirty="0"/>
              <a:t>Prepare and present system proposal</a:t>
            </a:r>
          </a:p>
          <a:p>
            <a:pPr lvl="1"/>
            <a:r>
              <a:rPr lang="en-US" dirty="0"/>
              <a:t>Summarize results of the Analysis Phase</a:t>
            </a:r>
          </a:p>
          <a:p>
            <a:pPr lvl="1"/>
            <a:r>
              <a:rPr lang="en-US" dirty="0"/>
              <a:t>Go/No Go decision made by sponsor and steering committee</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13</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395661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Phase</a:t>
            </a:r>
            <a:endParaRPr lang="en-US" dirty="0"/>
          </a:p>
        </p:txBody>
      </p:sp>
      <p:sp>
        <p:nvSpPr>
          <p:cNvPr id="3" name="Content Placeholder 2"/>
          <p:cNvSpPr>
            <a:spLocks noGrp="1"/>
          </p:cNvSpPr>
          <p:nvPr>
            <p:ph sz="quarter" idx="12"/>
          </p:nvPr>
        </p:nvSpPr>
        <p:spPr/>
        <p:txBody>
          <a:bodyPr/>
          <a:lstStyle/>
          <a:p>
            <a:r>
              <a:rPr lang="en-US" dirty="0"/>
              <a:t>Determine design strategy</a:t>
            </a:r>
          </a:p>
          <a:p>
            <a:pPr lvl="1"/>
            <a:r>
              <a:rPr lang="en-US" dirty="0"/>
              <a:t>Build / buy / outsource</a:t>
            </a:r>
          </a:p>
          <a:p>
            <a:pPr lvl="0"/>
            <a:r>
              <a:rPr lang="en-US" dirty="0"/>
              <a:t>Design system components</a:t>
            </a:r>
          </a:p>
          <a:p>
            <a:pPr lvl="1"/>
            <a:r>
              <a:rPr lang="en-US" dirty="0"/>
              <a:t>Architecture, interface, database, programs</a:t>
            </a:r>
          </a:p>
          <a:p>
            <a:pPr lvl="1"/>
            <a:r>
              <a:rPr lang="en-US" dirty="0"/>
              <a:t>Assemble design elements into system specification</a:t>
            </a:r>
          </a:p>
          <a:p>
            <a:pPr lvl="0"/>
            <a:r>
              <a:rPr lang="en-US" dirty="0"/>
              <a:t>Present to steering committee</a:t>
            </a:r>
          </a:p>
          <a:p>
            <a:pPr lvl="1"/>
            <a:r>
              <a:rPr lang="en-US" dirty="0"/>
              <a:t>Go /no go decision before entering final phase</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14</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361079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 Phase</a:t>
            </a:r>
            <a:endParaRPr lang="en-US" dirty="0"/>
          </a:p>
        </p:txBody>
      </p:sp>
      <p:sp>
        <p:nvSpPr>
          <p:cNvPr id="3" name="Content Placeholder 2"/>
          <p:cNvSpPr>
            <a:spLocks noGrp="1"/>
          </p:cNvSpPr>
          <p:nvPr>
            <p:ph sz="quarter" idx="12"/>
          </p:nvPr>
        </p:nvSpPr>
        <p:spPr/>
        <p:txBody>
          <a:bodyPr/>
          <a:lstStyle/>
          <a:p>
            <a:pPr lvl="0"/>
            <a:r>
              <a:rPr lang="en-US" dirty="0"/>
              <a:t>System construction</a:t>
            </a:r>
          </a:p>
          <a:p>
            <a:pPr lvl="1"/>
            <a:r>
              <a:rPr lang="en-US" dirty="0"/>
              <a:t>Programming and testing</a:t>
            </a:r>
          </a:p>
          <a:p>
            <a:pPr lvl="0"/>
            <a:r>
              <a:rPr lang="en-US" dirty="0"/>
              <a:t>System installation</a:t>
            </a:r>
          </a:p>
          <a:p>
            <a:pPr lvl="1"/>
            <a:r>
              <a:rPr lang="en-US" dirty="0"/>
              <a:t>Training</a:t>
            </a:r>
          </a:p>
          <a:p>
            <a:pPr lvl="1"/>
            <a:r>
              <a:rPr lang="en-US" dirty="0"/>
              <a:t>Conversion to new system</a:t>
            </a:r>
          </a:p>
          <a:p>
            <a:pPr lvl="0"/>
            <a:r>
              <a:rPr lang="en-US" dirty="0"/>
              <a:t>On-going system support</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15</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338518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 and Initiation</a:t>
            </a:r>
          </a:p>
        </p:txBody>
      </p:sp>
      <p:sp>
        <p:nvSpPr>
          <p:cNvPr id="3" name="Content Placeholder 2"/>
          <p:cNvSpPr>
            <a:spLocks noGrp="1"/>
          </p:cNvSpPr>
          <p:nvPr>
            <p:ph sz="quarter" idx="12"/>
          </p:nvPr>
        </p:nvSpPr>
        <p:spPr/>
        <p:txBody>
          <a:bodyPr/>
          <a:lstStyle/>
          <a:p>
            <a:r>
              <a:rPr lang="en-US" dirty="0"/>
              <a:t>Fulfill a business need</a:t>
            </a:r>
          </a:p>
          <a:p>
            <a:pPr lvl="1"/>
            <a:r>
              <a:rPr lang="en-US" dirty="0"/>
              <a:t>Enable a business initiative or strategy</a:t>
            </a:r>
          </a:p>
          <a:p>
            <a:pPr lvl="1"/>
            <a:r>
              <a:rPr lang="en-US" dirty="0"/>
              <a:t>Support a merger/acquisition</a:t>
            </a:r>
          </a:p>
          <a:p>
            <a:pPr lvl="1"/>
            <a:r>
              <a:rPr lang="en-US" dirty="0"/>
              <a:t>Fix a “point of pain”</a:t>
            </a:r>
          </a:p>
          <a:p>
            <a:pPr lvl="1"/>
            <a:r>
              <a:rPr lang="en-US" dirty="0"/>
              <a:t>Utilize a new technology</a:t>
            </a:r>
          </a:p>
          <a:p>
            <a:r>
              <a:rPr lang="en-US" dirty="0"/>
              <a:t>Outgrowth of business process management (BPM)</a:t>
            </a:r>
          </a:p>
          <a:p>
            <a:pPr marL="0" indent="0">
              <a:buNone/>
            </a:pPr>
            <a:endParaRPr lang="en-US" dirty="0"/>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16</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286196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BF58-9A62-18EA-B043-958C68923AE3}"/>
              </a:ext>
            </a:extLst>
          </p:cNvPr>
          <p:cNvSpPr>
            <a:spLocks noGrp="1"/>
          </p:cNvSpPr>
          <p:nvPr>
            <p:ph type="title"/>
          </p:nvPr>
        </p:nvSpPr>
        <p:spPr>
          <a:xfrm>
            <a:off x="406400" y="777241"/>
            <a:ext cx="2260600" cy="975360"/>
          </a:xfrm>
        </p:spPr>
        <p:txBody>
          <a:bodyPr>
            <a:normAutofit fontScale="90000"/>
          </a:bodyPr>
          <a:lstStyle/>
          <a:p>
            <a:r>
              <a:rPr lang="en-US" dirty="0"/>
              <a:t>How many methods are there to develop a lunch making machine?</a:t>
            </a:r>
          </a:p>
        </p:txBody>
      </p:sp>
      <p:sp>
        <p:nvSpPr>
          <p:cNvPr id="4" name="Slide Number Placeholder 3">
            <a:extLst>
              <a:ext uri="{FF2B5EF4-FFF2-40B4-BE49-F238E27FC236}">
                <a16:creationId xmlns:a16="http://schemas.microsoft.com/office/drawing/2014/main" id="{4CD011F9-8895-5E3D-6713-077512A20A04}"/>
              </a:ext>
            </a:extLst>
          </p:cNvPr>
          <p:cNvSpPr>
            <a:spLocks noGrp="1"/>
          </p:cNvSpPr>
          <p:nvPr>
            <p:ph type="sldNum" sz="quarter" idx="11"/>
          </p:nvPr>
        </p:nvSpPr>
        <p:spPr/>
        <p:txBody>
          <a:bodyPr/>
          <a:lstStyle/>
          <a:p>
            <a:r>
              <a:rPr lang="en-US"/>
              <a:t>1-</a:t>
            </a:r>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FA41BBE3-7D0D-E254-2377-699D0CDB6D05}"/>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8502E6CF-FABF-6BC3-BB19-D2A90C9D68F7}"/>
              </a:ext>
            </a:extLst>
          </p:cNvPr>
          <p:cNvPicPr>
            <a:picLocks noChangeAspect="1"/>
          </p:cNvPicPr>
          <p:nvPr/>
        </p:nvPicPr>
        <p:blipFill>
          <a:blip r:embed="rId2"/>
          <a:stretch>
            <a:fillRect/>
          </a:stretch>
        </p:blipFill>
        <p:spPr>
          <a:xfrm>
            <a:off x="4015339" y="533400"/>
            <a:ext cx="6159817" cy="5429529"/>
          </a:xfrm>
          <a:prstGeom prst="rect">
            <a:avLst/>
          </a:prstGeom>
        </p:spPr>
      </p:pic>
    </p:spTree>
    <p:extLst>
      <p:ext uri="{BB962C8B-B14F-4D97-AF65-F5344CB8AC3E}">
        <p14:creationId xmlns:p14="http://schemas.microsoft.com/office/powerpoint/2010/main" val="394629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2611-282A-B133-1A30-B2ACF9B770C1}"/>
              </a:ext>
            </a:extLst>
          </p:cNvPr>
          <p:cNvSpPr>
            <a:spLocks noGrp="1"/>
          </p:cNvSpPr>
          <p:nvPr>
            <p:ph type="title"/>
          </p:nvPr>
        </p:nvSpPr>
        <p:spPr/>
        <p:txBody>
          <a:bodyPr>
            <a:normAutofit fontScale="90000"/>
          </a:bodyPr>
          <a:lstStyle/>
          <a:p>
            <a:r>
              <a:rPr lang="en-US" dirty="0"/>
              <a:t>Structured Analysis</a:t>
            </a:r>
            <a:br>
              <a:rPr lang="en-US" dirty="0"/>
            </a:br>
            <a:endParaRPr lang="en-US" dirty="0"/>
          </a:p>
        </p:txBody>
      </p:sp>
      <p:sp>
        <p:nvSpPr>
          <p:cNvPr id="4" name="Slide Number Placeholder 3">
            <a:extLst>
              <a:ext uri="{FF2B5EF4-FFF2-40B4-BE49-F238E27FC236}">
                <a16:creationId xmlns:a16="http://schemas.microsoft.com/office/drawing/2014/main" id="{7BC3C28A-C158-DAA5-5D13-FBD442C6D2E1}"/>
              </a:ext>
            </a:extLst>
          </p:cNvPr>
          <p:cNvSpPr>
            <a:spLocks noGrp="1"/>
          </p:cNvSpPr>
          <p:nvPr>
            <p:ph type="sldNum" sz="quarter" idx="11"/>
          </p:nvPr>
        </p:nvSpPr>
        <p:spPr/>
        <p:txBody>
          <a:bodyPr/>
          <a:lstStyle/>
          <a:p>
            <a:r>
              <a:rPr lang="en-US"/>
              <a:t>1-</a:t>
            </a:r>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7524C445-C36E-F363-ECF8-F74A727ED6F0}"/>
              </a:ext>
            </a:extLst>
          </p:cNvPr>
          <p:cNvSpPr>
            <a:spLocks noGrp="1"/>
          </p:cNvSpPr>
          <p:nvPr>
            <p:ph type="ftr" sz="quarter" idx="10"/>
          </p:nvPr>
        </p:nvSpPr>
        <p:spPr/>
        <p:txBody>
          <a:bodyPr/>
          <a:lstStyle/>
          <a:p>
            <a:r>
              <a:rPr lang="en-US"/>
              <a:t>Copyright ©2022 John Wiley &amp; Sons, Inc. </a:t>
            </a:r>
            <a:endParaRPr lang="en-US" dirty="0"/>
          </a:p>
        </p:txBody>
      </p:sp>
      <p:sp>
        <p:nvSpPr>
          <p:cNvPr id="9" name="Content Placeholder 8">
            <a:extLst>
              <a:ext uri="{FF2B5EF4-FFF2-40B4-BE49-F238E27FC236}">
                <a16:creationId xmlns:a16="http://schemas.microsoft.com/office/drawing/2014/main" id="{1F4B8F43-AF6D-840C-22C8-91705DEBA3D3}"/>
              </a:ext>
            </a:extLst>
          </p:cNvPr>
          <p:cNvSpPr>
            <a:spLocks noGrp="1"/>
          </p:cNvSpPr>
          <p:nvPr>
            <p:ph sz="quarter" idx="12"/>
          </p:nvPr>
        </p:nvSpPr>
        <p:spPr>
          <a:xfrm>
            <a:off x="406400" y="1981200"/>
            <a:ext cx="11379200" cy="3886200"/>
          </a:xfrm>
        </p:spPr>
        <p:txBody>
          <a:bodyPr>
            <a:normAutofit/>
          </a:bodyPr>
          <a:lstStyle/>
          <a:p>
            <a:r>
              <a:rPr lang="en-US" sz="2800" dirty="0"/>
              <a:t>Structured design methodologies adopt a formal step‐by‐step approach to the SDLC that moves logically from one phase to the next. </a:t>
            </a:r>
            <a:br>
              <a:rPr lang="en-US" dirty="0"/>
            </a:br>
            <a:endParaRPr lang="en-US" dirty="0"/>
          </a:p>
        </p:txBody>
      </p:sp>
    </p:spTree>
    <p:extLst>
      <p:ext uri="{BB962C8B-B14F-4D97-AF65-F5344CB8AC3E}">
        <p14:creationId xmlns:p14="http://schemas.microsoft.com/office/powerpoint/2010/main" val="61528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2611-282A-B133-1A30-B2ACF9B770C1}"/>
              </a:ext>
            </a:extLst>
          </p:cNvPr>
          <p:cNvSpPr>
            <a:spLocks noGrp="1"/>
          </p:cNvSpPr>
          <p:nvPr>
            <p:ph type="title"/>
          </p:nvPr>
        </p:nvSpPr>
        <p:spPr>
          <a:xfrm>
            <a:off x="406400" y="777241"/>
            <a:ext cx="11379200" cy="975360"/>
          </a:xfrm>
        </p:spPr>
        <p:txBody>
          <a:bodyPr anchor="t">
            <a:normAutofit/>
          </a:bodyPr>
          <a:lstStyle/>
          <a:p>
            <a:r>
              <a:rPr lang="en-US" sz="1600"/>
              <a:t>Structured Analysis</a:t>
            </a:r>
            <a:br>
              <a:rPr lang="en-US" sz="1600"/>
            </a:br>
            <a:r>
              <a:rPr lang="en-US" sz="1600"/>
              <a:t>Structured design methodologies adopt a formal step‐by‐step approach to the SDLC that moves logically from one phase to the next. </a:t>
            </a:r>
            <a:br>
              <a:rPr lang="en-US" sz="1600"/>
            </a:br>
            <a:endParaRPr lang="en-US" sz="1600"/>
          </a:p>
        </p:txBody>
      </p:sp>
      <p:sp>
        <p:nvSpPr>
          <p:cNvPr id="9" name="Content Placeholder 8">
            <a:extLst>
              <a:ext uri="{FF2B5EF4-FFF2-40B4-BE49-F238E27FC236}">
                <a16:creationId xmlns:a16="http://schemas.microsoft.com/office/drawing/2014/main" id="{1F4B8F43-AF6D-840C-22C8-91705DEBA3D3}"/>
              </a:ext>
            </a:extLst>
          </p:cNvPr>
          <p:cNvSpPr>
            <a:spLocks noGrp="1"/>
          </p:cNvSpPr>
          <p:nvPr>
            <p:ph sz="quarter" idx="14"/>
          </p:nvPr>
        </p:nvSpPr>
        <p:spPr>
          <a:xfrm>
            <a:off x="406400" y="1371600"/>
            <a:ext cx="5384800" cy="4800600"/>
          </a:xfrm>
        </p:spPr>
        <p:txBody>
          <a:bodyPr>
            <a:normAutofit/>
          </a:bodyPr>
          <a:lstStyle/>
          <a:p>
            <a:r>
              <a:rPr lang="en-US" sz="1800" dirty="0"/>
              <a:t>Waterfall</a:t>
            </a:r>
          </a:p>
          <a:p>
            <a:pPr lvl="1"/>
            <a:r>
              <a:rPr lang="en-US" sz="1800" dirty="0"/>
              <a:t>Development moves forward from phase to phase in the same manner as a waterfall.</a:t>
            </a:r>
          </a:p>
          <a:p>
            <a:pPr lvl="1"/>
            <a:r>
              <a:rPr lang="en-US" sz="1800" dirty="0"/>
              <a:t>Analysts and users proceed in sequence from one phase to the next. </a:t>
            </a:r>
          </a:p>
          <a:p>
            <a:pPr lvl="1"/>
            <a:r>
              <a:rPr lang="en-US" sz="1800" dirty="0"/>
              <a:t>Key deliverables for each phase are typically very long (often hundreds of pages in length) and are presented to the project sponsor for approval as the project moves from phase to phase. </a:t>
            </a:r>
          </a:p>
          <a:p>
            <a:pPr lvl="1"/>
            <a:r>
              <a:rPr lang="en-US" sz="1800" dirty="0"/>
              <a:t>Upon sponsor approval next phase begins, and not before</a:t>
            </a:r>
          </a:p>
          <a:p>
            <a:pPr lvl="1"/>
            <a:r>
              <a:rPr lang="en-US" sz="1800" dirty="0"/>
              <a:t>Although it is possible to go backward in the SDLC (e.g., from design back to analysis), it is extremely difficult (imagine yourself as a salmon trying to swim upstream against a waterfall).</a:t>
            </a:r>
          </a:p>
        </p:txBody>
      </p:sp>
      <p:pic>
        <p:nvPicPr>
          <p:cNvPr id="3074" name="Picture 2" descr="SDLC Waterfall Model">
            <a:extLst>
              <a:ext uri="{FF2B5EF4-FFF2-40B4-BE49-F238E27FC236}">
                <a16:creationId xmlns:a16="http://schemas.microsoft.com/office/drawing/2014/main" id="{5A868991-646E-2D92-1486-19AF0811FC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0" y="2165223"/>
            <a:ext cx="5384800" cy="3594354"/>
          </a:xfrm>
          <a:prstGeom prst="rect">
            <a:avLst/>
          </a:prstGeom>
          <a:solidFill>
            <a:srgbClr val="FFFFFF"/>
          </a:solidFill>
        </p:spPr>
      </p:pic>
      <p:sp>
        <p:nvSpPr>
          <p:cNvPr id="4" name="Slide Number Placeholder 3">
            <a:extLst>
              <a:ext uri="{FF2B5EF4-FFF2-40B4-BE49-F238E27FC236}">
                <a16:creationId xmlns:a16="http://schemas.microsoft.com/office/drawing/2014/main" id="{7BC3C28A-C158-DAA5-5D13-FBD442C6D2E1}"/>
              </a:ext>
            </a:extLst>
          </p:cNvPr>
          <p:cNvSpPr>
            <a:spLocks noGrp="1"/>
          </p:cNvSpPr>
          <p:nvPr>
            <p:ph type="sldNum" sz="quarter" idx="10"/>
          </p:nvPr>
        </p:nvSpPr>
        <p:spPr>
          <a:xfrm>
            <a:off x="8610600" y="6356351"/>
            <a:ext cx="3175000" cy="365125"/>
          </a:xfrm>
        </p:spPr>
        <p:txBody>
          <a:bodyPr anchor="ctr">
            <a:normAutofit/>
          </a:bodyPr>
          <a:lstStyle/>
          <a:p>
            <a:pPr>
              <a:spcAft>
                <a:spcPts val="600"/>
              </a:spcAft>
            </a:pPr>
            <a:r>
              <a:rPr lang="en-US"/>
              <a:t>1-</a:t>
            </a:r>
            <a:fld id="{67B19427-F580-D146-B60E-4CADEE75497F}" type="slidenum">
              <a:rPr lang="en-US" smtClean="0"/>
              <a:pPr>
                <a:spcAft>
                  <a:spcPts val="600"/>
                </a:spcAft>
              </a:pPr>
              <a:t>19</a:t>
            </a:fld>
            <a:endParaRPr lang="en-US"/>
          </a:p>
        </p:txBody>
      </p:sp>
      <p:sp>
        <p:nvSpPr>
          <p:cNvPr id="5" name="Footer Placeholder 4">
            <a:extLst>
              <a:ext uri="{FF2B5EF4-FFF2-40B4-BE49-F238E27FC236}">
                <a16:creationId xmlns:a16="http://schemas.microsoft.com/office/drawing/2014/main" id="{7524C445-C36E-F363-ECF8-F74A727ED6F0}"/>
              </a:ext>
            </a:extLst>
          </p:cNvPr>
          <p:cNvSpPr>
            <a:spLocks noGrp="1"/>
          </p:cNvSpPr>
          <p:nvPr>
            <p:ph type="ftr" sz="quarter" idx="11"/>
          </p:nvPr>
        </p:nvSpPr>
        <p:spPr>
          <a:xfrm>
            <a:off x="4038600" y="6356351"/>
            <a:ext cx="4114800" cy="365125"/>
          </a:xfrm>
        </p:spPr>
        <p:txBody>
          <a:bodyPr anchor="ctr">
            <a:normAutofit/>
          </a:bodyPr>
          <a:lstStyle/>
          <a:p>
            <a:pPr>
              <a:spcAft>
                <a:spcPts val="600"/>
              </a:spcAft>
            </a:pPr>
            <a:r>
              <a:rPr lang="en-US"/>
              <a:t>Copyright ©2022 John Wiley &amp; Sons, Inc. </a:t>
            </a:r>
          </a:p>
        </p:txBody>
      </p:sp>
    </p:spTree>
    <p:extLst>
      <p:ext uri="{BB962C8B-B14F-4D97-AF65-F5344CB8AC3E}">
        <p14:creationId xmlns:p14="http://schemas.microsoft.com/office/powerpoint/2010/main" val="71110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Objectives</a:t>
            </a:r>
          </a:p>
        </p:txBody>
      </p:sp>
      <p:sp>
        <p:nvSpPr>
          <p:cNvPr id="8" name="Content Placeholder 7"/>
          <p:cNvSpPr>
            <a:spLocks noGrp="1"/>
          </p:cNvSpPr>
          <p:nvPr>
            <p:ph sz="quarter" idx="16"/>
          </p:nvPr>
        </p:nvSpPr>
        <p:spPr/>
        <p:txBody>
          <a:bodyPr/>
          <a:lstStyle/>
          <a:p>
            <a:pPr>
              <a:buFont typeface="Arial" panose="020B0604020202020204" pitchFamily="34" charset="0"/>
              <a:buChar char="•"/>
            </a:pPr>
            <a:r>
              <a:rPr lang="en-US" dirty="0"/>
              <a:t>Explain the role played in IS development by the systems analyst.</a:t>
            </a:r>
          </a:p>
          <a:p>
            <a:pPr>
              <a:buFont typeface="Arial" panose="020B0604020202020204" pitchFamily="34" charset="0"/>
              <a:buChar char="•"/>
            </a:pPr>
            <a:r>
              <a:rPr lang="en-US" dirty="0"/>
              <a:t>Describe the fundamental systems development life cycle and its four phases.</a:t>
            </a:r>
          </a:p>
          <a:p>
            <a:pPr>
              <a:buFont typeface="Arial" panose="020B0604020202020204" pitchFamily="34" charset="0"/>
              <a:buChar char="•"/>
            </a:pPr>
            <a:r>
              <a:rPr lang="en-US" dirty="0"/>
              <a:t>Explain how organizations identify IS development projects.</a:t>
            </a:r>
          </a:p>
          <a:p>
            <a:pPr>
              <a:buFont typeface="Arial" panose="020B0604020202020204" pitchFamily="34" charset="0"/>
              <a:buChar char="•"/>
            </a:pPr>
            <a:r>
              <a:rPr lang="en-US" dirty="0"/>
              <a:t>Explain the importance of linking the IS to business needs.</a:t>
            </a:r>
          </a:p>
          <a:p>
            <a:pPr>
              <a:buFont typeface="Arial" panose="020B0604020202020204" pitchFamily="34" charset="0"/>
              <a:buChar char="•"/>
            </a:pPr>
            <a:r>
              <a:rPr lang="en-US" dirty="0"/>
              <a:t>Be able to create a system request.</a:t>
            </a:r>
          </a:p>
          <a:p>
            <a:pPr>
              <a:buFont typeface="Arial" panose="020B0604020202020204" pitchFamily="34" charset="0"/>
              <a:buChar char="•"/>
            </a:pPr>
            <a:r>
              <a:rPr lang="en-US" dirty="0"/>
              <a:t>Describe technical, economic, and organizational feasibility assessment.</a:t>
            </a:r>
          </a:p>
          <a:p>
            <a:pPr>
              <a:buFont typeface="Arial" panose="020B0604020202020204" pitchFamily="34" charset="0"/>
              <a:buChar char="•"/>
            </a:pPr>
            <a:r>
              <a:rPr lang="en-US" dirty="0"/>
              <a:t>Be able to perform a feasibility analysis.</a:t>
            </a:r>
          </a:p>
        </p:txBody>
      </p:sp>
      <p:sp>
        <p:nvSpPr>
          <p:cNvPr id="9" name="Footer Placeholder 8"/>
          <p:cNvSpPr>
            <a:spLocks noGrp="1"/>
          </p:cNvSpPr>
          <p:nvPr>
            <p:ph type="ftr" sz="quarter" idx="11"/>
          </p:nvPr>
        </p:nvSpPr>
        <p:spPr/>
        <p:txBody>
          <a:bodyPr/>
          <a:lstStyle/>
          <a:p>
            <a:r>
              <a:rPr lang="en-US" dirty="0"/>
              <a:t>Copyright ©2022 John Wiley &amp; Sons, Inc. </a:t>
            </a:r>
          </a:p>
        </p:txBody>
      </p:sp>
      <p:sp>
        <p:nvSpPr>
          <p:cNvPr id="10" name="Slide Number Placeholder 9"/>
          <p:cNvSpPr>
            <a:spLocks noGrp="1"/>
          </p:cNvSpPr>
          <p:nvPr>
            <p:ph type="sldNum" sz="quarter" idx="12"/>
          </p:nvPr>
        </p:nvSpPr>
        <p:spPr/>
        <p:txBody>
          <a:bodyPr/>
          <a:lstStyle/>
          <a:p>
            <a:r>
              <a:rPr lang="en-US" dirty="0"/>
              <a:t>1-</a:t>
            </a:r>
            <a:fld id="{957104EA-F2AF-1046-9253-EE8D978719B5}" type="slidenum">
              <a:rPr lang="en-US" smtClean="0"/>
              <a:pPr/>
              <a:t>2</a:t>
            </a:fld>
            <a:endParaRPr lang="en-US" dirty="0"/>
          </a:p>
        </p:txBody>
      </p:sp>
    </p:spTree>
    <p:extLst>
      <p:ext uri="{BB962C8B-B14F-4D97-AF65-F5344CB8AC3E}">
        <p14:creationId xmlns:p14="http://schemas.microsoft.com/office/powerpoint/2010/main" val="260759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F344D-1E39-AED5-002F-2403A0BE1B19}"/>
              </a:ext>
            </a:extLst>
          </p:cNvPr>
          <p:cNvSpPr>
            <a:spLocks noGrp="1"/>
          </p:cNvSpPr>
          <p:nvPr>
            <p:ph sz="quarter" idx="12"/>
          </p:nvPr>
        </p:nvSpPr>
        <p:spPr>
          <a:xfrm>
            <a:off x="428594" y="1524000"/>
            <a:ext cx="11379200" cy="2819400"/>
          </a:xfrm>
        </p:spPr>
        <p:txBody>
          <a:bodyPr>
            <a:normAutofit/>
          </a:bodyPr>
          <a:lstStyle/>
          <a:p>
            <a:r>
              <a:rPr lang="en-US" dirty="0"/>
              <a:t>Waterfall </a:t>
            </a:r>
          </a:p>
          <a:p>
            <a:pPr lvl="1"/>
            <a:r>
              <a:rPr lang="en-US" dirty="0"/>
              <a:t>Advantages</a:t>
            </a:r>
          </a:p>
          <a:p>
            <a:pPr lvl="2"/>
            <a:r>
              <a:rPr lang="en-US" dirty="0"/>
              <a:t>Requirements well defined before development</a:t>
            </a:r>
          </a:p>
          <a:p>
            <a:pPr lvl="2"/>
            <a:r>
              <a:rPr lang="en-US" dirty="0"/>
              <a:t>Minimizes changes to requirements during the SDLC.</a:t>
            </a:r>
          </a:p>
          <a:p>
            <a:pPr lvl="1"/>
            <a:r>
              <a:rPr lang="en-US" dirty="0"/>
              <a:t>Disadvantages</a:t>
            </a:r>
          </a:p>
          <a:p>
            <a:pPr lvl="2"/>
            <a:r>
              <a:rPr lang="en-US" dirty="0"/>
              <a:t>Design MUST be complete before programming</a:t>
            </a:r>
          </a:p>
          <a:p>
            <a:pPr lvl="2"/>
            <a:r>
              <a:rPr lang="en-US" dirty="0"/>
              <a:t>Long delays between Planning and actual development of any sort. Time To Market takes a hit</a:t>
            </a:r>
          </a:p>
        </p:txBody>
      </p:sp>
      <p:sp>
        <p:nvSpPr>
          <p:cNvPr id="4" name="Slide Number Placeholder 3">
            <a:extLst>
              <a:ext uri="{FF2B5EF4-FFF2-40B4-BE49-F238E27FC236}">
                <a16:creationId xmlns:a16="http://schemas.microsoft.com/office/drawing/2014/main" id="{969C6919-DC79-C449-1698-B9A13A74FBA7}"/>
              </a:ext>
            </a:extLst>
          </p:cNvPr>
          <p:cNvSpPr>
            <a:spLocks noGrp="1"/>
          </p:cNvSpPr>
          <p:nvPr>
            <p:ph type="sldNum" sz="quarter" idx="11"/>
          </p:nvPr>
        </p:nvSpPr>
        <p:spPr/>
        <p:txBody>
          <a:bodyPr/>
          <a:lstStyle/>
          <a:p>
            <a:r>
              <a:rPr lang="en-US"/>
              <a:t>1-</a:t>
            </a:r>
            <a:fld id="{67B19427-F580-D146-B60E-4CADEE75497F}" type="slidenum">
              <a:rPr lang="en-US" smtClean="0"/>
              <a:pPr/>
              <a:t>20</a:t>
            </a:fld>
            <a:endParaRPr lang="en-US" dirty="0"/>
          </a:p>
        </p:txBody>
      </p:sp>
      <p:sp>
        <p:nvSpPr>
          <p:cNvPr id="5" name="Footer Placeholder 4">
            <a:extLst>
              <a:ext uri="{FF2B5EF4-FFF2-40B4-BE49-F238E27FC236}">
                <a16:creationId xmlns:a16="http://schemas.microsoft.com/office/drawing/2014/main" id="{F15E515C-3823-35C9-8367-F12ABA39A821}"/>
              </a:ext>
            </a:extLst>
          </p:cNvPr>
          <p:cNvSpPr>
            <a:spLocks noGrp="1"/>
          </p:cNvSpPr>
          <p:nvPr>
            <p:ph type="ftr" sz="quarter" idx="10"/>
          </p:nvPr>
        </p:nvSpPr>
        <p:spPr/>
        <p:txBody>
          <a:bodyPr/>
          <a:lstStyle/>
          <a:p>
            <a:r>
              <a:rPr lang="en-US"/>
              <a:t>Copyright ©2022 John Wiley &amp; Sons, Inc. </a:t>
            </a:r>
            <a:endParaRPr lang="en-US" dirty="0"/>
          </a:p>
        </p:txBody>
      </p:sp>
      <p:sp>
        <p:nvSpPr>
          <p:cNvPr id="6" name="Title 1">
            <a:extLst>
              <a:ext uri="{FF2B5EF4-FFF2-40B4-BE49-F238E27FC236}">
                <a16:creationId xmlns:a16="http://schemas.microsoft.com/office/drawing/2014/main" id="{DD612F6A-E32A-7671-FAFA-58103BDB123B}"/>
              </a:ext>
            </a:extLst>
          </p:cNvPr>
          <p:cNvSpPr txBox="1">
            <a:spLocks/>
          </p:cNvSpPr>
          <p:nvPr/>
        </p:nvSpPr>
        <p:spPr>
          <a:xfrm>
            <a:off x="406400" y="777241"/>
            <a:ext cx="11379200" cy="975360"/>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4000" b="0" i="0" kern="1200">
                <a:solidFill>
                  <a:schemeClr val="accent1"/>
                </a:solidFill>
                <a:latin typeface="Calibri" charset="0"/>
                <a:ea typeface="Calibri" charset="0"/>
                <a:cs typeface="Calibri" charset="0"/>
              </a:defRPr>
            </a:lvl1pPr>
          </a:lstStyle>
          <a:p>
            <a:r>
              <a:rPr lang="en-US"/>
              <a:t>Structured Analysis</a:t>
            </a:r>
            <a:br>
              <a:rPr lang="en-US"/>
            </a:br>
            <a:endParaRPr lang="en-US" dirty="0"/>
          </a:p>
        </p:txBody>
      </p:sp>
    </p:spTree>
    <p:extLst>
      <p:ext uri="{BB962C8B-B14F-4D97-AF65-F5344CB8AC3E}">
        <p14:creationId xmlns:p14="http://schemas.microsoft.com/office/powerpoint/2010/main" val="524072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DF8F-17A8-E4DB-1840-C1FEB595DBDF}"/>
              </a:ext>
            </a:extLst>
          </p:cNvPr>
          <p:cNvSpPr>
            <a:spLocks noGrp="1"/>
          </p:cNvSpPr>
          <p:nvPr>
            <p:ph type="title"/>
          </p:nvPr>
        </p:nvSpPr>
        <p:spPr/>
        <p:txBody>
          <a:bodyPr/>
          <a:lstStyle/>
          <a:p>
            <a:r>
              <a:rPr lang="en-US" dirty="0"/>
              <a:t>Structured Analysis</a:t>
            </a:r>
          </a:p>
        </p:txBody>
      </p:sp>
      <p:sp>
        <p:nvSpPr>
          <p:cNvPr id="3" name="Content Placeholder 2">
            <a:extLst>
              <a:ext uri="{FF2B5EF4-FFF2-40B4-BE49-F238E27FC236}">
                <a16:creationId xmlns:a16="http://schemas.microsoft.com/office/drawing/2014/main" id="{F486A13E-273F-1243-BD84-4A2E6901CBDD}"/>
              </a:ext>
            </a:extLst>
          </p:cNvPr>
          <p:cNvSpPr>
            <a:spLocks noGrp="1"/>
          </p:cNvSpPr>
          <p:nvPr>
            <p:ph sz="quarter" idx="12"/>
          </p:nvPr>
        </p:nvSpPr>
        <p:spPr>
          <a:xfrm>
            <a:off x="406400" y="1752600"/>
            <a:ext cx="4927600" cy="4328159"/>
          </a:xfrm>
        </p:spPr>
        <p:txBody>
          <a:bodyPr>
            <a:normAutofit lnSpcReduction="10000"/>
          </a:bodyPr>
          <a:lstStyle/>
          <a:p>
            <a:r>
              <a:rPr lang="en-US" dirty="0"/>
              <a:t>V-Model</a:t>
            </a:r>
          </a:p>
          <a:p>
            <a:pPr lvl="1"/>
            <a:r>
              <a:rPr lang="en-US" dirty="0"/>
              <a:t>Extension of the waterfall model</a:t>
            </a:r>
          </a:p>
          <a:p>
            <a:pPr lvl="1"/>
            <a:r>
              <a:rPr lang="en-US" dirty="0"/>
              <a:t>Based on the association of a testing phase for each corresponding development stage. </a:t>
            </a:r>
          </a:p>
          <a:p>
            <a:pPr lvl="1"/>
            <a:r>
              <a:rPr lang="en-US" dirty="0"/>
              <a:t>Every single phase in the development cycle, has a directly associated testing phase. </a:t>
            </a:r>
          </a:p>
          <a:p>
            <a:pPr lvl="1"/>
            <a:r>
              <a:rPr lang="en-US" dirty="0"/>
              <a:t>This is a highly-disciplined model and the next phase starts only after completion of the previous phase.</a:t>
            </a:r>
          </a:p>
        </p:txBody>
      </p:sp>
      <p:sp>
        <p:nvSpPr>
          <p:cNvPr id="4" name="Slide Number Placeholder 3">
            <a:extLst>
              <a:ext uri="{FF2B5EF4-FFF2-40B4-BE49-F238E27FC236}">
                <a16:creationId xmlns:a16="http://schemas.microsoft.com/office/drawing/2014/main" id="{49CCFF44-4E81-A273-C694-5289556A9A3F}"/>
              </a:ext>
            </a:extLst>
          </p:cNvPr>
          <p:cNvSpPr>
            <a:spLocks noGrp="1"/>
          </p:cNvSpPr>
          <p:nvPr>
            <p:ph type="sldNum" sz="quarter" idx="11"/>
          </p:nvPr>
        </p:nvSpPr>
        <p:spPr/>
        <p:txBody>
          <a:bodyPr/>
          <a:lstStyle/>
          <a:p>
            <a:r>
              <a:rPr lang="en-US"/>
              <a:t>1-</a:t>
            </a:r>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id="{516F50FE-2157-21F3-EC68-318453A42FE7}"/>
              </a:ext>
            </a:extLst>
          </p:cNvPr>
          <p:cNvSpPr>
            <a:spLocks noGrp="1"/>
          </p:cNvSpPr>
          <p:nvPr>
            <p:ph type="ftr" sz="quarter" idx="10"/>
          </p:nvPr>
        </p:nvSpPr>
        <p:spPr/>
        <p:txBody>
          <a:bodyPr/>
          <a:lstStyle/>
          <a:p>
            <a:r>
              <a:rPr lang="en-US"/>
              <a:t>Copyright ©2022 John Wiley &amp; Sons, Inc. </a:t>
            </a:r>
            <a:endParaRPr lang="en-US" dirty="0"/>
          </a:p>
        </p:txBody>
      </p:sp>
      <p:pic>
        <p:nvPicPr>
          <p:cNvPr id="1026" name="Picture 2" descr="SDLC V-Model">
            <a:extLst>
              <a:ext uri="{FF2B5EF4-FFF2-40B4-BE49-F238E27FC236}">
                <a16:creationId xmlns:a16="http://schemas.microsoft.com/office/drawing/2014/main" id="{BF842F21-C323-22C2-88CB-51E0777B3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587" y="1264921"/>
            <a:ext cx="5868026"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2A99FF-31C0-4909-8250-E7E7A40A9D29}"/>
              </a:ext>
            </a:extLst>
          </p:cNvPr>
          <p:cNvSpPr txBox="1">
            <a:spLocks noGrp="1"/>
          </p:cNvSpPr>
          <p:nvPr>
            <p:ph type="title"/>
          </p:nvPr>
        </p:nvSpPr>
        <p:spPr>
          <a:xfrm>
            <a:off x="393699" y="777242"/>
            <a:ext cx="11391901" cy="975360"/>
          </a:xfrm>
        </p:spPr>
        <p:txBody>
          <a:bodyPr vert="horz" lIns="91440" tIns="45720" rIns="91440" bIns="45720" rtlCol="0" anchor="t">
            <a:normAutofit/>
          </a:bodyPr>
          <a:lstStyle>
            <a:lvl1pPr algn="l" defTabSz="914400" rtl="0" eaLnBrk="1" latinLnBrk="0" hangingPunct="1">
              <a:lnSpc>
                <a:spcPct val="90000"/>
              </a:lnSpc>
              <a:spcBef>
                <a:spcPct val="0"/>
              </a:spcBef>
              <a:buNone/>
              <a:defRPr sz="4000" b="0" i="0" kern="1200">
                <a:solidFill>
                  <a:schemeClr val="accent1"/>
                </a:solidFill>
                <a:latin typeface="Calibri" charset="0"/>
                <a:ea typeface="Calibri" charset="0"/>
                <a:cs typeface="Calibri" charset="0"/>
              </a:defRPr>
            </a:lvl1pPr>
          </a:lstStyle>
          <a:p>
            <a:r>
              <a:rPr lang="en-US" sz="3100" dirty="0"/>
              <a:t>Structured Analysis</a:t>
            </a:r>
            <a:br>
              <a:rPr lang="en-US" sz="3100" dirty="0"/>
            </a:br>
            <a:endParaRPr lang="en-US" sz="3100" dirty="0"/>
          </a:p>
        </p:txBody>
      </p:sp>
      <p:pic>
        <p:nvPicPr>
          <p:cNvPr id="7" name="Picture 6">
            <a:extLst>
              <a:ext uri="{FF2B5EF4-FFF2-40B4-BE49-F238E27FC236}">
                <a16:creationId xmlns:a16="http://schemas.microsoft.com/office/drawing/2014/main" id="{45984CF3-F32C-E14C-DDDC-40868815F882}"/>
              </a:ext>
            </a:extLst>
          </p:cNvPr>
          <p:cNvPicPr>
            <a:picLocks noChangeAspect="1"/>
          </p:cNvPicPr>
          <p:nvPr/>
        </p:nvPicPr>
        <p:blipFill>
          <a:blip r:embed="rId2"/>
          <a:stretch>
            <a:fillRect/>
          </a:stretch>
        </p:blipFill>
        <p:spPr>
          <a:xfrm>
            <a:off x="443343" y="1524000"/>
            <a:ext cx="6181533" cy="4249803"/>
          </a:xfrm>
          <a:prstGeom prst="rect">
            <a:avLst/>
          </a:prstGeom>
          <a:noFill/>
        </p:spPr>
      </p:pic>
      <p:sp>
        <p:nvSpPr>
          <p:cNvPr id="3" name="Content Placeholder 2">
            <a:extLst>
              <a:ext uri="{FF2B5EF4-FFF2-40B4-BE49-F238E27FC236}">
                <a16:creationId xmlns:a16="http://schemas.microsoft.com/office/drawing/2014/main" id="{38F3055F-2F15-50B6-4727-5AFB463B678B}"/>
              </a:ext>
            </a:extLst>
          </p:cNvPr>
          <p:cNvSpPr>
            <a:spLocks noGrp="1"/>
          </p:cNvSpPr>
          <p:nvPr>
            <p:ph sz="quarter" idx="15"/>
          </p:nvPr>
        </p:nvSpPr>
        <p:spPr>
          <a:xfrm>
            <a:off x="6255910" y="1371600"/>
            <a:ext cx="5482167" cy="4583113"/>
          </a:xfrm>
        </p:spPr>
        <p:txBody>
          <a:bodyPr>
            <a:normAutofit/>
          </a:bodyPr>
          <a:lstStyle/>
          <a:p>
            <a:r>
              <a:rPr lang="en-US" sz="2000" dirty="0"/>
              <a:t>Parallel Development</a:t>
            </a:r>
          </a:p>
          <a:p>
            <a:pPr lvl="1"/>
            <a:r>
              <a:rPr lang="en-US" sz="2000" dirty="0"/>
              <a:t>Define high level system design</a:t>
            </a:r>
          </a:p>
          <a:p>
            <a:pPr lvl="1"/>
            <a:r>
              <a:rPr lang="en-US" sz="2000" dirty="0"/>
              <a:t>Divide into sub systems and develop in parallel. </a:t>
            </a:r>
          </a:p>
          <a:p>
            <a:pPr lvl="1"/>
            <a:r>
              <a:rPr lang="en-US" sz="2000" dirty="0"/>
              <a:t>Integrate once all sub systems complete</a:t>
            </a:r>
          </a:p>
          <a:p>
            <a:pPr lvl="1"/>
            <a:r>
              <a:rPr lang="en-US" sz="2000" dirty="0"/>
              <a:t>Advantage</a:t>
            </a:r>
          </a:p>
          <a:p>
            <a:pPr lvl="2"/>
            <a:r>
              <a:rPr lang="en-US" dirty="0"/>
              <a:t>Reduce time to market</a:t>
            </a:r>
          </a:p>
          <a:p>
            <a:pPr lvl="1"/>
            <a:r>
              <a:rPr lang="en-US" sz="2000" dirty="0"/>
              <a:t>Disadvantage</a:t>
            </a:r>
          </a:p>
          <a:p>
            <a:pPr lvl="2"/>
            <a:r>
              <a:rPr lang="en-US" dirty="0"/>
              <a:t>Independence and mutual exclusion of sub systems key. But dependencies necessarily exist. When one subsystem changes, the others need to as well. Lots of churn.</a:t>
            </a:r>
          </a:p>
        </p:txBody>
      </p:sp>
      <p:sp>
        <p:nvSpPr>
          <p:cNvPr id="4" name="Slide Number Placeholder 3">
            <a:extLst>
              <a:ext uri="{FF2B5EF4-FFF2-40B4-BE49-F238E27FC236}">
                <a16:creationId xmlns:a16="http://schemas.microsoft.com/office/drawing/2014/main" id="{1926D82B-66A3-3241-6007-38C75D6486B4}"/>
              </a:ext>
            </a:extLst>
          </p:cNvPr>
          <p:cNvSpPr>
            <a:spLocks noGrp="1"/>
          </p:cNvSpPr>
          <p:nvPr>
            <p:ph type="sldNum" sz="quarter" idx="12"/>
          </p:nvPr>
        </p:nvSpPr>
        <p:spPr>
          <a:xfrm>
            <a:off x="8610600" y="6356351"/>
            <a:ext cx="3175000" cy="365125"/>
          </a:xfrm>
        </p:spPr>
        <p:txBody>
          <a:bodyPr anchor="ctr">
            <a:normAutofit/>
          </a:bodyPr>
          <a:lstStyle/>
          <a:p>
            <a:pPr>
              <a:spcAft>
                <a:spcPts val="600"/>
              </a:spcAft>
            </a:pPr>
            <a:r>
              <a:rPr lang="en-US"/>
              <a:t>1-</a:t>
            </a:r>
            <a:fld id="{67B19427-F580-D146-B60E-4CADEE75497F}" type="slidenum">
              <a:rPr lang="en-US" smtClean="0"/>
              <a:pPr>
                <a:spcAft>
                  <a:spcPts val="600"/>
                </a:spcAft>
              </a:pPr>
              <a:t>22</a:t>
            </a:fld>
            <a:endParaRPr lang="en-US"/>
          </a:p>
        </p:txBody>
      </p:sp>
      <p:sp>
        <p:nvSpPr>
          <p:cNvPr id="5" name="Footer Placeholder 4">
            <a:extLst>
              <a:ext uri="{FF2B5EF4-FFF2-40B4-BE49-F238E27FC236}">
                <a16:creationId xmlns:a16="http://schemas.microsoft.com/office/drawing/2014/main" id="{509534C2-BC30-0FEA-9E3F-801A9CC28D20}"/>
              </a:ext>
            </a:extLst>
          </p:cNvPr>
          <p:cNvSpPr>
            <a:spLocks noGrp="1"/>
          </p:cNvSpPr>
          <p:nvPr>
            <p:ph type="ftr" sz="quarter" idx="11"/>
          </p:nvPr>
        </p:nvSpPr>
        <p:spPr>
          <a:xfrm>
            <a:off x="4038600" y="6356351"/>
            <a:ext cx="4114800" cy="365125"/>
          </a:xfrm>
        </p:spPr>
        <p:txBody>
          <a:bodyPr anchor="ctr">
            <a:normAutofit/>
          </a:bodyPr>
          <a:lstStyle/>
          <a:p>
            <a:pPr>
              <a:spcAft>
                <a:spcPts val="600"/>
              </a:spcAft>
            </a:pPr>
            <a:r>
              <a:rPr lang="en-US"/>
              <a:t>Copyright ©2022 John Wiley &amp; Sons, Inc. </a:t>
            </a:r>
          </a:p>
        </p:txBody>
      </p:sp>
    </p:spTree>
    <p:extLst>
      <p:ext uri="{BB962C8B-B14F-4D97-AF65-F5344CB8AC3E}">
        <p14:creationId xmlns:p14="http://schemas.microsoft.com/office/powerpoint/2010/main" val="1558736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600"/>
            <a:ext cx="11379200" cy="4114800"/>
          </a:xfrm>
        </p:spPr>
        <p:txBody>
          <a:bodyPr>
            <a:normAutofit fontScale="85000" lnSpcReduction="20000"/>
          </a:bodyPr>
          <a:lstStyle/>
          <a:p>
            <a:r>
              <a:rPr lang="en-US" dirty="0"/>
              <a:t>RAD‐based methodologies attempt to address both weaknesses of structured design methodologies by adjusting the SDLC phases to get some part of the system developed quickly and into the hands of the users. </a:t>
            </a:r>
          </a:p>
          <a:p>
            <a:r>
              <a:rPr lang="en-US" dirty="0"/>
              <a:t>In this way, the users can better understand the system and suggest revisions that bring the system closer to what is needed</a:t>
            </a:r>
          </a:p>
          <a:p>
            <a:r>
              <a:rPr lang="en-US" dirty="0"/>
              <a:t>Special techniques and computer tools to speed up the analysis, design, and implementation phases</a:t>
            </a:r>
          </a:p>
          <a:p>
            <a:r>
              <a:rPr lang="en-US" dirty="0"/>
              <a:t>Computer‐aided software engineering (CASE) tools, </a:t>
            </a:r>
          </a:p>
          <a:p>
            <a:r>
              <a:rPr lang="en-US" dirty="0"/>
              <a:t>Joint application design (JAD) sessions</a:t>
            </a:r>
          </a:p>
          <a:p>
            <a:r>
              <a:rPr lang="en-US" dirty="0"/>
              <a:t>Fourth‐generation or visual programming languages that simplify and speed up programming</a:t>
            </a:r>
          </a:p>
          <a:p>
            <a:r>
              <a:rPr lang="en-US" dirty="0"/>
              <a:t>Code generators that automatically produce programs from design specifications. </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23</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584319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600"/>
            <a:ext cx="11379200" cy="2667000"/>
          </a:xfrm>
        </p:spPr>
        <p:txBody>
          <a:bodyPr>
            <a:normAutofit/>
          </a:bodyPr>
          <a:lstStyle/>
          <a:p>
            <a:r>
              <a:rPr lang="en-US" dirty="0"/>
              <a:t>Adverse Affects</a:t>
            </a:r>
          </a:p>
          <a:p>
            <a:pPr lvl="1"/>
            <a:r>
              <a:rPr lang="en-US" dirty="0"/>
              <a:t>Use of the tools and techniques that can improve the speed and quality may result in user expectations of what is possible can change dramatically. </a:t>
            </a:r>
          </a:p>
          <a:p>
            <a:pPr lvl="1"/>
            <a:r>
              <a:rPr lang="en-US" dirty="0"/>
              <a:t>As a user better understands the information technology (IT), the systems requirements tend to expand. </a:t>
            </a:r>
          </a:p>
          <a:p>
            <a:pPr lvl="1"/>
            <a:r>
              <a:rPr lang="en-US" dirty="0"/>
              <a:t>This was less of a problem when using methodologies that spent a lot of time thoroughly documenting requirements. </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24</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277306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600"/>
            <a:ext cx="11379200" cy="4191000"/>
          </a:xfrm>
        </p:spPr>
        <p:txBody>
          <a:bodyPr>
            <a:normAutofit fontScale="92500" lnSpcReduction="10000"/>
          </a:bodyPr>
          <a:lstStyle/>
          <a:p>
            <a:r>
              <a:rPr lang="en-US" dirty="0"/>
              <a:t>Phased Development</a:t>
            </a:r>
          </a:p>
          <a:p>
            <a:pPr lvl="1"/>
            <a:r>
              <a:rPr lang="en-US" dirty="0"/>
              <a:t>Breaks an overall system into a series of versions that are developed sequentially. </a:t>
            </a:r>
          </a:p>
          <a:p>
            <a:pPr lvl="1"/>
            <a:r>
              <a:rPr lang="en-US" dirty="0"/>
              <a:t>The analysis phase identifies the overall system concept</a:t>
            </a:r>
          </a:p>
          <a:p>
            <a:pPr lvl="1"/>
            <a:r>
              <a:rPr lang="en-US" dirty="0"/>
              <a:t>Stakeholders categorize the requirements into a series of versions. </a:t>
            </a:r>
          </a:p>
          <a:p>
            <a:pPr lvl="1"/>
            <a:r>
              <a:rPr lang="en-US" dirty="0"/>
              <a:t>The most important and fundamental requirements are bundled into the first version of the system. </a:t>
            </a:r>
          </a:p>
          <a:p>
            <a:pPr lvl="1"/>
            <a:r>
              <a:rPr lang="en-US" dirty="0"/>
              <a:t>The analysis phase then leads into design and implementation—but only with the set of requirements identified for version 1.</a:t>
            </a:r>
          </a:p>
          <a:p>
            <a:pPr lvl="1"/>
            <a:r>
              <a:rPr lang="en-US" dirty="0"/>
              <a:t>Once version 1 is implemented, work begins on version 2. </a:t>
            </a:r>
          </a:p>
          <a:p>
            <a:pPr lvl="1"/>
            <a:r>
              <a:rPr lang="en-US" dirty="0"/>
              <a:t>Additional analysis is performed based on the previously identified requirements and combined with new ideas and issues that arose from the users' experience with version 1. </a:t>
            </a:r>
          </a:p>
          <a:p>
            <a:pPr lvl="1"/>
            <a:r>
              <a:rPr lang="en-US" dirty="0"/>
              <a:t>Repeat for version 3, etc.</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25</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01202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600"/>
            <a:ext cx="11379200" cy="4191000"/>
          </a:xfrm>
        </p:spPr>
        <p:txBody>
          <a:bodyPr>
            <a:normAutofit fontScale="92500" lnSpcReduction="10000"/>
          </a:bodyPr>
          <a:lstStyle/>
          <a:p>
            <a:r>
              <a:rPr lang="en-US" dirty="0"/>
              <a:t>Prototyping</a:t>
            </a:r>
          </a:p>
          <a:p>
            <a:pPr lvl="1"/>
            <a:r>
              <a:rPr lang="en-US" dirty="0"/>
              <a:t>Not really known what the end system is really supposed to be.</a:t>
            </a:r>
          </a:p>
          <a:p>
            <a:pPr lvl="1"/>
            <a:r>
              <a:rPr lang="en-US" dirty="0"/>
              <a:t>Analysis, design, and implementation phases are concurrently performed.</a:t>
            </a:r>
          </a:p>
          <a:p>
            <a:pPr lvl="1"/>
            <a:r>
              <a:rPr lang="en-US" dirty="0"/>
              <a:t>All three phases are performed repeatedly in a cycle until the system is completed. </a:t>
            </a:r>
          </a:p>
          <a:p>
            <a:pPr lvl="1"/>
            <a:r>
              <a:rPr lang="en-US" dirty="0"/>
              <a:t>The basics of analysis and design are performed, and work immediately begins on a system prototype, a quick‐and‐dirty program that provides a minimal amount of features. </a:t>
            </a:r>
          </a:p>
          <a:p>
            <a:pPr lvl="1"/>
            <a:r>
              <a:rPr lang="en-US" dirty="0"/>
              <a:t>The first prototype is usually the first part of the system that is used. </a:t>
            </a:r>
          </a:p>
          <a:p>
            <a:pPr lvl="1"/>
            <a:r>
              <a:rPr lang="en-US" dirty="0"/>
              <a:t>Stakeholder feedback is used to reanalyze, redesign, and reimplement a second prototype, which provides a few more features. </a:t>
            </a:r>
          </a:p>
          <a:p>
            <a:pPr lvl="1"/>
            <a:r>
              <a:rPr lang="en-US" dirty="0"/>
              <a:t>This process continues in a cycle until the analysts, users, and sponsor agree that the prototype provides enough functionality to be installed and used in the organization. After the prototype (now called the “system”) is installed, refinement occurs until it is accepted as the new system.</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26</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41300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600"/>
            <a:ext cx="11379200" cy="4191000"/>
          </a:xfrm>
        </p:spPr>
        <p:txBody>
          <a:bodyPr>
            <a:normAutofit lnSpcReduction="10000"/>
          </a:bodyPr>
          <a:lstStyle/>
          <a:p>
            <a:r>
              <a:rPr lang="en-US" dirty="0"/>
              <a:t>Prototyping</a:t>
            </a:r>
          </a:p>
          <a:p>
            <a:pPr lvl="1"/>
            <a:r>
              <a:rPr lang="en-US" dirty="0"/>
              <a:t>Advantages</a:t>
            </a:r>
          </a:p>
          <a:p>
            <a:pPr lvl="2"/>
            <a:r>
              <a:rPr lang="en-US" dirty="0"/>
              <a:t>Very quickly provides a system with which the users can interact, even if it is not ready for widespread organizational use at first</a:t>
            </a:r>
          </a:p>
          <a:p>
            <a:pPr lvl="2"/>
            <a:r>
              <a:rPr lang="en-US" dirty="0"/>
              <a:t>Reassures users that the project team is working on the system (there are no long delays in which the users see little progress)</a:t>
            </a:r>
          </a:p>
          <a:p>
            <a:pPr lvl="2"/>
            <a:r>
              <a:rPr lang="en-US" dirty="0"/>
              <a:t>Prototyping helps to more quickly refine real requirements.</a:t>
            </a:r>
          </a:p>
          <a:p>
            <a:pPr lvl="1"/>
            <a:r>
              <a:rPr lang="en-US" dirty="0"/>
              <a:t>Disadvantage</a:t>
            </a:r>
          </a:p>
          <a:p>
            <a:pPr lvl="2"/>
            <a:r>
              <a:rPr lang="en-US" dirty="0"/>
              <a:t>Its fast‐paced system releases challenge attempts to conduct careful, methodical analysis. </a:t>
            </a:r>
          </a:p>
          <a:p>
            <a:pPr lvl="2"/>
            <a:r>
              <a:rPr lang="en-US" dirty="0"/>
              <a:t>Often the prototype undergoes such significant changes that many initial design decisions become poor ones. </a:t>
            </a:r>
          </a:p>
          <a:p>
            <a:pPr lvl="2"/>
            <a:r>
              <a:rPr lang="en-US" dirty="0"/>
              <a:t>This can cause problems in the development of complex systems because fundamental issues and problems are not recognized until well into the development process. </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27</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313230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599"/>
            <a:ext cx="6146800" cy="3886201"/>
          </a:xfrm>
        </p:spPr>
        <p:txBody>
          <a:bodyPr>
            <a:normAutofit/>
          </a:bodyPr>
          <a:lstStyle/>
          <a:p>
            <a:r>
              <a:rPr lang="en-US" dirty="0"/>
              <a:t>Spiral</a:t>
            </a:r>
          </a:p>
          <a:p>
            <a:pPr lvl="1"/>
            <a:r>
              <a:rPr lang="en-US" dirty="0"/>
              <a:t>Focused on Risk Management</a:t>
            </a:r>
          </a:p>
          <a:p>
            <a:pPr lvl="1"/>
            <a:r>
              <a:rPr lang="en-US" dirty="0"/>
              <a:t>Combines the idea of iterative development with the systematic, controlled aspects of the waterfall model. </a:t>
            </a:r>
          </a:p>
          <a:p>
            <a:pPr lvl="1"/>
            <a:r>
              <a:rPr lang="en-US" dirty="0"/>
              <a:t>It allows incremental releases of the product</a:t>
            </a:r>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pic>
        <p:nvPicPr>
          <p:cNvPr id="2050" name="Picture 2" descr="SDLC Spiral Model">
            <a:extLst>
              <a:ext uri="{FF2B5EF4-FFF2-40B4-BE49-F238E27FC236}">
                <a16:creationId xmlns:a16="http://schemas.microsoft.com/office/drawing/2014/main" id="{C47D7A25-5C0B-BD07-61F8-8A19497FE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914400"/>
            <a:ext cx="4800600" cy="518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85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368-FC91-50F5-2104-EAC45EE5717C}"/>
              </a:ext>
            </a:extLst>
          </p:cNvPr>
          <p:cNvSpPr>
            <a:spLocks noGrp="1"/>
          </p:cNvSpPr>
          <p:nvPr>
            <p:ph type="title"/>
          </p:nvPr>
        </p:nvSpPr>
        <p:spPr/>
        <p:txBody>
          <a:bodyPr/>
          <a:lstStyle/>
          <a:p>
            <a:r>
              <a:rPr lang="en-US" dirty="0"/>
              <a:t>Rapid Application Develop</a:t>
            </a:r>
          </a:p>
        </p:txBody>
      </p:sp>
      <p:sp>
        <p:nvSpPr>
          <p:cNvPr id="3" name="Content Placeholder 2">
            <a:extLst>
              <a:ext uri="{FF2B5EF4-FFF2-40B4-BE49-F238E27FC236}">
                <a16:creationId xmlns:a16="http://schemas.microsoft.com/office/drawing/2014/main" id="{EE73E342-9610-E794-9B8E-28C67DA0FCD8}"/>
              </a:ext>
            </a:extLst>
          </p:cNvPr>
          <p:cNvSpPr>
            <a:spLocks noGrp="1"/>
          </p:cNvSpPr>
          <p:nvPr>
            <p:ph sz="quarter" idx="12"/>
          </p:nvPr>
        </p:nvSpPr>
        <p:spPr>
          <a:xfrm>
            <a:off x="406400" y="1752599"/>
            <a:ext cx="11099800" cy="4419601"/>
          </a:xfrm>
        </p:spPr>
        <p:txBody>
          <a:bodyPr>
            <a:normAutofit fontScale="92500" lnSpcReduction="20000"/>
          </a:bodyPr>
          <a:lstStyle/>
          <a:p>
            <a:r>
              <a:rPr lang="en-US" dirty="0"/>
              <a:t>Spiral</a:t>
            </a:r>
          </a:p>
          <a:p>
            <a:pPr lvl="1"/>
            <a:r>
              <a:rPr lang="en-US" dirty="0"/>
              <a:t>Advantages</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Changing requirements can be accommodated.</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Allows extensive use of prototypes.</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Requirements can be captured more accurately.</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Users see the system early.</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Development can be divided into smaller parts and the risky parts can be developed earlier which helps in better risk management.</a:t>
            </a:r>
            <a:endParaRPr lang="en-US" dirty="0"/>
          </a:p>
          <a:p>
            <a:pPr lvl="1"/>
            <a:r>
              <a:rPr lang="en-US" dirty="0"/>
              <a:t>Disadvantages</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Management is more complex.</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End of the project may not be known early.</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Not suitable for small or low risk projects and could be expensive for small projects.</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Process is complex</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Spiral may go on indefinitely.</a:t>
            </a:r>
          </a:p>
          <a:p>
            <a:pPr lvl="2" algn="just">
              <a:buFont typeface="Arial" panose="020B0604020202020204" pitchFamily="34" charset="0"/>
              <a:buChar char="•"/>
            </a:pPr>
            <a:r>
              <a:rPr lang="en-US" b="0" i="0" dirty="0">
                <a:solidFill>
                  <a:srgbClr val="000000"/>
                </a:solidFill>
                <a:effectLst/>
                <a:latin typeface="Verdana" panose="020B0604030504040204" pitchFamily="34" charset="0"/>
              </a:rPr>
              <a:t>Large number of intermediate stages requires excessive documentation.</a:t>
            </a:r>
          </a:p>
          <a:p>
            <a:pPr lvl="2"/>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B7BF4CB-4713-6A19-F646-C32497CA124A}"/>
              </a:ext>
            </a:extLst>
          </p:cNvPr>
          <p:cNvSpPr>
            <a:spLocks noGrp="1"/>
          </p:cNvSpPr>
          <p:nvPr>
            <p:ph type="sldNum" sz="quarter" idx="11"/>
          </p:nvPr>
        </p:nvSpPr>
        <p:spPr/>
        <p:txBody>
          <a:bodyPr/>
          <a:lstStyle/>
          <a:p>
            <a:r>
              <a:rPr lang="en-US" dirty="0"/>
              <a:t>1-</a:t>
            </a:r>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E0A7FD37-2AC1-3E3F-5242-D910C625899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309448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sz="quarter" idx="12"/>
          </p:nvPr>
        </p:nvSpPr>
        <p:spPr/>
        <p:txBody>
          <a:bodyPr/>
          <a:lstStyle/>
          <a:p>
            <a:r>
              <a:rPr lang="en-US" dirty="0"/>
              <a:t>The systems development life cycle (SDLC) is the process of determining how an information system (IS) can support business needs, designing the system, building it, and delivering it to users</a:t>
            </a:r>
          </a:p>
          <a:p>
            <a:r>
              <a:rPr lang="en-US" dirty="0"/>
              <a:t>The systems analyst plays a key role in the SDLC, analyzing the business situation, identifying opportunities for improvements, and designing an IS to implement the improvements</a:t>
            </a:r>
          </a:p>
          <a:p>
            <a:r>
              <a:rPr lang="en-US" dirty="0"/>
              <a:t>The primary goal of the system analyst is to create value for the organization, which for most companies means increasing profits</a:t>
            </a:r>
          </a:p>
          <a:p>
            <a:r>
              <a:rPr lang="en-US" dirty="0"/>
              <a:t>Systems analysts do things and challenge the current way that an organization works.</a:t>
            </a:r>
          </a:p>
        </p:txBody>
      </p:sp>
      <p:sp>
        <p:nvSpPr>
          <p:cNvPr id="4" name="Slide Number Placeholder 3"/>
          <p:cNvSpPr>
            <a:spLocks noGrp="1"/>
          </p:cNvSpPr>
          <p:nvPr>
            <p:ph type="sldNum" sz="quarter" idx="11"/>
          </p:nvPr>
        </p:nvSpPr>
        <p:spPr/>
        <p:txBody>
          <a:bodyPr/>
          <a:lstStyle/>
          <a:p>
            <a:r>
              <a:rPr lang="en-US" dirty="0"/>
              <a:t>1-</a:t>
            </a:r>
            <a:fld id="{67B19427-F580-D146-B60E-4CADEE75497F}" type="slidenum">
              <a:rPr lang="en-US" smtClean="0"/>
              <a:pPr/>
              <a:t>3</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106018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4A10-D97F-8B7C-837C-455479152B14}"/>
              </a:ext>
            </a:extLst>
          </p:cNvPr>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8F02DCED-7628-B38F-C5DE-DC9E12F6A4E6}"/>
              </a:ext>
            </a:extLst>
          </p:cNvPr>
          <p:cNvSpPr>
            <a:spLocks noGrp="1"/>
          </p:cNvSpPr>
          <p:nvPr>
            <p:ph sz="quarter" idx="12"/>
          </p:nvPr>
        </p:nvSpPr>
        <p:spPr/>
        <p:txBody>
          <a:bodyPr/>
          <a:lstStyle/>
          <a:p>
            <a:r>
              <a:rPr lang="en-US" dirty="0">
                <a:hlinkClick r:id="rId2"/>
              </a:rPr>
              <a:t>https://www.tutorialspoint.com/sdlc/index.htm</a:t>
            </a:r>
            <a:endParaRPr lang="en-US" dirty="0"/>
          </a:p>
          <a:p>
            <a:endParaRPr lang="en-US" dirty="0"/>
          </a:p>
        </p:txBody>
      </p:sp>
      <p:sp>
        <p:nvSpPr>
          <p:cNvPr id="4" name="Slide Number Placeholder 3">
            <a:extLst>
              <a:ext uri="{FF2B5EF4-FFF2-40B4-BE49-F238E27FC236}">
                <a16:creationId xmlns:a16="http://schemas.microsoft.com/office/drawing/2014/main" id="{6D9ABFEE-25C8-F3D8-F0C8-2F9733EB07B4}"/>
              </a:ext>
            </a:extLst>
          </p:cNvPr>
          <p:cNvSpPr>
            <a:spLocks noGrp="1"/>
          </p:cNvSpPr>
          <p:nvPr>
            <p:ph type="sldNum" sz="quarter" idx="11"/>
          </p:nvPr>
        </p:nvSpPr>
        <p:spPr/>
        <p:txBody>
          <a:bodyPr/>
          <a:lstStyle/>
          <a:p>
            <a:r>
              <a:rPr lang="en-US"/>
              <a:t>1-</a:t>
            </a:r>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B8BEBC72-A7B6-89D7-7B72-3A10999FAAB4}"/>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2114649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2611-282A-B133-1A30-B2ACF9B770C1}"/>
              </a:ext>
            </a:extLst>
          </p:cNvPr>
          <p:cNvSpPr>
            <a:spLocks noGrp="1"/>
          </p:cNvSpPr>
          <p:nvPr>
            <p:ph type="title"/>
          </p:nvPr>
        </p:nvSpPr>
        <p:spPr/>
        <p:txBody>
          <a:bodyPr>
            <a:normAutofit fontScale="90000"/>
          </a:bodyPr>
          <a:lstStyle/>
          <a:p>
            <a:r>
              <a:rPr lang="en-US" dirty="0"/>
              <a:t>Object Oriented Analysis and Design</a:t>
            </a:r>
            <a:br>
              <a:rPr lang="en-US" dirty="0"/>
            </a:br>
            <a:endParaRPr lang="en-US" dirty="0"/>
          </a:p>
        </p:txBody>
      </p:sp>
      <p:sp>
        <p:nvSpPr>
          <p:cNvPr id="4" name="Slide Number Placeholder 3">
            <a:extLst>
              <a:ext uri="{FF2B5EF4-FFF2-40B4-BE49-F238E27FC236}">
                <a16:creationId xmlns:a16="http://schemas.microsoft.com/office/drawing/2014/main" id="{7BC3C28A-C158-DAA5-5D13-FBD442C6D2E1}"/>
              </a:ext>
            </a:extLst>
          </p:cNvPr>
          <p:cNvSpPr>
            <a:spLocks noGrp="1"/>
          </p:cNvSpPr>
          <p:nvPr>
            <p:ph type="sldNum" sz="quarter" idx="11"/>
          </p:nvPr>
        </p:nvSpPr>
        <p:spPr/>
        <p:txBody>
          <a:bodyPr/>
          <a:lstStyle/>
          <a:p>
            <a:r>
              <a:rPr lang="en-US"/>
              <a:t>1-</a:t>
            </a:r>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7524C445-C36E-F363-ECF8-F74A727ED6F0}"/>
              </a:ext>
            </a:extLst>
          </p:cNvPr>
          <p:cNvSpPr>
            <a:spLocks noGrp="1"/>
          </p:cNvSpPr>
          <p:nvPr>
            <p:ph type="ftr" sz="quarter" idx="10"/>
          </p:nvPr>
        </p:nvSpPr>
        <p:spPr/>
        <p:txBody>
          <a:bodyPr/>
          <a:lstStyle/>
          <a:p>
            <a:r>
              <a:rPr lang="en-US"/>
              <a:t>Copyright ©2022 John Wiley &amp; Sons, Inc. </a:t>
            </a:r>
            <a:endParaRPr lang="en-US" dirty="0"/>
          </a:p>
        </p:txBody>
      </p:sp>
      <p:sp>
        <p:nvSpPr>
          <p:cNvPr id="9" name="Content Placeholder 8">
            <a:extLst>
              <a:ext uri="{FF2B5EF4-FFF2-40B4-BE49-F238E27FC236}">
                <a16:creationId xmlns:a16="http://schemas.microsoft.com/office/drawing/2014/main" id="{1F4B8F43-AF6D-840C-22C8-91705DEBA3D3}"/>
              </a:ext>
            </a:extLst>
          </p:cNvPr>
          <p:cNvSpPr>
            <a:spLocks noGrp="1"/>
          </p:cNvSpPr>
          <p:nvPr>
            <p:ph sz="quarter" idx="12"/>
          </p:nvPr>
        </p:nvSpPr>
        <p:spPr>
          <a:xfrm>
            <a:off x="406400" y="1981200"/>
            <a:ext cx="11379200" cy="3886200"/>
          </a:xfrm>
        </p:spPr>
        <p:txBody>
          <a:bodyPr>
            <a:normAutofit/>
          </a:bodyPr>
          <a:lstStyle/>
          <a:p>
            <a:r>
              <a:rPr lang="en-US" dirty="0"/>
              <a:t>U</a:t>
            </a:r>
            <a:r>
              <a:rPr lang="en-US" sz="2800" dirty="0"/>
              <a:t>se RAD‐based sequence of SDLC phases but attempt to balance the emphasis between process and data by focusing the analysis of problems on objects that contain both data and processes. </a:t>
            </a:r>
          </a:p>
          <a:p>
            <a:pPr marL="0" indent="0">
              <a:buNone/>
            </a:pPr>
            <a:br>
              <a:rPr lang="en-US" dirty="0"/>
            </a:br>
            <a:endParaRPr lang="en-US" dirty="0"/>
          </a:p>
        </p:txBody>
      </p:sp>
    </p:spTree>
    <p:extLst>
      <p:ext uri="{BB962C8B-B14F-4D97-AF65-F5344CB8AC3E}">
        <p14:creationId xmlns:p14="http://schemas.microsoft.com/office/powerpoint/2010/main" val="119368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A614-AA43-B3C7-BB93-93993986D1BC}"/>
              </a:ext>
            </a:extLst>
          </p:cNvPr>
          <p:cNvSpPr>
            <a:spLocks noGrp="1"/>
          </p:cNvSpPr>
          <p:nvPr>
            <p:ph type="title"/>
          </p:nvPr>
        </p:nvSpPr>
        <p:spPr/>
        <p:txBody>
          <a:bodyPr/>
          <a:lstStyle/>
          <a:p>
            <a:r>
              <a:rPr lang="en-US" dirty="0"/>
              <a:t>Object Oriented Analysis and Design</a:t>
            </a:r>
          </a:p>
        </p:txBody>
      </p:sp>
      <p:sp>
        <p:nvSpPr>
          <p:cNvPr id="3" name="Content Placeholder 2">
            <a:extLst>
              <a:ext uri="{FF2B5EF4-FFF2-40B4-BE49-F238E27FC236}">
                <a16:creationId xmlns:a16="http://schemas.microsoft.com/office/drawing/2014/main" id="{7F10756D-EEE2-3BBF-5018-16B4EA188985}"/>
              </a:ext>
            </a:extLst>
          </p:cNvPr>
          <p:cNvSpPr>
            <a:spLocks noGrp="1"/>
          </p:cNvSpPr>
          <p:nvPr>
            <p:ph sz="quarter" idx="12"/>
          </p:nvPr>
        </p:nvSpPr>
        <p:spPr/>
        <p:txBody>
          <a:bodyPr>
            <a:normAutofit fontScale="92500" lnSpcReduction="20000"/>
          </a:bodyPr>
          <a:lstStyle/>
          <a:p>
            <a:r>
              <a:rPr lang="en-US" dirty="0"/>
              <a:t>Use Case Driven – Focus on Uses of the system, versus desired functions of the system. Subtle, but different enough. </a:t>
            </a:r>
          </a:p>
          <a:p>
            <a:pPr lvl="1"/>
            <a:r>
              <a:rPr lang="en-US" dirty="0"/>
              <a:t>According to the creators of the Unified Modeling Language (UML), Grady Booch, Ivar Jacobson, and James Rumbaugh,5 any modern object‐oriented approach to developing information systems must be use‐case driven, architecture‐centric, and iterative and incremental.</a:t>
            </a:r>
          </a:p>
          <a:p>
            <a:r>
              <a:rPr lang="en-US" dirty="0"/>
              <a:t>Architecture Centric – The underlying software architecture of the evolving system specification drives the specification, construction, and documentation of the system</a:t>
            </a:r>
          </a:p>
          <a:p>
            <a:pPr lvl="1"/>
            <a:r>
              <a:rPr lang="en-US" dirty="0"/>
              <a:t>Functional</a:t>
            </a:r>
          </a:p>
          <a:p>
            <a:pPr lvl="1"/>
            <a:r>
              <a:rPr lang="en-US" dirty="0"/>
              <a:t>Structural (Static) </a:t>
            </a:r>
          </a:p>
          <a:p>
            <a:pPr lvl="1"/>
            <a:r>
              <a:rPr lang="en-US" dirty="0"/>
              <a:t>Behavioral (Dynamic)</a:t>
            </a:r>
          </a:p>
          <a:p>
            <a:r>
              <a:rPr lang="en-US" dirty="0"/>
              <a:t>Iterative and Incremental – specify, analyze, design, implement, repeat; in baby steps. </a:t>
            </a:r>
          </a:p>
          <a:p>
            <a:endParaRPr lang="en-US" dirty="0"/>
          </a:p>
          <a:p>
            <a:endParaRPr lang="en-US" dirty="0"/>
          </a:p>
        </p:txBody>
      </p:sp>
      <p:sp>
        <p:nvSpPr>
          <p:cNvPr id="4" name="Slide Number Placeholder 3">
            <a:extLst>
              <a:ext uri="{FF2B5EF4-FFF2-40B4-BE49-F238E27FC236}">
                <a16:creationId xmlns:a16="http://schemas.microsoft.com/office/drawing/2014/main" id="{97CE6DDF-D7AE-6919-2BE4-323B87A40380}"/>
              </a:ext>
            </a:extLst>
          </p:cNvPr>
          <p:cNvSpPr>
            <a:spLocks noGrp="1"/>
          </p:cNvSpPr>
          <p:nvPr>
            <p:ph type="sldNum" sz="quarter" idx="11"/>
          </p:nvPr>
        </p:nvSpPr>
        <p:spPr/>
        <p:txBody>
          <a:bodyPr/>
          <a:lstStyle/>
          <a:p>
            <a:r>
              <a:rPr lang="en-US"/>
              <a:t>1-</a:t>
            </a:r>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548F359F-AA72-0A2B-CB61-91D7A4BF9FB7}"/>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116187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5537-D4CE-3A03-3CE5-76133FEEF2D0}"/>
              </a:ext>
            </a:extLst>
          </p:cNvPr>
          <p:cNvSpPr>
            <a:spLocks noGrp="1"/>
          </p:cNvSpPr>
          <p:nvPr>
            <p:ph type="title"/>
          </p:nvPr>
        </p:nvSpPr>
        <p:spPr/>
        <p:txBody>
          <a:bodyPr/>
          <a:lstStyle/>
          <a:p>
            <a:r>
              <a:rPr lang="en-US" dirty="0"/>
              <a:t>Object Oriented Analysis and Design</a:t>
            </a:r>
          </a:p>
        </p:txBody>
      </p:sp>
      <p:pic>
        <p:nvPicPr>
          <p:cNvPr id="7" name="Content Placeholder 6">
            <a:extLst>
              <a:ext uri="{FF2B5EF4-FFF2-40B4-BE49-F238E27FC236}">
                <a16:creationId xmlns:a16="http://schemas.microsoft.com/office/drawing/2014/main" id="{D5822B90-BE7B-360D-C1E7-1EB77BD4D81B}"/>
              </a:ext>
            </a:extLst>
          </p:cNvPr>
          <p:cNvPicPr>
            <a:picLocks noGrp="1" noChangeAspect="1"/>
          </p:cNvPicPr>
          <p:nvPr>
            <p:ph sz="quarter" idx="12"/>
          </p:nvPr>
        </p:nvPicPr>
        <p:blipFill>
          <a:blip r:embed="rId2"/>
          <a:stretch>
            <a:fillRect/>
          </a:stretch>
        </p:blipFill>
        <p:spPr>
          <a:xfrm>
            <a:off x="4114800" y="1828800"/>
            <a:ext cx="6829689" cy="3765636"/>
          </a:xfrm>
        </p:spPr>
      </p:pic>
      <p:sp>
        <p:nvSpPr>
          <p:cNvPr id="4" name="Slide Number Placeholder 3">
            <a:extLst>
              <a:ext uri="{FF2B5EF4-FFF2-40B4-BE49-F238E27FC236}">
                <a16:creationId xmlns:a16="http://schemas.microsoft.com/office/drawing/2014/main" id="{7E852228-06B0-A1EF-6345-EB9AEE4F4608}"/>
              </a:ext>
            </a:extLst>
          </p:cNvPr>
          <p:cNvSpPr>
            <a:spLocks noGrp="1"/>
          </p:cNvSpPr>
          <p:nvPr>
            <p:ph type="sldNum" sz="quarter" idx="11"/>
          </p:nvPr>
        </p:nvSpPr>
        <p:spPr/>
        <p:txBody>
          <a:bodyPr/>
          <a:lstStyle/>
          <a:p>
            <a:r>
              <a:rPr lang="en-US"/>
              <a:t>1-</a:t>
            </a:r>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AA911BB3-5D51-39A3-D5CC-F991AD2A863A}"/>
              </a:ext>
            </a:extLst>
          </p:cNvPr>
          <p:cNvSpPr>
            <a:spLocks noGrp="1"/>
          </p:cNvSpPr>
          <p:nvPr>
            <p:ph type="ftr" sz="quarter" idx="10"/>
          </p:nvPr>
        </p:nvSpPr>
        <p:spPr/>
        <p:txBody>
          <a:bodyPr/>
          <a:lstStyle/>
          <a:p>
            <a:r>
              <a:rPr lang="en-US"/>
              <a:t>Copyright ©2022 John Wiley &amp; Sons, Inc. </a:t>
            </a:r>
            <a:endParaRPr lang="en-US" dirty="0"/>
          </a:p>
        </p:txBody>
      </p:sp>
      <p:sp>
        <p:nvSpPr>
          <p:cNvPr id="8" name="Content Placeholder 2">
            <a:extLst>
              <a:ext uri="{FF2B5EF4-FFF2-40B4-BE49-F238E27FC236}">
                <a16:creationId xmlns:a16="http://schemas.microsoft.com/office/drawing/2014/main" id="{35760C86-617B-E3AC-89BF-C63B3FE384A4}"/>
              </a:ext>
            </a:extLst>
          </p:cNvPr>
          <p:cNvSpPr txBox="1">
            <a:spLocks/>
          </p:cNvSpPr>
          <p:nvPr/>
        </p:nvSpPr>
        <p:spPr>
          <a:xfrm>
            <a:off x="406400" y="1752600"/>
            <a:ext cx="3403600" cy="4495799"/>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kern="1200" baseline="0">
                <a:solidFill>
                  <a:schemeClr val="tx1"/>
                </a:solidFill>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kern="1200" baseline="0">
                <a:solidFill>
                  <a:schemeClr val="tx1"/>
                </a:solidFill>
                <a:latin typeface="Calibri" charset="0"/>
                <a:ea typeface="Calibri" charset="0"/>
                <a:cs typeface="Calibr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Functional View – Use Cases</a:t>
            </a:r>
          </a:p>
          <a:p>
            <a:r>
              <a:rPr lang="en-US" dirty="0"/>
              <a:t>Structural View – Architecture and Design Diagrams</a:t>
            </a:r>
          </a:p>
          <a:p>
            <a:r>
              <a:rPr lang="en-US" dirty="0"/>
              <a:t>Behavioral View  - Activity and Sequence Diagrams</a:t>
            </a:r>
          </a:p>
          <a:p>
            <a:endParaRPr lang="en-US" dirty="0"/>
          </a:p>
          <a:p>
            <a:endParaRPr lang="en-US" dirty="0"/>
          </a:p>
        </p:txBody>
      </p:sp>
    </p:spTree>
    <p:extLst>
      <p:ext uri="{BB962C8B-B14F-4D97-AF65-F5344CB8AC3E}">
        <p14:creationId xmlns:p14="http://schemas.microsoft.com/office/powerpoint/2010/main" val="44181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4F68-76B4-962A-D9BC-A39C5FBEAB33}"/>
              </a:ext>
            </a:extLst>
          </p:cNvPr>
          <p:cNvSpPr>
            <a:spLocks noGrp="1"/>
          </p:cNvSpPr>
          <p:nvPr>
            <p:ph type="title"/>
          </p:nvPr>
        </p:nvSpPr>
        <p:spPr/>
        <p:txBody>
          <a:bodyPr/>
          <a:lstStyle/>
          <a:p>
            <a:r>
              <a:rPr lang="en-US" dirty="0"/>
              <a:t>Agile Development</a:t>
            </a:r>
          </a:p>
        </p:txBody>
      </p:sp>
      <p:sp>
        <p:nvSpPr>
          <p:cNvPr id="3" name="Content Placeholder 2">
            <a:extLst>
              <a:ext uri="{FF2B5EF4-FFF2-40B4-BE49-F238E27FC236}">
                <a16:creationId xmlns:a16="http://schemas.microsoft.com/office/drawing/2014/main" id="{C4686FC0-7BDC-875E-B39C-B289E7E5CFBB}"/>
              </a:ext>
            </a:extLst>
          </p:cNvPr>
          <p:cNvSpPr>
            <a:spLocks noGrp="1"/>
          </p:cNvSpPr>
          <p:nvPr>
            <p:ph sz="quarter" idx="12"/>
          </p:nvPr>
        </p:nvSpPr>
        <p:spPr/>
        <p:txBody>
          <a:bodyPr>
            <a:normAutofit/>
          </a:bodyPr>
          <a:lstStyle/>
          <a:p>
            <a:r>
              <a:rPr lang="en-US" dirty="0"/>
              <a:t>This is a process methodology, not a development methodology</a:t>
            </a:r>
          </a:p>
          <a:p>
            <a:r>
              <a:rPr lang="en-US" dirty="0"/>
              <a:t>Any of the above develop approaches can fit within the Agile paradigm. </a:t>
            </a:r>
          </a:p>
          <a:p>
            <a:pPr lvl="1"/>
            <a:r>
              <a:rPr lang="en-US" dirty="0"/>
              <a:t>OOAD just supports it best.</a:t>
            </a:r>
          </a:p>
          <a:p>
            <a:r>
              <a:rPr lang="en-US" dirty="0"/>
              <a:t>Agile is defined by the Agile Manifesto, and the 12 principles.</a:t>
            </a:r>
          </a:p>
          <a:p>
            <a:pPr marL="0" indent="0" algn="ctr">
              <a:buNone/>
            </a:pPr>
            <a:r>
              <a:rPr lang="en-US" b="0" i="0" dirty="0">
                <a:solidFill>
                  <a:srgbClr val="000000"/>
                </a:solidFill>
                <a:effectLst/>
                <a:latin typeface="Times New Roman" panose="02020603050405020304" pitchFamily="18" charset="0"/>
              </a:rPr>
              <a:t>Individuals and interactions </a:t>
            </a:r>
            <a:r>
              <a:rPr lang="en-US" b="1" i="0" dirty="0">
                <a:solidFill>
                  <a:srgbClr val="FF0000"/>
                </a:solidFill>
                <a:effectLst/>
                <a:latin typeface="Times New Roman" panose="02020603050405020304" pitchFamily="18" charset="0"/>
              </a:rPr>
              <a:t>over</a:t>
            </a:r>
            <a:r>
              <a:rPr lang="en-US" b="0" i="0" dirty="0">
                <a:solidFill>
                  <a:srgbClr val="000000"/>
                </a:solidFill>
                <a:effectLst/>
                <a:latin typeface="Times New Roman" panose="02020603050405020304" pitchFamily="18" charset="0"/>
              </a:rPr>
              <a:t> processes and tools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Working software </a:t>
            </a:r>
            <a:r>
              <a:rPr lang="en-US" b="1" i="0" dirty="0">
                <a:solidFill>
                  <a:srgbClr val="FF0000"/>
                </a:solidFill>
                <a:effectLst/>
                <a:latin typeface="Times New Roman" panose="02020603050405020304" pitchFamily="18" charset="0"/>
              </a:rPr>
              <a:t>over</a:t>
            </a:r>
            <a:r>
              <a:rPr lang="en-US" b="0" i="0" dirty="0">
                <a:solidFill>
                  <a:srgbClr val="000000"/>
                </a:solidFill>
                <a:effectLst/>
                <a:latin typeface="Times New Roman" panose="02020603050405020304" pitchFamily="18" charset="0"/>
              </a:rPr>
              <a:t> comprehensive documentation</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Customer collaboration </a:t>
            </a:r>
            <a:r>
              <a:rPr lang="en-US" b="1" i="0" dirty="0">
                <a:solidFill>
                  <a:srgbClr val="FF0000"/>
                </a:solidFill>
                <a:effectLst/>
                <a:latin typeface="Times New Roman" panose="02020603050405020304" pitchFamily="18" charset="0"/>
              </a:rPr>
              <a:t>over</a:t>
            </a:r>
            <a:r>
              <a:rPr lang="en-US" b="0" i="0" dirty="0">
                <a:solidFill>
                  <a:srgbClr val="000000"/>
                </a:solidFill>
                <a:effectLst/>
                <a:latin typeface="Times New Roman" panose="02020603050405020304" pitchFamily="18" charset="0"/>
              </a:rPr>
              <a:t> contract negotiation</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Responding to change </a:t>
            </a:r>
            <a:r>
              <a:rPr lang="en-US" b="1" i="0" dirty="0">
                <a:solidFill>
                  <a:srgbClr val="FF0000"/>
                </a:solidFill>
                <a:effectLst/>
                <a:latin typeface="Times New Roman" panose="02020603050405020304" pitchFamily="18" charset="0"/>
              </a:rPr>
              <a:t>over</a:t>
            </a:r>
            <a:r>
              <a:rPr lang="en-US" b="0" i="0" dirty="0">
                <a:solidFill>
                  <a:srgbClr val="000000"/>
                </a:solidFill>
                <a:effectLst/>
                <a:latin typeface="Times New Roman" panose="02020603050405020304" pitchFamily="18" charset="0"/>
              </a:rPr>
              <a:t> following a plan</a:t>
            </a:r>
            <a:endParaRPr lang="en-US" dirty="0"/>
          </a:p>
          <a:p>
            <a:endParaRPr lang="en-US" dirty="0"/>
          </a:p>
        </p:txBody>
      </p:sp>
      <p:sp>
        <p:nvSpPr>
          <p:cNvPr id="4" name="Slide Number Placeholder 3">
            <a:extLst>
              <a:ext uri="{FF2B5EF4-FFF2-40B4-BE49-F238E27FC236}">
                <a16:creationId xmlns:a16="http://schemas.microsoft.com/office/drawing/2014/main" id="{3359303F-1120-E449-8ACC-D8FB84F7DAAA}"/>
              </a:ext>
            </a:extLst>
          </p:cNvPr>
          <p:cNvSpPr>
            <a:spLocks noGrp="1"/>
          </p:cNvSpPr>
          <p:nvPr>
            <p:ph type="sldNum" sz="quarter" idx="11"/>
          </p:nvPr>
        </p:nvSpPr>
        <p:spPr/>
        <p:txBody>
          <a:bodyPr/>
          <a:lstStyle/>
          <a:p>
            <a:r>
              <a:rPr lang="en-US"/>
              <a:t>1-</a:t>
            </a:r>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93629088-13C7-B1CE-C374-00C33B9A5DEA}"/>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499018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7772-F843-7381-14E4-EE90BC206194}"/>
              </a:ext>
            </a:extLst>
          </p:cNvPr>
          <p:cNvSpPr>
            <a:spLocks noGrp="1"/>
          </p:cNvSpPr>
          <p:nvPr>
            <p:ph type="title"/>
          </p:nvPr>
        </p:nvSpPr>
        <p:spPr/>
        <p:txBody>
          <a:bodyPr/>
          <a:lstStyle/>
          <a:p>
            <a:r>
              <a:rPr lang="en-US" dirty="0"/>
              <a:t>Agile Development – 12 Principles</a:t>
            </a:r>
          </a:p>
        </p:txBody>
      </p:sp>
      <p:sp>
        <p:nvSpPr>
          <p:cNvPr id="3" name="Content Placeholder 2">
            <a:extLst>
              <a:ext uri="{FF2B5EF4-FFF2-40B4-BE49-F238E27FC236}">
                <a16:creationId xmlns:a16="http://schemas.microsoft.com/office/drawing/2014/main" id="{C46350E8-93CB-7677-5627-760367F7AFB7}"/>
              </a:ext>
            </a:extLst>
          </p:cNvPr>
          <p:cNvSpPr>
            <a:spLocks noGrp="1"/>
          </p:cNvSpPr>
          <p:nvPr>
            <p:ph sz="quarter" idx="12"/>
          </p:nvPr>
        </p:nvSpPr>
        <p:spPr/>
        <p:txBody>
          <a:bodyPr>
            <a:normAutofit fontScale="62500" lnSpcReduction="20000"/>
          </a:bodyPr>
          <a:lstStyle/>
          <a:p>
            <a:r>
              <a:rPr lang="en-US" dirty="0"/>
              <a:t>Software is delivered early and continuously through the development process, satisfying the customer.</a:t>
            </a:r>
          </a:p>
          <a:p>
            <a:r>
              <a:rPr lang="en-US" dirty="0"/>
              <a:t>Changing requirements are embraced regardless of when they occur in the development process.</a:t>
            </a:r>
          </a:p>
          <a:p>
            <a:r>
              <a:rPr lang="en-US" dirty="0"/>
              <a:t>Working software is delivered frequently to the customer.</a:t>
            </a:r>
          </a:p>
          <a:p>
            <a:r>
              <a:rPr lang="en-US" dirty="0"/>
              <a:t>Customers and developers work together to solve the business problem.</a:t>
            </a:r>
          </a:p>
          <a:p>
            <a:r>
              <a:rPr lang="en-US" dirty="0"/>
              <a:t>Motivated individuals create solutions; provide them the tools and environment they need, and trust them to deliver.</a:t>
            </a:r>
          </a:p>
          <a:p>
            <a:r>
              <a:rPr lang="en-US" dirty="0"/>
              <a:t>Face‐to‐face communication within the development team is the most efficient and effective method of gathering requirements.</a:t>
            </a:r>
          </a:p>
          <a:p>
            <a:r>
              <a:rPr lang="en-US" dirty="0"/>
              <a:t>The primary measure of progress is working, executing software.</a:t>
            </a:r>
          </a:p>
          <a:p>
            <a:r>
              <a:rPr lang="en-US" dirty="0"/>
              <a:t>Both customers and developers should work at a pace that is sustainable. That is, the level of work could be maintained indefinitely without any worker burnout.</a:t>
            </a:r>
          </a:p>
          <a:p>
            <a:r>
              <a:rPr lang="en-US" dirty="0"/>
              <a:t>Agility is heightened through attention to both technical excellence and good design.</a:t>
            </a:r>
          </a:p>
          <a:p>
            <a:r>
              <a:rPr lang="en-US" dirty="0"/>
              <a:t>Simplicity, the avoidance of unnecessary work, is essential.</a:t>
            </a:r>
          </a:p>
          <a:p>
            <a:r>
              <a:rPr lang="en-US" dirty="0"/>
              <a:t>Self‐organizing teams develop the best architectures, requirements, and designs.</a:t>
            </a:r>
          </a:p>
          <a:p>
            <a:r>
              <a:rPr lang="en-US" dirty="0"/>
              <a:t>Development teams regularly reflect on how to improve their development processes.</a:t>
            </a:r>
          </a:p>
        </p:txBody>
      </p:sp>
      <p:sp>
        <p:nvSpPr>
          <p:cNvPr id="4" name="Slide Number Placeholder 3">
            <a:extLst>
              <a:ext uri="{FF2B5EF4-FFF2-40B4-BE49-F238E27FC236}">
                <a16:creationId xmlns:a16="http://schemas.microsoft.com/office/drawing/2014/main" id="{33C09008-9320-93F7-6F29-39BE15854E13}"/>
              </a:ext>
            </a:extLst>
          </p:cNvPr>
          <p:cNvSpPr>
            <a:spLocks noGrp="1"/>
          </p:cNvSpPr>
          <p:nvPr>
            <p:ph type="sldNum" sz="quarter" idx="11"/>
          </p:nvPr>
        </p:nvSpPr>
        <p:spPr/>
        <p:txBody>
          <a:bodyPr/>
          <a:lstStyle/>
          <a:p>
            <a:r>
              <a:rPr lang="en-US"/>
              <a:t>1-</a:t>
            </a:r>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DA765FE2-5133-F025-1D8B-2A628439DA6D}"/>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631983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CCE1-B61C-E356-67C5-76AB0F5C50A7}"/>
              </a:ext>
            </a:extLst>
          </p:cNvPr>
          <p:cNvSpPr>
            <a:spLocks noGrp="1"/>
          </p:cNvSpPr>
          <p:nvPr>
            <p:ph type="title"/>
          </p:nvPr>
        </p:nvSpPr>
        <p:spPr/>
        <p:txBody>
          <a:bodyPr/>
          <a:lstStyle/>
          <a:p>
            <a:r>
              <a:rPr lang="en-US" dirty="0"/>
              <a:t>Agile Critics</a:t>
            </a:r>
          </a:p>
        </p:txBody>
      </p:sp>
      <p:sp>
        <p:nvSpPr>
          <p:cNvPr id="3" name="Content Placeholder 2">
            <a:extLst>
              <a:ext uri="{FF2B5EF4-FFF2-40B4-BE49-F238E27FC236}">
                <a16:creationId xmlns:a16="http://schemas.microsoft.com/office/drawing/2014/main" id="{C805EEE9-4B8D-AA6D-1E91-062B251A8B1A}"/>
              </a:ext>
            </a:extLst>
          </p:cNvPr>
          <p:cNvSpPr>
            <a:spLocks noGrp="1"/>
          </p:cNvSpPr>
          <p:nvPr>
            <p:ph sz="quarter" idx="12"/>
          </p:nvPr>
        </p:nvSpPr>
        <p:spPr/>
        <p:txBody>
          <a:bodyPr>
            <a:normAutofit fontScale="92500" lnSpcReduction="10000"/>
          </a:bodyPr>
          <a:lstStyle/>
          <a:p>
            <a:r>
              <a:rPr lang="en-US" dirty="0"/>
              <a:t>Much of the actual information systems may be development offshore, outsourced, and/or subcontracted. Given agile development methodologies requiring co‐location of the team, this seems to be a very unrealistic assumption.</a:t>
            </a:r>
          </a:p>
          <a:p>
            <a:r>
              <a:rPr lang="en-US" dirty="0"/>
              <a:t>If agile development is not carefully managed, </a:t>
            </a:r>
            <a:r>
              <a:rPr lang="en-US" b="1" i="1" dirty="0"/>
              <a:t>and by definition it is not</a:t>
            </a:r>
            <a:r>
              <a:rPr lang="en-US" dirty="0"/>
              <a:t>, the development process can devolve into a prototyping approach that essentially becomes a “programmers gone wild” environment where programmers attempt to hack together solutions. </a:t>
            </a:r>
          </a:p>
          <a:p>
            <a:r>
              <a:rPr lang="en-US" dirty="0"/>
              <a:t>Based on the lack of actual documentation created during the development of the software, issues are raised regarding the auditability of the systems being created. Without sufficient documentation, neither the system nor the systems‐development process can be assured. </a:t>
            </a:r>
          </a:p>
          <a:p>
            <a:r>
              <a:rPr lang="en-US" dirty="0"/>
              <a:t>Can deliver large mission‐critical systems???</a:t>
            </a:r>
          </a:p>
        </p:txBody>
      </p:sp>
      <p:sp>
        <p:nvSpPr>
          <p:cNvPr id="4" name="Slide Number Placeholder 3">
            <a:extLst>
              <a:ext uri="{FF2B5EF4-FFF2-40B4-BE49-F238E27FC236}">
                <a16:creationId xmlns:a16="http://schemas.microsoft.com/office/drawing/2014/main" id="{E28C18A2-FD5B-86F2-4E47-8C376E3A9BB6}"/>
              </a:ext>
            </a:extLst>
          </p:cNvPr>
          <p:cNvSpPr>
            <a:spLocks noGrp="1"/>
          </p:cNvSpPr>
          <p:nvPr>
            <p:ph type="sldNum" sz="quarter" idx="11"/>
          </p:nvPr>
        </p:nvSpPr>
        <p:spPr/>
        <p:txBody>
          <a:bodyPr/>
          <a:lstStyle/>
          <a:p>
            <a:r>
              <a:rPr lang="en-US"/>
              <a:t>1-</a:t>
            </a:r>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8FA69A08-76FE-E1DA-96B2-66D72F9A33AF}"/>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885452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957C-9C5F-7AD3-979A-17EE0038CAF1}"/>
              </a:ext>
            </a:extLst>
          </p:cNvPr>
          <p:cNvSpPr>
            <a:spLocks noGrp="1"/>
          </p:cNvSpPr>
          <p:nvPr>
            <p:ph type="title"/>
          </p:nvPr>
        </p:nvSpPr>
        <p:spPr/>
        <p:txBody>
          <a:bodyPr/>
          <a:lstStyle/>
          <a:p>
            <a:r>
              <a:rPr lang="en-US" dirty="0"/>
              <a:t>Extreme Programming</a:t>
            </a:r>
          </a:p>
        </p:txBody>
      </p:sp>
      <p:sp>
        <p:nvSpPr>
          <p:cNvPr id="3" name="Content Placeholder 2">
            <a:extLst>
              <a:ext uri="{FF2B5EF4-FFF2-40B4-BE49-F238E27FC236}">
                <a16:creationId xmlns:a16="http://schemas.microsoft.com/office/drawing/2014/main" id="{3C3C0520-3B58-6DDB-9C80-BF8DBB19A89A}"/>
              </a:ext>
            </a:extLst>
          </p:cNvPr>
          <p:cNvSpPr>
            <a:spLocks noGrp="1"/>
          </p:cNvSpPr>
          <p:nvPr>
            <p:ph sz="quarter" idx="12"/>
          </p:nvPr>
        </p:nvSpPr>
        <p:spPr/>
        <p:txBody>
          <a:bodyPr/>
          <a:lstStyle/>
          <a:p>
            <a:r>
              <a:rPr lang="en-US" dirty="0"/>
              <a:t>Based on communication, simplicity, feedback, and courage.</a:t>
            </a:r>
          </a:p>
          <a:p>
            <a:pPr lvl="1"/>
            <a:r>
              <a:rPr lang="en-US" dirty="0"/>
              <a:t>Whenever courage is a basis, you may be doomed to failure</a:t>
            </a:r>
          </a:p>
          <a:p>
            <a:r>
              <a:rPr lang="en-US" dirty="0"/>
              <a:t>Very small sets of functionality developed with little to no documentation, and no concrete vision of the final product.</a:t>
            </a:r>
          </a:p>
          <a:p>
            <a:r>
              <a:rPr lang="en-US" dirty="0"/>
              <a:t>May work for very small, non safety or mission critical pieces of software.</a:t>
            </a:r>
          </a:p>
        </p:txBody>
      </p:sp>
      <p:sp>
        <p:nvSpPr>
          <p:cNvPr id="4" name="Slide Number Placeholder 3">
            <a:extLst>
              <a:ext uri="{FF2B5EF4-FFF2-40B4-BE49-F238E27FC236}">
                <a16:creationId xmlns:a16="http://schemas.microsoft.com/office/drawing/2014/main" id="{3A132A03-8142-5551-3A32-7D7F24F16000}"/>
              </a:ext>
            </a:extLst>
          </p:cNvPr>
          <p:cNvSpPr>
            <a:spLocks noGrp="1"/>
          </p:cNvSpPr>
          <p:nvPr>
            <p:ph type="sldNum" sz="quarter" idx="11"/>
          </p:nvPr>
        </p:nvSpPr>
        <p:spPr/>
        <p:txBody>
          <a:bodyPr/>
          <a:lstStyle/>
          <a:p>
            <a:r>
              <a:rPr lang="en-US"/>
              <a:t>1-</a:t>
            </a:r>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AB9665AE-6C76-DE55-5476-4008F3BD400C}"/>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900023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78A6-0AE1-B998-A446-4727973D32AB}"/>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2E94CF20-538C-83EA-EFF6-D4531CBA5400}"/>
              </a:ext>
            </a:extLst>
          </p:cNvPr>
          <p:cNvSpPr>
            <a:spLocks noGrp="1"/>
          </p:cNvSpPr>
          <p:nvPr>
            <p:ph sz="quarter" idx="12"/>
          </p:nvPr>
        </p:nvSpPr>
        <p:spPr/>
        <p:txBody>
          <a:bodyPr>
            <a:normAutofit lnSpcReduction="10000"/>
          </a:bodyPr>
          <a:lstStyle/>
          <a:p>
            <a:r>
              <a:rPr lang="en-US" dirty="0"/>
              <a:t>In rugby, a scrum is used to restart a game. </a:t>
            </a:r>
          </a:p>
          <a:p>
            <a:r>
              <a:rPr lang="en-US" dirty="0"/>
              <a:t>In a nutshell, the creators of the Scrum method believe that no matter how much you plan, as soon as the software begins to be developed, chaos breaks out and the plans go out the window.</a:t>
            </a:r>
          </a:p>
          <a:p>
            <a:r>
              <a:rPr lang="en-US" dirty="0"/>
              <a:t>The best you can do is to react to where the proverbial rugby ball squirts out. You then sprint with the ball until the next scrum. </a:t>
            </a:r>
          </a:p>
          <a:p>
            <a:r>
              <a:rPr lang="en-US" dirty="0"/>
              <a:t>In the case of the Scrum methodology, a sprint is defined as a time-boxed event, during which a small piece of the product is produced.</a:t>
            </a:r>
          </a:p>
          <a:p>
            <a:r>
              <a:rPr lang="en-US" dirty="0"/>
              <a:t>At the end of the sprint, a demonstratable product is delivered to the customer.</a:t>
            </a:r>
          </a:p>
          <a:p>
            <a:r>
              <a:rPr lang="en-US" dirty="0"/>
              <a:t>Much more later….</a:t>
            </a:r>
          </a:p>
          <a:p>
            <a:endParaRPr lang="en-US" dirty="0"/>
          </a:p>
        </p:txBody>
      </p:sp>
      <p:sp>
        <p:nvSpPr>
          <p:cNvPr id="4" name="Slide Number Placeholder 3">
            <a:extLst>
              <a:ext uri="{FF2B5EF4-FFF2-40B4-BE49-F238E27FC236}">
                <a16:creationId xmlns:a16="http://schemas.microsoft.com/office/drawing/2014/main" id="{054E5477-F477-7B84-FAFB-C9CCB2FB2122}"/>
              </a:ext>
            </a:extLst>
          </p:cNvPr>
          <p:cNvSpPr>
            <a:spLocks noGrp="1"/>
          </p:cNvSpPr>
          <p:nvPr>
            <p:ph type="sldNum" sz="quarter" idx="11"/>
          </p:nvPr>
        </p:nvSpPr>
        <p:spPr/>
        <p:txBody>
          <a:bodyPr/>
          <a:lstStyle/>
          <a:p>
            <a:r>
              <a:rPr lang="en-US"/>
              <a:t>1-</a:t>
            </a:r>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CA02BAE5-3FB2-6710-8513-32D426AFFEE1}"/>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260867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E0AA-4F40-1E2F-6FCC-3F44BC200D85}"/>
              </a:ext>
            </a:extLst>
          </p:cNvPr>
          <p:cNvSpPr>
            <a:spLocks noGrp="1"/>
          </p:cNvSpPr>
          <p:nvPr>
            <p:ph type="title"/>
          </p:nvPr>
        </p:nvSpPr>
        <p:spPr/>
        <p:txBody>
          <a:bodyPr/>
          <a:lstStyle/>
          <a:p>
            <a:r>
              <a:rPr lang="en-US" dirty="0"/>
              <a:t>Unified Process</a:t>
            </a:r>
          </a:p>
        </p:txBody>
      </p:sp>
      <p:sp>
        <p:nvSpPr>
          <p:cNvPr id="4" name="Slide Number Placeholder 3">
            <a:extLst>
              <a:ext uri="{FF2B5EF4-FFF2-40B4-BE49-F238E27FC236}">
                <a16:creationId xmlns:a16="http://schemas.microsoft.com/office/drawing/2014/main" id="{F6073E31-8DE9-3D4A-74E5-DDF502F22BDA}"/>
              </a:ext>
            </a:extLst>
          </p:cNvPr>
          <p:cNvSpPr>
            <a:spLocks noGrp="1"/>
          </p:cNvSpPr>
          <p:nvPr>
            <p:ph type="sldNum" sz="quarter" idx="11"/>
          </p:nvPr>
        </p:nvSpPr>
        <p:spPr/>
        <p:txBody>
          <a:bodyPr/>
          <a:lstStyle/>
          <a:p>
            <a:r>
              <a:rPr lang="en-US"/>
              <a:t>1-</a:t>
            </a:r>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770E13A1-94BA-E53B-E24B-1F23BC56F84E}"/>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0438C459-EAC2-3E54-336F-0BCEE197AFA3}"/>
              </a:ext>
            </a:extLst>
          </p:cNvPr>
          <p:cNvPicPr>
            <a:picLocks noChangeAspect="1"/>
          </p:cNvPicPr>
          <p:nvPr/>
        </p:nvPicPr>
        <p:blipFill>
          <a:blip r:embed="rId2"/>
          <a:stretch>
            <a:fillRect/>
          </a:stretch>
        </p:blipFill>
        <p:spPr>
          <a:xfrm>
            <a:off x="1731075" y="1752601"/>
            <a:ext cx="8445254" cy="3791020"/>
          </a:xfrm>
          <a:prstGeom prst="rect">
            <a:avLst/>
          </a:prstGeom>
        </p:spPr>
      </p:pic>
    </p:spTree>
    <p:extLst>
      <p:ext uri="{BB962C8B-B14F-4D97-AF65-F5344CB8AC3E}">
        <p14:creationId xmlns:p14="http://schemas.microsoft.com/office/powerpoint/2010/main" val="40954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Continued</a:t>
            </a:r>
          </a:p>
        </p:txBody>
      </p:sp>
      <p:sp>
        <p:nvSpPr>
          <p:cNvPr id="3" name="Content Placeholder 2"/>
          <p:cNvSpPr>
            <a:spLocks noGrp="1"/>
          </p:cNvSpPr>
          <p:nvPr>
            <p:ph sz="quarter" idx="12"/>
          </p:nvPr>
        </p:nvSpPr>
        <p:spPr/>
        <p:txBody>
          <a:bodyPr/>
          <a:lstStyle/>
          <a:p>
            <a:r>
              <a:rPr lang="en-US" dirty="0"/>
              <a:t>Large systems development projects are particularly susceptible to failure</a:t>
            </a:r>
          </a:p>
          <a:p>
            <a:r>
              <a:rPr lang="en-US" dirty="0"/>
              <a:t>An analysis of very large development projects conducted by the Standish Group found that for projects that exceed $100 million in labor costs, only 2% are successful</a:t>
            </a:r>
          </a:p>
          <a:p>
            <a:pPr lvl="1"/>
            <a:r>
              <a:rPr lang="en-US" dirty="0"/>
              <a:t>Several major factors were delays in decision making and a high workforce turnover during the project</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4</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1828909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18C3-5946-E3E3-DDB0-064E5FB8B44D}"/>
              </a:ext>
            </a:extLst>
          </p:cNvPr>
          <p:cNvSpPr>
            <a:spLocks noGrp="1"/>
          </p:cNvSpPr>
          <p:nvPr>
            <p:ph type="title"/>
          </p:nvPr>
        </p:nvSpPr>
        <p:spPr/>
        <p:txBody>
          <a:bodyPr/>
          <a:lstStyle/>
          <a:p>
            <a:r>
              <a:rPr lang="en-US" dirty="0"/>
              <a:t>Unified Process</a:t>
            </a:r>
          </a:p>
        </p:txBody>
      </p:sp>
      <p:sp>
        <p:nvSpPr>
          <p:cNvPr id="4" name="Slide Number Placeholder 3">
            <a:extLst>
              <a:ext uri="{FF2B5EF4-FFF2-40B4-BE49-F238E27FC236}">
                <a16:creationId xmlns:a16="http://schemas.microsoft.com/office/drawing/2014/main" id="{2F183725-D7E0-873F-9412-5A125D863F15}"/>
              </a:ext>
            </a:extLst>
          </p:cNvPr>
          <p:cNvSpPr>
            <a:spLocks noGrp="1"/>
          </p:cNvSpPr>
          <p:nvPr>
            <p:ph type="sldNum" sz="quarter" idx="11"/>
          </p:nvPr>
        </p:nvSpPr>
        <p:spPr/>
        <p:txBody>
          <a:bodyPr/>
          <a:lstStyle/>
          <a:p>
            <a:r>
              <a:rPr lang="en-US"/>
              <a:t>1-</a:t>
            </a:r>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2188F62B-003C-58A7-084F-A018239DAE10}"/>
              </a:ext>
            </a:extLst>
          </p:cNvPr>
          <p:cNvSpPr>
            <a:spLocks noGrp="1"/>
          </p:cNvSpPr>
          <p:nvPr>
            <p:ph type="ftr" sz="quarter" idx="10"/>
          </p:nvPr>
        </p:nvSpPr>
        <p:spPr/>
        <p:txBody>
          <a:bodyPr/>
          <a:lstStyle/>
          <a:p>
            <a:r>
              <a:rPr lang="en-US"/>
              <a:t>Copyright ©2022 John Wiley &amp; Sons, Inc. </a:t>
            </a:r>
            <a:endParaRPr lang="en-US" dirty="0"/>
          </a:p>
        </p:txBody>
      </p:sp>
      <p:pic>
        <p:nvPicPr>
          <p:cNvPr id="7" name="Picture 6">
            <a:extLst>
              <a:ext uri="{FF2B5EF4-FFF2-40B4-BE49-F238E27FC236}">
                <a16:creationId xmlns:a16="http://schemas.microsoft.com/office/drawing/2014/main" id="{ABB959B5-501D-B7C3-E110-677E47A9E715}"/>
              </a:ext>
            </a:extLst>
          </p:cNvPr>
          <p:cNvPicPr>
            <a:picLocks noChangeAspect="1"/>
          </p:cNvPicPr>
          <p:nvPr/>
        </p:nvPicPr>
        <p:blipFill>
          <a:blip r:embed="rId2"/>
          <a:stretch>
            <a:fillRect/>
          </a:stretch>
        </p:blipFill>
        <p:spPr>
          <a:xfrm>
            <a:off x="609600" y="2046514"/>
            <a:ext cx="10815853" cy="3048000"/>
          </a:xfrm>
          <a:prstGeom prst="rect">
            <a:avLst/>
          </a:prstGeom>
        </p:spPr>
      </p:pic>
    </p:spTree>
    <p:extLst>
      <p:ext uri="{BB962C8B-B14F-4D97-AF65-F5344CB8AC3E}">
        <p14:creationId xmlns:p14="http://schemas.microsoft.com/office/powerpoint/2010/main" val="1320982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D7AC-3F61-A874-B6B6-EBC449560F9E}"/>
              </a:ext>
            </a:extLst>
          </p:cNvPr>
          <p:cNvSpPr>
            <a:spLocks noGrp="1"/>
          </p:cNvSpPr>
          <p:nvPr>
            <p:ph type="title"/>
          </p:nvPr>
        </p:nvSpPr>
        <p:spPr/>
        <p:txBody>
          <a:bodyPr/>
          <a:lstStyle/>
          <a:p>
            <a:r>
              <a:rPr lang="en-US" dirty="0"/>
              <a:t>UML Diagrams</a:t>
            </a:r>
          </a:p>
        </p:txBody>
      </p:sp>
      <p:sp>
        <p:nvSpPr>
          <p:cNvPr id="4" name="Slide Number Placeholder 3">
            <a:extLst>
              <a:ext uri="{FF2B5EF4-FFF2-40B4-BE49-F238E27FC236}">
                <a16:creationId xmlns:a16="http://schemas.microsoft.com/office/drawing/2014/main" id="{394F82A7-2B8E-9310-E83D-AE5656BD901D}"/>
              </a:ext>
            </a:extLst>
          </p:cNvPr>
          <p:cNvSpPr>
            <a:spLocks noGrp="1"/>
          </p:cNvSpPr>
          <p:nvPr>
            <p:ph type="sldNum" sz="quarter" idx="11"/>
          </p:nvPr>
        </p:nvSpPr>
        <p:spPr/>
        <p:txBody>
          <a:bodyPr/>
          <a:lstStyle/>
          <a:p>
            <a:r>
              <a:rPr lang="en-US"/>
              <a:t>1-</a:t>
            </a:r>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B880B17F-834B-9C1E-59C6-37DB70FC5587}"/>
              </a:ext>
            </a:extLst>
          </p:cNvPr>
          <p:cNvSpPr>
            <a:spLocks noGrp="1"/>
          </p:cNvSpPr>
          <p:nvPr>
            <p:ph type="ftr" sz="quarter" idx="10"/>
          </p:nvPr>
        </p:nvSpPr>
        <p:spPr/>
        <p:txBody>
          <a:bodyPr/>
          <a:lstStyle/>
          <a:p>
            <a:r>
              <a:rPr lang="en-US"/>
              <a:t>Copyright ©2022 John Wiley &amp; Sons, Inc. </a:t>
            </a:r>
            <a:endParaRPr lang="en-US" dirty="0"/>
          </a:p>
        </p:txBody>
      </p:sp>
      <p:pic>
        <p:nvPicPr>
          <p:cNvPr id="6" name="Picture 5" descr="A diagram chart with blue and green squares&#10;&#10;Description automatically generated">
            <a:extLst>
              <a:ext uri="{FF2B5EF4-FFF2-40B4-BE49-F238E27FC236}">
                <a16:creationId xmlns:a16="http://schemas.microsoft.com/office/drawing/2014/main" id="{7B811272-BC8A-33F0-BAF1-1125C7D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76575"/>
            <a:ext cx="7634006" cy="4904849"/>
          </a:xfrm>
          <a:prstGeom prst="rect">
            <a:avLst/>
          </a:prstGeom>
        </p:spPr>
      </p:pic>
    </p:spTree>
    <p:extLst>
      <p:ext uri="{BB962C8B-B14F-4D97-AF65-F5344CB8AC3E}">
        <p14:creationId xmlns:p14="http://schemas.microsoft.com/office/powerpoint/2010/main" val="2957987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643B-F903-8EB3-000D-157B068CAE61}"/>
              </a:ext>
            </a:extLst>
          </p:cNvPr>
          <p:cNvSpPr>
            <a:spLocks noGrp="1"/>
          </p:cNvSpPr>
          <p:nvPr>
            <p:ph type="title"/>
          </p:nvPr>
        </p:nvSpPr>
        <p:spPr/>
        <p:txBody>
          <a:bodyPr/>
          <a:lstStyle/>
          <a:p>
            <a:r>
              <a:rPr lang="en-US" dirty="0" err="1"/>
              <a:t>SysML</a:t>
            </a:r>
            <a:r>
              <a:rPr lang="en-US" dirty="0"/>
              <a:t> Diagrams</a:t>
            </a:r>
          </a:p>
        </p:txBody>
      </p:sp>
      <p:sp>
        <p:nvSpPr>
          <p:cNvPr id="4" name="Slide Number Placeholder 3">
            <a:extLst>
              <a:ext uri="{FF2B5EF4-FFF2-40B4-BE49-F238E27FC236}">
                <a16:creationId xmlns:a16="http://schemas.microsoft.com/office/drawing/2014/main" id="{335153DB-60E7-0362-B5D6-7762659215E3}"/>
              </a:ext>
            </a:extLst>
          </p:cNvPr>
          <p:cNvSpPr>
            <a:spLocks noGrp="1"/>
          </p:cNvSpPr>
          <p:nvPr>
            <p:ph type="sldNum" sz="quarter" idx="11"/>
          </p:nvPr>
        </p:nvSpPr>
        <p:spPr/>
        <p:txBody>
          <a:bodyPr/>
          <a:lstStyle/>
          <a:p>
            <a:r>
              <a:rPr lang="en-US"/>
              <a:t>1-</a:t>
            </a:r>
            <a:fld id="{67B19427-F580-D146-B60E-4CADEE75497F}" type="slidenum">
              <a:rPr lang="en-US" smtClean="0"/>
              <a:pPr/>
              <a:t>42</a:t>
            </a:fld>
            <a:endParaRPr lang="en-US" dirty="0"/>
          </a:p>
        </p:txBody>
      </p:sp>
      <p:sp>
        <p:nvSpPr>
          <p:cNvPr id="5" name="Footer Placeholder 4">
            <a:extLst>
              <a:ext uri="{FF2B5EF4-FFF2-40B4-BE49-F238E27FC236}">
                <a16:creationId xmlns:a16="http://schemas.microsoft.com/office/drawing/2014/main" id="{1956553C-50A5-D748-0129-4B8C03E8F4B6}"/>
              </a:ext>
            </a:extLst>
          </p:cNvPr>
          <p:cNvSpPr>
            <a:spLocks noGrp="1"/>
          </p:cNvSpPr>
          <p:nvPr>
            <p:ph type="ftr" sz="quarter" idx="10"/>
          </p:nvPr>
        </p:nvSpPr>
        <p:spPr/>
        <p:txBody>
          <a:bodyPr/>
          <a:lstStyle/>
          <a:p>
            <a:r>
              <a:rPr lang="en-US"/>
              <a:t>Copyright ©2022 John Wiley &amp; Sons, Inc. </a:t>
            </a:r>
            <a:endParaRPr lang="en-US" dirty="0"/>
          </a:p>
        </p:txBody>
      </p:sp>
      <p:pic>
        <p:nvPicPr>
          <p:cNvPr id="6" name="Picture 10" descr="Thirteen Years Of SysML: A Systematic Mapping Study, 50% OFF">
            <a:extLst>
              <a:ext uri="{FF2B5EF4-FFF2-40B4-BE49-F238E27FC236}">
                <a16:creationId xmlns:a16="http://schemas.microsoft.com/office/drawing/2014/main" id="{7D8FBED8-3B57-02CF-4282-297AAD5120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86200" y="917821"/>
            <a:ext cx="7602949" cy="502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2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0B44-EF3C-7168-1D63-43D6E0BB5A7B}"/>
              </a:ext>
            </a:extLst>
          </p:cNvPr>
          <p:cNvSpPr>
            <a:spLocks noGrp="1"/>
          </p:cNvSpPr>
          <p:nvPr>
            <p:ph type="title"/>
          </p:nvPr>
        </p:nvSpPr>
        <p:spPr/>
        <p:txBody>
          <a:bodyPr/>
          <a:lstStyle/>
          <a:p>
            <a:r>
              <a:rPr lang="en-US" dirty="0"/>
              <a:t>UML/</a:t>
            </a:r>
            <a:r>
              <a:rPr lang="en-US" dirty="0" err="1"/>
              <a:t>SysML</a:t>
            </a:r>
            <a:r>
              <a:rPr lang="en-US" dirty="0"/>
              <a:t> Diagram Relationships</a:t>
            </a:r>
          </a:p>
        </p:txBody>
      </p:sp>
      <p:sp>
        <p:nvSpPr>
          <p:cNvPr id="4" name="Slide Number Placeholder 3">
            <a:extLst>
              <a:ext uri="{FF2B5EF4-FFF2-40B4-BE49-F238E27FC236}">
                <a16:creationId xmlns:a16="http://schemas.microsoft.com/office/drawing/2014/main" id="{C8B04AA4-AD9D-305A-AF85-1AFCA5A34D52}"/>
              </a:ext>
            </a:extLst>
          </p:cNvPr>
          <p:cNvSpPr>
            <a:spLocks noGrp="1"/>
          </p:cNvSpPr>
          <p:nvPr>
            <p:ph type="sldNum" sz="quarter" idx="11"/>
          </p:nvPr>
        </p:nvSpPr>
        <p:spPr/>
        <p:txBody>
          <a:bodyPr/>
          <a:lstStyle/>
          <a:p>
            <a:r>
              <a:rPr lang="en-US"/>
              <a:t>1-</a:t>
            </a:r>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F7CBC60F-979E-6EB7-2429-518EF3808B96}"/>
              </a:ext>
            </a:extLst>
          </p:cNvPr>
          <p:cNvSpPr>
            <a:spLocks noGrp="1"/>
          </p:cNvSpPr>
          <p:nvPr>
            <p:ph type="ftr" sz="quarter" idx="10"/>
          </p:nvPr>
        </p:nvSpPr>
        <p:spPr/>
        <p:txBody>
          <a:bodyPr/>
          <a:lstStyle/>
          <a:p>
            <a:r>
              <a:rPr lang="en-US"/>
              <a:t>Copyright ©2022 John Wiley &amp; Sons, Inc. </a:t>
            </a:r>
            <a:endParaRPr lang="en-US" dirty="0"/>
          </a:p>
        </p:txBody>
      </p:sp>
      <p:pic>
        <p:nvPicPr>
          <p:cNvPr id="6" name="Picture 4" descr="Blog - SysML vs UML - what's the difference?">
            <a:extLst>
              <a:ext uri="{FF2B5EF4-FFF2-40B4-BE49-F238E27FC236}">
                <a16:creationId xmlns:a16="http://schemas.microsoft.com/office/drawing/2014/main" id="{0F4839C2-0ED9-C55C-CC27-F97A8B67ED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0" y="1617345"/>
            <a:ext cx="8382000" cy="446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9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Systems Analyst</a:t>
            </a:r>
          </a:p>
        </p:txBody>
      </p:sp>
      <p:sp>
        <p:nvSpPr>
          <p:cNvPr id="3" name="Content Placeholder 2"/>
          <p:cNvSpPr>
            <a:spLocks noGrp="1"/>
          </p:cNvSpPr>
          <p:nvPr>
            <p:ph sz="quarter" idx="12"/>
          </p:nvPr>
        </p:nvSpPr>
        <p:spPr/>
        <p:txBody>
          <a:bodyPr/>
          <a:lstStyle/>
          <a:p>
            <a:r>
              <a:rPr lang="en-US" dirty="0"/>
              <a:t>The systems analyst works closely with all project team members so that the team develops the right system in an effective way</a:t>
            </a:r>
          </a:p>
          <a:p>
            <a:r>
              <a:rPr lang="en-US" dirty="0"/>
              <a:t>Systems analysts must understand how to apply technology to solve business problems</a:t>
            </a:r>
          </a:p>
          <a:p>
            <a:r>
              <a:rPr lang="en-US" dirty="0"/>
              <a:t>Systems analysts serve as change agents who identify the organizational improvements needed, design systems to implement those changes, and train and motivate others to use the systems</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5</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206295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Skills</a:t>
            </a:r>
          </a:p>
        </p:txBody>
      </p:sp>
      <p:sp>
        <p:nvSpPr>
          <p:cNvPr id="3" name="Content Placeholder 2"/>
          <p:cNvSpPr>
            <a:spLocks noGrp="1"/>
          </p:cNvSpPr>
          <p:nvPr>
            <p:ph sz="quarter" idx="12"/>
          </p:nvPr>
        </p:nvSpPr>
        <p:spPr/>
        <p:txBody>
          <a:bodyPr>
            <a:normAutofit/>
          </a:bodyPr>
          <a:lstStyle/>
          <a:p>
            <a:pPr marL="514350" indent="-514350">
              <a:buFont typeface="+mj-lt"/>
              <a:buAutoNum type="arabicPeriod"/>
            </a:pPr>
            <a:r>
              <a:rPr lang="en-US" dirty="0"/>
              <a:t>Analysts must have the </a:t>
            </a:r>
            <a:r>
              <a:rPr lang="en-US" b="1" i="1" dirty="0"/>
              <a:t>technical skills</a:t>
            </a:r>
            <a:r>
              <a:rPr lang="en-US" dirty="0"/>
              <a:t> to understand the organization’s existing technical environment, the new system’s technology foundation, and the way in which both can be fit into an integrated technical solution</a:t>
            </a:r>
          </a:p>
          <a:p>
            <a:pPr marL="514350" indent="-514350">
              <a:buFont typeface="+mj-lt"/>
              <a:buAutoNum type="arabicPeriod"/>
            </a:pPr>
            <a:r>
              <a:rPr lang="en-US" b="1" i="1" dirty="0"/>
              <a:t>Business skills </a:t>
            </a:r>
            <a:r>
              <a:rPr lang="en-US" dirty="0"/>
              <a:t>are required to understand how IT can be applied to business processes and to ensure that IT delivers real business value</a:t>
            </a:r>
          </a:p>
          <a:p>
            <a:pPr marL="514350" indent="-514350">
              <a:buFont typeface="+mj-lt"/>
              <a:buAutoNum type="arabicPeriod"/>
            </a:pPr>
            <a:r>
              <a:rPr lang="en-US" dirty="0"/>
              <a:t>Analysts are continuous problem solvers at both the project and the organizational level, and they put their </a:t>
            </a:r>
            <a:r>
              <a:rPr lang="en-US" b="1" i="1" dirty="0"/>
              <a:t>analytical skills </a:t>
            </a:r>
            <a:r>
              <a:rPr lang="en-US" dirty="0"/>
              <a:t>to the test regularly</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6</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86107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Skills </a:t>
            </a:r>
            <a:r>
              <a:rPr lang="en-US" sz="2000" dirty="0"/>
              <a:t>Continued</a:t>
            </a:r>
          </a:p>
        </p:txBody>
      </p:sp>
      <p:sp>
        <p:nvSpPr>
          <p:cNvPr id="3" name="Content Placeholder 2"/>
          <p:cNvSpPr>
            <a:spLocks noGrp="1"/>
          </p:cNvSpPr>
          <p:nvPr>
            <p:ph sz="quarter" idx="12"/>
          </p:nvPr>
        </p:nvSpPr>
        <p:spPr/>
        <p:txBody>
          <a:bodyPr/>
          <a:lstStyle/>
          <a:p>
            <a:pPr marL="514350" indent="-514350">
              <a:buFont typeface="+mj-lt"/>
              <a:buAutoNum type="arabicPeriod" startAt="4"/>
            </a:pPr>
            <a:r>
              <a:rPr lang="en-US" dirty="0"/>
              <a:t>Analysts need strong </a:t>
            </a:r>
            <a:r>
              <a:rPr lang="en-US" b="1" i="1" dirty="0"/>
              <a:t>interpersonal skills </a:t>
            </a:r>
            <a:r>
              <a:rPr lang="en-US" dirty="0"/>
              <a:t>to communicate effectively, one-on-one with users and business managers, with programmers and other technical specialists, and with people from outsourcing firms and vendor organizations</a:t>
            </a:r>
          </a:p>
          <a:p>
            <a:pPr marL="514350" indent="-514350">
              <a:buFont typeface="+mj-lt"/>
              <a:buAutoNum type="arabicPeriod" startAt="4"/>
            </a:pPr>
            <a:r>
              <a:rPr lang="en-US" dirty="0"/>
              <a:t>Analysts need to </a:t>
            </a:r>
            <a:r>
              <a:rPr lang="en-US" b="1" i="1" dirty="0"/>
              <a:t>manage</a:t>
            </a:r>
            <a:r>
              <a:rPr lang="en-US" dirty="0"/>
              <a:t> people with whom they work, and they must manage the pressure and risks associated with unclear situations</a:t>
            </a:r>
          </a:p>
          <a:p>
            <a:pPr marL="514350" indent="-514350">
              <a:buFont typeface="+mj-lt"/>
              <a:buAutoNum type="arabicPeriod" startAt="4"/>
            </a:pPr>
            <a:r>
              <a:rPr lang="en-US" dirty="0"/>
              <a:t>Analysts must deal fairly, honestly, and </a:t>
            </a:r>
            <a:r>
              <a:rPr lang="en-US" b="1" i="1" dirty="0"/>
              <a:t>ethically</a:t>
            </a:r>
            <a:r>
              <a:rPr lang="en-US" dirty="0"/>
              <a:t> with other project team members, managers, and system users</a:t>
            </a:r>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7</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227137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Roles</a:t>
            </a:r>
          </a:p>
        </p:txBody>
      </p:sp>
      <p:sp>
        <p:nvSpPr>
          <p:cNvPr id="3" name="Content Placeholder 2"/>
          <p:cNvSpPr>
            <a:spLocks noGrp="1"/>
          </p:cNvSpPr>
          <p:nvPr>
            <p:ph sz="quarter" idx="12"/>
          </p:nvPr>
        </p:nvSpPr>
        <p:spPr/>
        <p:txBody>
          <a:bodyPr/>
          <a:lstStyle/>
          <a:p>
            <a:r>
              <a:rPr lang="en-US" dirty="0"/>
              <a:t>The </a:t>
            </a:r>
            <a:r>
              <a:rPr lang="en-US" b="1" i="1" dirty="0"/>
              <a:t>systems analyst </a:t>
            </a:r>
            <a:r>
              <a:rPr lang="en-US" dirty="0"/>
              <a:t>role focuses on the IS issues surrounding the system</a:t>
            </a:r>
          </a:p>
          <a:p>
            <a:r>
              <a:rPr lang="en-US" dirty="0"/>
              <a:t>The </a:t>
            </a:r>
            <a:r>
              <a:rPr lang="en-US" b="1" i="1" dirty="0"/>
              <a:t>business analyst </a:t>
            </a:r>
            <a:r>
              <a:rPr lang="en-US" dirty="0"/>
              <a:t>role focuses on the business issues surrounding the system</a:t>
            </a:r>
          </a:p>
          <a:p>
            <a:r>
              <a:rPr lang="en-US" dirty="0"/>
              <a:t>The </a:t>
            </a:r>
            <a:r>
              <a:rPr lang="en-US" b="1" i="1" dirty="0"/>
              <a:t>requirements analyst </a:t>
            </a:r>
            <a:r>
              <a:rPr lang="en-US" dirty="0"/>
              <a:t>role focuses on eliciting the requirements from the stakeholders associated with the new system</a:t>
            </a:r>
          </a:p>
          <a:p>
            <a:r>
              <a:rPr lang="en-US" dirty="0"/>
              <a:t>The </a:t>
            </a:r>
            <a:r>
              <a:rPr lang="en-US" b="1" i="1" dirty="0"/>
              <a:t>infrastructure analyst </a:t>
            </a:r>
            <a:r>
              <a:rPr lang="en-US" dirty="0"/>
              <a:t>role focuses on technical issues surrounding the ways the system will interact with the organization’s technical infrastructure</a:t>
            </a:r>
          </a:p>
          <a:p>
            <a:endParaRPr lang="en-US" dirty="0"/>
          </a:p>
        </p:txBody>
      </p:sp>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8</a:t>
            </a:fld>
            <a:endParaRPr lang="en-US" dirty="0"/>
          </a:p>
        </p:txBody>
      </p:sp>
      <p:sp>
        <p:nvSpPr>
          <p:cNvPr id="5" name="Footer Placeholder 4"/>
          <p:cNvSpPr>
            <a:spLocks noGrp="1"/>
          </p:cNvSpPr>
          <p:nvPr>
            <p:ph type="ftr" sz="quarter" idx="10"/>
          </p:nvPr>
        </p:nvSpPr>
        <p:spPr/>
        <p:txBody>
          <a:bodyPr/>
          <a:lstStyle/>
          <a:p>
            <a:r>
              <a:rPr lang="en-US" dirty="0"/>
              <a:t>Copyright ©2022 John Wiley &amp; Sons, Inc. </a:t>
            </a:r>
          </a:p>
        </p:txBody>
      </p:sp>
    </p:spTree>
    <p:extLst>
      <p:ext uri="{BB962C8B-B14F-4D97-AF65-F5344CB8AC3E}">
        <p14:creationId xmlns:p14="http://schemas.microsoft.com/office/powerpoint/2010/main" val="52778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Career Paths for System Developers</a:t>
            </a:r>
          </a:p>
        </p:txBody>
      </p:sp>
      <p:pic>
        <p:nvPicPr>
          <p:cNvPr id="6" name="Content Placeholder 5"/>
          <p:cNvPicPr>
            <a:picLocks noGrp="1" noChangeAspect="1"/>
          </p:cNvPicPr>
          <p:nvPr>
            <p:ph sz="quarter" idx="12"/>
          </p:nvPr>
        </p:nvPicPr>
        <p:blipFill>
          <a:blip r:embed="rId2"/>
          <a:stretch>
            <a:fillRect/>
          </a:stretch>
        </p:blipFill>
        <p:spPr>
          <a:xfrm>
            <a:off x="3122548" y="1752600"/>
            <a:ext cx="5946904" cy="4495800"/>
          </a:xfrm>
          <a:prstGeom prst="rect">
            <a:avLst/>
          </a:prstGeom>
        </p:spPr>
      </p:pic>
      <p:sp>
        <p:nvSpPr>
          <p:cNvPr id="4" name="Slide Number Placeholder 3"/>
          <p:cNvSpPr>
            <a:spLocks noGrp="1"/>
          </p:cNvSpPr>
          <p:nvPr>
            <p:ph type="sldNum" sz="quarter" idx="11"/>
          </p:nvPr>
        </p:nvSpPr>
        <p:spPr/>
        <p:txBody>
          <a:bodyPr/>
          <a:lstStyle/>
          <a:p>
            <a:r>
              <a:rPr lang="en-US"/>
              <a:t>1-</a:t>
            </a:r>
            <a:fld id="{67B19427-F580-D146-B60E-4CADEE75497F}" type="slidenum">
              <a:rPr lang="en-US" smtClean="0"/>
              <a:pPr/>
              <a:t>9</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572061822"/>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EFD79E-06AF-4973-A733-BC27ECAABB1B}">
  <ds:schemaRefs>
    <ds:schemaRef ds:uri="http://www.w3.org/XML/1998/namespace"/>
    <ds:schemaRef ds:uri="http://schemas.openxmlformats.org/package/2006/metadata/core-properties"/>
    <ds:schemaRef ds:uri="http://purl.org/dc/terms/"/>
    <ds:schemaRef ds:uri="http://schemas.microsoft.com/sharepoint/v3"/>
    <ds:schemaRef ds:uri="http://schemas.microsoft.com/office/2006/metadata/properties"/>
    <ds:schemaRef ds:uri="2849ce5b-a999-43ca-9b4e-9342bc28e78e"/>
    <ds:schemaRef ds:uri="http://purl.org/dc/dcmitype/"/>
    <ds:schemaRef ds:uri="http://purl.org/dc/elements/1.1/"/>
    <ds:schemaRef ds:uri="http://schemas.microsoft.com/office/2006/documentManagement/types"/>
    <ds:schemaRef ds:uri="http://schemas.microsoft.com/office/infopath/2007/PartnerControls"/>
    <ds:schemaRef ds:uri="3acb1e6a-c770-49d5-a476-585c8d9f4762"/>
  </ds:schemaRefs>
</ds:datastoreItem>
</file>

<file path=customXml/itemProps2.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ECD1DE-F5AD-4A6B-99F8-E38245CC2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McDaniel Template</Template>
  <TotalTime>1729</TotalTime>
  <Words>3124</Words>
  <Application>Microsoft Office PowerPoint</Application>
  <PresentationFormat>Widescreen</PresentationFormat>
  <Paragraphs>321</Paragraphs>
  <Slides>43</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43</vt:i4>
      </vt:variant>
    </vt:vector>
  </HeadingPairs>
  <TitlesOfParts>
    <vt:vector size="57" baseType="lpstr">
      <vt:lpstr>Arial</vt:lpstr>
      <vt:lpstr>Calibri</vt:lpstr>
      <vt:lpstr>Calibri Light</vt:lpstr>
      <vt:lpstr>Courier New</vt:lpstr>
      <vt:lpstr>Source Sans Pro</vt:lpstr>
      <vt:lpstr>Times New Roman</vt:lpstr>
      <vt:lpstr>Verdana</vt:lpstr>
      <vt:lpstr>Opener</vt:lpstr>
      <vt:lpstr>Chapter Outline</vt:lpstr>
      <vt:lpstr>Learning Objectives</vt:lpstr>
      <vt:lpstr>Concept Check Question</vt:lpstr>
      <vt:lpstr>Key Term</vt:lpstr>
      <vt:lpstr>Section</vt:lpstr>
      <vt:lpstr>Image Slide Master</vt:lpstr>
      <vt:lpstr>System Analysis and Design UML</vt:lpstr>
      <vt:lpstr>Objectives</vt:lpstr>
      <vt:lpstr>Introduction</vt:lpstr>
      <vt:lpstr>Introduction Continued</vt:lpstr>
      <vt:lpstr>The Systems Analyst</vt:lpstr>
      <vt:lpstr>Systems Analyst Skills</vt:lpstr>
      <vt:lpstr>Systems Analyst Skills Continued</vt:lpstr>
      <vt:lpstr>Systems Analyst Roles</vt:lpstr>
      <vt:lpstr>Career Paths for System Developers</vt:lpstr>
      <vt:lpstr>Systems Analyst Roles Continued</vt:lpstr>
      <vt:lpstr>The Systems Development Life Cycle</vt:lpstr>
      <vt:lpstr>Planning Phase</vt:lpstr>
      <vt:lpstr>Analysis Phase</vt:lpstr>
      <vt:lpstr>Design Phase</vt:lpstr>
      <vt:lpstr>Implementation Phase</vt:lpstr>
      <vt:lpstr>Project Identification and Initiation</vt:lpstr>
      <vt:lpstr>How many methods are there to develop a lunch making machine?</vt:lpstr>
      <vt:lpstr>Structured Analysis </vt:lpstr>
      <vt:lpstr>Structured Analysis Structured design methodologies adopt a formal step‐by‐step approach to the SDLC that moves logically from one phase to the next.  </vt:lpstr>
      <vt:lpstr>PowerPoint Presentation</vt:lpstr>
      <vt:lpstr>Structured Analysis</vt:lpstr>
      <vt:lpstr>Structured Analysis </vt:lpstr>
      <vt:lpstr>Rapid Application Develop</vt:lpstr>
      <vt:lpstr>Rapid Application Develop</vt:lpstr>
      <vt:lpstr>Rapid Application Develop</vt:lpstr>
      <vt:lpstr>Rapid Application Develop</vt:lpstr>
      <vt:lpstr>Rapid Application Develop</vt:lpstr>
      <vt:lpstr>Rapid Application Develop</vt:lpstr>
      <vt:lpstr>Rapid Application Develop</vt:lpstr>
      <vt:lpstr>More Reading</vt:lpstr>
      <vt:lpstr>Object Oriented Analysis and Design </vt:lpstr>
      <vt:lpstr>Object Oriented Analysis and Design</vt:lpstr>
      <vt:lpstr>Object Oriented Analysis and Design</vt:lpstr>
      <vt:lpstr>Agile Development</vt:lpstr>
      <vt:lpstr>Agile Development – 12 Principles</vt:lpstr>
      <vt:lpstr>Agile Critics</vt:lpstr>
      <vt:lpstr>Extreme Programming</vt:lpstr>
      <vt:lpstr>SCRUM</vt:lpstr>
      <vt:lpstr>Unified Process</vt:lpstr>
      <vt:lpstr>Unified Process</vt:lpstr>
      <vt:lpstr>UML Diagrams</vt:lpstr>
      <vt:lpstr>SysML Diagrams</vt:lpstr>
      <vt:lpstr>UML/SysML Diagram Relationships</vt:lpstr>
    </vt:vector>
  </TitlesOfParts>
  <Manager>Judy Howarth</Manager>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Systems Analyst and Information Systems Development</dc:title>
  <dc:subject>System Analysis and Design</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Joseph John Waclawski</cp:lastModifiedBy>
  <cp:revision>54</cp:revision>
  <cp:lastPrinted>2017-04-26T13:25:47Z</cp:lastPrinted>
  <dcterms:created xsi:type="dcterms:W3CDTF">2021-04-29T19:32:45Z</dcterms:created>
  <dcterms:modified xsi:type="dcterms:W3CDTF">2024-09-09T20:48:29Z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