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72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378460"/>
          </a:xfrm>
          <a:custGeom>
            <a:avLst/>
            <a:gdLst/>
            <a:ahLst/>
            <a:cxnLst/>
            <a:rect l="l" t="t" r="r" b="b"/>
            <a:pathLst>
              <a:path w="10058400" h="378459">
                <a:moveTo>
                  <a:pt x="10058400" y="0"/>
                </a:moveTo>
                <a:lnTo>
                  <a:pt x="0" y="0"/>
                </a:lnTo>
                <a:lnTo>
                  <a:pt x="0" y="377952"/>
                </a:lnTo>
                <a:lnTo>
                  <a:pt x="10058400" y="3779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196E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7583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399" y="0"/>
                </a:lnTo>
              </a:path>
            </a:pathLst>
          </a:custGeom>
          <a:ln w="10667">
            <a:solidFill>
              <a:srgbClr val="196E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583" y="1632973"/>
            <a:ext cx="7126605" cy="804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945" y="2498597"/>
            <a:ext cx="9398635" cy="3698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71039" y="6387767"/>
            <a:ext cx="211709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04123" y="6386249"/>
            <a:ext cx="2940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2255"/>
            <a:ext cx="10058400" cy="378460"/>
          </a:xfrm>
          <a:custGeom>
            <a:avLst/>
            <a:gdLst/>
            <a:ahLst/>
            <a:cxnLst/>
            <a:rect l="l" t="t" r="r" b="b"/>
            <a:pathLst>
              <a:path w="10058400" h="378460">
                <a:moveTo>
                  <a:pt x="10058400" y="0"/>
                </a:moveTo>
                <a:lnTo>
                  <a:pt x="0" y="0"/>
                </a:lnTo>
                <a:lnTo>
                  <a:pt x="0" y="377952"/>
                </a:lnTo>
                <a:lnTo>
                  <a:pt x="10058400" y="377952"/>
                </a:lnTo>
                <a:lnTo>
                  <a:pt x="10058400" y="0"/>
                </a:lnTo>
                <a:close/>
              </a:path>
            </a:pathLst>
          </a:custGeom>
          <a:solidFill>
            <a:srgbClr val="196E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5583" y="914400"/>
            <a:ext cx="7126605" cy="15837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System</a:t>
            </a:r>
            <a:r>
              <a:rPr spc="-114" dirty="0"/>
              <a:t> </a:t>
            </a:r>
            <a:r>
              <a:rPr dirty="0"/>
              <a:t>Analysis</a:t>
            </a:r>
            <a:r>
              <a:rPr spc="-1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Design</a:t>
            </a:r>
            <a:br>
              <a:rPr lang="en-US" spc="-10" dirty="0"/>
            </a:br>
            <a:r>
              <a:rPr lang="en-US" spc="-10" dirty="0"/>
              <a:t>UML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267117" y="2331221"/>
            <a:ext cx="5525135" cy="34550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lang="en-US" sz="2350" b="1" dirty="0">
                <a:latin typeface="Calibri"/>
                <a:cs typeface="Calibri"/>
              </a:rPr>
              <a:t>Sixth</a:t>
            </a:r>
            <a:r>
              <a:rPr sz="2350" b="1" spc="20" dirty="0">
                <a:latin typeface="Calibri"/>
                <a:cs typeface="Calibri"/>
              </a:rPr>
              <a:t> </a:t>
            </a:r>
            <a:r>
              <a:rPr sz="2350" b="1" spc="-10" dirty="0">
                <a:latin typeface="Calibri"/>
                <a:cs typeface="Calibri"/>
              </a:rPr>
              <a:t>Edition</a:t>
            </a:r>
            <a:endParaRPr sz="23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2300" dirty="0">
                <a:solidFill>
                  <a:srgbClr val="911B21"/>
                </a:solidFill>
                <a:latin typeface="Calibri"/>
                <a:cs typeface="Calibri"/>
              </a:rPr>
              <a:t>Alan</a:t>
            </a:r>
            <a:r>
              <a:rPr sz="2300" spc="-60" dirty="0">
                <a:solidFill>
                  <a:srgbClr val="911B21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911B21"/>
                </a:solidFill>
                <a:latin typeface="Calibri"/>
                <a:cs typeface="Calibri"/>
              </a:rPr>
              <a:t>Dennis,</a:t>
            </a:r>
            <a:r>
              <a:rPr sz="2300" spc="-50" dirty="0">
                <a:solidFill>
                  <a:srgbClr val="911B21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911B21"/>
                </a:solidFill>
                <a:latin typeface="Calibri"/>
                <a:cs typeface="Calibri"/>
              </a:rPr>
              <a:t>Barbara</a:t>
            </a:r>
            <a:r>
              <a:rPr sz="2300" spc="-50" dirty="0">
                <a:solidFill>
                  <a:srgbClr val="911B21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911B21"/>
                </a:solidFill>
                <a:latin typeface="Calibri"/>
                <a:cs typeface="Calibri"/>
              </a:rPr>
              <a:t>Wixom,</a:t>
            </a:r>
            <a:r>
              <a:rPr sz="2300" spc="-80" dirty="0">
                <a:solidFill>
                  <a:srgbClr val="911B21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911B21"/>
                </a:solidFill>
                <a:latin typeface="Calibri"/>
                <a:cs typeface="Calibri"/>
              </a:rPr>
              <a:t>Roberta</a:t>
            </a:r>
            <a:r>
              <a:rPr sz="2300" spc="-70" dirty="0">
                <a:solidFill>
                  <a:srgbClr val="911B21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911B21"/>
                </a:solidFill>
                <a:latin typeface="Calibri"/>
                <a:cs typeface="Calibri"/>
              </a:rPr>
              <a:t>M.</a:t>
            </a:r>
            <a:r>
              <a:rPr sz="2300" spc="-45" dirty="0">
                <a:solidFill>
                  <a:srgbClr val="911B21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911B21"/>
                </a:solidFill>
                <a:latin typeface="Calibri"/>
                <a:cs typeface="Calibri"/>
              </a:rPr>
              <a:t>Roth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Chapter</a:t>
            </a:r>
            <a:r>
              <a:rPr sz="3300" b="1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spc="-50" dirty="0">
                <a:solidFill>
                  <a:srgbClr val="196E78"/>
                </a:solidFill>
                <a:latin typeface="Calibri"/>
                <a:cs typeface="Calibri"/>
              </a:rPr>
              <a:t>3</a:t>
            </a:r>
            <a:endParaRPr sz="3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100" dirty="0">
                <a:latin typeface="Calibri"/>
                <a:cs typeface="Calibri"/>
              </a:rPr>
              <a:t>Requirements</a:t>
            </a:r>
            <a:r>
              <a:rPr sz="3100" spc="4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Determination</a:t>
            </a:r>
            <a:endParaRPr sz="3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59696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More</a:t>
            </a:r>
            <a:r>
              <a:rPr sz="3300" b="1" spc="-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on</a:t>
            </a:r>
            <a:r>
              <a:rPr sz="3300" b="1" spc="-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Functional</a:t>
            </a:r>
            <a:r>
              <a:rPr sz="3300" b="1" spc="-10" dirty="0">
                <a:solidFill>
                  <a:srgbClr val="196E78"/>
                </a:solidFill>
                <a:latin typeface="Calibri"/>
                <a:cs typeface="Calibri"/>
              </a:rPr>
              <a:t> Requirements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7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4123" y="6386249"/>
            <a:ext cx="2559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r>
              <a:rPr sz="1000" spc="-25" dirty="0"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9945" y="2498597"/>
          <a:ext cx="9387839" cy="203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103505" marR="1020444">
                        <a:lnSpc>
                          <a:spcPts val="1190"/>
                        </a:lnSpc>
                        <a:spcBef>
                          <a:spcPts val="27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Functional Requirement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20" dirty="0">
                          <a:latin typeface="Calibri"/>
                          <a:cs typeface="Calibri"/>
                        </a:rPr>
                        <a:t>Process-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oriented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908050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perform;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do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243204" marR="103505" indent="-142240">
                        <a:lnSpc>
                          <a:spcPts val="1190"/>
                        </a:lnSpc>
                        <a:spcBef>
                          <a:spcPts val="259"/>
                        </a:spcBef>
                        <a:buFont typeface="Arial"/>
                        <a:buChar char="•"/>
                        <a:tabLst>
                          <a:tab pos="243840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allow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history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past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years.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43204" indent="-142240">
                        <a:lnSpc>
                          <a:spcPts val="1145"/>
                        </a:lnSpc>
                        <a:buFont typeface="Arial"/>
                        <a:buChar char="•"/>
                        <a:tabLst>
                          <a:tab pos="243840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incoming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inventory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availability.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43204" marR="349885" indent="-142240">
                        <a:lnSpc>
                          <a:spcPts val="119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  <a:tabLst>
                          <a:tab pos="243840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system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allow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course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schedule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while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registering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classes.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20" dirty="0">
                          <a:latin typeface="Calibri"/>
                          <a:cs typeface="Calibri"/>
                        </a:rPr>
                        <a:t>Information-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oriented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contain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243204" indent="-142240">
                        <a:lnSpc>
                          <a:spcPts val="1195"/>
                        </a:lnSpc>
                        <a:spcBef>
                          <a:spcPts val="220"/>
                        </a:spcBef>
                        <a:buFont typeface="Arial"/>
                        <a:buChar char="•"/>
                        <a:tabLst>
                          <a:tab pos="243840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retain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history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years.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43204" indent="-142240">
                        <a:lnSpc>
                          <a:spcPts val="1190"/>
                        </a:lnSpc>
                        <a:buFont typeface="Arial"/>
                        <a:buChar char="•"/>
                        <a:tabLst>
                          <a:tab pos="243840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include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real-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inventory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levels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warehouses.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43204" marR="319405" indent="-142240">
                        <a:lnSpc>
                          <a:spcPts val="1190"/>
                        </a:lnSpc>
                        <a:spcBef>
                          <a:spcPts val="45"/>
                        </a:spcBef>
                        <a:buFont typeface="Arial"/>
                        <a:buChar char="•"/>
                        <a:tabLst>
                          <a:tab pos="243840" algn="l"/>
                        </a:tabLst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include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budgeted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actual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expense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amounts</a:t>
                      </a:r>
                      <a:r>
                        <a:rPr sz="1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years.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9225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Nonfunctional</a:t>
            </a:r>
            <a:r>
              <a:rPr sz="3300" b="0" spc="-8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4123" y="6386249"/>
            <a:ext cx="2559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r>
              <a:rPr sz="1000" spc="-25" dirty="0"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47087"/>
            <a:ext cx="9068435" cy="355790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marR="5080" indent="-241300">
              <a:lnSpc>
                <a:spcPct val="802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Nonfunctional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“the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quality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attributes,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design,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and 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constraints,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external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interfaces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which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product</a:t>
            </a:r>
            <a:r>
              <a:rPr sz="2300" spc="-20" dirty="0">
                <a:latin typeface="Calibri"/>
                <a:cs typeface="Calibri"/>
              </a:rPr>
              <a:t> must </a:t>
            </a:r>
            <a:r>
              <a:rPr sz="2300" spc="-10" dirty="0">
                <a:latin typeface="Calibri"/>
                <a:cs typeface="Calibri"/>
              </a:rPr>
              <a:t>have”</a:t>
            </a:r>
            <a:endParaRPr sz="2300">
              <a:latin typeface="Calibri"/>
              <a:cs typeface="Calibri"/>
            </a:endParaRPr>
          </a:p>
          <a:p>
            <a:pPr marL="253365" marR="191770" indent="-241300">
              <a:lnSpc>
                <a:spcPts val="2220"/>
              </a:lnSpc>
              <a:spcBef>
                <a:spcPts val="8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category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includes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behavioral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properties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that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have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ts val="2750"/>
              </a:lnSpc>
              <a:spcBef>
                <a:spcPts val="2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Behavioral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properties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have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ts val="2320"/>
              </a:lnSpc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Operational –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physical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technical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operating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environment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ts val="2315"/>
              </a:lnSpc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Performance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speed,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capacity,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reliability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needs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ts val="2315"/>
              </a:lnSpc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Security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access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restrictions, needed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safeguards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ts val="2330"/>
              </a:lnSpc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Cultural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political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issues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 affect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final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system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7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Nonfunctional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discussed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Chapter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7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75495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More</a:t>
            </a:r>
            <a:r>
              <a:rPr sz="3300" b="1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on</a:t>
            </a:r>
            <a:r>
              <a:rPr sz="3300" b="1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Nonfunctional</a:t>
            </a:r>
            <a:r>
              <a:rPr sz="3300" b="1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1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200" b="0" dirty="0">
                <a:solidFill>
                  <a:srgbClr val="196E78"/>
                </a:solidFill>
                <a:latin typeface="Calibri"/>
                <a:cs typeface="Calibri"/>
              </a:rPr>
              <a:t>(1</a:t>
            </a:r>
            <a:r>
              <a:rPr sz="220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200" b="0" dirty="0">
                <a:solidFill>
                  <a:srgbClr val="196E78"/>
                </a:solidFill>
                <a:latin typeface="Calibri"/>
                <a:cs typeface="Calibri"/>
              </a:rPr>
              <a:t>of</a:t>
            </a:r>
            <a:r>
              <a:rPr sz="2200" b="0" spc="-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200" b="0" spc="-25" dirty="0">
                <a:solidFill>
                  <a:srgbClr val="196E78"/>
                </a:solidFill>
                <a:latin typeface="Calibri"/>
                <a:cs typeface="Calibri"/>
              </a:rPr>
              <a:t>2)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7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9945" y="2498597"/>
          <a:ext cx="9388475" cy="269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marL="107950" marR="769620">
                        <a:lnSpc>
                          <a:spcPct val="100899"/>
                        </a:lnSpc>
                        <a:spcBef>
                          <a:spcPts val="21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Nonfunctional Requirement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Operational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130810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physical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technical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environments</a:t>
                      </a:r>
                      <a:r>
                        <a:rPr sz="11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which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operate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347345" indent="-241300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Arial"/>
                        <a:buChar char="•"/>
                        <a:tabLst>
                          <a:tab pos="347345" algn="l"/>
                          <a:tab pos="34798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run on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Andriod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mobile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devices.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7345" marR="191770" indent="-241300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"/>
                        <a:buChar char="•"/>
                        <a:tabLst>
                          <a:tab pos="347345" algn="l"/>
                          <a:tab pos="34798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system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able to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integrate</a:t>
                      </a:r>
                      <a:r>
                        <a:rPr sz="11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inventory system.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7345" indent="-24130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  <a:tabLst>
                          <a:tab pos="347345" algn="l"/>
                          <a:tab pos="34798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compatible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Web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browser.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99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Performance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speed,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capacity,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reliability</a:t>
                      </a:r>
                      <a:r>
                        <a:rPr sz="11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347345" marR="510540" indent="-241300">
                        <a:lnSpc>
                          <a:spcPct val="100899"/>
                        </a:lnSpc>
                        <a:spcBef>
                          <a:spcPts val="215"/>
                        </a:spcBef>
                        <a:buFont typeface="Arial"/>
                        <a:buChar char="•"/>
                        <a:tabLst>
                          <a:tab pos="347345" algn="l"/>
                          <a:tab pos="34798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interaction between the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exceed</a:t>
                      </a:r>
                      <a:r>
                        <a:rPr sz="11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seconds.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7345" marR="173990" indent="-241300">
                        <a:lnSpc>
                          <a:spcPts val="139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  <a:tabLst>
                          <a:tab pos="347345" algn="l"/>
                          <a:tab pos="34798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downloads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1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minutes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change.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7345" indent="-241300">
                        <a:lnSpc>
                          <a:spcPts val="1335"/>
                        </a:lnSpc>
                        <a:buFont typeface="Arial"/>
                        <a:buChar char="•"/>
                        <a:tabLst>
                          <a:tab pos="347345" algn="l"/>
                          <a:tab pos="34798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1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24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hours per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day,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365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days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year.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7345" marR="207645" indent="-241300">
                        <a:lnSpc>
                          <a:spcPts val="139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  <a:tabLst>
                          <a:tab pos="347345" algn="l"/>
                          <a:tab pos="347980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300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simultaneous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9–11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a.m.;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150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simultaneous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users at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times.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75495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More</a:t>
            </a:r>
            <a:r>
              <a:rPr sz="3300" b="1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on</a:t>
            </a:r>
            <a:r>
              <a:rPr sz="3300" b="1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Nonfunctional</a:t>
            </a:r>
            <a:r>
              <a:rPr sz="3300" b="1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1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200" b="0" dirty="0">
                <a:solidFill>
                  <a:srgbClr val="196E78"/>
                </a:solidFill>
                <a:latin typeface="Calibri"/>
                <a:cs typeface="Calibri"/>
              </a:rPr>
              <a:t>(2</a:t>
            </a:r>
            <a:r>
              <a:rPr sz="220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200" b="0" dirty="0">
                <a:solidFill>
                  <a:srgbClr val="196E78"/>
                </a:solidFill>
                <a:latin typeface="Calibri"/>
                <a:cs typeface="Calibri"/>
              </a:rPr>
              <a:t>of</a:t>
            </a:r>
            <a:r>
              <a:rPr sz="2200" b="0" spc="-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200" b="0" spc="-25" dirty="0">
                <a:solidFill>
                  <a:srgbClr val="196E78"/>
                </a:solidFill>
                <a:latin typeface="Calibri"/>
                <a:cs typeface="Calibri"/>
              </a:rPr>
              <a:t>2)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7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9945" y="2498597"/>
          <a:ext cx="9388474" cy="233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Nonfunctional</a:t>
                      </a:r>
                      <a:r>
                        <a:rPr sz="115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Requirement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Security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330835">
                        <a:lnSpc>
                          <a:spcPct val="100899"/>
                        </a:lnSpc>
                        <a:spcBef>
                          <a:spcPts val="21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Who has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authorized</a:t>
                      </a:r>
                      <a:r>
                        <a:rPr sz="11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circumstances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345440" indent="-24130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"/>
                        <a:buChar char="•"/>
                        <a:tabLst>
                          <a:tab pos="345440" algn="l"/>
                          <a:tab pos="34607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direct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managers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personnel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records.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5440" indent="-241300">
                        <a:lnSpc>
                          <a:spcPts val="138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  <a:tabLst>
                          <a:tab pos="345440" algn="l"/>
                          <a:tab pos="346075" algn="l"/>
                        </a:tabLst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Technicians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own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assignments.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5440" marR="548005" indent="-241300">
                        <a:lnSpc>
                          <a:spcPts val="1390"/>
                        </a:lnSpc>
                        <a:spcBef>
                          <a:spcPts val="40"/>
                        </a:spcBef>
                        <a:buFont typeface="Arial"/>
                        <a:buChar char="•"/>
                        <a:tabLst>
                          <a:tab pos="345440" algn="l"/>
                          <a:tab pos="34607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1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safeguards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viruses,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worms,</a:t>
                      </a:r>
                      <a:r>
                        <a:rPr sz="11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Trojan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horses,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etc.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46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Cultural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Political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542925">
                        <a:lnSpc>
                          <a:spcPct val="100800"/>
                        </a:lnSpc>
                        <a:spcBef>
                          <a:spcPts val="204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Cultural</a:t>
                      </a:r>
                      <a:r>
                        <a:rPr sz="11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political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factors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legal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requirements that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affect</a:t>
                      </a:r>
                      <a:r>
                        <a:rPr sz="11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242570" indent="-241300">
                        <a:lnSpc>
                          <a:spcPct val="100800"/>
                        </a:lnSpc>
                        <a:spcBef>
                          <a:spcPts val="204"/>
                        </a:spcBef>
                        <a:buFont typeface="Arial"/>
                        <a:buChar char="•"/>
                        <a:tabLst>
                          <a:tab pos="345440" algn="l"/>
                          <a:tab pos="34607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able to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distinguish</a:t>
                      </a:r>
                      <a:r>
                        <a:rPr sz="11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currency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currency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nations.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5440" indent="-2413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5440" algn="l"/>
                          <a:tab pos="34607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Company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policy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buy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computers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Dell.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5440" marR="486409" indent="-241300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"/>
                        <a:buChar char="•"/>
                        <a:tabLst>
                          <a:tab pos="345440" algn="l"/>
                          <a:tab pos="34607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managers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1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permitted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authorize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custom</a:t>
                      </a:r>
                      <a:r>
                        <a:rPr sz="11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interfaces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units.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45440" marR="262890" indent="-241300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  <a:tabLst>
                          <a:tab pos="345440" algn="l"/>
                          <a:tab pos="346075" algn="l"/>
                        </a:tabLst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1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protected</a:t>
                      </a:r>
                      <a:r>
                        <a:rPr sz="11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compliance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Protection</a:t>
                      </a:r>
                      <a:r>
                        <a:rPr sz="11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Act.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71691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6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Process</a:t>
            </a:r>
            <a:r>
              <a:rPr sz="3300" b="0" spc="-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of</a:t>
            </a: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Determining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013825" cy="36645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2286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Both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perspectives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determine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phase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18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Systems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analysts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understand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true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business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needs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users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04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business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users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aware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promising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new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technologies</a:t>
            </a:r>
            <a:endParaRPr sz="1950">
              <a:latin typeface="Calibri"/>
              <a:cs typeface="Calibri"/>
            </a:endParaRPr>
          </a:p>
          <a:p>
            <a:pPr marL="253365" marR="212725" indent="-241300">
              <a:lnSpc>
                <a:spcPts val="2500"/>
              </a:lnSpc>
              <a:spcBef>
                <a:spcPts val="8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also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consider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best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elicit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20" dirty="0">
                <a:latin typeface="Calibri"/>
                <a:cs typeface="Calibri"/>
              </a:rPr>
              <a:t> from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stakeholders</a:t>
            </a:r>
            <a:endParaRPr sz="2300">
              <a:latin typeface="Calibri"/>
              <a:cs typeface="Calibri"/>
            </a:endParaRPr>
          </a:p>
          <a:p>
            <a:pPr marL="253365" marR="290195" indent="-241300">
              <a:lnSpc>
                <a:spcPts val="2500"/>
              </a:lnSpc>
              <a:spcBef>
                <a:spcPts val="81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variety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elicitation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techniques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acquire information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evolution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carefully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managed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Keeping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tight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focused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project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success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67659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10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8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Definition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Statement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15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47087"/>
            <a:ext cx="9149080" cy="36264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marR="5080" indent="-241300">
              <a:lnSpc>
                <a:spcPct val="802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straightforward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text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report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that </a:t>
            </a:r>
            <a:r>
              <a:rPr sz="2300" dirty="0">
                <a:latin typeface="Calibri"/>
                <a:cs typeface="Calibri"/>
              </a:rPr>
              <a:t>simply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functional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nonfunctional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outline format</a:t>
            </a:r>
            <a:endParaRPr sz="2300">
              <a:latin typeface="Calibri"/>
              <a:cs typeface="Calibri"/>
            </a:endParaRPr>
          </a:p>
          <a:p>
            <a:pPr marL="260985">
              <a:lnSpc>
                <a:spcPts val="2330"/>
              </a:lnSpc>
            </a:pPr>
            <a:r>
              <a:rPr sz="1550" dirty="0">
                <a:solidFill>
                  <a:srgbClr val="911B21"/>
                </a:solidFill>
                <a:latin typeface="Courier New"/>
                <a:cs typeface="Courier New"/>
              </a:rPr>
              <a:t>o</a:t>
            </a:r>
            <a:r>
              <a:rPr sz="1550" spc="260" dirty="0">
                <a:solidFill>
                  <a:srgbClr val="911B21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alibri"/>
                <a:cs typeface="Calibri"/>
              </a:rPr>
              <a:t>Usually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just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called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b="1" i="1" dirty="0">
                <a:latin typeface="Calibri"/>
                <a:cs typeface="Calibri"/>
              </a:rPr>
              <a:t>requirements</a:t>
            </a:r>
            <a:r>
              <a:rPr sz="1950" b="1" i="1" spc="5" dirty="0">
                <a:latin typeface="Calibri"/>
                <a:cs typeface="Calibri"/>
              </a:rPr>
              <a:t> </a:t>
            </a:r>
            <a:r>
              <a:rPr sz="1950" b="1" i="1" spc="-10" dirty="0">
                <a:latin typeface="Calibri"/>
                <a:cs typeface="Calibri"/>
              </a:rPr>
              <a:t>definition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typically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identified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numbering</a:t>
            </a:r>
            <a:endParaRPr sz="2300">
              <a:latin typeface="Calibri"/>
              <a:cs typeface="Calibri"/>
            </a:endParaRPr>
          </a:p>
          <a:p>
            <a:pPr marL="253365" marR="338455" indent="-241300">
              <a:lnSpc>
                <a:spcPts val="2220"/>
              </a:lnSpc>
              <a:spcBef>
                <a:spcPts val="8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Sometimes,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prioritized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definition statement</a:t>
            </a:r>
            <a:endParaRPr sz="2300">
              <a:latin typeface="Calibri"/>
              <a:cs typeface="Calibri"/>
            </a:endParaRPr>
          </a:p>
          <a:p>
            <a:pPr marL="253365" marR="324485" indent="-241300">
              <a:lnSpc>
                <a:spcPts val="2220"/>
              </a:lnSpc>
              <a:spcBef>
                <a:spcPts val="8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most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obvious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purpose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</a:t>
            </a:r>
            <a:r>
              <a:rPr sz="2300" dirty="0">
                <a:latin typeface="Calibri"/>
                <a:cs typeface="Calibri"/>
              </a:rPr>
              <a:t>clear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do</a:t>
            </a:r>
            <a:endParaRPr sz="2300">
              <a:latin typeface="Calibri"/>
              <a:cs typeface="Calibri"/>
            </a:endParaRPr>
          </a:p>
          <a:p>
            <a:pPr marL="253365" marR="299085" indent="-241300">
              <a:lnSpc>
                <a:spcPts val="2220"/>
              </a:lnSpc>
              <a:spcBef>
                <a:spcPts val="83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critically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purpose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define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scope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56235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Sample</a:t>
            </a:r>
            <a:r>
              <a:rPr sz="3300" b="0" spc="-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Functional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9883" y="2500883"/>
            <a:ext cx="5820156" cy="37155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62699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Sample</a:t>
            </a:r>
            <a:r>
              <a:rPr sz="3300" b="0" spc="-7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Nonfunctional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20" y="2500883"/>
            <a:ext cx="4937759" cy="37155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17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61683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1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Elicitation</a:t>
            </a:r>
            <a:r>
              <a:rPr sz="3300" b="0" spc="-1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Techniques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175115" cy="24892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170815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knows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problem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solved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therefore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must </a:t>
            </a:r>
            <a:r>
              <a:rPr sz="2300" dirty="0">
                <a:latin typeface="Calibri"/>
                <a:cs typeface="Calibri"/>
              </a:rPr>
              <a:t>look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clues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uncover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solution</a:t>
            </a:r>
            <a:endParaRPr sz="2300">
              <a:latin typeface="Calibri"/>
              <a:cs typeface="Calibri"/>
            </a:endParaRPr>
          </a:p>
          <a:p>
            <a:pPr marL="253365" marR="393065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25" dirty="0">
                <a:latin typeface="Calibri"/>
                <a:cs typeface="Calibri"/>
              </a:rPr>
              <a:t>Unfortunately,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clues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obvious,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notice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details,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talk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witnesses,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follow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leads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ct val="90400"/>
              </a:lnSpc>
              <a:spcBef>
                <a:spcPts val="7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best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thoroughly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search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variety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techniques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make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current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well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understood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before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design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60305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10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Elicitation</a:t>
            </a:r>
            <a:r>
              <a:rPr sz="3300" b="0" spc="-1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in</a:t>
            </a:r>
            <a:r>
              <a:rPr sz="3300" b="0" spc="-11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Practice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19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229725" cy="21342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116839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every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interaction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managers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garner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interest,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support,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enthusiasm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Choose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participants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carefully</a:t>
            </a:r>
            <a:endParaRPr sz="2300">
              <a:latin typeface="Calibri"/>
              <a:cs typeface="Calibri"/>
            </a:endParaRPr>
          </a:p>
          <a:p>
            <a:pPr marL="525780" marR="5080" indent="-265430">
              <a:lnSpc>
                <a:spcPts val="2150"/>
              </a:lnSpc>
              <a:spcBef>
                <a:spcPts val="450"/>
              </a:spcBef>
            </a:pPr>
            <a:r>
              <a:rPr sz="1550" dirty="0">
                <a:solidFill>
                  <a:srgbClr val="911B21"/>
                </a:solidFill>
                <a:latin typeface="Courier New"/>
                <a:cs typeface="Courier New"/>
              </a:rPr>
              <a:t>o</a:t>
            </a:r>
            <a:r>
              <a:rPr sz="1550" spc="204" dirty="0">
                <a:solidFill>
                  <a:srgbClr val="911B21"/>
                </a:solidFill>
                <a:latin typeface="Courier New"/>
                <a:cs typeface="Courier New"/>
              </a:rPr>
              <a:t> </a:t>
            </a:r>
            <a:r>
              <a:rPr sz="1950" b="1" i="1" dirty="0">
                <a:latin typeface="Calibri"/>
                <a:cs typeface="Calibri"/>
              </a:rPr>
              <a:t>Stakeholders</a:t>
            </a:r>
            <a:r>
              <a:rPr sz="1950" b="1" i="1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people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who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affect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system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 who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affected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the </a:t>
            </a:r>
            <a:r>
              <a:rPr sz="1950" spc="-10" dirty="0">
                <a:latin typeface="Calibri"/>
                <a:cs typeface="Calibri"/>
              </a:rPr>
              <a:t>system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49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Make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respectful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people’s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time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2232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5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Phase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45190"/>
            <a:ext cx="9123045" cy="34544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3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Goal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develop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clear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understanding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30" dirty="0">
                <a:latin typeface="Calibri"/>
                <a:cs typeface="Calibri"/>
              </a:rPr>
              <a:t>system’s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29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Understand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45" dirty="0">
                <a:latin typeface="Calibri"/>
                <a:cs typeface="Calibri"/>
              </a:rPr>
              <a:t>“As-</a:t>
            </a:r>
            <a:r>
              <a:rPr sz="1950" dirty="0">
                <a:latin typeface="Calibri"/>
                <a:cs typeface="Calibri"/>
              </a:rPr>
              <a:t>Is”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system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04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Identify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Improvements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1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Develop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“To-</a:t>
            </a:r>
            <a:r>
              <a:rPr sz="1950" dirty="0">
                <a:latin typeface="Calibri"/>
                <a:cs typeface="Calibri"/>
              </a:rPr>
              <a:t>Be”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system </a:t>
            </a:r>
            <a:r>
              <a:rPr sz="1950" spc="-10" dirty="0">
                <a:latin typeface="Calibri"/>
                <a:cs typeface="Calibri"/>
              </a:rPr>
              <a:t>concept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82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critical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thinking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skills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determine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true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causes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problems</a:t>
            </a:r>
            <a:endParaRPr sz="2300">
              <a:latin typeface="Calibri"/>
              <a:cs typeface="Calibri"/>
            </a:endParaRPr>
          </a:p>
          <a:p>
            <a:pPr marL="253365" marR="101600" indent="-241300">
              <a:lnSpc>
                <a:spcPct val="100400"/>
              </a:lnSpc>
              <a:spcBef>
                <a:spcPts val="8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Apply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knowledge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outline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solve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problems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  <a:p>
            <a:pPr marL="253365" marR="395605" indent="-241300">
              <a:lnSpc>
                <a:spcPct val="100400"/>
              </a:lnSpc>
              <a:spcBef>
                <a:spcPts val="83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85" dirty="0">
                <a:latin typeface="Calibri"/>
                <a:cs typeface="Calibri"/>
              </a:rPr>
              <a:t>To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“from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there,”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strong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critical </a:t>
            </a:r>
            <a:r>
              <a:rPr sz="2300" dirty="0">
                <a:latin typeface="Calibri"/>
                <a:cs typeface="Calibri"/>
              </a:rPr>
              <a:t>thinking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skills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87928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Most</a:t>
            </a:r>
            <a:r>
              <a:rPr sz="3300" b="0" spc="-10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Common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8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Elicitation</a:t>
            </a:r>
            <a:r>
              <a:rPr sz="3300" b="0" spc="-10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Techniques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6230610" cy="21621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36245" indent="-423545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AutoNum type="arabicPeriod"/>
              <a:tabLst>
                <a:tab pos="435609" algn="l"/>
                <a:tab pos="436245" algn="l"/>
              </a:tabLst>
            </a:pPr>
            <a:r>
              <a:rPr sz="2300" spc="-10" dirty="0">
                <a:latin typeface="Calibri"/>
                <a:cs typeface="Calibri"/>
              </a:rPr>
              <a:t>Interviews</a:t>
            </a:r>
            <a:endParaRPr sz="2300" dirty="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AutoNum type="arabicPeriod"/>
              <a:tabLst>
                <a:tab pos="435609" algn="l"/>
                <a:tab pos="436245" algn="l"/>
              </a:tabLst>
            </a:pPr>
            <a:r>
              <a:rPr lang="en-US" sz="2300" dirty="0">
                <a:latin typeface="Calibri"/>
                <a:cs typeface="Calibri"/>
              </a:rPr>
              <a:t>Joint Application Development (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lang="en-US" sz="2300" dirty="0">
                <a:latin typeface="Calibri"/>
                <a:cs typeface="Calibri"/>
              </a:rPr>
              <a:t>)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sessions</a:t>
            </a:r>
            <a:endParaRPr sz="2300" dirty="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AutoNum type="arabicPeriod"/>
              <a:tabLst>
                <a:tab pos="435609" algn="l"/>
                <a:tab pos="436245" algn="l"/>
              </a:tabLst>
            </a:pPr>
            <a:r>
              <a:rPr sz="2300" spc="-10" dirty="0">
                <a:latin typeface="Calibri"/>
                <a:cs typeface="Calibri"/>
              </a:rPr>
              <a:t>Questionnaires</a:t>
            </a:r>
            <a:endParaRPr sz="2300" dirty="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AutoNum type="arabicPeriod"/>
              <a:tabLst>
                <a:tab pos="435609" algn="l"/>
                <a:tab pos="436245" algn="l"/>
              </a:tabLst>
            </a:pPr>
            <a:r>
              <a:rPr sz="2300" dirty="0">
                <a:latin typeface="Calibri"/>
                <a:cs typeface="Calibri"/>
              </a:rPr>
              <a:t>Document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 dirty="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AutoNum type="arabicPeriod"/>
              <a:tabLst>
                <a:tab pos="435609" algn="l"/>
                <a:tab pos="436245" algn="l"/>
              </a:tabLst>
            </a:pPr>
            <a:r>
              <a:rPr sz="2300" spc="-10" dirty="0">
                <a:latin typeface="Calibri"/>
                <a:cs typeface="Calibri"/>
              </a:rPr>
              <a:t>Observation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17945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Interviews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676" y="2414534"/>
            <a:ext cx="8512175" cy="3543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4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Most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important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most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used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fact-</a:t>
            </a:r>
            <a:r>
              <a:rPr sz="2150" dirty="0">
                <a:latin typeface="Calibri"/>
                <a:cs typeface="Calibri"/>
              </a:rPr>
              <a:t>finding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technique</a:t>
            </a:r>
            <a:endParaRPr sz="21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300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641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systems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analysts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collects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information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individuals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face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face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3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Who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should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interviewed?</a:t>
            </a:r>
            <a:endParaRPr sz="21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310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6415" algn="l"/>
              </a:tabLst>
            </a:pPr>
            <a:r>
              <a:rPr sz="2150" spc="-10" dirty="0">
                <a:latin typeface="Calibri"/>
                <a:cs typeface="Calibri"/>
              </a:rPr>
              <a:t>Managers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early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project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stages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get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broad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understanding</a:t>
            </a:r>
            <a:endParaRPr sz="21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300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6415" algn="l"/>
              </a:tabLst>
            </a:pPr>
            <a:r>
              <a:rPr sz="2150" dirty="0">
                <a:latin typeface="Calibri"/>
                <a:cs typeface="Calibri"/>
              </a:rPr>
              <a:t>Staff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provide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details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specifics</a:t>
            </a:r>
            <a:r>
              <a:rPr sz="2150" spc="-10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later.</a:t>
            </a:r>
            <a:endParaRPr sz="2150">
              <a:latin typeface="Calibri"/>
              <a:cs typeface="Calibri"/>
            </a:endParaRPr>
          </a:p>
          <a:p>
            <a:pPr marL="525780" marR="5080" lvl="1" indent="-265430">
              <a:lnSpc>
                <a:spcPts val="2060"/>
              </a:lnSpc>
              <a:spcBef>
                <a:spcPts val="80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6415" algn="l"/>
              </a:tabLst>
            </a:pPr>
            <a:r>
              <a:rPr sz="2150" spc="-10" dirty="0">
                <a:latin typeface="Calibri"/>
                <a:cs typeface="Calibri"/>
              </a:rPr>
              <a:t>Political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issues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important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–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may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necessary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interview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influential </a:t>
            </a:r>
            <a:r>
              <a:rPr sz="2150" dirty="0">
                <a:latin typeface="Calibri"/>
                <a:cs typeface="Calibri"/>
              </a:rPr>
              <a:t>people,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even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if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they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too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knowledgeable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3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Interview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Structure</a:t>
            </a:r>
            <a:endParaRPr sz="2150">
              <a:latin typeface="Calibri"/>
              <a:cs typeface="Calibri"/>
            </a:endParaRPr>
          </a:p>
          <a:p>
            <a:pPr marL="526415" indent="-266065">
              <a:lnSpc>
                <a:spcPct val="100000"/>
              </a:lnSpc>
              <a:spcBef>
                <a:spcPts val="395"/>
              </a:spcBef>
              <a:buClr>
                <a:srgbClr val="911B21"/>
              </a:buClr>
              <a:buFont typeface="Courier New"/>
              <a:buChar char="o"/>
              <a:tabLst>
                <a:tab pos="527050" algn="l"/>
              </a:tabLst>
            </a:pPr>
            <a:r>
              <a:rPr sz="1950" spc="-45" dirty="0">
                <a:latin typeface="Calibri"/>
                <a:cs typeface="Calibri"/>
              </a:rPr>
              <a:t>Top-</a:t>
            </a:r>
            <a:r>
              <a:rPr sz="1950" dirty="0">
                <a:latin typeface="Calibri"/>
                <a:cs typeface="Calibri"/>
              </a:rPr>
              <a:t>down</a:t>
            </a:r>
            <a:r>
              <a:rPr sz="1950" spc="484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(broad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specific;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most </a:t>
            </a:r>
            <a:r>
              <a:rPr sz="1950" spc="-10" dirty="0">
                <a:latin typeface="Calibri"/>
                <a:cs typeface="Calibri"/>
              </a:rPr>
              <a:t>common)</a:t>
            </a:r>
            <a:endParaRPr sz="1950">
              <a:latin typeface="Calibri"/>
              <a:cs typeface="Calibri"/>
            </a:endParaRPr>
          </a:p>
          <a:p>
            <a:pPr marL="526415" indent="-266065">
              <a:lnSpc>
                <a:spcPct val="100000"/>
              </a:lnSpc>
              <a:spcBef>
                <a:spcPts val="380"/>
              </a:spcBef>
              <a:buClr>
                <a:srgbClr val="911B21"/>
              </a:buClr>
              <a:buFont typeface="Courier New"/>
              <a:buChar char="o"/>
              <a:tabLst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Bottom-up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(specific to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broad; useful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collecting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details)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3186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Three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Types</a:t>
            </a:r>
            <a:r>
              <a:rPr sz="3300" b="0" spc="-7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of</a:t>
            </a:r>
            <a:r>
              <a:rPr sz="3300" b="0" spc="-8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Questions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9945" y="2498597"/>
          <a:ext cx="9387840" cy="369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 of</a:t>
                      </a: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Explanation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80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Closed-Ended</a:t>
                      </a:r>
                      <a:r>
                        <a:rPr sz="14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Questions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answer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310515" indent="-236854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telephone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orders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day?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10515" indent="-236854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14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orders?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10515" marR="459740" indent="-236220">
                        <a:lnSpc>
                          <a:spcPct val="102099"/>
                        </a:lnSpc>
                        <a:spcBef>
                          <a:spcPts val="10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missing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monthly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report?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2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Open-Ended</a:t>
                      </a:r>
                      <a:r>
                        <a:rPr sz="14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Questions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161925">
                        <a:lnSpc>
                          <a:spcPct val="102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Seek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wide-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ranging</a:t>
                      </a:r>
                      <a:r>
                        <a:rPr sz="14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response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interviewee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310515" marR="488315" indent="-236220">
                        <a:lnSpc>
                          <a:spcPct val="102000"/>
                        </a:lnSpc>
                        <a:spcBef>
                          <a:spcPts val="204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think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way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invoices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currently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processed?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10515" marR="94615" indent="-236220">
                        <a:lnSpc>
                          <a:spcPct val="102000"/>
                        </a:lnSpc>
                        <a:spcBef>
                          <a:spcPts val="15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face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daily basis?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10515" marR="328930" indent="-236220">
                        <a:lnSpc>
                          <a:spcPct val="102000"/>
                        </a:lnSpc>
                        <a:spcBef>
                          <a:spcPts val="15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improvements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would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way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10515" indent="-236854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invoices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processed?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Probing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Questions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93980">
                        <a:lnSpc>
                          <a:spcPct val="102400"/>
                        </a:lnSpc>
                        <a:spcBef>
                          <a:spcPts val="20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Follow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just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been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discussed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interviewer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learn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more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310515" indent="-236854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Why?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10515" indent="-236854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give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example?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310515" indent="-236854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"/>
                        <a:buChar char="•"/>
                        <a:tabLst>
                          <a:tab pos="310515" algn="l"/>
                          <a:tab pos="311150" algn="l"/>
                        </a:tabLst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explain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detail?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705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More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on</a:t>
            </a: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Interviewing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8745220" cy="2182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508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35" dirty="0">
                <a:latin typeface="Calibri"/>
                <a:cs typeface="Calibri"/>
              </a:rPr>
              <a:t>You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ask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about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readily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available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sources</a:t>
            </a:r>
            <a:endParaRPr sz="2300">
              <a:latin typeface="Calibri"/>
              <a:cs typeface="Calibri"/>
            </a:endParaRPr>
          </a:p>
          <a:p>
            <a:pPr marL="253365" marR="119380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25" dirty="0">
                <a:latin typeface="Calibri"/>
                <a:cs typeface="Calibri"/>
              </a:rPr>
              <a:t>Your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anticipate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interviewee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likely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know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0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better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another</a:t>
            </a:r>
            <a:endParaRPr sz="2300">
              <a:latin typeface="Calibri"/>
              <a:cs typeface="Calibri"/>
            </a:endParaRPr>
          </a:p>
          <a:p>
            <a:pPr marL="260985">
              <a:lnSpc>
                <a:spcPct val="100000"/>
              </a:lnSpc>
              <a:spcBef>
                <a:spcPts val="229"/>
              </a:spcBef>
            </a:pPr>
            <a:r>
              <a:rPr sz="1550" dirty="0">
                <a:solidFill>
                  <a:srgbClr val="911B21"/>
                </a:solidFill>
                <a:latin typeface="Courier New"/>
                <a:cs typeface="Courier New"/>
              </a:rPr>
              <a:t>o</a:t>
            </a:r>
            <a:r>
              <a:rPr sz="1550" spc="270" dirty="0">
                <a:solidFill>
                  <a:srgbClr val="911B21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alibri"/>
                <a:cs typeface="Calibri"/>
              </a:rPr>
              <a:t>Usually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combination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questions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during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interview.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8404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85" dirty="0">
                <a:solidFill>
                  <a:srgbClr val="196E78"/>
                </a:solidFill>
                <a:latin typeface="Calibri"/>
                <a:cs typeface="Calibri"/>
              </a:rPr>
              <a:t>Top-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Down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and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 Bottom-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Up</a:t>
            </a:r>
            <a:r>
              <a:rPr sz="3300" b="0" spc="-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Questioning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Strategies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4748" y="2500883"/>
            <a:ext cx="5710428" cy="37155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84594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Interview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as</a:t>
            </a:r>
            <a:r>
              <a:rPr sz="3300" b="0" spc="-8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Elicitation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Technique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4279900" cy="34016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300" b="1" spc="-10" dirty="0">
                <a:latin typeface="Calibri"/>
                <a:cs typeface="Calibri"/>
              </a:rPr>
              <a:t>Strengths</a:t>
            </a:r>
            <a:endParaRPr sz="2300">
              <a:latin typeface="Calibri"/>
              <a:cs typeface="Calibri"/>
            </a:endParaRPr>
          </a:p>
          <a:p>
            <a:pPr marL="390525" marR="195580" indent="-378460">
              <a:lnSpc>
                <a:spcPts val="2500"/>
              </a:lnSpc>
              <a:spcBef>
                <a:spcPts val="86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300" spc="-10" dirty="0">
                <a:latin typeface="Calibri"/>
                <a:cs typeface="Calibri"/>
              </a:rPr>
              <a:t>Interviewee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respond</a:t>
            </a:r>
            <a:r>
              <a:rPr sz="2300" spc="-10" dirty="0">
                <a:latin typeface="Calibri"/>
                <a:cs typeface="Calibri"/>
              </a:rPr>
              <a:t> freely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openly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questions</a:t>
            </a:r>
            <a:endParaRPr sz="2300">
              <a:latin typeface="Calibri"/>
              <a:cs typeface="Calibri"/>
            </a:endParaRPr>
          </a:p>
          <a:p>
            <a:pPr marL="390525" marR="466090" indent="-378460">
              <a:lnSpc>
                <a:spcPts val="2500"/>
              </a:lnSpc>
              <a:spcBef>
                <a:spcPts val="8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300" spc="-10" dirty="0">
                <a:latin typeface="Calibri"/>
                <a:cs typeface="Calibri"/>
              </a:rPr>
              <a:t>Interviewee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asked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feedback</a:t>
            </a:r>
            <a:endParaRPr sz="2300">
              <a:latin typeface="Calibri"/>
              <a:cs typeface="Calibri"/>
            </a:endParaRPr>
          </a:p>
          <a:p>
            <a:pPr marL="390525" marR="458470" indent="-378460">
              <a:lnSpc>
                <a:spcPts val="2500"/>
              </a:lnSpc>
              <a:spcBef>
                <a:spcPts val="819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adapted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or </a:t>
            </a:r>
            <a:r>
              <a:rPr sz="2300" spc="-10" dirty="0">
                <a:latin typeface="Calibri"/>
                <a:cs typeface="Calibri"/>
              </a:rPr>
              <a:t>reworded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individual</a:t>
            </a:r>
            <a:endParaRPr sz="2300">
              <a:latin typeface="Calibri"/>
              <a:cs typeface="Calibri"/>
            </a:endParaRPr>
          </a:p>
          <a:p>
            <a:pPr marL="390525" marR="5080" indent="-378460">
              <a:lnSpc>
                <a:spcPts val="2500"/>
              </a:lnSpc>
              <a:spcBef>
                <a:spcPts val="810"/>
              </a:spcBef>
              <a:buFont typeface="Arial"/>
              <a:buChar char="•"/>
              <a:tabLst>
                <a:tab pos="390525" algn="l"/>
                <a:tab pos="391160" algn="l"/>
              </a:tabLst>
            </a:pPr>
            <a:r>
              <a:rPr sz="2300" spc="-20" dirty="0">
                <a:latin typeface="Calibri"/>
                <a:cs typeface="Calibri"/>
              </a:rPr>
              <a:t>Interviewee’s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nonverbal </a:t>
            </a:r>
            <a:r>
              <a:rPr sz="2300" dirty="0">
                <a:latin typeface="Calibri"/>
                <a:cs typeface="Calibri"/>
              </a:rPr>
              <a:t>communication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observed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6088" y="2405320"/>
            <a:ext cx="3956685" cy="329755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300" b="1" spc="-10" dirty="0">
                <a:latin typeface="Calibri"/>
                <a:cs typeface="Calibri"/>
              </a:rPr>
              <a:t>Weaknesses</a:t>
            </a:r>
            <a:endParaRPr sz="2300">
              <a:latin typeface="Calibri"/>
              <a:cs typeface="Calibri"/>
            </a:endParaRPr>
          </a:p>
          <a:p>
            <a:pPr marL="253365" marR="340360" indent="-241300">
              <a:lnSpc>
                <a:spcPts val="2500"/>
              </a:lnSpc>
              <a:spcBef>
                <a:spcPts val="86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Very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time-</a:t>
            </a:r>
            <a:r>
              <a:rPr sz="2300" dirty="0">
                <a:latin typeface="Calibri"/>
                <a:cs typeface="Calibri"/>
              </a:rPr>
              <a:t>consuming,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and </a:t>
            </a:r>
            <a:r>
              <a:rPr sz="2300" spc="-10" dirty="0">
                <a:latin typeface="Calibri"/>
                <a:cs typeface="Calibri"/>
              </a:rPr>
              <a:t>therefore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costly,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fact-</a:t>
            </a:r>
            <a:r>
              <a:rPr sz="2300" spc="-10" dirty="0">
                <a:latin typeface="Calibri"/>
                <a:cs typeface="Calibri"/>
              </a:rPr>
              <a:t>finding approach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ct val="90400"/>
              </a:lnSpc>
              <a:spcBef>
                <a:spcPts val="77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Success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highly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dependent</a:t>
            </a:r>
            <a:r>
              <a:rPr sz="2300" spc="-25" dirty="0">
                <a:latin typeface="Calibri"/>
                <a:cs typeface="Calibri"/>
              </a:rPr>
              <a:t> on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analyst's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human </a:t>
            </a:r>
            <a:r>
              <a:rPr sz="2300" dirty="0">
                <a:latin typeface="Calibri"/>
                <a:cs typeface="Calibri"/>
              </a:rPr>
              <a:t>relations</a:t>
            </a:r>
            <a:r>
              <a:rPr sz="2300" spc="-1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skills</a:t>
            </a:r>
            <a:endParaRPr sz="2300">
              <a:latin typeface="Calibri"/>
              <a:cs typeface="Calibri"/>
            </a:endParaRPr>
          </a:p>
          <a:p>
            <a:pPr marL="253365" marR="128905" indent="-241300">
              <a:lnSpc>
                <a:spcPts val="2500"/>
              </a:lnSpc>
              <a:spcBef>
                <a:spcPts val="86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May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impractical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dirty="0">
                <a:latin typeface="Calibri"/>
                <a:cs typeface="Calibri"/>
              </a:rPr>
              <a:t>location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interviewees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6183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Preparing</a:t>
            </a:r>
            <a:r>
              <a:rPr sz="3300" b="0" spc="-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for</a:t>
            </a:r>
            <a:r>
              <a:rPr sz="3300" b="0" spc="-5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5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Interview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164320" cy="29114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156845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35" dirty="0">
                <a:latin typeface="Calibri"/>
                <a:cs typeface="Calibri"/>
              </a:rPr>
              <a:t>You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topics/issues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will </a:t>
            </a:r>
            <a:r>
              <a:rPr sz="2300" dirty="0">
                <a:latin typeface="Calibri"/>
                <a:cs typeface="Calibri"/>
              </a:rPr>
              <a:t>ask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appropriate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order</a:t>
            </a:r>
            <a:endParaRPr sz="2300">
              <a:latin typeface="Calibri"/>
              <a:cs typeface="Calibri"/>
            </a:endParaRPr>
          </a:p>
          <a:p>
            <a:pPr marL="253365" marR="241935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Confirm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which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interviewee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knowledge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not </a:t>
            </a:r>
            <a:r>
              <a:rPr sz="2300" dirty="0">
                <a:latin typeface="Calibri"/>
                <a:cs typeface="Calibri"/>
              </a:rPr>
              <a:t>ask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answer</a:t>
            </a:r>
            <a:endParaRPr sz="2300">
              <a:latin typeface="Calibri"/>
              <a:cs typeface="Calibri"/>
            </a:endParaRPr>
          </a:p>
          <a:p>
            <a:pPr marL="253365" marR="650240" indent="-241300">
              <a:lnSpc>
                <a:spcPts val="2500"/>
              </a:lnSpc>
              <a:spcBef>
                <a:spcPts val="81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Structured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closed-</a:t>
            </a:r>
            <a:r>
              <a:rPr sz="2300" dirty="0">
                <a:latin typeface="Calibri"/>
                <a:cs typeface="Calibri"/>
              </a:rPr>
              <a:t>ended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take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time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prepare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than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unstructured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interviews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490"/>
              </a:lnSpc>
              <a:spcBef>
                <a:spcPts val="82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When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schedule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interview,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inform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interviewee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reason</a:t>
            </a:r>
            <a:r>
              <a:rPr sz="2300" spc="-25" dirty="0">
                <a:latin typeface="Calibri"/>
                <a:cs typeface="Calibri"/>
              </a:rPr>
              <a:t> for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discussing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3256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Conducting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Interview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14439"/>
            <a:ext cx="8549640" cy="349440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37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first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build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rapport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interviewee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220"/>
              </a:lnSpc>
              <a:spcBef>
                <a:spcPts val="8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critical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carefully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record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interviewee provides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ts val="2335"/>
              </a:lnSpc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spc="-25" dirty="0">
                <a:latin typeface="Calibri"/>
                <a:cs typeface="Calibri"/>
              </a:rPr>
              <a:t>Take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lots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notes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ts val="2755"/>
              </a:lnSpc>
              <a:spcBef>
                <a:spcPts val="2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understand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something,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sure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ask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ts val="2335"/>
              </a:lnSpc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Do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afraid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ask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“dumb</a:t>
            </a:r>
            <a:r>
              <a:rPr sz="1950" spc="-10" dirty="0">
                <a:latin typeface="Calibri"/>
                <a:cs typeface="Calibri"/>
              </a:rPr>
              <a:t> questions”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Separate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facts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opinion</a:t>
            </a:r>
            <a:endParaRPr sz="2300">
              <a:latin typeface="Calibri"/>
              <a:cs typeface="Calibri"/>
            </a:endParaRPr>
          </a:p>
          <a:p>
            <a:pPr marL="253365" marR="441325" indent="-241300">
              <a:lnSpc>
                <a:spcPts val="2220"/>
              </a:lnSpc>
              <a:spcBef>
                <a:spcPts val="8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draws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close,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give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interviewee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time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ask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thinks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important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30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Briefly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explain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happen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next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4037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Post-</a:t>
            </a:r>
            <a:r>
              <a:rPr sz="3300" b="0" spc="-8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interview</a:t>
            </a:r>
            <a:r>
              <a:rPr sz="3300" b="0" spc="-8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Follow-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Up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28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9250680" cy="20294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After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35" dirty="0">
                <a:latin typeface="Calibri"/>
                <a:cs typeface="Calibri"/>
              </a:rPr>
              <a:t>over,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prepare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report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interview</a:t>
            </a:r>
            <a:r>
              <a:rPr sz="2300" b="1" i="1" spc="-40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report</a:t>
            </a:r>
            <a:r>
              <a:rPr sz="2300" b="1" i="1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describes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contains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notes</a:t>
            </a:r>
            <a:endParaRPr sz="2300">
              <a:latin typeface="Calibri"/>
              <a:cs typeface="Calibri"/>
            </a:endParaRPr>
          </a:p>
          <a:p>
            <a:pPr marL="253365" marR="594360" indent="-241300">
              <a:lnSpc>
                <a:spcPts val="2490"/>
              </a:lnSpc>
              <a:spcBef>
                <a:spcPts val="8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Often,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report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interviewee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request</a:t>
            </a:r>
            <a:r>
              <a:rPr sz="2300" spc="-25" dirty="0">
                <a:latin typeface="Calibri"/>
                <a:cs typeface="Calibri"/>
              </a:rPr>
              <a:t> to </a:t>
            </a:r>
            <a:r>
              <a:rPr sz="2300" dirty="0">
                <a:latin typeface="Calibri"/>
                <a:cs typeface="Calibri"/>
              </a:rPr>
              <a:t>read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inform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clarifications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updates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62103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Joint</a:t>
            </a:r>
            <a:r>
              <a:rPr sz="3300" b="0" spc="-10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Application</a:t>
            </a:r>
            <a:r>
              <a:rPr sz="3300" b="0" spc="-10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Development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(JAD)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29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47087"/>
            <a:ext cx="9231630" cy="343725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marR="24130" indent="-241300">
              <a:lnSpc>
                <a:spcPct val="802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b="1" i="1" dirty="0">
                <a:latin typeface="Calibri"/>
                <a:cs typeface="Calibri"/>
              </a:rPr>
              <a:t>Joint</a:t>
            </a:r>
            <a:r>
              <a:rPr sz="2300" b="1" i="1" spc="-45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Application</a:t>
            </a:r>
            <a:r>
              <a:rPr sz="2300" b="1" i="1" spc="-50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Development</a:t>
            </a:r>
            <a:r>
              <a:rPr sz="2300" b="1" i="1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(JAD)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gathering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technique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project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team,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users,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management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together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identify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Its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goal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produce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complete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document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220"/>
              </a:lnSpc>
              <a:spcBef>
                <a:spcPts val="8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Directly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involves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project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sponsor,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managers,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 analysts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3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Requires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trained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facilitator</a:t>
            </a:r>
            <a:endParaRPr sz="2300">
              <a:latin typeface="Calibri"/>
              <a:cs typeface="Calibri"/>
            </a:endParaRPr>
          </a:p>
          <a:p>
            <a:pPr marL="253365" marR="991235" indent="-241300">
              <a:lnSpc>
                <a:spcPts val="2220"/>
              </a:lnSpc>
              <a:spcBef>
                <a:spcPts val="8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Requires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comfortable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facility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long-</a:t>
            </a:r>
            <a:r>
              <a:rPr sz="2300" dirty="0">
                <a:latin typeface="Calibri"/>
                <a:cs typeface="Calibri"/>
              </a:rPr>
              <a:t>term,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intensive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work; preferably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off-</a:t>
            </a:r>
            <a:r>
              <a:rPr sz="2300" spc="-20" dirty="0">
                <a:latin typeface="Calibri"/>
                <a:cs typeface="Calibri"/>
              </a:rPr>
              <a:t>site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30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Expensive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valuable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204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r>
              <a:rPr sz="3300" b="0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Phase</a:t>
            </a:r>
            <a:r>
              <a:rPr sz="330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10" dirty="0">
                <a:solidFill>
                  <a:srgbClr val="196E78"/>
                </a:solidFill>
                <a:latin typeface="Calibri"/>
                <a:cs typeface="Calibri"/>
              </a:rPr>
              <a:t>Continued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249410" cy="34620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490855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unrealistic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expect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true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delivered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</a:t>
            </a:r>
            <a:r>
              <a:rPr sz="2300" dirty="0">
                <a:latin typeface="Calibri"/>
                <a:cs typeface="Calibri"/>
              </a:rPr>
              <a:t>few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conversations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users</a:t>
            </a:r>
            <a:endParaRPr sz="2300">
              <a:latin typeface="Calibri"/>
              <a:cs typeface="Calibri"/>
            </a:endParaRPr>
          </a:p>
          <a:p>
            <a:pPr marL="253365" marR="328295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number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techniques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tools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facilitate </a:t>
            </a:r>
            <a:r>
              <a:rPr sz="2300" dirty="0">
                <a:latin typeface="Calibri"/>
                <a:cs typeface="Calibri"/>
              </a:rPr>
              <a:t>this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discovering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0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final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deliverable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phase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b="1" i="1" spc="-10" dirty="0">
                <a:latin typeface="Calibri"/>
                <a:cs typeface="Calibri"/>
              </a:rPr>
              <a:t>system</a:t>
            </a:r>
            <a:r>
              <a:rPr sz="2300" b="1" i="1" spc="-50" dirty="0">
                <a:latin typeface="Calibri"/>
                <a:cs typeface="Calibri"/>
              </a:rPr>
              <a:t> </a:t>
            </a:r>
            <a:r>
              <a:rPr sz="2300" b="1" i="1" spc="-10" dirty="0">
                <a:latin typeface="Calibri"/>
                <a:cs typeface="Calibri"/>
              </a:rPr>
              <a:t>proposal</a:t>
            </a:r>
            <a:endParaRPr sz="2300">
              <a:latin typeface="Calibri"/>
              <a:cs typeface="Calibri"/>
            </a:endParaRPr>
          </a:p>
          <a:p>
            <a:pPr marL="525780" marR="7620" indent="-265430">
              <a:lnSpc>
                <a:spcPts val="2140"/>
              </a:lnSpc>
              <a:spcBef>
                <a:spcPts val="465"/>
              </a:spcBef>
            </a:pPr>
            <a:r>
              <a:rPr sz="1550" dirty="0">
                <a:solidFill>
                  <a:srgbClr val="911B21"/>
                </a:solidFill>
                <a:latin typeface="Courier New"/>
                <a:cs typeface="Courier New"/>
              </a:rPr>
              <a:t>o</a:t>
            </a:r>
            <a:r>
              <a:rPr sz="1550" spc="240" dirty="0">
                <a:solidFill>
                  <a:srgbClr val="911B21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alibri"/>
                <a:cs typeface="Calibri"/>
              </a:rPr>
              <a:t>This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document compiling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detailed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requirements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definition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statement,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use </a:t>
            </a:r>
            <a:r>
              <a:rPr sz="1950" dirty="0">
                <a:latin typeface="Calibri"/>
                <a:cs typeface="Calibri"/>
              </a:rPr>
              <a:t>cases, process models,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data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model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together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revised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feasibility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analysis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and </a:t>
            </a:r>
            <a:r>
              <a:rPr sz="1950" dirty="0">
                <a:latin typeface="Calibri"/>
                <a:cs typeface="Calibri"/>
              </a:rPr>
              <a:t>work </a:t>
            </a:r>
            <a:r>
              <a:rPr sz="1950" spc="-20" dirty="0">
                <a:latin typeface="Calibri"/>
                <a:cs typeface="Calibri"/>
              </a:rPr>
              <a:t>plan</a:t>
            </a:r>
            <a:endParaRPr sz="195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0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conclusion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phase,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proposal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presented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approval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committee,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usually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system</a:t>
            </a:r>
            <a:r>
              <a:rPr sz="2300" b="1" i="1" spc="-40" dirty="0">
                <a:latin typeface="Calibri"/>
                <a:cs typeface="Calibri"/>
              </a:rPr>
              <a:t> </a:t>
            </a:r>
            <a:r>
              <a:rPr sz="2300" b="1" i="1" spc="-10" dirty="0">
                <a:latin typeface="Calibri"/>
                <a:cs typeface="Calibri"/>
              </a:rPr>
              <a:t>walk-through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9458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Electronic</a:t>
            </a:r>
            <a:r>
              <a:rPr sz="3300" b="0" spc="-7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JAD</a:t>
            </a:r>
            <a:r>
              <a:rPr sz="3300" b="0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or</a:t>
            </a:r>
            <a:r>
              <a:rPr sz="3300" b="0" spc="-5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e-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JAD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8738235" cy="23469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Any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activity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experience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problems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dynamics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e-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helps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overcome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dynamic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issues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dominance,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status differences,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fear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reprisal</a:t>
            </a:r>
            <a:endParaRPr sz="2300">
              <a:latin typeface="Calibri"/>
              <a:cs typeface="Calibri"/>
            </a:endParaRPr>
          </a:p>
          <a:p>
            <a:pPr marL="253365" marR="45720" indent="-241300">
              <a:lnSpc>
                <a:spcPts val="2500"/>
              </a:lnSpc>
              <a:spcBef>
                <a:spcPts val="81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e-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contribute,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comment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rate </a:t>
            </a:r>
            <a:r>
              <a:rPr sz="2300" dirty="0">
                <a:latin typeface="Calibri"/>
                <a:cs typeface="Calibri"/>
              </a:rPr>
              <a:t>ideas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anonymously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Requires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trained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e-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facilitator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groupware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software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22110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More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on</a:t>
            </a: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JAD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243060" cy="32423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508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Participants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selected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basis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contribute,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broad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mix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organizational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levels,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build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political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support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180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Should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released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regular duties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attend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JAD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sessions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little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half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several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weeks</a:t>
            </a:r>
            <a:endParaRPr sz="2300">
              <a:latin typeface="Calibri"/>
              <a:cs typeface="Calibri"/>
            </a:endParaRPr>
          </a:p>
          <a:p>
            <a:pPr marL="253365" marR="74930" indent="-241300">
              <a:lnSpc>
                <a:spcPts val="2500"/>
              </a:lnSpc>
              <a:spcBef>
                <a:spcPts val="8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JAD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sessions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usually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designed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structured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along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principles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interviews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17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Closed-ended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questions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seldom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used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prepare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participants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session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705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Conducting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JAD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Session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8949690" cy="36957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Most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sessions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follow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formal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agenda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Most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also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formal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ground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rules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appropriate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behavior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facilitator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three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638810" lvl="1" indent="-378460">
              <a:lnSpc>
                <a:spcPct val="100000"/>
              </a:lnSpc>
              <a:spcBef>
                <a:spcPts val="229"/>
              </a:spcBef>
              <a:buClr>
                <a:srgbClr val="911B21"/>
              </a:buClr>
              <a:buSzPct val="79487"/>
              <a:buAutoNum type="arabicPeriod"/>
              <a:tabLst>
                <a:tab pos="638810" algn="l"/>
                <a:tab pos="639445" algn="l"/>
              </a:tabLst>
            </a:pPr>
            <a:r>
              <a:rPr sz="1950" dirty="0">
                <a:latin typeface="Calibri"/>
                <a:cs typeface="Calibri"/>
              </a:rPr>
              <a:t>They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ensure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group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sticks 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agenda</a:t>
            </a:r>
            <a:endParaRPr sz="1950">
              <a:latin typeface="Calibri"/>
              <a:cs typeface="Calibri"/>
            </a:endParaRPr>
          </a:p>
          <a:p>
            <a:pPr marL="638810" marR="5080" lvl="1" indent="-378460">
              <a:lnSpc>
                <a:spcPts val="2140"/>
              </a:lnSpc>
              <a:spcBef>
                <a:spcPts val="455"/>
              </a:spcBef>
              <a:buClr>
                <a:srgbClr val="911B21"/>
              </a:buClr>
              <a:buSzPct val="79487"/>
              <a:buAutoNum type="arabicPeriod"/>
              <a:tabLst>
                <a:tab pos="638810" algn="l"/>
                <a:tab pos="639445" algn="l"/>
              </a:tabLst>
            </a:pPr>
            <a:r>
              <a:rPr sz="1950" dirty="0">
                <a:latin typeface="Calibri"/>
                <a:cs typeface="Calibri"/>
              </a:rPr>
              <a:t>They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help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group understand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technical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terms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jargon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surround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system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development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process</a:t>
            </a:r>
            <a:endParaRPr sz="1950">
              <a:latin typeface="Calibri"/>
              <a:cs typeface="Calibri"/>
            </a:endParaRPr>
          </a:p>
          <a:p>
            <a:pPr marL="638810" lvl="1" indent="-378460">
              <a:lnSpc>
                <a:spcPct val="100000"/>
              </a:lnSpc>
              <a:spcBef>
                <a:spcPts val="175"/>
              </a:spcBef>
              <a:buClr>
                <a:srgbClr val="911B21"/>
              </a:buClr>
              <a:buSzPct val="79487"/>
              <a:buAutoNum type="arabicPeriod"/>
              <a:tabLst>
                <a:tab pos="638810" algn="l"/>
                <a:tab pos="639445" algn="l"/>
              </a:tabLst>
            </a:pPr>
            <a:r>
              <a:rPr sz="1950" dirty="0">
                <a:latin typeface="Calibri"/>
                <a:cs typeface="Calibri"/>
              </a:rPr>
              <a:t>They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record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group’s </a:t>
            </a:r>
            <a:r>
              <a:rPr sz="1950" dirty="0">
                <a:latin typeface="Calibri"/>
                <a:cs typeface="Calibri"/>
              </a:rPr>
              <a:t>input on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public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display </a:t>
            </a:r>
            <a:r>
              <a:rPr sz="1950" spc="-20" dirty="0">
                <a:latin typeface="Calibri"/>
                <a:cs typeface="Calibri"/>
              </a:rPr>
              <a:t>area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3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facilitator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help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resolve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issues</a:t>
            </a:r>
            <a:endParaRPr sz="2300">
              <a:latin typeface="Calibri"/>
              <a:cs typeface="Calibri"/>
            </a:endParaRPr>
          </a:p>
          <a:p>
            <a:pPr marL="253365" marR="76200" indent="-241300">
              <a:lnSpc>
                <a:spcPts val="2500"/>
              </a:lnSpc>
              <a:spcBef>
                <a:spcPts val="8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common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participants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make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several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tools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during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session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fully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3381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Post-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JAD</a:t>
            </a:r>
            <a:r>
              <a:rPr sz="3300" b="0" spc="1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Follow-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Up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8656320" cy="1538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37846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post-</a:t>
            </a:r>
            <a:r>
              <a:rPr sz="2300" dirty="0">
                <a:latin typeface="Calibri"/>
                <a:cs typeface="Calibri"/>
              </a:rPr>
              <a:t>session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report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prepared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circulated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among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session attendees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post-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session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report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essentially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report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Usually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takes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week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two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26015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Questionnaires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676" y="2474441"/>
            <a:ext cx="9239250" cy="27920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508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questionnaire</a:t>
            </a:r>
            <a:r>
              <a:rPr sz="2300" b="1" i="1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written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obtaining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from </a:t>
            </a:r>
            <a:r>
              <a:rPr sz="2300" spc="-10" dirty="0">
                <a:latin typeface="Calibri"/>
                <a:cs typeface="Calibri"/>
              </a:rPr>
              <a:t>individuals</a:t>
            </a:r>
            <a:endParaRPr sz="230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595"/>
              </a:spcBef>
              <a:buClr>
                <a:srgbClr val="911B21"/>
              </a:buClr>
              <a:buFont typeface="Courier New"/>
              <a:buChar char="o"/>
              <a:tabLst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Mass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produced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distributed</a:t>
            </a:r>
            <a:endParaRPr sz="19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620"/>
              </a:spcBef>
              <a:buClr>
                <a:srgbClr val="911B21"/>
              </a:buClr>
              <a:buFont typeface="Courier New"/>
              <a:buChar char="o"/>
              <a:tabLst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Respondents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complete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questionnaire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their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own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time</a:t>
            </a:r>
            <a:endParaRPr sz="1950">
              <a:latin typeface="Calibri"/>
              <a:cs typeface="Calibri"/>
            </a:endParaRPr>
          </a:p>
          <a:p>
            <a:pPr marL="253365" marR="513080" indent="-241300">
              <a:lnSpc>
                <a:spcPts val="2320"/>
              </a:lnSpc>
              <a:spcBef>
                <a:spcPts val="8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Facts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collected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large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number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people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while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maintaining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uniform responses</a:t>
            </a:r>
            <a:endParaRPr sz="2150">
              <a:latin typeface="Calibri"/>
              <a:cs typeface="Calibri"/>
            </a:endParaRPr>
          </a:p>
          <a:p>
            <a:pPr marL="526415" marR="31750" lvl="1" indent="-265430">
              <a:lnSpc>
                <a:spcPts val="2140"/>
              </a:lnSpc>
              <a:spcBef>
                <a:spcPts val="835"/>
              </a:spcBef>
              <a:buClr>
                <a:srgbClr val="911B21"/>
              </a:buClr>
              <a:buFont typeface="Courier New"/>
              <a:buChar char="o"/>
              <a:tabLst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When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dealing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large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audience,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other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fact-</a:t>
            </a:r>
            <a:r>
              <a:rPr sz="1950" dirty="0">
                <a:latin typeface="Calibri"/>
                <a:cs typeface="Calibri"/>
              </a:rPr>
              <a:t>finding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technique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tabulate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same facts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efficiently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5826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Questionnaires</a:t>
            </a:r>
            <a:r>
              <a:rPr sz="3300" b="0" spc="-1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10" dirty="0">
                <a:solidFill>
                  <a:srgbClr val="196E78"/>
                </a:solidFill>
                <a:latin typeface="Calibri"/>
                <a:cs typeface="Calibri"/>
              </a:rPr>
              <a:t>Continued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251315" cy="36493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15367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first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step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select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individuals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whom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questionnaire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be </a:t>
            </a:r>
            <a:r>
              <a:rPr sz="2300" spc="-20" dirty="0">
                <a:latin typeface="Calibri"/>
                <a:cs typeface="Calibri"/>
              </a:rPr>
              <a:t>sent</a:t>
            </a:r>
            <a:endParaRPr sz="2300">
              <a:latin typeface="Calibri"/>
              <a:cs typeface="Calibri"/>
            </a:endParaRPr>
          </a:p>
          <a:p>
            <a:pPr marL="253365" marR="920115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Developing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good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critical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questionnaires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because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questionnaire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clarified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1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35" dirty="0">
                <a:latin typeface="Calibri"/>
                <a:cs typeface="Calibri"/>
              </a:rPr>
              <a:t>You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clear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understanding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collected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from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questionnaire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analyzed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used</a:t>
            </a:r>
            <a:endParaRPr sz="2300">
              <a:latin typeface="Calibri"/>
              <a:cs typeface="Calibri"/>
            </a:endParaRPr>
          </a:p>
          <a:p>
            <a:pPr marL="253365" marR="416559" indent="-241300">
              <a:lnSpc>
                <a:spcPts val="2490"/>
              </a:lnSpc>
              <a:spcBef>
                <a:spcPts val="82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relatively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consistent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style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respondent </a:t>
            </a:r>
            <a:r>
              <a:rPr sz="2300" dirty="0">
                <a:latin typeface="Calibri"/>
                <a:cs typeface="Calibri"/>
              </a:rPr>
              <a:t>does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instructions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</a:t>
            </a:r>
            <a:endParaRPr sz="2300">
              <a:latin typeface="Calibri"/>
              <a:cs typeface="Calibri"/>
            </a:endParaRPr>
          </a:p>
          <a:p>
            <a:pPr marL="253365" marR="309245" indent="-241300">
              <a:lnSpc>
                <a:spcPts val="2490"/>
              </a:lnSpc>
              <a:spcBef>
                <a:spcPts val="83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issue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administering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questionnaire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getting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participants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complete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questionnaire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back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6964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Good</a:t>
            </a:r>
            <a:r>
              <a:rPr sz="3300" b="0" spc="-8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Questionnaire</a:t>
            </a:r>
            <a:r>
              <a:rPr sz="3300" b="0" spc="-8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Design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14439"/>
            <a:ext cx="7892415" cy="35020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37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Begin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nonthreatening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interesting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8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items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logically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coherent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sections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8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put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items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very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questionnaire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crowd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page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many</a:t>
            </a:r>
            <a:r>
              <a:rPr sz="2300" spc="-10" dirty="0">
                <a:latin typeface="Calibri"/>
                <a:cs typeface="Calibri"/>
              </a:rPr>
              <a:t> items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Avoid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abbreviations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Avoid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biased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suggestive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items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terms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Number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avoid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confusion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Pretest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questionnaire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identify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confusing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2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anonymity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respondents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29" y="1654641"/>
            <a:ext cx="84931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0" dirty="0">
                <a:solidFill>
                  <a:srgbClr val="196E78"/>
                </a:solidFill>
                <a:latin typeface="Calibri"/>
                <a:cs typeface="Calibri"/>
              </a:rPr>
              <a:t>Questionnaires</a:t>
            </a:r>
            <a:r>
              <a:rPr sz="2950" b="0" spc="-10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950" b="0" dirty="0">
                <a:solidFill>
                  <a:srgbClr val="196E78"/>
                </a:solidFill>
                <a:latin typeface="Calibri"/>
                <a:cs typeface="Calibri"/>
              </a:rPr>
              <a:t>as</a:t>
            </a:r>
            <a:r>
              <a:rPr sz="2950" b="0" spc="-5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950" b="0" dirty="0">
                <a:solidFill>
                  <a:srgbClr val="196E78"/>
                </a:solidFill>
                <a:latin typeface="Calibri"/>
                <a:cs typeface="Calibri"/>
              </a:rPr>
              <a:t>a</a:t>
            </a:r>
            <a:r>
              <a:rPr sz="2950" b="0" spc="-5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95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2950" b="0" spc="-8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950" b="0" dirty="0">
                <a:solidFill>
                  <a:srgbClr val="196E78"/>
                </a:solidFill>
                <a:latin typeface="Calibri"/>
                <a:cs typeface="Calibri"/>
              </a:rPr>
              <a:t>Elicitation</a:t>
            </a:r>
            <a:r>
              <a:rPr sz="2950" b="0" spc="-9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2950" b="0" spc="-10" dirty="0">
                <a:solidFill>
                  <a:srgbClr val="196E78"/>
                </a:solidFill>
                <a:latin typeface="Calibri"/>
                <a:cs typeface="Calibri"/>
              </a:rPr>
              <a:t>Technique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9380" y="2273844"/>
            <a:ext cx="4119879" cy="30848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300" b="1" spc="-10" dirty="0">
                <a:latin typeface="Calibri"/>
                <a:cs typeface="Calibri"/>
              </a:rPr>
              <a:t>Strengths</a:t>
            </a:r>
            <a:endParaRPr sz="2300">
              <a:latin typeface="Calibri"/>
              <a:cs typeface="Calibri"/>
            </a:endParaRPr>
          </a:p>
          <a:p>
            <a:pPr marL="201295" marR="5080" indent="-189230">
              <a:lnSpc>
                <a:spcPts val="2490"/>
              </a:lnSpc>
              <a:spcBef>
                <a:spcPts val="875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Most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answered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quickly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(if </a:t>
            </a:r>
            <a:r>
              <a:rPr sz="2300" dirty="0">
                <a:latin typeface="Calibri"/>
                <a:cs typeface="Calibri"/>
              </a:rPr>
              <a:t>properly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designed)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01930" algn="l"/>
              </a:tabLst>
            </a:pPr>
            <a:r>
              <a:rPr sz="2300" spc="-10" dirty="0">
                <a:latin typeface="Calibri"/>
                <a:cs typeface="Calibri"/>
              </a:rPr>
              <a:t>Relatively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inexpensive</a:t>
            </a:r>
            <a:endParaRPr sz="2300">
              <a:latin typeface="Calibri"/>
              <a:cs typeface="Calibri"/>
            </a:endParaRPr>
          </a:p>
          <a:p>
            <a:pPr marL="201295" marR="469265" indent="-189230">
              <a:lnSpc>
                <a:spcPts val="2490"/>
              </a:lnSpc>
              <a:spcBef>
                <a:spcPts val="869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Allow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individuals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maintain anonymity</a:t>
            </a:r>
            <a:endParaRPr sz="2300">
              <a:latin typeface="Calibri"/>
              <a:cs typeface="Calibri"/>
            </a:endParaRPr>
          </a:p>
          <a:p>
            <a:pPr marL="201295" marR="258445" indent="-189230">
              <a:lnSpc>
                <a:spcPts val="2490"/>
              </a:lnSpc>
              <a:spcBef>
                <a:spcPts val="830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tabulated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analyzed </a:t>
            </a:r>
            <a:r>
              <a:rPr sz="2300" dirty="0">
                <a:latin typeface="Calibri"/>
                <a:cs typeface="Calibri"/>
              </a:rPr>
              <a:t>quickly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(if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properly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designed)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891" y="2283592"/>
            <a:ext cx="4393565" cy="36347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150" b="1" spc="-10" dirty="0">
                <a:latin typeface="Calibri"/>
                <a:cs typeface="Calibri"/>
              </a:rPr>
              <a:t>Weaknesses</a:t>
            </a:r>
            <a:endParaRPr sz="2150">
              <a:latin typeface="Calibri"/>
              <a:cs typeface="Calibri"/>
            </a:endParaRPr>
          </a:p>
          <a:p>
            <a:pPr marL="201295" marR="805180" indent="-189230">
              <a:lnSpc>
                <a:spcPts val="2060"/>
              </a:lnSpc>
              <a:spcBef>
                <a:spcPts val="800"/>
              </a:spcBef>
              <a:buFont typeface="Arial"/>
              <a:buChar char="•"/>
              <a:tabLst>
                <a:tab pos="201930" algn="l"/>
              </a:tabLst>
            </a:pPr>
            <a:r>
              <a:rPr sz="2150" spc="-10" dirty="0">
                <a:latin typeface="Calibri"/>
                <a:cs typeface="Calibri"/>
              </a:rPr>
              <a:t>Response</a:t>
            </a:r>
            <a:r>
              <a:rPr sz="2150" spc="-10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often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low.</a:t>
            </a:r>
            <a:r>
              <a:rPr sz="2150" spc="3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to </a:t>
            </a:r>
            <a:r>
              <a:rPr sz="2150" spc="-10" dirty="0">
                <a:latin typeface="Calibri"/>
                <a:cs typeface="Calibri"/>
              </a:rPr>
              <a:t>motivate</a:t>
            </a:r>
            <a:r>
              <a:rPr sz="2150" spc="-10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participation?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ts val="2060"/>
              </a:lnSpc>
              <a:spcBef>
                <a:spcPts val="825"/>
              </a:spcBef>
              <a:buFont typeface="Arial"/>
              <a:buChar char="•"/>
              <a:tabLst>
                <a:tab pos="201930" algn="l"/>
              </a:tabLst>
            </a:pPr>
            <a:r>
              <a:rPr sz="2150" spc="-20" dirty="0">
                <a:latin typeface="Calibri"/>
                <a:cs typeface="Calibri"/>
              </a:rPr>
              <a:t>Incomplete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questionnaires </a:t>
            </a:r>
            <a:r>
              <a:rPr sz="2150" spc="-10" dirty="0">
                <a:latin typeface="Calibri"/>
                <a:cs typeface="Calibri"/>
              </a:rPr>
              <a:t>returned</a:t>
            </a:r>
            <a:r>
              <a:rPr sz="2150" spc="-5" dirty="0">
                <a:latin typeface="Calibri"/>
                <a:cs typeface="Calibri"/>
              </a:rPr>
              <a:t> </a:t>
            </a:r>
            <a:r>
              <a:rPr sz="2150" spc="-50" dirty="0">
                <a:latin typeface="Calibri"/>
                <a:cs typeface="Calibri"/>
              </a:rPr>
              <a:t>–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these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worthless?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01930" algn="l"/>
              </a:tabLst>
            </a:pPr>
            <a:r>
              <a:rPr sz="2150" spc="-55" dirty="0">
                <a:latin typeface="Calibri"/>
                <a:cs typeface="Calibri"/>
              </a:rPr>
              <a:t>Tend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inflexible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01930" algn="l"/>
              </a:tabLst>
            </a:pPr>
            <a:r>
              <a:rPr sz="2150" dirty="0">
                <a:latin typeface="Calibri"/>
                <a:cs typeface="Calibri"/>
              </a:rPr>
              <a:t>Body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language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cannot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observed</a:t>
            </a:r>
            <a:endParaRPr sz="2150">
              <a:latin typeface="Calibri"/>
              <a:cs typeface="Calibri"/>
            </a:endParaRPr>
          </a:p>
          <a:p>
            <a:pPr marL="201295" marR="131445" indent="-189230">
              <a:lnSpc>
                <a:spcPct val="79600"/>
              </a:lnSpc>
              <a:spcBef>
                <a:spcPts val="835"/>
              </a:spcBef>
              <a:buFont typeface="Arial"/>
              <a:buChar char="•"/>
              <a:tabLst>
                <a:tab pos="201930" algn="l"/>
              </a:tabLst>
            </a:pPr>
            <a:r>
              <a:rPr sz="2150" dirty="0">
                <a:latin typeface="Calibri"/>
                <a:cs typeface="Calibri"/>
              </a:rPr>
              <a:t>Cannot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clarify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vague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or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incomplete </a:t>
            </a:r>
            <a:r>
              <a:rPr sz="2150" dirty="0">
                <a:latin typeface="Calibri"/>
                <a:cs typeface="Calibri"/>
              </a:rPr>
              <a:t>answer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any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question</a:t>
            </a:r>
            <a:endParaRPr sz="2150">
              <a:latin typeface="Calibri"/>
              <a:cs typeface="Calibri"/>
            </a:endParaRPr>
          </a:p>
          <a:p>
            <a:pPr marL="201295" marR="718820" indent="-189230">
              <a:lnSpc>
                <a:spcPct val="79500"/>
              </a:lnSpc>
              <a:spcBef>
                <a:spcPts val="840"/>
              </a:spcBef>
              <a:buFont typeface="Arial"/>
              <a:buChar char="•"/>
              <a:tabLst>
                <a:tab pos="201930" algn="l"/>
              </a:tabLst>
            </a:pPr>
            <a:r>
              <a:rPr sz="2150" spc="-10" dirty="0">
                <a:latin typeface="Calibri"/>
                <a:cs typeface="Calibri"/>
              </a:rPr>
              <a:t>Difficult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prepare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successful questionnaire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52114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Questionnaires</a:t>
            </a:r>
            <a:r>
              <a:rPr sz="3300" b="0" spc="-9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–</a:t>
            </a:r>
            <a:r>
              <a:rPr sz="3300" b="0" spc="-9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Practical</a:t>
            </a:r>
            <a:r>
              <a:rPr sz="3300" b="0" spc="-9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Tips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171305" cy="333247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8509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Determine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facts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opinions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collected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whom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you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them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ct val="90200"/>
              </a:lnSpc>
              <a:spcBef>
                <a:spcPts val="7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  <a:tab pos="6104255" algn="l"/>
              </a:tabLst>
            </a:pPr>
            <a:r>
              <a:rPr sz="2300" dirty="0">
                <a:latin typeface="Calibri"/>
                <a:cs typeface="Calibri"/>
              </a:rPr>
              <a:t>Based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facts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opinions,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determine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whether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free-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fixed- </a:t>
            </a:r>
            <a:r>
              <a:rPr sz="2300" dirty="0">
                <a:latin typeface="Calibri"/>
                <a:cs typeface="Calibri"/>
              </a:rPr>
              <a:t>format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produce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best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answers.</a:t>
            </a:r>
            <a:r>
              <a:rPr sz="2300" dirty="0">
                <a:latin typeface="Calibri"/>
                <a:cs typeface="Calibri"/>
              </a:rPr>
              <a:t>	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mix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be </a:t>
            </a:r>
            <a:r>
              <a:rPr sz="2300" spc="-10" dirty="0">
                <a:latin typeface="Calibri"/>
                <a:cs typeface="Calibri"/>
              </a:rPr>
              <a:t>ideal.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Write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questions</a:t>
            </a:r>
            <a:endParaRPr sz="2300">
              <a:latin typeface="Calibri"/>
              <a:cs typeface="Calibri"/>
            </a:endParaRPr>
          </a:p>
          <a:p>
            <a:pPr marL="253365" marR="34290" indent="-241300">
              <a:lnSpc>
                <a:spcPts val="2490"/>
              </a:lnSpc>
              <a:spcBef>
                <a:spcPts val="86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Pretest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questions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small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sample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“typical”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respondents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just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analysts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sampling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necessary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2632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Document</a:t>
            </a:r>
            <a:r>
              <a:rPr sz="3300" b="0" spc="-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39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676" y="2403032"/>
            <a:ext cx="9257665" cy="35915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3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Collect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facts</a:t>
            </a:r>
            <a:r>
              <a:rPr sz="2150" spc="-10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existing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documentation</a:t>
            </a:r>
            <a:endParaRPr sz="21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180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endParaRPr sz="180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19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History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 marL="526415" marR="5080" lvl="1" indent="-265430">
              <a:lnSpc>
                <a:spcPct val="70600"/>
              </a:lnSpc>
              <a:spcBef>
                <a:spcPts val="82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Documentation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consultants</a:t>
            </a:r>
            <a:endParaRPr sz="18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Analyze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facts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determine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currency</a:t>
            </a:r>
            <a:endParaRPr sz="21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140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Even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outdated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documentation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may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 </a:t>
            </a:r>
            <a:r>
              <a:rPr sz="1950" spc="-10" dirty="0">
                <a:latin typeface="Calibri"/>
                <a:cs typeface="Calibri"/>
              </a:rPr>
              <a:t>useful</a:t>
            </a:r>
            <a:endParaRPr sz="19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160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Must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recognize what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current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 what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outdated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Analyze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understand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documentation</a:t>
            </a:r>
            <a:endParaRPr sz="2150">
              <a:latin typeface="Calibri"/>
              <a:cs typeface="Calibri"/>
            </a:endParaRPr>
          </a:p>
          <a:p>
            <a:pPr marL="526415" marR="187325" lvl="1" indent="-265430">
              <a:lnSpc>
                <a:spcPct val="70600"/>
              </a:lnSpc>
              <a:spcBef>
                <a:spcPts val="81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800" spc="-30" dirty="0">
                <a:latin typeface="Calibri"/>
                <a:cs typeface="Calibri"/>
              </a:rPr>
              <a:t>Take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draw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pictures,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proposing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system</a:t>
            </a:r>
            <a:endParaRPr sz="18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Use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appropriate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sampling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techniques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2043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The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r>
              <a:rPr sz="3300" b="0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Phase</a:t>
            </a:r>
            <a:r>
              <a:rPr sz="330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10" dirty="0">
                <a:solidFill>
                  <a:srgbClr val="196E78"/>
                </a:solidFill>
                <a:latin typeface="Calibri"/>
                <a:cs typeface="Calibri"/>
              </a:rPr>
              <a:t>Continued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8994775" cy="36493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66675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Before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design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phase,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project’s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business</a:t>
            </a:r>
            <a:r>
              <a:rPr sz="2300" b="1" i="1" spc="-55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value</a:t>
            </a:r>
            <a:r>
              <a:rPr sz="2300" b="1" i="1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should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reviewed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ensure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remains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positive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line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between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design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phases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very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blurry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ways,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determining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single-</a:t>
            </a:r>
            <a:r>
              <a:rPr sz="2300" dirty="0">
                <a:latin typeface="Calibri"/>
                <a:cs typeface="Calibri"/>
              </a:rPr>
              <a:t>most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critical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aspect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entire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SDLC</a:t>
            </a:r>
            <a:endParaRPr sz="2300">
              <a:latin typeface="Calibri"/>
              <a:cs typeface="Calibri"/>
            </a:endParaRPr>
          </a:p>
          <a:p>
            <a:pPr marL="253365" marR="168275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determination,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to-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concept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easy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change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because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little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been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done</a:t>
            </a:r>
            <a:r>
              <a:rPr sz="2300" spc="-25" dirty="0">
                <a:latin typeface="Calibri"/>
                <a:cs typeface="Calibri"/>
              </a:rPr>
              <a:t> yet</a:t>
            </a:r>
            <a:endParaRPr sz="2300">
              <a:latin typeface="Calibri"/>
              <a:cs typeface="Calibri"/>
            </a:endParaRPr>
          </a:p>
          <a:p>
            <a:pPr marL="253365" marR="311150" indent="-241300">
              <a:lnSpc>
                <a:spcPct val="90400"/>
              </a:lnSpc>
              <a:spcBef>
                <a:spcPts val="7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subsequent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SDLC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phases,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becomes </a:t>
            </a:r>
            <a:r>
              <a:rPr sz="2300" dirty="0">
                <a:latin typeface="Calibri"/>
                <a:cs typeface="Calibri"/>
              </a:rPr>
              <a:t>harder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harder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return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determination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make </a:t>
            </a:r>
            <a:r>
              <a:rPr sz="2300" dirty="0">
                <a:latin typeface="Calibri"/>
                <a:cs typeface="Calibri"/>
              </a:rPr>
              <a:t>major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changes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because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rework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involved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58724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Document</a:t>
            </a:r>
            <a:r>
              <a:rPr sz="3300" b="0" spc="-6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r>
              <a:rPr sz="3300" b="0" spc="-7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–</a:t>
            </a:r>
            <a:r>
              <a:rPr sz="3300" b="0" spc="-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Practical</a:t>
            </a:r>
            <a:r>
              <a:rPr sz="3300" b="0" spc="-8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Tips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40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45190"/>
            <a:ext cx="9129395" cy="25400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3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Good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place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start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29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spc="-10" dirty="0">
                <a:latin typeface="Calibri"/>
                <a:cs typeface="Calibri"/>
              </a:rPr>
              <a:t>History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04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spc="-10" dirty="0">
                <a:latin typeface="Calibri"/>
                <a:cs typeface="Calibri"/>
              </a:rPr>
              <a:t>Vocabulary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1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Key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personnel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Learn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much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existing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documentation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People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annoyed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asked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about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things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could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learned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from </a:t>
            </a:r>
            <a:r>
              <a:rPr sz="2300" dirty="0">
                <a:latin typeface="Calibri"/>
                <a:cs typeface="Calibri"/>
              </a:rPr>
              <a:t>existing</a:t>
            </a:r>
            <a:r>
              <a:rPr sz="2300" spc="-114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documentation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6107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Sample</a:t>
            </a:r>
            <a:r>
              <a:rPr sz="3300" b="0" spc="-7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Document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1676" y="2500883"/>
            <a:ext cx="3024881" cy="37155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41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21012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Observation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35" dirty="0"/>
              <a:t> </a:t>
            </a:r>
            <a:r>
              <a:rPr dirty="0"/>
              <a:t>John</a:t>
            </a:r>
            <a:r>
              <a:rPr spc="-35" dirty="0"/>
              <a:t> </a:t>
            </a:r>
            <a:r>
              <a:rPr spc="-10" dirty="0"/>
              <a:t>Wiley</a:t>
            </a:r>
            <a:r>
              <a:rPr spc="-2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05641" y="6386249"/>
            <a:ext cx="2940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000" spc="-20" dirty="0">
                <a:latin typeface="Calibri"/>
                <a:cs typeface="Calibri"/>
              </a:rPr>
              <a:t>3-</a:t>
            </a:r>
            <a:fld id="{81D60167-4931-47E6-BA6A-407CBD079E47}" type="slidenum">
              <a:rPr sz="1000" spc="-25" dirty="0">
                <a:latin typeface="Calibri"/>
                <a:cs typeface="Calibri"/>
              </a:rPr>
              <a:t>42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217025" cy="18554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508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b="1" i="1" dirty="0">
                <a:latin typeface="Calibri"/>
                <a:cs typeface="Calibri"/>
              </a:rPr>
              <a:t>Observation</a:t>
            </a:r>
            <a:r>
              <a:rPr sz="2300" b="1" i="1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watching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performed,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powerful </a:t>
            </a:r>
            <a:r>
              <a:rPr sz="2300" dirty="0">
                <a:latin typeface="Calibri"/>
                <a:cs typeface="Calibri"/>
              </a:rPr>
              <a:t>tool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gain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insight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as-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validity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data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collected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methods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question</a:t>
            </a:r>
            <a:endParaRPr sz="2300">
              <a:latin typeface="Calibri"/>
              <a:cs typeface="Calibri"/>
            </a:endParaRPr>
          </a:p>
          <a:p>
            <a:pPr marL="253365" marR="398145" indent="-241300">
              <a:lnSpc>
                <a:spcPts val="2500"/>
              </a:lnSpc>
              <a:spcBef>
                <a:spcPts val="8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complexity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certain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aspects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prevents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end- </a:t>
            </a:r>
            <a:r>
              <a:rPr sz="2300" dirty="0">
                <a:latin typeface="Calibri"/>
                <a:cs typeface="Calibri"/>
              </a:rPr>
              <a:t>users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clear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explanation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59" y="1647126"/>
            <a:ext cx="8927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Observation</a:t>
            </a:r>
            <a:r>
              <a:rPr sz="3300" b="0" spc="-10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as</a:t>
            </a:r>
            <a:r>
              <a:rPr sz="3300" b="0" spc="-8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</a:t>
            </a:r>
            <a:r>
              <a:rPr sz="3300" b="0" spc="-9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Elicitation</a:t>
            </a:r>
            <a:r>
              <a:rPr sz="3300" b="0" spc="-9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Technique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9380" y="2273844"/>
            <a:ext cx="4359275" cy="30848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300" b="1" spc="-10" dirty="0">
                <a:latin typeface="Calibri"/>
                <a:cs typeface="Calibri"/>
              </a:rPr>
              <a:t>Strengths</a:t>
            </a:r>
            <a:endParaRPr sz="2300">
              <a:latin typeface="Calibri"/>
              <a:cs typeface="Calibri"/>
            </a:endParaRPr>
          </a:p>
          <a:p>
            <a:pPr marL="201295" marR="749300" indent="-189230">
              <a:lnSpc>
                <a:spcPts val="2490"/>
              </a:lnSpc>
              <a:spcBef>
                <a:spcPts val="875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Data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gathered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highly reliable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exactly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done</a:t>
            </a:r>
            <a:endParaRPr sz="2300">
              <a:latin typeface="Calibri"/>
              <a:cs typeface="Calibri"/>
            </a:endParaRPr>
          </a:p>
          <a:p>
            <a:pPr marL="201295" marR="5080" indent="-189230">
              <a:lnSpc>
                <a:spcPts val="2490"/>
              </a:lnSpc>
              <a:spcBef>
                <a:spcPts val="869"/>
              </a:spcBef>
              <a:buFont typeface="Arial"/>
              <a:buChar char="•"/>
              <a:tabLst>
                <a:tab pos="201930" algn="l"/>
              </a:tabLst>
            </a:pPr>
            <a:r>
              <a:rPr sz="2300" spc="-10" dirty="0">
                <a:latin typeface="Calibri"/>
                <a:cs typeface="Calibri"/>
              </a:rPr>
              <a:t>Relatively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inexpensive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(compared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20" dirty="0">
                <a:latin typeface="Calibri"/>
                <a:cs typeface="Calibri"/>
              </a:rPr>
              <a:t> fact-</a:t>
            </a:r>
            <a:r>
              <a:rPr sz="2300" dirty="0">
                <a:latin typeface="Calibri"/>
                <a:cs typeface="Calibri"/>
              </a:rPr>
              <a:t>finding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techniques)</a:t>
            </a:r>
            <a:endParaRPr sz="2300">
              <a:latin typeface="Calibri"/>
              <a:cs typeface="Calibri"/>
            </a:endParaRPr>
          </a:p>
          <a:p>
            <a:pPr marL="201295" marR="500380" indent="-189230">
              <a:lnSpc>
                <a:spcPts val="2490"/>
              </a:lnSpc>
              <a:spcBef>
                <a:spcPts val="830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measurements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(if </a:t>
            </a:r>
            <a:r>
              <a:rPr sz="2300" spc="-10" dirty="0">
                <a:latin typeface="Calibri"/>
                <a:cs typeface="Calibri"/>
              </a:rPr>
              <a:t>needed)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731" y="2273844"/>
            <a:ext cx="4144645" cy="37185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300" b="1" spc="-10" dirty="0">
                <a:latin typeface="Calibri"/>
                <a:cs typeface="Calibri"/>
              </a:rPr>
              <a:t>Weaknesses</a:t>
            </a:r>
            <a:endParaRPr sz="2300">
              <a:latin typeface="Calibri"/>
              <a:cs typeface="Calibri"/>
            </a:endParaRPr>
          </a:p>
          <a:p>
            <a:pPr marL="201295" marR="213360" indent="-189230">
              <a:lnSpc>
                <a:spcPts val="2490"/>
              </a:lnSpc>
              <a:spcBef>
                <a:spcPts val="875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People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differently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being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observed</a:t>
            </a:r>
            <a:endParaRPr sz="2300">
              <a:latin typeface="Calibri"/>
              <a:cs typeface="Calibri"/>
            </a:endParaRPr>
          </a:p>
          <a:p>
            <a:pPr marL="201295" marR="247015" indent="-189230">
              <a:lnSpc>
                <a:spcPts val="2500"/>
              </a:lnSpc>
              <a:spcBef>
                <a:spcPts val="820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Work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difficulty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and </a:t>
            </a:r>
            <a:r>
              <a:rPr sz="2300" spc="-10" dirty="0">
                <a:latin typeface="Calibri"/>
                <a:cs typeface="Calibri"/>
              </a:rPr>
              <a:t>volume</a:t>
            </a:r>
            <a:endParaRPr sz="2300">
              <a:latin typeface="Calibri"/>
              <a:cs typeface="Calibri"/>
            </a:endParaRPr>
          </a:p>
          <a:p>
            <a:pPr marL="201295" marR="5080" indent="-189230">
              <a:lnSpc>
                <a:spcPts val="2500"/>
              </a:lnSpc>
              <a:spcBef>
                <a:spcPts val="820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Some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activities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take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place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at </a:t>
            </a:r>
            <a:r>
              <a:rPr sz="2300" dirty="0">
                <a:latin typeface="Calibri"/>
                <a:cs typeface="Calibri"/>
              </a:rPr>
              <a:t>odd</a:t>
            </a:r>
            <a:r>
              <a:rPr sz="2300" spc="-10" dirty="0">
                <a:latin typeface="Calibri"/>
                <a:cs typeface="Calibri"/>
              </a:rPr>
              <a:t> times</a:t>
            </a:r>
            <a:endParaRPr sz="2300">
              <a:latin typeface="Calibri"/>
              <a:cs typeface="Calibri"/>
            </a:endParaRPr>
          </a:p>
          <a:p>
            <a:pPr marL="201295" marR="482600" indent="-189230">
              <a:lnSpc>
                <a:spcPts val="2500"/>
              </a:lnSpc>
              <a:spcBef>
                <a:spcPts val="805"/>
              </a:spcBef>
              <a:buFont typeface="Arial"/>
              <a:buChar char="•"/>
              <a:tabLst>
                <a:tab pos="20193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tasks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observed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are </a:t>
            </a:r>
            <a:r>
              <a:rPr sz="2300" dirty="0">
                <a:latin typeface="Calibri"/>
                <a:cs typeface="Calibri"/>
              </a:rPr>
              <a:t>subject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various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of </a:t>
            </a:r>
            <a:r>
              <a:rPr sz="2300" spc="-10" dirty="0">
                <a:latin typeface="Calibri"/>
                <a:cs typeface="Calibri"/>
              </a:rPr>
              <a:t>interruptions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6170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Observation–</a:t>
            </a:r>
            <a:r>
              <a:rPr sz="3300" b="0" spc="-1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Practical</a:t>
            </a:r>
            <a:r>
              <a:rPr sz="3300" b="0" spc="-12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Tips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8745855" cy="31896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Properly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observation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Obtain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approval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inform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people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purpose</a:t>
            </a:r>
            <a:endParaRPr sz="2300">
              <a:latin typeface="Calibri"/>
              <a:cs typeface="Calibri"/>
            </a:endParaRPr>
          </a:p>
          <a:p>
            <a:pPr marL="253365" marR="227965" indent="-241300">
              <a:lnSpc>
                <a:spcPts val="2500"/>
              </a:lnSpc>
              <a:spcBef>
                <a:spcPts val="8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Conduct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observations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first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load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normal,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followed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by </a:t>
            </a:r>
            <a:r>
              <a:rPr sz="2300" dirty="0">
                <a:latin typeface="Calibri"/>
                <a:cs typeface="Calibri"/>
              </a:rPr>
              <a:t>observations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peak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periods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Obtain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samples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documents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forms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those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being observed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0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Apply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sampling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techniques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discussed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earlier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observation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Review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observation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notes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appropriate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individuals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87547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Comparison</a:t>
            </a:r>
            <a:r>
              <a:rPr sz="3300" b="0" spc="-10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of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Elicitation</a:t>
            </a:r>
            <a:r>
              <a:rPr sz="3300" b="0" spc="-10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Techniques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©2021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9945" y="2498597"/>
          <a:ext cx="9389108" cy="347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4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Interviews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 marL="542290" marR="142240" indent="-393700">
                        <a:lnSpc>
                          <a:spcPct val="102099"/>
                        </a:lnSpc>
                        <a:spcBef>
                          <a:spcPts val="204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Joint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Application Design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Questionnaires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 marL="462915" marR="367030" indent="-90170">
                        <a:lnSpc>
                          <a:spcPct val="102099"/>
                        </a:lnSpc>
                        <a:spcBef>
                          <a:spcPts val="204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Document Analysis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Observation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96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marL="101600" marR="552450">
                        <a:lnSpc>
                          <a:spcPct val="102099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4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172085" indent="-1270" algn="ctr">
                        <a:lnSpc>
                          <a:spcPct val="102400"/>
                        </a:lnSpc>
                        <a:spcBef>
                          <a:spcPts val="18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As-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is,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improvements,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to-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be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217804" indent="-1270" algn="ctr">
                        <a:lnSpc>
                          <a:spcPct val="102400"/>
                        </a:lnSpc>
                        <a:spcBef>
                          <a:spcPts val="18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As-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is,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improvements,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to-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be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219710" indent="353060">
                        <a:lnSpc>
                          <a:spcPct val="102099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As-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is,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As-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As-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101600" marR="552450">
                        <a:lnSpc>
                          <a:spcPct val="102099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Depth</a:t>
                      </a:r>
                      <a:r>
                        <a:rPr sz="14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High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High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Medium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624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101600" marR="552450">
                        <a:lnSpc>
                          <a:spcPct val="102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Breadth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Medium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High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High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101600" marR="409575">
                        <a:lnSpc>
                          <a:spcPct val="102099"/>
                        </a:lnSpc>
                        <a:spcBef>
                          <a:spcPts val="19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Integration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High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624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involvement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Medium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High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marL="624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Cost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Medium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Low–Medium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marL="6248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Low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Low–Medium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56337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1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r>
              <a:rPr sz="3300" b="0" spc="-1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Strategies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3044825" cy="33997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Problem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Root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cause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Duration</a:t>
            </a:r>
            <a:r>
              <a:rPr sz="2300" spc="-114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Activity-</a:t>
            </a:r>
            <a:r>
              <a:rPr sz="2300" dirty="0">
                <a:latin typeface="Calibri"/>
                <a:cs typeface="Calibri"/>
              </a:rPr>
              <a:t>based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costing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Informal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benchmarking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Outcome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20" dirty="0">
                <a:latin typeface="Calibri"/>
                <a:cs typeface="Calibri"/>
              </a:rPr>
              <a:t>Technology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Activity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elimination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53981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10" dirty="0">
                <a:solidFill>
                  <a:srgbClr val="196E78"/>
                </a:solidFill>
                <a:latin typeface="Calibri"/>
                <a:cs typeface="Calibri"/>
              </a:rPr>
              <a:t>To</a:t>
            </a:r>
            <a:r>
              <a:rPr sz="3300" b="0" spc="-6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Identify</a:t>
            </a:r>
            <a:r>
              <a:rPr sz="330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Small</a:t>
            </a:r>
            <a:r>
              <a:rPr sz="3300" b="0" spc="-6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Improvements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45190"/>
            <a:ext cx="6885940" cy="24523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3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Problem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29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Ask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users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identify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problems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solutions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04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Improvements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tend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small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incremental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1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Rarely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finds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improvements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significant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business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value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Root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cause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analysis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29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Challenge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assumptions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about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why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problem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exists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1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spc="-10" dirty="0">
                <a:latin typeface="Calibri"/>
                <a:cs typeface="Calibri"/>
              </a:rPr>
              <a:t>Trace</a:t>
            </a:r>
            <a:r>
              <a:rPr sz="1950" dirty="0">
                <a:latin typeface="Calibri"/>
                <a:cs typeface="Calibri"/>
              </a:rPr>
              <a:t> symptoms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their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causes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discover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“real”</a:t>
            </a:r>
            <a:r>
              <a:rPr sz="1950" spc="-10" dirty="0">
                <a:latin typeface="Calibri"/>
                <a:cs typeface="Calibri"/>
              </a:rPr>
              <a:t> problem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61664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10" dirty="0">
                <a:solidFill>
                  <a:srgbClr val="196E78"/>
                </a:solidFill>
                <a:latin typeface="Calibri"/>
                <a:cs typeface="Calibri"/>
              </a:rPr>
              <a:t>To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Identify</a:t>
            </a:r>
            <a:r>
              <a:rPr sz="3300" b="0" spc="-10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Moderate</a:t>
            </a:r>
            <a:r>
              <a:rPr sz="3300" b="0" spc="-8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Improvements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9140190" cy="35026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Goal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improve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efficiency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effectiveness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Expect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moderate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changes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existing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Expect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moderate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impact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organization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Types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activities:</a:t>
            </a:r>
            <a:endParaRPr sz="2300">
              <a:latin typeface="Calibri"/>
              <a:cs typeface="Calibri"/>
            </a:endParaRPr>
          </a:p>
          <a:p>
            <a:pPr marL="525780" marR="150495" lvl="1" indent="-265430">
              <a:lnSpc>
                <a:spcPts val="2140"/>
              </a:lnSpc>
              <a:spcBef>
                <a:spcPts val="46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Duration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analysis: requires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detailed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examination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amount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time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takes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to </a:t>
            </a:r>
            <a:r>
              <a:rPr sz="1950" dirty="0">
                <a:latin typeface="Calibri"/>
                <a:cs typeface="Calibri"/>
              </a:rPr>
              <a:t>perform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each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process in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current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as-is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system</a:t>
            </a:r>
            <a:endParaRPr sz="1950">
              <a:latin typeface="Calibri"/>
              <a:cs typeface="Calibri"/>
            </a:endParaRPr>
          </a:p>
          <a:p>
            <a:pPr marL="525780" marR="5080" lvl="1" indent="-265430">
              <a:lnSpc>
                <a:spcPts val="2140"/>
              </a:lnSpc>
              <a:spcBef>
                <a:spcPts val="41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Activity-based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costing: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examines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cost of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each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major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process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step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business </a:t>
            </a:r>
            <a:r>
              <a:rPr sz="1950" dirty="0">
                <a:latin typeface="Calibri"/>
                <a:cs typeface="Calibri"/>
              </a:rPr>
              <a:t>process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rather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time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taken</a:t>
            </a:r>
            <a:endParaRPr sz="1950">
              <a:latin typeface="Calibri"/>
              <a:cs typeface="Calibri"/>
            </a:endParaRPr>
          </a:p>
          <a:p>
            <a:pPr marL="525780" marR="721995" lvl="1" indent="-265430">
              <a:lnSpc>
                <a:spcPts val="2150"/>
              </a:lnSpc>
              <a:spcBef>
                <a:spcPts val="390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Informal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benchmarking: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refers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studying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how other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organizations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perform </a:t>
            </a:r>
            <a:r>
              <a:rPr sz="1950" spc="-50" dirty="0">
                <a:latin typeface="Calibri"/>
                <a:cs typeface="Calibri"/>
              </a:rPr>
              <a:t>a </a:t>
            </a:r>
            <a:r>
              <a:rPr sz="1950" dirty="0">
                <a:latin typeface="Calibri"/>
                <a:cs typeface="Calibri"/>
              </a:rPr>
              <a:t>business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process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learn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how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your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organization can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something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better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55067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10" dirty="0">
                <a:solidFill>
                  <a:srgbClr val="196E78"/>
                </a:solidFill>
                <a:latin typeface="Calibri"/>
                <a:cs typeface="Calibri"/>
              </a:rPr>
              <a:t>To</a:t>
            </a:r>
            <a:r>
              <a:rPr sz="3300" b="0" spc="-6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Identify</a:t>
            </a: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Major</a:t>
            </a:r>
            <a:r>
              <a:rPr sz="330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Improvements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6983730" cy="2687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Goal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radical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redesign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10" dirty="0">
                <a:latin typeface="Calibri"/>
                <a:cs typeface="Calibri"/>
              </a:rPr>
              <a:t> processes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Expect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significant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impact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organization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Existing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“obliterated: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Activities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focus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envisioning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ways:</a:t>
            </a:r>
            <a:endParaRPr sz="230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29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Outcome </a:t>
            </a:r>
            <a:r>
              <a:rPr sz="1950" spc="-10" dirty="0">
                <a:latin typeface="Calibri"/>
                <a:cs typeface="Calibri"/>
              </a:rPr>
              <a:t>analysis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04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spc="-10" dirty="0">
                <a:latin typeface="Calibri"/>
                <a:cs typeface="Calibri"/>
              </a:rPr>
              <a:t>Technology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analysis</a:t>
            </a:r>
            <a:endParaRPr sz="1950">
              <a:latin typeface="Calibri"/>
              <a:cs typeface="Calibri"/>
            </a:endParaRPr>
          </a:p>
          <a:p>
            <a:pPr marL="525780" lvl="1" indent="-265430">
              <a:lnSpc>
                <a:spcPct val="100000"/>
              </a:lnSpc>
              <a:spcBef>
                <a:spcPts val="215"/>
              </a:spcBef>
              <a:buClr>
                <a:srgbClr val="911B21"/>
              </a:buClr>
              <a:buSzPct val="79487"/>
              <a:buFont typeface="Courier New"/>
              <a:buChar char="o"/>
              <a:tabLst>
                <a:tab pos="526415" algn="l"/>
              </a:tabLst>
            </a:pPr>
            <a:r>
              <a:rPr sz="1950" dirty="0">
                <a:latin typeface="Calibri"/>
                <a:cs typeface="Calibri"/>
              </a:rPr>
              <a:t>Activity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elimination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9771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r>
              <a:rPr sz="3300" b="0" spc="-17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Determination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048750" cy="17500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676275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b="1" i="1" spc="-10" dirty="0">
                <a:latin typeface="Calibri"/>
                <a:cs typeface="Calibri"/>
              </a:rPr>
              <a:t>Requirements</a:t>
            </a:r>
            <a:r>
              <a:rPr sz="2300" b="1" i="1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determination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transform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 request’s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high-</a:t>
            </a:r>
            <a:r>
              <a:rPr sz="2300" dirty="0">
                <a:latin typeface="Calibri"/>
                <a:cs typeface="Calibri"/>
              </a:rPr>
              <a:t>level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more </a:t>
            </a:r>
            <a:r>
              <a:rPr sz="2300" dirty="0">
                <a:latin typeface="Calibri"/>
                <a:cs typeface="Calibri"/>
              </a:rPr>
              <a:t>detailed,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precise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25" dirty="0">
                <a:latin typeface="Calibri"/>
                <a:cs typeface="Calibri"/>
              </a:rPr>
              <a:t> do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480"/>
              </a:lnSpc>
              <a:spcBef>
                <a:spcPts val="83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detailed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supported,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confirmed,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clarified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by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activities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 </a:t>
            </a:r>
            <a:r>
              <a:rPr sz="2300" spc="-10" dirty="0">
                <a:latin typeface="Calibri"/>
                <a:cs typeface="Calibri"/>
              </a:rPr>
              <a:t>phase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0594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Outcome</a:t>
            </a:r>
            <a:r>
              <a:rPr sz="3300" b="0" spc="-9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8397875" cy="1607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Consider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desirable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outcomes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customers’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perspective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Consider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organization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could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enable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customer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do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Brainstorm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desirable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customer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outcomes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enabled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 systems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technologies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4042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solidFill>
                  <a:srgbClr val="196E78"/>
                </a:solidFill>
                <a:latin typeface="Calibri"/>
                <a:cs typeface="Calibri"/>
              </a:rPr>
              <a:t>Technology</a:t>
            </a:r>
            <a:r>
              <a:rPr sz="3300" b="0" spc="-1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Analysis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9246235" cy="20294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Analysts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interesting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technologies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Managers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interesting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technologies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group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reviews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identifies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technology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might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apply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benefit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business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Brainstorming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special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emphasis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technology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use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31025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Activity</a:t>
            </a:r>
            <a:r>
              <a:rPr sz="3300" b="0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Elimination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9152890" cy="23469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Identify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would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happen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organizational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activity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eliminated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“force-</a:t>
            </a:r>
            <a:r>
              <a:rPr sz="2300" dirty="0">
                <a:latin typeface="Calibri"/>
                <a:cs typeface="Calibri"/>
              </a:rPr>
              <a:t>fit”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test all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possibilities</a:t>
            </a:r>
            <a:endParaRPr sz="2300">
              <a:latin typeface="Calibri"/>
              <a:cs typeface="Calibri"/>
            </a:endParaRPr>
          </a:p>
          <a:p>
            <a:pPr marL="253365" marR="1139825" indent="-241300">
              <a:lnSpc>
                <a:spcPts val="2500"/>
              </a:lnSpc>
              <a:spcBef>
                <a:spcPts val="8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Insist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activities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potentially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eliminated,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even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seems preposterous.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Brainstorming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technique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helps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overcome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“but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we’ve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done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it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way”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limitations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thinking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4036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Chapter</a:t>
            </a:r>
            <a:r>
              <a:rPr sz="3300" b="0" spc="-6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Review</a:t>
            </a:r>
            <a:r>
              <a:rPr sz="3300" b="0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(1</a:t>
            </a:r>
            <a:r>
              <a:rPr sz="165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or</a:t>
            </a:r>
            <a:r>
              <a:rPr sz="1650" b="0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35" dirty="0">
                <a:solidFill>
                  <a:srgbClr val="196E78"/>
                </a:solidFill>
                <a:latin typeface="Calibri"/>
                <a:cs typeface="Calibri"/>
              </a:rPr>
              <a:t>3)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8987155" cy="343725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508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Explain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purpose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phase.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Discuss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purpose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differs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design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phase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Discuss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purpose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system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proposal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Explain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concept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development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</a:t>
            </a:r>
            <a:endParaRPr sz="2300">
              <a:latin typeface="Calibri"/>
              <a:cs typeface="Calibri"/>
            </a:endParaRPr>
          </a:p>
          <a:p>
            <a:pPr marL="253365" marR="1186180" indent="-241300" algn="just">
              <a:lnSpc>
                <a:spcPts val="2500"/>
              </a:lnSpc>
              <a:spcBef>
                <a:spcPts val="865"/>
              </a:spcBef>
              <a:buClr>
                <a:srgbClr val="911B21"/>
              </a:buClr>
              <a:buFont typeface="Arial"/>
              <a:buChar char="•"/>
              <a:tabLst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Discuss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difference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between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functional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</a:t>
            </a:r>
            <a:r>
              <a:rPr sz="2300" dirty="0">
                <a:latin typeface="Calibri"/>
                <a:cs typeface="Calibri"/>
              </a:rPr>
              <a:t>nonfunctional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requirement.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Explain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both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contribute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our </a:t>
            </a:r>
            <a:r>
              <a:rPr sz="2300" spc="-10" dirty="0">
                <a:latin typeface="Calibri"/>
                <a:cs typeface="Calibri"/>
              </a:rPr>
              <a:t>understanding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endParaRPr sz="2300">
              <a:latin typeface="Calibri"/>
              <a:cs typeface="Calibri"/>
            </a:endParaRPr>
          </a:p>
          <a:p>
            <a:pPr marL="253365" indent="-241300" algn="just">
              <a:lnSpc>
                <a:spcPct val="100000"/>
              </a:lnSpc>
              <a:spcBef>
                <a:spcPts val="505"/>
              </a:spcBef>
              <a:buClr>
                <a:srgbClr val="911B21"/>
              </a:buClr>
              <a:buFont typeface="Arial"/>
              <a:buChar char="•"/>
              <a:tabLst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Discuss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interviews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eliciting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endParaRPr sz="2300">
              <a:latin typeface="Calibri"/>
              <a:cs typeface="Calibri"/>
            </a:endParaRPr>
          </a:p>
          <a:p>
            <a:pPr marL="253365" indent="-241300" algn="just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Discuss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JAD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eliciting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4036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Chapter</a:t>
            </a:r>
            <a:r>
              <a:rPr sz="3300" b="0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Review</a:t>
            </a:r>
            <a:r>
              <a:rPr sz="3300" b="0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(2</a:t>
            </a:r>
            <a:r>
              <a:rPr sz="165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or</a:t>
            </a:r>
            <a:r>
              <a:rPr sz="1650" b="0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25" dirty="0">
                <a:solidFill>
                  <a:srgbClr val="196E78"/>
                </a:solidFill>
                <a:latin typeface="Calibri"/>
                <a:cs typeface="Calibri"/>
              </a:rPr>
              <a:t>3)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676" y="2414534"/>
            <a:ext cx="8965565" cy="36347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4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Discuss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questionnaires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when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eliciting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requirements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3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Discuss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document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analysis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when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eliciting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requirements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30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Discuss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observation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when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eliciting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requirements</a:t>
            </a:r>
            <a:endParaRPr sz="2150">
              <a:latin typeface="Calibri"/>
              <a:cs typeface="Calibri"/>
            </a:endParaRPr>
          </a:p>
          <a:p>
            <a:pPr marL="253365" marR="229235" indent="-241300">
              <a:lnSpc>
                <a:spcPct val="79600"/>
              </a:lnSpc>
              <a:spcBef>
                <a:spcPts val="8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Describe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problem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analysis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strategy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contributes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analysis phase</a:t>
            </a:r>
            <a:endParaRPr sz="2150">
              <a:latin typeface="Calibri"/>
              <a:cs typeface="Calibri"/>
            </a:endParaRPr>
          </a:p>
          <a:p>
            <a:pPr marL="253365" marR="5080" indent="-241300">
              <a:lnSpc>
                <a:spcPct val="79500"/>
              </a:lnSpc>
              <a:spcBef>
                <a:spcPts val="8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Describe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root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cause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analysis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strategy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contributes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analysis phase</a:t>
            </a:r>
            <a:endParaRPr sz="2150">
              <a:latin typeface="Calibri"/>
              <a:cs typeface="Calibri"/>
            </a:endParaRPr>
          </a:p>
          <a:p>
            <a:pPr marL="253365" marR="219710" indent="-241300">
              <a:lnSpc>
                <a:spcPct val="79500"/>
              </a:lnSpc>
              <a:spcBef>
                <a:spcPts val="8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Describe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duration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analysis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strategy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contributes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analysis phase</a:t>
            </a:r>
            <a:endParaRPr sz="2150">
              <a:latin typeface="Calibri"/>
              <a:cs typeface="Calibri"/>
            </a:endParaRPr>
          </a:p>
          <a:p>
            <a:pPr marL="253365" marR="624205" indent="-241300">
              <a:lnSpc>
                <a:spcPct val="79600"/>
              </a:lnSpc>
              <a:spcBef>
                <a:spcPts val="8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Describe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activity-</a:t>
            </a:r>
            <a:r>
              <a:rPr sz="2150" dirty="0">
                <a:latin typeface="Calibri"/>
                <a:cs typeface="Calibri"/>
              </a:rPr>
              <a:t>based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costing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strategy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contributes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analysis</a:t>
            </a:r>
            <a:r>
              <a:rPr sz="2150" spc="-114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phase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4036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Chapter</a:t>
            </a:r>
            <a:r>
              <a:rPr sz="3300" b="0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Review</a:t>
            </a:r>
            <a:r>
              <a:rPr sz="3300" b="0" spc="-7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(3</a:t>
            </a:r>
            <a:r>
              <a:rPr sz="1650" b="0" spc="-3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or</a:t>
            </a:r>
            <a:r>
              <a:rPr sz="1650" b="0" spc="-4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25" dirty="0">
                <a:solidFill>
                  <a:srgbClr val="196E78"/>
                </a:solidFill>
                <a:latin typeface="Calibri"/>
                <a:cs typeface="Calibri"/>
              </a:rPr>
              <a:t>3)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165590" cy="29114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508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Describe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informal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benchmarking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strategy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contributes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phase</a:t>
            </a:r>
            <a:endParaRPr sz="2300">
              <a:latin typeface="Calibri"/>
              <a:cs typeface="Calibri"/>
            </a:endParaRPr>
          </a:p>
          <a:p>
            <a:pPr marL="253365" marR="719455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Describe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outcome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strategy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contributes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phase</a:t>
            </a:r>
            <a:endParaRPr sz="2300">
              <a:latin typeface="Calibri"/>
              <a:cs typeface="Calibri"/>
            </a:endParaRPr>
          </a:p>
          <a:p>
            <a:pPr marL="253365" marR="459105" indent="-241300">
              <a:lnSpc>
                <a:spcPts val="2500"/>
              </a:lnSpc>
              <a:spcBef>
                <a:spcPts val="81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Describe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technology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strategy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contributes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phase</a:t>
            </a:r>
            <a:endParaRPr sz="2300">
              <a:latin typeface="Calibri"/>
              <a:cs typeface="Calibri"/>
            </a:endParaRPr>
          </a:p>
          <a:p>
            <a:pPr marL="253365" marR="501650" indent="-241300">
              <a:lnSpc>
                <a:spcPts val="2490"/>
              </a:lnSpc>
              <a:spcBef>
                <a:spcPts val="82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Describe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activity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elimination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strategy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contributes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</a:t>
            </a:r>
            <a:r>
              <a:rPr sz="2300" dirty="0">
                <a:latin typeface="Calibri"/>
                <a:cs typeface="Calibri"/>
              </a:rPr>
              <a:t>analysis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phase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24498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Key</a:t>
            </a:r>
            <a:r>
              <a:rPr sz="3300" b="0" spc="-10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Terms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(1</a:t>
            </a:r>
            <a:r>
              <a:rPr sz="165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of</a:t>
            </a:r>
            <a:r>
              <a:rPr sz="165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25" dirty="0">
                <a:solidFill>
                  <a:srgbClr val="196E78"/>
                </a:solidFill>
                <a:latin typeface="Calibri"/>
                <a:cs typeface="Calibri"/>
              </a:rPr>
              <a:t>2)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688" y="2436291"/>
            <a:ext cx="2719705" cy="3486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Activity-based</a:t>
            </a:r>
            <a:r>
              <a:rPr sz="1950" spc="6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costing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Activity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elimination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spc="-10" dirty="0">
                <a:latin typeface="Calibri"/>
                <a:cs typeface="Calibri"/>
              </a:rPr>
              <a:t>Analysis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As-is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system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spc="-10" dirty="0">
                <a:latin typeface="Calibri"/>
                <a:cs typeface="Calibri"/>
              </a:rPr>
              <a:t>Benchmarking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Bottom-up </a:t>
            </a:r>
            <a:r>
              <a:rPr sz="1950" spc="-10" dirty="0">
                <a:latin typeface="Calibri"/>
                <a:cs typeface="Calibri"/>
              </a:rPr>
              <a:t>interview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Business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requirements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Business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value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Closed-ended</a:t>
            </a:r>
            <a:r>
              <a:rPr sz="1950" spc="7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questions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Critical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thinking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skills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Document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analysis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7313" y="2436291"/>
            <a:ext cx="2774315" cy="3486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30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Duration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analysis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Electronic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JAD,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or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e-</a:t>
            </a:r>
            <a:r>
              <a:rPr sz="1950" spc="-25" dirty="0">
                <a:latin typeface="Calibri"/>
                <a:cs typeface="Calibri"/>
              </a:rPr>
              <a:t>JAD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spc="-10" dirty="0">
                <a:latin typeface="Calibri"/>
                <a:cs typeface="Calibri"/>
              </a:rPr>
              <a:t>Facilitator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Formal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system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Functional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requirements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Ground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rule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40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Informal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benchmarking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Informal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system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dirty="0">
                <a:latin typeface="Calibri"/>
                <a:cs typeface="Calibri"/>
              </a:rPr>
              <a:t>Interpersonal </a:t>
            </a:r>
            <a:r>
              <a:rPr sz="1950" spc="-10" dirty="0">
                <a:latin typeface="Calibri"/>
                <a:cs typeface="Calibri"/>
              </a:rPr>
              <a:t>skills</a:t>
            </a:r>
            <a:endParaRPr sz="1950">
              <a:latin typeface="Calibri"/>
              <a:cs typeface="Calibri"/>
            </a:endParaRPr>
          </a:p>
          <a:p>
            <a:pPr marL="252729" indent="-240665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2729" algn="l"/>
                <a:tab pos="253365" algn="l"/>
              </a:tabLst>
            </a:pPr>
            <a:r>
              <a:rPr sz="1950" spc="-10" dirty="0">
                <a:latin typeface="Calibri"/>
                <a:cs typeface="Calibri"/>
              </a:rPr>
              <a:t>Interview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5686" y="2436291"/>
            <a:ext cx="2595880" cy="3066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3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Interview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notes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Interview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report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Interview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schedule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Joint</a:t>
            </a:r>
            <a:r>
              <a:rPr sz="1950" spc="-10" dirty="0">
                <a:latin typeface="Calibri"/>
                <a:cs typeface="Calibri"/>
              </a:rPr>
              <a:t> Application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Development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(JAD)</a:t>
            </a:r>
            <a:endParaRPr sz="1950">
              <a:latin typeface="Calibri"/>
              <a:cs typeface="Calibri"/>
            </a:endParaRPr>
          </a:p>
          <a:p>
            <a:pPr marL="253365" marR="874394" indent="-241300">
              <a:lnSpc>
                <a:spcPct val="70800"/>
              </a:lnSpc>
              <a:spcBef>
                <a:spcPts val="83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spc="-10" dirty="0">
                <a:latin typeface="Calibri"/>
                <a:cs typeface="Calibri"/>
              </a:rPr>
              <a:t>Nonfunctional requirements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spc="-10" dirty="0">
                <a:latin typeface="Calibri"/>
                <a:cs typeface="Calibri"/>
              </a:rPr>
              <a:t>Observation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Open-ended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questions</a:t>
            </a:r>
            <a:endParaRPr sz="19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4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1950" dirty="0">
                <a:latin typeface="Calibri"/>
                <a:cs typeface="Calibri"/>
              </a:rPr>
              <a:t>Outcome </a:t>
            </a:r>
            <a:r>
              <a:rPr sz="1950" spc="-10" dirty="0">
                <a:latin typeface="Calibri"/>
                <a:cs typeface="Calibri"/>
              </a:rPr>
              <a:t>analysis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24498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Key</a:t>
            </a:r>
            <a:r>
              <a:rPr sz="3300" b="0" spc="-10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30" dirty="0">
                <a:solidFill>
                  <a:srgbClr val="196E78"/>
                </a:solidFill>
                <a:latin typeface="Calibri"/>
                <a:cs typeface="Calibri"/>
              </a:rPr>
              <a:t>Terms</a:t>
            </a:r>
            <a:r>
              <a:rPr sz="3300" b="0" spc="-9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(2</a:t>
            </a:r>
            <a:r>
              <a:rPr sz="165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dirty="0">
                <a:solidFill>
                  <a:srgbClr val="196E78"/>
                </a:solidFill>
                <a:latin typeface="Calibri"/>
                <a:cs typeface="Calibri"/>
              </a:rPr>
              <a:t>of</a:t>
            </a:r>
            <a:r>
              <a:rPr sz="1650" b="0" spc="-4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1650" b="0" spc="-25" dirty="0">
                <a:solidFill>
                  <a:srgbClr val="196E78"/>
                </a:solidFill>
                <a:latin typeface="Calibri"/>
                <a:cs typeface="Calibri"/>
              </a:rPr>
              <a:t>2)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676" y="2406897"/>
            <a:ext cx="2940050" cy="36163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Parallelization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35" dirty="0">
                <a:latin typeface="Calibri"/>
                <a:cs typeface="Calibri"/>
              </a:rPr>
              <a:t>Post-</a:t>
            </a:r>
            <a:r>
              <a:rPr sz="2150" dirty="0">
                <a:latin typeface="Calibri"/>
                <a:cs typeface="Calibri"/>
              </a:rPr>
              <a:t>session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report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Probing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questions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Problem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analysis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Process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integration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Project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cost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Questionnaire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Requirement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20" dirty="0">
                <a:latin typeface="Calibri"/>
                <a:cs typeface="Calibri"/>
              </a:rPr>
              <a:t>Requirements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definition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7179" y="2478915"/>
            <a:ext cx="2541905" cy="3441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53365" marR="692150" indent="-241300">
              <a:lnSpc>
                <a:spcPts val="2320"/>
              </a:lnSpc>
              <a:spcBef>
                <a:spcPts val="3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Requirements determination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Root</a:t>
            </a:r>
            <a:r>
              <a:rPr sz="2150" spc="-10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cause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Root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cause</a:t>
            </a:r>
            <a:r>
              <a:rPr sz="2150" spc="-114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analysis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Sample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Scribe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Stakeholder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Structured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interview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Symptom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5682" y="2406897"/>
            <a:ext cx="2837180" cy="32169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20" dirty="0">
                <a:latin typeface="Calibri"/>
                <a:cs typeface="Calibri"/>
              </a:rPr>
              <a:t>System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proposal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20" dirty="0">
                <a:latin typeface="Calibri"/>
                <a:cs typeface="Calibri"/>
              </a:rPr>
              <a:t>System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requirements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30" dirty="0">
                <a:latin typeface="Calibri"/>
                <a:cs typeface="Calibri"/>
              </a:rPr>
              <a:t>Technology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analysis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85" dirty="0">
                <a:latin typeface="Calibri"/>
                <a:cs typeface="Calibri"/>
              </a:rPr>
              <a:t>To-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10" dirty="0">
                <a:latin typeface="Calibri"/>
                <a:cs typeface="Calibri"/>
              </a:rPr>
              <a:t> system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70" dirty="0">
                <a:latin typeface="Calibri"/>
                <a:cs typeface="Calibri"/>
              </a:rPr>
              <a:t>Top-</a:t>
            </a:r>
            <a:r>
              <a:rPr sz="2150" dirty="0">
                <a:latin typeface="Calibri"/>
                <a:cs typeface="Calibri"/>
              </a:rPr>
              <a:t>down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interview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10" dirty="0">
                <a:latin typeface="Calibri"/>
                <a:cs typeface="Calibri"/>
              </a:rPr>
              <a:t>Unstructured</a:t>
            </a:r>
            <a:r>
              <a:rPr sz="2150" spc="-11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interview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User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requirements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35" dirty="0">
                <a:latin typeface="Calibri"/>
                <a:cs typeface="Calibri"/>
              </a:rPr>
              <a:t>Walk-</a:t>
            </a:r>
            <a:r>
              <a:rPr sz="2150" spc="-10" dirty="0">
                <a:latin typeface="Calibri"/>
                <a:cs typeface="Calibri"/>
              </a:rPr>
              <a:t>through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2017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What</a:t>
            </a:r>
            <a:r>
              <a:rPr sz="3300" b="1" spc="-1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is</a:t>
            </a:r>
            <a:r>
              <a:rPr sz="3300" b="1" spc="-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96E78"/>
                </a:solidFill>
                <a:latin typeface="Calibri"/>
                <a:cs typeface="Calibri"/>
              </a:rPr>
              <a:t>a</a:t>
            </a:r>
            <a:r>
              <a:rPr sz="3300" b="1" spc="-1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1" spc="-10" dirty="0">
                <a:solidFill>
                  <a:srgbClr val="196E78"/>
                </a:solidFill>
                <a:latin typeface="Calibri"/>
                <a:cs typeface="Calibri"/>
              </a:rPr>
              <a:t>Requirement?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676" y="2478915"/>
            <a:ext cx="9197975" cy="29292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53365" marR="5080" indent="-241300">
              <a:lnSpc>
                <a:spcPts val="2320"/>
              </a:lnSpc>
              <a:spcBef>
                <a:spcPts val="39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dirty="0">
                <a:latin typeface="Calibri"/>
                <a:cs typeface="Calibri"/>
              </a:rPr>
              <a:t>A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b="1" i="1" spc="-10" dirty="0">
                <a:latin typeface="Calibri"/>
                <a:cs typeface="Calibri"/>
              </a:rPr>
              <a:t>requirement</a:t>
            </a:r>
            <a:r>
              <a:rPr sz="2150" b="1" i="1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statement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what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system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must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or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what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characteristics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needs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have</a:t>
            </a:r>
            <a:endParaRPr sz="215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2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150" spc="-20" dirty="0">
                <a:latin typeface="Calibri"/>
                <a:cs typeface="Calibri"/>
              </a:rPr>
              <a:t>Types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requirements:</a:t>
            </a:r>
            <a:endParaRPr sz="21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62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What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business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needs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(business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requirements)</a:t>
            </a:r>
            <a:endParaRPr sz="19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620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What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users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need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(user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requirements)</a:t>
            </a:r>
            <a:endParaRPr sz="19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62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What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software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should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(functional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requirements)</a:t>
            </a:r>
            <a:endParaRPr sz="19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62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Characteristics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system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should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have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(nonfunctional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requirements)</a:t>
            </a:r>
            <a:endParaRPr sz="1950">
              <a:latin typeface="Calibri"/>
              <a:cs typeface="Calibri"/>
            </a:endParaRPr>
          </a:p>
          <a:p>
            <a:pPr marL="526415" lvl="1" indent="-266065">
              <a:lnSpc>
                <a:spcPct val="100000"/>
              </a:lnSpc>
              <a:spcBef>
                <a:spcPts val="625"/>
              </a:spcBef>
              <a:buClr>
                <a:srgbClr val="911B21"/>
              </a:buClr>
              <a:buFont typeface="Arial"/>
              <a:buChar char="•"/>
              <a:tabLst>
                <a:tab pos="525780" algn="l"/>
                <a:tab pos="527050" algn="l"/>
              </a:tabLst>
            </a:pPr>
            <a:r>
              <a:rPr sz="1950" dirty="0">
                <a:latin typeface="Calibri"/>
                <a:cs typeface="Calibri"/>
              </a:rPr>
              <a:t>How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 system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should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built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(system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requirements)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9585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Business</a:t>
            </a:r>
            <a:r>
              <a:rPr sz="3300" b="0" spc="-50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74441"/>
            <a:ext cx="9065260" cy="28162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53365" marR="5080" indent="-241300">
              <a:lnSpc>
                <a:spcPts val="2500"/>
              </a:lnSpc>
              <a:spcBef>
                <a:spcPts val="41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request,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describe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reasons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proposing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development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</a:t>
            </a:r>
            <a:endParaRPr sz="2300">
              <a:latin typeface="Calibri"/>
              <a:cs typeface="Calibri"/>
            </a:endParaRPr>
          </a:p>
          <a:p>
            <a:pPr marL="253365" marR="194310" indent="-241300">
              <a:lnSpc>
                <a:spcPts val="2500"/>
              </a:lnSpc>
              <a:spcBef>
                <a:spcPts val="819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These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reflect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business</a:t>
            </a:r>
            <a:r>
              <a:rPr sz="2300" b="1" i="1" spc="-70" dirty="0">
                <a:latin typeface="Calibri"/>
                <a:cs typeface="Calibri"/>
              </a:rPr>
              <a:t> </a:t>
            </a:r>
            <a:r>
              <a:rPr sz="2300" b="1" i="1" dirty="0">
                <a:latin typeface="Calibri"/>
                <a:cs typeface="Calibri"/>
              </a:rPr>
              <a:t>requirements</a:t>
            </a:r>
            <a:r>
              <a:rPr sz="2300" b="1" i="1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will </a:t>
            </a:r>
            <a:r>
              <a:rPr sz="2300" spc="-10" dirty="0">
                <a:latin typeface="Calibri"/>
                <a:cs typeface="Calibri"/>
              </a:rPr>
              <a:t>fulfill</a:t>
            </a:r>
            <a:endParaRPr sz="2300">
              <a:latin typeface="Calibri"/>
              <a:cs typeface="Calibri"/>
            </a:endParaRPr>
          </a:p>
          <a:p>
            <a:pPr marL="253365" marR="227965" indent="-241300">
              <a:lnSpc>
                <a:spcPct val="90400"/>
              </a:lnSpc>
              <a:spcBef>
                <a:spcPts val="77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When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development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project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complete,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success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be </a:t>
            </a:r>
            <a:r>
              <a:rPr sz="2300" dirty="0">
                <a:latin typeface="Calibri"/>
                <a:cs typeface="Calibri"/>
              </a:rPr>
              <a:t>measured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evaluating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whether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requirements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have </a:t>
            </a:r>
            <a:r>
              <a:rPr sz="2300" dirty="0">
                <a:latin typeface="Calibri"/>
                <a:cs typeface="Calibri"/>
              </a:rPr>
              <a:t>been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achieved</a:t>
            </a:r>
            <a:endParaRPr sz="2300">
              <a:latin typeface="Calibri"/>
              <a:cs typeface="Calibri"/>
            </a:endParaRPr>
          </a:p>
          <a:p>
            <a:pPr marL="260985">
              <a:lnSpc>
                <a:spcPct val="100000"/>
              </a:lnSpc>
              <a:spcBef>
                <a:spcPts val="229"/>
              </a:spcBef>
            </a:pPr>
            <a:r>
              <a:rPr sz="1550" dirty="0">
                <a:solidFill>
                  <a:srgbClr val="911B21"/>
                </a:solidFill>
                <a:latin typeface="Courier New"/>
                <a:cs typeface="Courier New"/>
              </a:rPr>
              <a:t>o</a:t>
            </a:r>
            <a:r>
              <a:rPr sz="1550" spc="210" dirty="0">
                <a:solidFill>
                  <a:srgbClr val="911B21"/>
                </a:solidFill>
                <a:latin typeface="Courier New"/>
                <a:cs typeface="Courier New"/>
              </a:rPr>
              <a:t> </a:t>
            </a:r>
            <a:r>
              <a:rPr sz="1950" dirty="0">
                <a:latin typeface="Calibri"/>
                <a:cs typeface="Calibri"/>
              </a:rPr>
              <a:t>Therefore,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provide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overall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direction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 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project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32810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User</a:t>
            </a:r>
            <a:r>
              <a:rPr sz="3300" b="0" spc="-2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8385809" cy="1607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What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complete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job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task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Focus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tasks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integral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business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operations</a:t>
            </a:r>
            <a:endParaRPr sz="2300">
              <a:latin typeface="Calibri"/>
              <a:cs typeface="Calibri"/>
            </a:endParaRPr>
          </a:p>
          <a:p>
            <a:pPr marL="253365" marR="5080" indent="-241300">
              <a:lnSpc>
                <a:spcPts val="2500"/>
              </a:lnSpc>
              <a:spcBef>
                <a:spcPts val="8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Understanding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tasks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helps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reveal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can </a:t>
            </a:r>
            <a:r>
              <a:rPr sz="2300" dirty="0">
                <a:latin typeface="Calibri"/>
                <a:cs typeface="Calibri"/>
              </a:rPr>
              <a:t>support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those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tasks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56" y="1647126"/>
            <a:ext cx="42767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solidFill>
                  <a:srgbClr val="196E78"/>
                </a:solidFill>
                <a:latin typeface="Calibri"/>
                <a:cs typeface="Calibri"/>
              </a:rPr>
              <a:t>Functional</a:t>
            </a:r>
            <a:r>
              <a:rPr sz="3300" b="0" spc="-65" dirty="0">
                <a:solidFill>
                  <a:srgbClr val="196E78"/>
                </a:solidFill>
                <a:latin typeface="Calibri"/>
                <a:cs typeface="Calibri"/>
              </a:rPr>
              <a:t> </a:t>
            </a:r>
            <a:r>
              <a:rPr sz="3300" b="0" spc="-10" dirty="0">
                <a:solidFill>
                  <a:srgbClr val="196E78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9521" y="6386249"/>
            <a:ext cx="21170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10" dirty="0">
                <a:latin typeface="Calibri"/>
                <a:cs typeface="Calibri"/>
              </a:rPr>
              <a:t>Copyright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©2022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John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Wiley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&amp;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Sons,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Inc.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0" dirty="0"/>
              <a:t>3-</a:t>
            </a: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90" y="2405320"/>
            <a:ext cx="9178290" cy="1607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6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supporting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task,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or</a:t>
            </a:r>
            <a:endParaRPr sz="23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560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task</a:t>
            </a:r>
            <a:endParaRPr sz="2300">
              <a:latin typeface="Calibri"/>
              <a:cs typeface="Calibri"/>
            </a:endParaRPr>
          </a:p>
          <a:p>
            <a:pPr marL="253365" marR="197485" indent="-241300">
              <a:lnSpc>
                <a:spcPts val="2500"/>
              </a:lnSpc>
              <a:spcBef>
                <a:spcPts val="855"/>
              </a:spcBef>
              <a:buClr>
                <a:srgbClr val="911B21"/>
              </a:buClr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300" dirty="0">
                <a:latin typeface="Calibri"/>
                <a:cs typeface="Calibri"/>
              </a:rPr>
              <a:t>Specify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fulfilling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his/her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tasks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4285</Words>
  <Application>Microsoft Office PowerPoint</Application>
  <PresentationFormat>Custom</PresentationFormat>
  <Paragraphs>603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Times New Roman</vt:lpstr>
      <vt:lpstr>Office Theme</vt:lpstr>
      <vt:lpstr>System Analysis and Design UML</vt:lpstr>
      <vt:lpstr>The Analysis Phase</vt:lpstr>
      <vt:lpstr>The Analysis Phase Continued</vt:lpstr>
      <vt:lpstr>The Analysis Phase Continued</vt:lpstr>
      <vt:lpstr>Requirements Determination</vt:lpstr>
      <vt:lpstr>What is a Requirement?</vt:lpstr>
      <vt:lpstr>Business Requirements</vt:lpstr>
      <vt:lpstr>User Requirements</vt:lpstr>
      <vt:lpstr>Functional Requirements</vt:lpstr>
      <vt:lpstr>More on Functional Requirements</vt:lpstr>
      <vt:lpstr>Nonfunctional Requirements</vt:lpstr>
      <vt:lpstr>More on Nonfunctional Requirements (1 of 2)</vt:lpstr>
      <vt:lpstr>More on Nonfunctional Requirements (2 of 2)</vt:lpstr>
      <vt:lpstr>The Process of Determining Requirements</vt:lpstr>
      <vt:lpstr>The Requirements Definition Statement</vt:lpstr>
      <vt:lpstr>Sample Functional Requirements</vt:lpstr>
      <vt:lpstr>Sample Nonfunctional Requirements</vt:lpstr>
      <vt:lpstr>Requirements Elicitation Techniques</vt:lpstr>
      <vt:lpstr>Requirements Elicitation in Practice</vt:lpstr>
      <vt:lpstr>Most Common Requirements Elicitation Techniques</vt:lpstr>
      <vt:lpstr>Interviews</vt:lpstr>
      <vt:lpstr>Three Types of Questions</vt:lpstr>
      <vt:lpstr>More on Interviewing</vt:lpstr>
      <vt:lpstr>Top-Down and Bottom-Up Questioning Strategies</vt:lpstr>
      <vt:lpstr>Interview as a Requirements Elicitation Technique</vt:lpstr>
      <vt:lpstr>Preparing for the Interview</vt:lpstr>
      <vt:lpstr>Conducting the Interview</vt:lpstr>
      <vt:lpstr>Post- interview Follow-Up</vt:lpstr>
      <vt:lpstr>Joint Application Development (JAD)</vt:lpstr>
      <vt:lpstr>Electronic JAD or e-JAD</vt:lpstr>
      <vt:lpstr>More on JAD</vt:lpstr>
      <vt:lpstr>Conducting the JAD Session</vt:lpstr>
      <vt:lpstr>Post-JAD Follow-Up</vt:lpstr>
      <vt:lpstr>Questionnaires</vt:lpstr>
      <vt:lpstr>Questionnaires Continued</vt:lpstr>
      <vt:lpstr>Good Questionnaire Design</vt:lpstr>
      <vt:lpstr>Questionnaires as a Requirements Elicitation Technique</vt:lpstr>
      <vt:lpstr>Questionnaires – Practical Tips</vt:lpstr>
      <vt:lpstr>Document Analysis</vt:lpstr>
      <vt:lpstr>Document Analysis – Practical Tips</vt:lpstr>
      <vt:lpstr>Sample Document Analysis</vt:lpstr>
      <vt:lpstr>Observation</vt:lpstr>
      <vt:lpstr>Observation as a Requirements Elicitation Technique</vt:lpstr>
      <vt:lpstr>Observation– Practical Tips</vt:lpstr>
      <vt:lpstr>Comparison of Requirements Elicitation Techniques</vt:lpstr>
      <vt:lpstr>Requirements Analysis Strategies</vt:lpstr>
      <vt:lpstr>To Identify Small Improvements</vt:lpstr>
      <vt:lpstr>To Identify Moderate Improvements</vt:lpstr>
      <vt:lpstr>To Identify Major Improvements</vt:lpstr>
      <vt:lpstr>Outcome Analysis</vt:lpstr>
      <vt:lpstr>Technology Analysis</vt:lpstr>
      <vt:lpstr>Activity Elimination</vt:lpstr>
      <vt:lpstr>Chapter Review (1 or 3)</vt:lpstr>
      <vt:lpstr>Chapter Review (2 or 3)</vt:lpstr>
      <vt:lpstr>Chapter Review (3 or 3)</vt:lpstr>
      <vt:lpstr>Key Terms (1 of 2)</vt:lpstr>
      <vt:lpstr>Key Terms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Joseph John Waclawski</cp:lastModifiedBy>
  <cp:revision>1</cp:revision>
  <dcterms:created xsi:type="dcterms:W3CDTF">2024-09-23T19:33:57Z</dcterms:created>
  <dcterms:modified xsi:type="dcterms:W3CDTF">2024-09-23T19:38:38Z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LastSaved">
    <vt:filetime>2024-09-23T00:00:00Z</vt:filetime>
  </property>
</Properties>
</file>