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0"/>
  </p:notesMasterIdLst>
  <p:sldIdLst>
    <p:sldId id="256" r:id="rId11"/>
    <p:sldId id="257" r:id="rId12"/>
    <p:sldId id="258" r:id="rId13"/>
    <p:sldId id="259" r:id="rId14"/>
    <p:sldId id="260" r:id="rId15"/>
    <p:sldId id="261" r:id="rId16"/>
    <p:sldId id="262" r:id="rId17"/>
    <p:sldId id="263" r:id="rId18"/>
    <p:sldId id="307" r:id="rId19"/>
    <p:sldId id="264" r:id="rId20"/>
    <p:sldId id="265" r:id="rId21"/>
    <p:sldId id="267" r:id="rId22"/>
    <p:sldId id="268" r:id="rId23"/>
    <p:sldId id="269" r:id="rId24"/>
    <p:sldId id="270" r:id="rId25"/>
    <p:sldId id="271" r:id="rId26"/>
    <p:sldId id="272" r:id="rId27"/>
    <p:sldId id="273" r:id="rId28"/>
    <p:sldId id="274" r:id="rId29"/>
    <p:sldId id="275" r:id="rId30"/>
    <p:sldId id="276"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6" r:id="rId49"/>
    <p:sldId id="297" r:id="rId50"/>
    <p:sldId id="298" r:id="rId51"/>
    <p:sldId id="299" r:id="rId52"/>
    <p:sldId id="300" r:id="rId53"/>
    <p:sldId id="301" r:id="rId54"/>
    <p:sldId id="302" r:id="rId55"/>
    <p:sldId id="303" r:id="rId56"/>
    <p:sldId id="304" r:id="rId57"/>
    <p:sldId id="305" r:id="rId58"/>
    <p:sldId id="306" r:id="rId5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0358A-E957-47EB-971B-8F54F380F7CE}" v="6" dt="2020-03-10T16:04:48.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51" autoAdjust="0"/>
  </p:normalViewPr>
  <p:slideViewPr>
    <p:cSldViewPr>
      <p:cViewPr varScale="1">
        <p:scale>
          <a:sx n="112" d="100"/>
          <a:sy n="112" d="100"/>
        </p:scale>
        <p:origin x="552" y="114"/>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microsoft.com/office/2015/10/relationships/revisionInfo" Target="revisionInfo.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warth, Judy" userId="88019a05-5656-4d0d-a3d1-1931a654ed73" providerId="ADAL" clId="{8B50358A-E957-47EB-971B-8F54F380F7CE}"/>
    <pc:docChg chg="undo custSel delSld modSld">
      <pc:chgData name="Howarth, Judy" userId="88019a05-5656-4d0d-a3d1-1931a654ed73" providerId="ADAL" clId="{8B50358A-E957-47EB-971B-8F54F380F7CE}" dt="2020-03-10T16:05:15.247" v="221" actId="20577"/>
      <pc:docMkLst>
        <pc:docMk/>
      </pc:docMkLst>
      <pc:sldChg chg="modSp">
        <pc:chgData name="Howarth, Judy" userId="88019a05-5656-4d0d-a3d1-1931a654ed73" providerId="ADAL" clId="{8B50358A-E957-47EB-971B-8F54F380F7CE}" dt="2020-03-10T16:05:15.247" v="221" actId="20577"/>
        <pc:sldMkLst>
          <pc:docMk/>
          <pc:sldMk cId="1909659219" sldId="256"/>
        </pc:sldMkLst>
        <pc:spChg chg="mod">
          <ac:chgData name="Howarth, Judy" userId="88019a05-5656-4d0d-a3d1-1931a654ed73" providerId="ADAL" clId="{8B50358A-E957-47EB-971B-8F54F380F7CE}" dt="2020-03-10T15:50:05.044" v="16" actId="255"/>
          <ac:spMkLst>
            <pc:docMk/>
            <pc:sldMk cId="1909659219" sldId="256"/>
            <ac:spMk id="2" creationId="{00000000-0000-0000-0000-000000000000}"/>
          </ac:spMkLst>
        </pc:spChg>
        <pc:spChg chg="mod">
          <ac:chgData name="Howarth, Judy" userId="88019a05-5656-4d0d-a3d1-1931a654ed73" providerId="ADAL" clId="{8B50358A-E957-47EB-971B-8F54F380F7CE}" dt="2020-03-10T15:50:08.252" v="22" actId="20577"/>
          <ac:spMkLst>
            <pc:docMk/>
            <pc:sldMk cId="1909659219" sldId="256"/>
            <ac:spMk id="3" creationId="{00000000-0000-0000-0000-000000000000}"/>
          </ac:spMkLst>
        </pc:spChg>
        <pc:spChg chg="mod">
          <ac:chgData name="Howarth, Judy" userId="88019a05-5656-4d0d-a3d1-1931a654ed73" providerId="ADAL" clId="{8B50358A-E957-47EB-971B-8F54F380F7CE}" dt="2020-03-10T16:05:07.415" v="211" actId="20577"/>
          <ac:spMkLst>
            <pc:docMk/>
            <pc:sldMk cId="1909659219" sldId="256"/>
            <ac:spMk id="4" creationId="{00000000-0000-0000-0000-000000000000}"/>
          </ac:spMkLst>
        </pc:spChg>
        <pc:spChg chg="mod">
          <ac:chgData name="Howarth, Judy" userId="88019a05-5656-4d0d-a3d1-1931a654ed73" providerId="ADAL" clId="{8B50358A-E957-47EB-971B-8F54F380F7CE}" dt="2020-03-10T16:05:15.247" v="221" actId="20577"/>
          <ac:spMkLst>
            <pc:docMk/>
            <pc:sldMk cId="1909659219" sldId="256"/>
            <ac:spMk id="6" creationId="{00000000-0000-0000-0000-000000000000}"/>
          </ac:spMkLst>
        </pc:spChg>
      </pc:sldChg>
      <pc:sldChg chg="del">
        <pc:chgData name="Howarth, Judy" userId="88019a05-5656-4d0d-a3d1-1931a654ed73" providerId="ADAL" clId="{8B50358A-E957-47EB-971B-8F54F380F7CE}" dt="2020-03-10T15:55:04.247" v="66" actId="2696"/>
        <pc:sldMkLst>
          <pc:docMk/>
          <pc:sldMk cId="1499389318" sldId="257"/>
        </pc:sldMkLst>
      </pc:sldChg>
      <pc:sldChg chg="modSp">
        <pc:chgData name="Howarth, Judy" userId="88019a05-5656-4d0d-a3d1-1931a654ed73" providerId="ADAL" clId="{8B50358A-E957-47EB-971B-8F54F380F7CE}" dt="2020-03-10T15:57:20.209" v="94" actId="20577"/>
        <pc:sldMkLst>
          <pc:docMk/>
          <pc:sldMk cId="1663153728" sldId="258"/>
        </pc:sldMkLst>
        <pc:spChg chg="mod">
          <ac:chgData name="Howarth, Judy" userId="88019a05-5656-4d0d-a3d1-1931a654ed73" providerId="ADAL" clId="{8B50358A-E957-47EB-971B-8F54F380F7CE}" dt="2020-03-10T15:57:20.209" v="94" actId="20577"/>
          <ac:spMkLst>
            <pc:docMk/>
            <pc:sldMk cId="1663153728" sldId="258"/>
            <ac:spMk id="2" creationId="{00000000-0000-0000-0000-000000000000}"/>
          </ac:spMkLst>
        </pc:spChg>
        <pc:spChg chg="mod">
          <ac:chgData name="Howarth, Judy" userId="88019a05-5656-4d0d-a3d1-1931a654ed73" providerId="ADAL" clId="{8B50358A-E957-47EB-971B-8F54F380F7CE}" dt="2020-03-10T15:57:07.250" v="87" actId="20577"/>
          <ac:spMkLst>
            <pc:docMk/>
            <pc:sldMk cId="1663153728" sldId="258"/>
            <ac:spMk id="6" creationId="{00000000-0000-0000-0000-000000000000}"/>
          </ac:spMkLst>
        </pc:spChg>
      </pc:sldChg>
      <pc:sldChg chg="del">
        <pc:chgData name="Howarth, Judy" userId="88019a05-5656-4d0d-a3d1-1931a654ed73" providerId="ADAL" clId="{8B50358A-E957-47EB-971B-8F54F380F7CE}" dt="2020-03-10T15:57:13.001" v="88" actId="2696"/>
        <pc:sldMkLst>
          <pc:docMk/>
          <pc:sldMk cId="1525907774" sldId="259"/>
        </pc:sldMkLst>
      </pc:sldChg>
      <pc:sldChg chg="del">
        <pc:chgData name="Howarth, Judy" userId="88019a05-5656-4d0d-a3d1-1931a654ed73" providerId="ADAL" clId="{8B50358A-E957-47EB-971B-8F54F380F7CE}" dt="2020-03-10T15:57:27.995" v="96" actId="2696"/>
        <pc:sldMkLst>
          <pc:docMk/>
          <pc:sldMk cId="135406596" sldId="260"/>
        </pc:sldMkLst>
      </pc:sldChg>
      <pc:sldChg chg="del">
        <pc:chgData name="Howarth, Judy" userId="88019a05-5656-4d0d-a3d1-1931a654ed73" providerId="ADAL" clId="{8B50358A-E957-47EB-971B-8F54F380F7CE}" dt="2020-03-10T15:57:26.676" v="95" actId="2696"/>
        <pc:sldMkLst>
          <pc:docMk/>
          <pc:sldMk cId="179564966" sldId="261"/>
        </pc:sldMkLst>
      </pc:sldChg>
      <pc:sldChg chg="del">
        <pc:chgData name="Howarth, Judy" userId="88019a05-5656-4d0d-a3d1-1931a654ed73" providerId="ADAL" clId="{8B50358A-E957-47EB-971B-8F54F380F7CE}" dt="2020-03-10T15:57:29.663" v="97" actId="2696"/>
        <pc:sldMkLst>
          <pc:docMk/>
          <pc:sldMk cId="261660464" sldId="262"/>
        </pc:sldMkLst>
      </pc:sldChg>
      <pc:sldChg chg="del">
        <pc:chgData name="Howarth, Judy" userId="88019a05-5656-4d0d-a3d1-1931a654ed73" providerId="ADAL" clId="{8B50358A-E957-47EB-971B-8F54F380F7CE}" dt="2020-03-10T15:57:33.246" v="98" actId="2696"/>
        <pc:sldMkLst>
          <pc:docMk/>
          <pc:sldMk cId="1035247850" sldId="263"/>
        </pc:sldMkLst>
      </pc:sldChg>
      <pc:sldChg chg="del">
        <pc:chgData name="Howarth, Judy" userId="88019a05-5656-4d0d-a3d1-1931a654ed73" providerId="ADAL" clId="{8B50358A-E957-47EB-971B-8F54F380F7CE}" dt="2020-03-10T15:57:34.001" v="99" actId="2696"/>
        <pc:sldMkLst>
          <pc:docMk/>
          <pc:sldMk cId="940919996" sldId="264"/>
        </pc:sldMkLst>
      </pc:sldChg>
      <pc:sldChg chg="del">
        <pc:chgData name="Howarth, Judy" userId="88019a05-5656-4d0d-a3d1-1931a654ed73" providerId="ADAL" clId="{8B50358A-E957-47EB-971B-8F54F380F7CE}" dt="2020-03-10T15:57:35.051" v="100" actId="2696"/>
        <pc:sldMkLst>
          <pc:docMk/>
          <pc:sldMk cId="928245765" sldId="265"/>
        </pc:sldMkLst>
      </pc:sldChg>
      <pc:sldChg chg="del">
        <pc:chgData name="Howarth, Judy" userId="88019a05-5656-4d0d-a3d1-1931a654ed73" providerId="ADAL" clId="{8B50358A-E957-47EB-971B-8F54F380F7CE}" dt="2020-03-10T15:57:36.075" v="101" actId="2696"/>
        <pc:sldMkLst>
          <pc:docMk/>
          <pc:sldMk cId="895276841" sldId="266"/>
        </pc:sldMkLst>
      </pc:sldChg>
      <pc:sldChg chg="del">
        <pc:chgData name="Howarth, Judy" userId="88019a05-5656-4d0d-a3d1-1931a654ed73" providerId="ADAL" clId="{8B50358A-E957-47EB-971B-8F54F380F7CE}" dt="2020-03-10T15:57:40.091" v="102" actId="2696"/>
        <pc:sldMkLst>
          <pc:docMk/>
          <pc:sldMk cId="687315263" sldId="267"/>
        </pc:sldMkLst>
      </pc:sldChg>
      <pc:sldChg chg="del">
        <pc:chgData name="Howarth, Judy" userId="88019a05-5656-4d0d-a3d1-1931a654ed73" providerId="ADAL" clId="{8B50358A-E957-47EB-971B-8F54F380F7CE}" dt="2020-03-10T15:57:41.194" v="103" actId="2696"/>
        <pc:sldMkLst>
          <pc:docMk/>
          <pc:sldMk cId="921995896" sldId="268"/>
        </pc:sldMkLst>
      </pc:sldChg>
      <pc:sldChg chg="del">
        <pc:chgData name="Howarth, Judy" userId="88019a05-5656-4d0d-a3d1-1931a654ed73" providerId="ADAL" clId="{8B50358A-E957-47EB-971B-8F54F380F7CE}" dt="2020-03-10T15:57:42.896" v="104" actId="2696"/>
        <pc:sldMkLst>
          <pc:docMk/>
          <pc:sldMk cId="399428975" sldId="269"/>
        </pc:sldMkLst>
      </pc:sldChg>
      <pc:sldChg chg="modSp">
        <pc:chgData name="Howarth, Judy" userId="88019a05-5656-4d0d-a3d1-1931a654ed73" providerId="ADAL" clId="{8B50358A-E957-47EB-971B-8F54F380F7CE}" dt="2020-03-10T15:58:11.702" v="122" actId="20577"/>
        <pc:sldMkLst>
          <pc:docMk/>
          <pc:sldMk cId="167070206" sldId="270"/>
        </pc:sldMkLst>
        <pc:spChg chg="mod">
          <ac:chgData name="Howarth, Judy" userId="88019a05-5656-4d0d-a3d1-1931a654ed73" providerId="ADAL" clId="{8B50358A-E957-47EB-971B-8F54F380F7CE}" dt="2020-03-10T15:57:54.831" v="108" actId="20577"/>
          <ac:spMkLst>
            <pc:docMk/>
            <pc:sldMk cId="167070206" sldId="270"/>
            <ac:spMk id="5" creationId="{00000000-0000-0000-0000-000000000000}"/>
          </ac:spMkLst>
        </pc:spChg>
        <pc:spChg chg="mod">
          <ac:chgData name="Howarth, Judy" userId="88019a05-5656-4d0d-a3d1-1931a654ed73" providerId="ADAL" clId="{8B50358A-E957-47EB-971B-8F54F380F7CE}" dt="2020-03-10T15:58:11.702" v="122" actId="20577"/>
          <ac:spMkLst>
            <pc:docMk/>
            <pc:sldMk cId="167070206" sldId="270"/>
            <ac:spMk id="13" creationId="{00000000-0000-0000-0000-000000000000}"/>
          </ac:spMkLst>
        </pc:spChg>
      </pc:sldChg>
      <pc:sldChg chg="modSp">
        <pc:chgData name="Howarth, Judy" userId="88019a05-5656-4d0d-a3d1-1931a654ed73" providerId="ADAL" clId="{8B50358A-E957-47EB-971B-8F54F380F7CE}" dt="2020-03-10T15:58:43.454" v="138" actId="20577"/>
        <pc:sldMkLst>
          <pc:docMk/>
          <pc:sldMk cId="388267789" sldId="272"/>
        </pc:sldMkLst>
        <pc:spChg chg="mod">
          <ac:chgData name="Howarth, Judy" userId="88019a05-5656-4d0d-a3d1-1931a654ed73" providerId="ADAL" clId="{8B50358A-E957-47EB-971B-8F54F380F7CE}" dt="2020-03-10T15:58:43.454" v="138" actId="20577"/>
          <ac:spMkLst>
            <pc:docMk/>
            <pc:sldMk cId="388267789" sldId="272"/>
            <ac:spMk id="7" creationId="{00000000-0000-0000-0000-000000000000}"/>
          </ac:spMkLst>
        </pc:spChg>
      </pc:sldChg>
      <pc:sldChg chg="modSp">
        <pc:chgData name="Howarth, Judy" userId="88019a05-5656-4d0d-a3d1-1931a654ed73" providerId="ADAL" clId="{8B50358A-E957-47EB-971B-8F54F380F7CE}" dt="2020-03-10T15:58:50.798" v="142" actId="20577"/>
        <pc:sldMkLst>
          <pc:docMk/>
          <pc:sldMk cId="1024830255" sldId="273"/>
        </pc:sldMkLst>
        <pc:spChg chg="mod">
          <ac:chgData name="Howarth, Judy" userId="88019a05-5656-4d0d-a3d1-1931a654ed73" providerId="ADAL" clId="{8B50358A-E957-47EB-971B-8F54F380F7CE}" dt="2020-03-10T15:58:50.798" v="142" actId="20577"/>
          <ac:spMkLst>
            <pc:docMk/>
            <pc:sldMk cId="1024830255" sldId="273"/>
            <ac:spMk id="6" creationId="{00000000-0000-0000-0000-000000000000}"/>
          </ac:spMkLst>
        </pc:spChg>
      </pc:sldChg>
      <pc:sldChg chg="modSp">
        <pc:chgData name="Howarth, Judy" userId="88019a05-5656-4d0d-a3d1-1931a654ed73" providerId="ADAL" clId="{8B50358A-E957-47EB-971B-8F54F380F7CE}" dt="2020-03-10T15:58:59.585" v="146" actId="20577"/>
        <pc:sldMkLst>
          <pc:docMk/>
          <pc:sldMk cId="174170774" sldId="275"/>
        </pc:sldMkLst>
        <pc:spChg chg="mod">
          <ac:chgData name="Howarth, Judy" userId="88019a05-5656-4d0d-a3d1-1931a654ed73" providerId="ADAL" clId="{8B50358A-E957-47EB-971B-8F54F380F7CE}" dt="2020-03-10T15:58:59.585" v="146" actId="20577"/>
          <ac:spMkLst>
            <pc:docMk/>
            <pc:sldMk cId="174170774" sldId="275"/>
            <ac:spMk id="6" creationId="{00000000-0000-0000-0000-000000000000}"/>
          </ac:spMkLst>
        </pc:spChg>
      </pc:sldChg>
      <pc:sldChg chg="modSp">
        <pc:chgData name="Howarth, Judy" userId="88019a05-5656-4d0d-a3d1-1931a654ed73" providerId="ADAL" clId="{8B50358A-E957-47EB-971B-8F54F380F7CE}" dt="2020-03-10T15:59:30.418" v="162" actId="20577"/>
        <pc:sldMkLst>
          <pc:docMk/>
          <pc:sldMk cId="1510030601" sldId="277"/>
        </pc:sldMkLst>
        <pc:spChg chg="mod">
          <ac:chgData name="Howarth, Judy" userId="88019a05-5656-4d0d-a3d1-1931a654ed73" providerId="ADAL" clId="{8B50358A-E957-47EB-971B-8F54F380F7CE}" dt="2020-03-10T15:59:30.418" v="162" actId="20577"/>
          <ac:spMkLst>
            <pc:docMk/>
            <pc:sldMk cId="1510030601" sldId="277"/>
            <ac:spMk id="6" creationId="{00000000-0000-0000-0000-000000000000}"/>
          </ac:spMkLst>
        </pc:spChg>
      </pc:sldChg>
      <pc:sldChg chg="modSp">
        <pc:chgData name="Howarth, Judy" userId="88019a05-5656-4d0d-a3d1-1931a654ed73" providerId="ADAL" clId="{8B50358A-E957-47EB-971B-8F54F380F7CE}" dt="2020-03-10T15:59:41.304" v="170" actId="20577"/>
        <pc:sldMkLst>
          <pc:docMk/>
          <pc:sldMk cId="1952765383" sldId="278"/>
        </pc:sldMkLst>
        <pc:spChg chg="mod">
          <ac:chgData name="Howarth, Judy" userId="88019a05-5656-4d0d-a3d1-1931a654ed73" providerId="ADAL" clId="{8B50358A-E957-47EB-971B-8F54F380F7CE}" dt="2020-03-10T15:59:41.304" v="170" actId="20577"/>
          <ac:spMkLst>
            <pc:docMk/>
            <pc:sldMk cId="1952765383" sldId="278"/>
            <ac:spMk id="5" creationId="{00000000-0000-0000-0000-000000000000}"/>
          </ac:spMkLst>
        </pc:spChg>
      </pc:sldChg>
      <pc:sldChg chg="del">
        <pc:chgData name="Howarth, Judy" userId="88019a05-5656-4d0d-a3d1-1931a654ed73" providerId="ADAL" clId="{8B50358A-E957-47EB-971B-8F54F380F7CE}" dt="2020-03-10T15:59:53.011" v="174" actId="2696"/>
        <pc:sldMkLst>
          <pc:docMk/>
          <pc:sldMk cId="1066368906" sldId="279"/>
        </pc:sldMkLst>
      </pc:sldChg>
      <pc:sldChg chg="del">
        <pc:chgData name="Howarth, Judy" userId="88019a05-5656-4d0d-a3d1-1931a654ed73" providerId="ADAL" clId="{8B50358A-E957-47EB-971B-8F54F380F7CE}" dt="2020-03-10T15:59:53.884" v="175" actId="2696"/>
        <pc:sldMkLst>
          <pc:docMk/>
          <pc:sldMk cId="1718291601" sldId="280"/>
        </pc:sldMkLst>
      </pc:sldChg>
      <pc:sldChg chg="del">
        <pc:chgData name="Howarth, Judy" userId="88019a05-5656-4d0d-a3d1-1931a654ed73" providerId="ADAL" clId="{8B50358A-E957-47EB-971B-8F54F380F7CE}" dt="2020-03-10T15:59:55.856" v="176" actId="2696"/>
        <pc:sldMkLst>
          <pc:docMk/>
          <pc:sldMk cId="687604427" sldId="281"/>
        </pc:sldMkLst>
      </pc:sldChg>
      <pc:sldChg chg="del">
        <pc:chgData name="Howarth, Judy" userId="88019a05-5656-4d0d-a3d1-1931a654ed73" providerId="ADAL" clId="{8B50358A-E957-47EB-971B-8F54F380F7CE}" dt="2020-03-10T15:59:57.526" v="177" actId="2696"/>
        <pc:sldMkLst>
          <pc:docMk/>
          <pc:sldMk cId="586848863" sldId="282"/>
        </pc:sldMkLst>
      </pc:sldChg>
      <pc:sldChg chg="modSp">
        <pc:chgData name="Howarth, Judy" userId="88019a05-5656-4d0d-a3d1-1931a654ed73" providerId="ADAL" clId="{8B50358A-E957-47EB-971B-8F54F380F7CE}" dt="2020-03-10T16:00:03.758" v="181" actId="20577"/>
        <pc:sldMkLst>
          <pc:docMk/>
          <pc:sldMk cId="365690021" sldId="283"/>
        </pc:sldMkLst>
        <pc:spChg chg="mod">
          <ac:chgData name="Howarth, Judy" userId="88019a05-5656-4d0d-a3d1-1931a654ed73" providerId="ADAL" clId="{8B50358A-E957-47EB-971B-8F54F380F7CE}" dt="2020-03-10T16:00:03.758" v="181" actId="20577"/>
          <ac:spMkLst>
            <pc:docMk/>
            <pc:sldMk cId="365690021" sldId="283"/>
            <ac:spMk id="4" creationId="{00000000-0000-0000-0000-000000000000}"/>
          </ac:spMkLst>
        </pc:spChg>
      </pc:sldChg>
      <pc:sldChg chg="del">
        <pc:chgData name="Howarth, Judy" userId="88019a05-5656-4d0d-a3d1-1931a654ed73" providerId="ADAL" clId="{8B50358A-E957-47EB-971B-8F54F380F7CE}" dt="2020-03-10T16:00:06.318" v="182" actId="2696"/>
        <pc:sldMkLst>
          <pc:docMk/>
          <pc:sldMk cId="1538439825" sldId="284"/>
        </pc:sldMkLst>
      </pc:sldChg>
      <pc:sldChg chg="del">
        <pc:chgData name="Howarth, Judy" userId="88019a05-5656-4d0d-a3d1-1931a654ed73" providerId="ADAL" clId="{8B50358A-E957-47EB-971B-8F54F380F7CE}" dt="2020-03-10T16:00:08.927" v="183" actId="2696"/>
        <pc:sldMkLst>
          <pc:docMk/>
          <pc:sldMk cId="696315825" sldId="285"/>
        </pc:sldMkLst>
      </pc:sldChg>
      <pc:sldChg chg="del">
        <pc:chgData name="Howarth, Judy" userId="88019a05-5656-4d0d-a3d1-1931a654ed73" providerId="ADAL" clId="{8B50358A-E957-47EB-971B-8F54F380F7CE}" dt="2020-03-10T16:00:10.349" v="184" actId="2696"/>
        <pc:sldMkLst>
          <pc:docMk/>
          <pc:sldMk cId="1811979975" sldId="286"/>
        </pc:sldMkLst>
      </pc:sldChg>
      <pc:sldChg chg="del">
        <pc:chgData name="Howarth, Judy" userId="88019a05-5656-4d0d-a3d1-1931a654ed73" providerId="ADAL" clId="{8B50358A-E957-47EB-971B-8F54F380F7CE}" dt="2020-03-10T16:00:14.200" v="185" actId="2696"/>
        <pc:sldMkLst>
          <pc:docMk/>
          <pc:sldMk cId="509745404" sldId="287"/>
        </pc:sldMkLst>
      </pc:sldChg>
      <pc:sldChg chg="del">
        <pc:chgData name="Howarth, Judy" userId="88019a05-5656-4d0d-a3d1-1931a654ed73" providerId="ADAL" clId="{8B50358A-E957-47EB-971B-8F54F380F7CE}" dt="2020-03-10T16:00:52.112" v="201" actId="2696"/>
        <pc:sldMkLst>
          <pc:docMk/>
          <pc:sldMk cId="217440387" sldId="288"/>
        </pc:sldMkLst>
      </pc:sldChg>
      <pc:sldChg chg="del">
        <pc:chgData name="Howarth, Judy" userId="88019a05-5656-4d0d-a3d1-1931a654ed73" providerId="ADAL" clId="{8B50358A-E957-47EB-971B-8F54F380F7CE}" dt="2020-03-10T16:00:19.184" v="186" actId="2696"/>
        <pc:sldMkLst>
          <pc:docMk/>
          <pc:sldMk cId="1885132688" sldId="289"/>
        </pc:sldMkLst>
      </pc:sldChg>
      <pc:sldChg chg="modSp">
        <pc:chgData name="Howarth, Judy" userId="88019a05-5656-4d0d-a3d1-1931a654ed73" providerId="ADAL" clId="{8B50358A-E957-47EB-971B-8F54F380F7CE}" dt="2020-03-10T16:00:23.668" v="190" actId="20577"/>
        <pc:sldMkLst>
          <pc:docMk/>
          <pc:sldMk cId="998461558" sldId="290"/>
        </pc:sldMkLst>
        <pc:spChg chg="mod">
          <ac:chgData name="Howarth, Judy" userId="88019a05-5656-4d0d-a3d1-1931a654ed73" providerId="ADAL" clId="{8B50358A-E957-47EB-971B-8F54F380F7CE}" dt="2020-03-10T16:00:23.668" v="190" actId="20577"/>
          <ac:spMkLst>
            <pc:docMk/>
            <pc:sldMk cId="998461558" sldId="290"/>
            <ac:spMk id="6" creationId="{00000000-0000-0000-0000-000000000000}"/>
          </ac:spMkLst>
        </pc:spChg>
      </pc:sldChg>
      <pc:sldChg chg="modSp">
        <pc:chgData name="Howarth, Judy" userId="88019a05-5656-4d0d-a3d1-1931a654ed73" providerId="ADAL" clId="{8B50358A-E957-47EB-971B-8F54F380F7CE}" dt="2020-03-10T16:00:31.974" v="194" actId="20577"/>
        <pc:sldMkLst>
          <pc:docMk/>
          <pc:sldMk cId="720469146" sldId="291"/>
        </pc:sldMkLst>
        <pc:spChg chg="mod">
          <ac:chgData name="Howarth, Judy" userId="88019a05-5656-4d0d-a3d1-1931a654ed73" providerId="ADAL" clId="{8B50358A-E957-47EB-971B-8F54F380F7CE}" dt="2020-03-10T16:00:31.974" v="194" actId="20577"/>
          <ac:spMkLst>
            <pc:docMk/>
            <pc:sldMk cId="720469146" sldId="291"/>
            <ac:spMk id="6" creationId="{00000000-0000-0000-0000-000000000000}"/>
          </ac:spMkLst>
        </pc:spChg>
      </pc:sldChg>
      <pc:sldChg chg="del">
        <pc:chgData name="Howarth, Judy" userId="88019a05-5656-4d0d-a3d1-1931a654ed73" providerId="ADAL" clId="{8B50358A-E957-47EB-971B-8F54F380F7CE}" dt="2020-03-10T16:00:36.643" v="195" actId="2696"/>
        <pc:sldMkLst>
          <pc:docMk/>
          <pc:sldMk cId="139548211" sldId="292"/>
        </pc:sldMkLst>
      </pc:sldChg>
      <pc:sldChg chg="del">
        <pc:chgData name="Howarth, Judy" userId="88019a05-5656-4d0d-a3d1-1931a654ed73" providerId="ADAL" clId="{8B50358A-E957-47EB-971B-8F54F380F7CE}" dt="2020-03-10T16:00:37.946" v="196" actId="2696"/>
        <pc:sldMkLst>
          <pc:docMk/>
          <pc:sldMk cId="342244477" sldId="293"/>
        </pc:sldMkLst>
      </pc:sldChg>
      <pc:sldChg chg="del">
        <pc:chgData name="Howarth, Judy" userId="88019a05-5656-4d0d-a3d1-1931a654ed73" providerId="ADAL" clId="{8B50358A-E957-47EB-971B-8F54F380F7CE}" dt="2020-03-10T16:00:39.091" v="197" actId="2696"/>
        <pc:sldMkLst>
          <pc:docMk/>
          <pc:sldMk cId="1300580792" sldId="294"/>
        </pc:sldMkLst>
      </pc:sldChg>
      <pc:sldChg chg="del">
        <pc:chgData name="Howarth, Judy" userId="88019a05-5656-4d0d-a3d1-1931a654ed73" providerId="ADAL" clId="{8B50358A-E957-47EB-971B-8F54F380F7CE}" dt="2020-03-10T16:00:40.312" v="198" actId="2696"/>
        <pc:sldMkLst>
          <pc:docMk/>
          <pc:sldMk cId="937452732" sldId="295"/>
        </pc:sldMkLst>
      </pc:sldChg>
      <pc:sldChg chg="del">
        <pc:chgData name="Howarth, Judy" userId="88019a05-5656-4d0d-a3d1-1931a654ed73" providerId="ADAL" clId="{8B50358A-E957-47EB-971B-8F54F380F7CE}" dt="2020-03-10T16:00:41.577" v="199" actId="2696"/>
        <pc:sldMkLst>
          <pc:docMk/>
          <pc:sldMk cId="1954988893" sldId="296"/>
        </pc:sldMkLst>
      </pc:sldChg>
      <pc:sldChg chg="modSp del">
        <pc:chgData name="Howarth, Judy" userId="88019a05-5656-4d0d-a3d1-1931a654ed73" providerId="ADAL" clId="{8B50358A-E957-47EB-971B-8F54F380F7CE}" dt="2020-03-10T16:00:42.437" v="200" actId="2696"/>
        <pc:sldMkLst>
          <pc:docMk/>
          <pc:sldMk cId="1546931097" sldId="297"/>
        </pc:sldMkLst>
        <pc:spChg chg="mod">
          <ac:chgData name="Howarth, Judy" userId="88019a05-5656-4d0d-a3d1-1931a654ed73" providerId="ADAL" clId="{8B50358A-E957-47EB-971B-8F54F380F7CE}" dt="2020-03-10T15:56:50.586" v="83" actId="20577"/>
          <ac:spMkLst>
            <pc:docMk/>
            <pc:sldMk cId="1546931097" sldId="297"/>
            <ac:spMk id="5" creationId="{00000000-0000-0000-0000-000000000000}"/>
          </ac:spMkLst>
        </pc:spChg>
      </pc:sldChg>
      <pc:sldChg chg="modSp">
        <pc:chgData name="Howarth, Judy" userId="88019a05-5656-4d0d-a3d1-1931a654ed73" providerId="ADAL" clId="{8B50358A-E957-47EB-971B-8F54F380F7CE}" dt="2020-03-10T15:56:32.762" v="78" actId="20577"/>
        <pc:sldMkLst>
          <pc:docMk/>
          <pc:sldMk cId="33643281" sldId="298"/>
        </pc:sldMkLst>
        <pc:spChg chg="mod">
          <ac:chgData name="Howarth, Judy" userId="88019a05-5656-4d0d-a3d1-1931a654ed73" providerId="ADAL" clId="{8B50358A-E957-47EB-971B-8F54F380F7CE}" dt="2020-03-10T15:56:28.579" v="74" actId="20577"/>
          <ac:spMkLst>
            <pc:docMk/>
            <pc:sldMk cId="33643281" sldId="298"/>
            <ac:spMk id="3" creationId="{00000000-0000-0000-0000-000000000000}"/>
          </ac:spMkLst>
        </pc:spChg>
        <pc:spChg chg="mod">
          <ac:chgData name="Howarth, Judy" userId="88019a05-5656-4d0d-a3d1-1931a654ed73" providerId="ADAL" clId="{8B50358A-E957-47EB-971B-8F54F380F7CE}" dt="2020-03-10T15:56:32.762" v="78" actId="20577"/>
          <ac:spMkLst>
            <pc:docMk/>
            <pc:sldMk cId="33643281" sldId="298"/>
            <ac:spMk id="5" creationId="{00000000-0000-0000-0000-000000000000}"/>
          </ac:spMkLst>
        </pc:spChg>
      </pc:sldChg>
      <pc:sldChg chg="modSp">
        <pc:chgData name="Howarth, Judy" userId="88019a05-5656-4d0d-a3d1-1931a654ed73" providerId="ADAL" clId="{8B50358A-E957-47EB-971B-8F54F380F7CE}" dt="2020-03-10T15:58:27.179" v="134" actId="20577"/>
        <pc:sldMkLst>
          <pc:docMk/>
          <pc:sldMk cId="2088891144" sldId="299"/>
        </pc:sldMkLst>
        <pc:spChg chg="mod">
          <ac:chgData name="Howarth, Judy" userId="88019a05-5656-4d0d-a3d1-1931a654ed73" providerId="ADAL" clId="{8B50358A-E957-47EB-971B-8F54F380F7CE}" dt="2020-03-10T15:58:23.260" v="130" actId="20577"/>
          <ac:spMkLst>
            <pc:docMk/>
            <pc:sldMk cId="2088891144" sldId="299"/>
            <ac:spMk id="2" creationId="{00000000-0000-0000-0000-000000000000}"/>
          </ac:spMkLst>
        </pc:spChg>
        <pc:spChg chg="mod">
          <ac:chgData name="Howarth, Judy" userId="88019a05-5656-4d0d-a3d1-1931a654ed73" providerId="ADAL" clId="{8B50358A-E957-47EB-971B-8F54F380F7CE}" dt="2020-03-10T15:58:27.179" v="134" actId="20577"/>
          <ac:spMkLst>
            <pc:docMk/>
            <pc:sldMk cId="2088891144" sldId="299"/>
            <ac:spMk id="5" creationId="{00000000-0000-0000-0000-000000000000}"/>
          </ac:spMkLst>
        </pc:spChg>
      </pc:sldChg>
      <pc:sldChg chg="modSp">
        <pc:chgData name="Howarth, Judy" userId="88019a05-5656-4d0d-a3d1-1931a654ed73" providerId="ADAL" clId="{8B50358A-E957-47EB-971B-8F54F380F7CE}" dt="2020-03-10T15:59:37.234" v="166" actId="20577"/>
        <pc:sldMkLst>
          <pc:docMk/>
          <pc:sldMk cId="1003484616" sldId="300"/>
        </pc:sldMkLst>
        <pc:spChg chg="mod">
          <ac:chgData name="Howarth, Judy" userId="88019a05-5656-4d0d-a3d1-1931a654ed73" providerId="ADAL" clId="{8B50358A-E957-47EB-971B-8F54F380F7CE}" dt="2020-03-10T15:59:37.234" v="166" actId="20577"/>
          <ac:spMkLst>
            <pc:docMk/>
            <pc:sldMk cId="1003484616" sldId="300"/>
            <ac:spMk id="5" creationId="{00000000-0000-0000-0000-000000000000}"/>
          </ac:spMkLst>
        </pc:spChg>
      </pc:sldChg>
      <pc:sldChg chg="del">
        <pc:chgData name="Howarth, Judy" userId="88019a05-5656-4d0d-a3d1-1931a654ed73" providerId="ADAL" clId="{8B50358A-E957-47EB-971B-8F54F380F7CE}" dt="2020-03-10T15:59:46.913" v="171" actId="2696"/>
        <pc:sldMkLst>
          <pc:docMk/>
          <pc:sldMk cId="318031246" sldId="302"/>
        </pc:sldMkLst>
      </pc:sldChg>
      <pc:sldChg chg="del">
        <pc:chgData name="Howarth, Judy" userId="88019a05-5656-4d0d-a3d1-1931a654ed73" providerId="ADAL" clId="{8B50358A-E957-47EB-971B-8F54F380F7CE}" dt="2020-03-10T15:59:48.394" v="172" actId="2696"/>
        <pc:sldMkLst>
          <pc:docMk/>
          <pc:sldMk cId="453555804" sldId="303"/>
        </pc:sldMkLst>
      </pc:sldChg>
      <pc:sldChg chg="modSp">
        <pc:chgData name="Howarth, Judy" userId="88019a05-5656-4d0d-a3d1-1931a654ed73" providerId="ADAL" clId="{8B50358A-E957-47EB-971B-8F54F380F7CE}" dt="2020-03-10T15:59:04.457" v="150" actId="20577"/>
        <pc:sldMkLst>
          <pc:docMk/>
          <pc:sldMk cId="1478488146" sldId="304"/>
        </pc:sldMkLst>
        <pc:spChg chg="mod">
          <ac:chgData name="Howarth, Judy" userId="88019a05-5656-4d0d-a3d1-1931a654ed73" providerId="ADAL" clId="{8B50358A-E957-47EB-971B-8F54F380F7CE}" dt="2020-03-10T15:59:04.457" v="150" actId="20577"/>
          <ac:spMkLst>
            <pc:docMk/>
            <pc:sldMk cId="1478488146" sldId="304"/>
            <ac:spMk id="7" creationId="{00000000-0000-0000-0000-000000000000}"/>
          </ac:spMkLst>
        </pc:spChg>
      </pc:sldChg>
      <pc:sldChg chg="modSp">
        <pc:chgData name="Howarth, Judy" userId="88019a05-5656-4d0d-a3d1-1931a654ed73" providerId="ADAL" clId="{8B50358A-E957-47EB-971B-8F54F380F7CE}" dt="2020-03-10T15:59:19.505" v="154" actId="20577"/>
        <pc:sldMkLst>
          <pc:docMk/>
          <pc:sldMk cId="130651525" sldId="307"/>
        </pc:sldMkLst>
        <pc:spChg chg="mod">
          <ac:chgData name="Howarth, Judy" userId="88019a05-5656-4d0d-a3d1-1931a654ed73" providerId="ADAL" clId="{8B50358A-E957-47EB-971B-8F54F380F7CE}" dt="2020-03-10T15:59:19.505" v="154" actId="20577"/>
          <ac:spMkLst>
            <pc:docMk/>
            <pc:sldMk cId="130651525" sldId="307"/>
            <ac:spMk id="4" creationId="{00000000-0000-0000-0000-000000000000}"/>
          </ac:spMkLst>
        </pc:spChg>
      </pc:sldChg>
      <pc:sldChg chg="modSp">
        <pc:chgData name="Howarth, Judy" userId="88019a05-5656-4d0d-a3d1-1931a654ed73" providerId="ADAL" clId="{8B50358A-E957-47EB-971B-8F54F380F7CE}" dt="2020-03-10T15:59:24.609" v="158" actId="20577"/>
        <pc:sldMkLst>
          <pc:docMk/>
          <pc:sldMk cId="1380611736" sldId="308"/>
        </pc:sldMkLst>
        <pc:spChg chg="mod">
          <ac:chgData name="Howarth, Judy" userId="88019a05-5656-4d0d-a3d1-1931a654ed73" providerId="ADAL" clId="{8B50358A-E957-47EB-971B-8F54F380F7CE}" dt="2020-03-10T15:59:24.609" v="158" actId="20577"/>
          <ac:spMkLst>
            <pc:docMk/>
            <pc:sldMk cId="1380611736" sldId="308"/>
            <ac:spMk id="5" creationId="{00000000-0000-0000-0000-000000000000}"/>
          </ac:spMkLst>
        </pc:spChg>
      </pc:sldChg>
      <pc:sldChg chg="del">
        <pc:chgData name="Howarth, Judy" userId="88019a05-5656-4d0d-a3d1-1931a654ed73" providerId="ADAL" clId="{8B50358A-E957-47EB-971B-8F54F380F7CE}" dt="2020-03-10T15:56:43.844" v="79" actId="2696"/>
        <pc:sldMkLst>
          <pc:docMk/>
          <pc:sldMk cId="681192042" sldId="309"/>
        </pc:sldMkLst>
      </pc:sldChg>
      <pc:sldChg chg="del">
        <pc:chgData name="Howarth, Judy" userId="88019a05-5656-4d0d-a3d1-1931a654ed73" providerId="ADAL" clId="{8B50358A-E957-47EB-971B-8F54F380F7CE}" dt="2020-03-10T15:59:49.554" v="173" actId="2696"/>
        <pc:sldMkLst>
          <pc:docMk/>
          <pc:sldMk cId="820579147" sldId="310"/>
        </pc:sldMkLst>
      </pc:sldChg>
      <pc:sldChg chg="modSp">
        <pc:chgData name="Howarth, Judy" userId="88019a05-5656-4d0d-a3d1-1931a654ed73" providerId="ADAL" clId="{8B50358A-E957-47EB-971B-8F54F380F7CE}" dt="2020-03-10T15:58:00.728" v="112" actId="20577"/>
        <pc:sldMkLst>
          <pc:docMk/>
          <pc:sldMk cId="1094474590" sldId="311"/>
        </pc:sldMkLst>
        <pc:spChg chg="mod">
          <ac:chgData name="Howarth, Judy" userId="88019a05-5656-4d0d-a3d1-1931a654ed73" providerId="ADAL" clId="{8B50358A-E957-47EB-971B-8F54F380F7CE}" dt="2020-03-10T15:58:00.728" v="112" actId="20577"/>
          <ac:spMkLst>
            <pc:docMk/>
            <pc:sldMk cId="1094474590" sldId="31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8/2/2021</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128890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68051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smtClean="0"/>
              <a:t>Book Title</a:t>
            </a:r>
            <a:endParaRPr lang="en-US" dirty="0"/>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smtClean="0"/>
              <a:t>Edition</a:t>
            </a:r>
            <a:endParaRPr lang="en-US" dirty="0"/>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smtClean="0"/>
              <a:t>Authors</a:t>
            </a:r>
            <a:endParaRPr lang="en-US" dirty="0"/>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smtClean="0"/>
              <a:t>Chapter #</a:t>
            </a:r>
            <a:endParaRPr lang="en-US" dirty="0"/>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This </a:t>
            </a:r>
            <a:r>
              <a:rPr lang="en-US" dirty="0"/>
              <a:t>Is a Sample Outline for Two-Column (2 Boxes) and Double-numbered</a:t>
            </a:r>
          </a:p>
          <a:p>
            <a:pPr lvl="0"/>
            <a:r>
              <a:rPr lang="en-US" dirty="0" smtClean="0"/>
              <a:t>It </a:t>
            </a:r>
            <a:r>
              <a:rPr lang="en-US" dirty="0"/>
              <a:t>is Two-column </a:t>
            </a:r>
          </a:p>
          <a:p>
            <a:pPr lvl="0"/>
            <a:r>
              <a:rPr lang="en-US" dirty="0" smtClean="0"/>
              <a:t>This </a:t>
            </a:r>
            <a:r>
              <a:rPr lang="en-US" dirty="0"/>
              <a:t>Outline Has No Sub-lists</a:t>
            </a:r>
          </a:p>
          <a:p>
            <a:pPr lvl="0"/>
            <a:r>
              <a:rPr lang="en-US" dirty="0" smtClean="0"/>
              <a:t>This </a:t>
            </a:r>
            <a:r>
              <a:rPr lang="en-US" dirty="0"/>
              <a:t>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smtClean="0"/>
              <a:t>The Outline Slide Has a Footer</a:t>
            </a:r>
          </a:p>
          <a:p>
            <a:pPr lvl="0"/>
            <a:r>
              <a:rPr lang="en-US" dirty="0" smtClean="0"/>
              <a:t>Outline Items Usually Have No Ending Punctuation</a:t>
            </a:r>
          </a:p>
          <a:p>
            <a:pPr lvl="0"/>
            <a:endParaRPr lang="en-US" dirty="0" smtClean="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 xmlns:a16="http://schemas.microsoft.com/office/drawing/2014/main" id="{2E04750B-87C8-BA49-9BD3-C465B46973BB}"/>
              </a:ext>
            </a:extLst>
          </p:cNvPr>
          <p:cNvSpPr>
            <a:spLocks noGrp="1"/>
          </p:cNvSpPr>
          <p:nvPr>
            <p:ph type="title" hasCustomPrompt="1"/>
          </p:nvPr>
        </p:nvSpPr>
        <p:spPr/>
        <p:txBody>
          <a:bodyPr/>
          <a:lstStyle/>
          <a:p>
            <a:r>
              <a:rPr lang="en-US" dirty="0"/>
              <a:t>Click to add title</a:t>
            </a:r>
          </a:p>
        </p:txBody>
      </p:sp>
      <p:sp>
        <p:nvSpPr>
          <p:cNvPr id="6" name="Content Placeholder">
            <a:extLst>
              <a:ext uri="{FF2B5EF4-FFF2-40B4-BE49-F238E27FC236}">
                <a16:creationId xmlns="" xmlns:a16="http://schemas.microsoft.com/office/drawing/2014/main" id="{32AC4F3A-7D5E-944E-BEF6-CD50CC99DF69}"/>
              </a:ext>
            </a:extLst>
          </p:cNvPr>
          <p:cNvSpPr>
            <a:spLocks noGrp="1"/>
          </p:cNvSpPr>
          <p:nvPr>
            <p:ph sz="quarter" idx="12" hasCustomPrompt="1"/>
          </p:nvPr>
        </p:nvSpPr>
        <p:spPr>
          <a:xfrm>
            <a:off x="443344" y="1594379"/>
            <a:ext cx="11293573"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 xmlns:a16="http://schemas.microsoft.com/office/drawing/2014/main" id="{866F2D1A-EA5C-184A-BE9A-2DC2ECFCA0F5}"/>
              </a:ext>
            </a:extLst>
          </p:cNvPr>
          <p:cNvSpPr>
            <a:spLocks noGrp="1"/>
          </p:cNvSpPr>
          <p:nvPr>
            <p:ph type="sldNum" sz="quarter" idx="10"/>
          </p:nvPr>
        </p:nvSpPr>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 xmlns:a16="http://schemas.microsoft.com/office/drawing/2014/main" id="{1881AF98-9E5D-F047-9DF1-095D423DA87D}"/>
              </a:ext>
            </a:extLst>
          </p:cNvPr>
          <p:cNvSpPr>
            <a:spLocks noGrp="1"/>
          </p:cNvSpPr>
          <p:nvPr>
            <p:ph type="ftr" sz="quarter" idx="11"/>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739589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lus 2 columns in boxe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en-US" dirty="0"/>
              <a:t>Click to add title</a:t>
            </a:r>
          </a:p>
        </p:txBody>
      </p:sp>
      <p:sp>
        <p:nvSpPr>
          <p:cNvPr id="10" name="Content Placeholder 1">
            <a:extLst>
              <a:ext uri="{FF2B5EF4-FFF2-40B4-BE49-F238E27FC236}">
                <a16:creationId xmlns="" xmlns:a16="http://schemas.microsoft.com/office/drawing/2014/main" id="{4C9ADD40-E72D-754E-8872-0700492B3236}"/>
              </a:ext>
            </a:extLst>
          </p:cNvPr>
          <p:cNvSpPr>
            <a:spLocks noGrp="1"/>
          </p:cNvSpPr>
          <p:nvPr>
            <p:ph sz="quarter" idx="14" hasCustomPrompt="1"/>
          </p:nvPr>
        </p:nvSpPr>
        <p:spPr>
          <a:xfrm>
            <a:off x="443343" y="1594115"/>
            <a:ext cx="5492749" cy="4583113"/>
          </a:xfrm>
          <a:prstGeom prst="rect">
            <a:avLst/>
          </a:prstGeom>
        </p:spPr>
        <p:txBody>
          <a:bodyPr/>
          <a:lstStyle/>
          <a:p>
            <a:pPr lvl="0"/>
            <a:r>
              <a:rPr lang="en-US" dirty="0"/>
              <a:t>Click to add text or image</a:t>
            </a:r>
          </a:p>
        </p:txBody>
      </p:sp>
      <p:sp>
        <p:nvSpPr>
          <p:cNvPr id="12" name="Content Placeholder 2">
            <a:extLst>
              <a:ext uri="{FF2B5EF4-FFF2-40B4-BE49-F238E27FC236}">
                <a16:creationId xmlns="" xmlns:a16="http://schemas.microsoft.com/office/drawing/2014/main" id="{1FE47AB5-328A-AF4D-81CF-19E66E998930}"/>
              </a:ext>
            </a:extLst>
          </p:cNvPr>
          <p:cNvSpPr>
            <a:spLocks noGrp="1"/>
          </p:cNvSpPr>
          <p:nvPr>
            <p:ph sz="quarter" idx="15" hasCustomPrompt="1"/>
          </p:nvPr>
        </p:nvSpPr>
        <p:spPr>
          <a:xfrm>
            <a:off x="6255405" y="1594115"/>
            <a:ext cx="5482167" cy="4583113"/>
          </a:xfrm>
          <a:prstGeom prst="rect">
            <a:avLst/>
          </a:prstGeom>
        </p:spPr>
        <p:txBody>
          <a:bodyPr/>
          <a:lstStyle/>
          <a:p>
            <a:pPr lvl="0"/>
            <a:r>
              <a:rPr lang="en-US" dirty="0"/>
              <a:t>Click to add text or image</a:t>
            </a:r>
          </a:p>
        </p:txBody>
      </p:sp>
      <p:sp>
        <p:nvSpPr>
          <p:cNvPr id="7" name="Slide Number Placeholder"/>
          <p:cNvSpPr>
            <a:spLocks noGrp="1"/>
          </p:cNvSpPr>
          <p:nvPr>
            <p:ph type="sldNum" sz="quarter" idx="12"/>
          </p:nvPr>
        </p:nvSpPr>
        <p:spPr/>
        <p:txBody>
          <a:bodyPr/>
          <a:lstStyle/>
          <a:p>
            <a:fld id="{D06C706D-0964-7842-B7B8-C5D733700528}" type="slidenum">
              <a:rPr lang="en-US" smtClean="0"/>
              <a:t>‹#›</a:t>
            </a:fld>
            <a:endParaRPr lang="en-US"/>
          </a:p>
        </p:txBody>
      </p:sp>
      <p:sp>
        <p:nvSpPr>
          <p:cNvPr id="6" name="Footer Placeholder"/>
          <p:cNvSpPr>
            <a:spLocks noGrp="1"/>
          </p:cNvSpPr>
          <p:nvPr>
            <p:ph type="ftr" sz="quarter" idx="11"/>
          </p:nvPr>
        </p:nvSpPr>
        <p:spPr/>
        <p:txBody>
          <a:bodyPr/>
          <a:lstStyle/>
          <a:p>
            <a:r>
              <a:rPr lang="en-US"/>
              <a:t>Copyright ©2018 John Wiley &amp; Sons, Inc. </a:t>
            </a:r>
          </a:p>
        </p:txBody>
      </p:sp>
    </p:spTree>
    <p:extLst>
      <p:ext uri="{BB962C8B-B14F-4D97-AF65-F5344CB8AC3E}">
        <p14:creationId xmlns:p14="http://schemas.microsoft.com/office/powerpoint/2010/main" val="185315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smtClean="0"/>
              <a:t>1-</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smtClean="0"/>
              <a:t>1-</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a:t>
            </a:r>
            <a:r>
              <a:rPr lang="en-US" dirty="0" smtClean="0"/>
              <a:t>H2s</a:t>
            </a:r>
          </a:p>
          <a:p>
            <a:pPr lvl="0"/>
            <a:r>
              <a:rPr lang="en-US" dirty="0" smtClean="0"/>
              <a:t>It </a:t>
            </a:r>
            <a:r>
              <a:rPr lang="en-US" dirty="0"/>
              <a:t>Is One-column Only</a:t>
            </a:r>
          </a:p>
          <a:p>
            <a:pPr lvl="1"/>
            <a:r>
              <a:rPr lang="en-US" dirty="0"/>
              <a:t>It Will Probably Not Have </a:t>
            </a:r>
            <a:r>
              <a:rPr lang="en-US" dirty="0" smtClean="0"/>
              <a:t>Art</a:t>
            </a:r>
          </a:p>
          <a:p>
            <a:pPr lvl="0"/>
            <a:r>
              <a:rPr lang="en-US" dirty="0" smtClean="0"/>
              <a:t>This </a:t>
            </a:r>
            <a:r>
              <a:rPr lang="en-US" dirty="0"/>
              <a:t>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smtClean="0"/>
              <a:t>1-</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theme" Target="../theme/theme6.xml"/><Relationship Id="rId4"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 id="2147483980" r:id="rId12"/>
    <p:sldLayoutId id="2147483981" r:id="rId13"/>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smtClean="0"/>
              <a:t>1-</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a:t>
            </a:r>
            <a:r>
              <a:rPr lang="en-US" dirty="0" smtClean="0"/>
              <a:t>©2022 </a:t>
            </a:r>
            <a:r>
              <a:rPr lang="en-US" dirty="0"/>
              <a:t>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a:t>
            </a:r>
            <a:r>
              <a:rPr lang="en-US" dirty="0" smtClean="0"/>
              <a:t>©2022 </a:t>
            </a:r>
            <a:r>
              <a:rPr lang="en-US" dirty="0"/>
              <a:t>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smtClean="0"/>
              <a:t>1-</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 and Design</a:t>
            </a:r>
            <a:endParaRPr lang="en-US" dirty="0"/>
          </a:p>
        </p:txBody>
      </p:sp>
      <p:sp>
        <p:nvSpPr>
          <p:cNvPr id="3" name="Content Placeholder 2"/>
          <p:cNvSpPr>
            <a:spLocks noGrp="1"/>
          </p:cNvSpPr>
          <p:nvPr>
            <p:ph sz="quarter" idx="17"/>
          </p:nvPr>
        </p:nvSpPr>
        <p:spPr/>
        <p:txBody>
          <a:bodyPr/>
          <a:lstStyle/>
          <a:p>
            <a:r>
              <a:rPr lang="en-US" dirty="0" smtClean="0"/>
              <a:t>Eighth Edition</a:t>
            </a:r>
            <a:endParaRPr lang="en-US" dirty="0"/>
          </a:p>
        </p:txBody>
      </p:sp>
      <p:sp>
        <p:nvSpPr>
          <p:cNvPr id="4" name="Content Placeholder 3"/>
          <p:cNvSpPr>
            <a:spLocks noGrp="1"/>
          </p:cNvSpPr>
          <p:nvPr>
            <p:ph sz="quarter" idx="18"/>
          </p:nvPr>
        </p:nvSpPr>
        <p:spPr/>
        <p:txBody>
          <a:bodyPr/>
          <a:lstStyle/>
          <a:p>
            <a:r>
              <a:rPr lang="en-US" dirty="0"/>
              <a:t>Alan Dennis, Barbara Wixom, Roberta M</a:t>
            </a:r>
            <a:r>
              <a:rPr lang="en-US" dirty="0" smtClean="0"/>
              <a:t>. Roth</a:t>
            </a:r>
            <a:endParaRPr lang="en-US" dirty="0"/>
          </a:p>
        </p:txBody>
      </p:sp>
      <p:sp>
        <p:nvSpPr>
          <p:cNvPr id="5" name="Content Placeholder 4"/>
          <p:cNvSpPr>
            <a:spLocks noGrp="1"/>
          </p:cNvSpPr>
          <p:nvPr>
            <p:ph sz="quarter" idx="19"/>
          </p:nvPr>
        </p:nvSpPr>
        <p:spPr/>
        <p:txBody>
          <a:bodyPr/>
          <a:lstStyle/>
          <a:p>
            <a:r>
              <a:rPr lang="en-US" dirty="0" smtClean="0"/>
              <a:t>Chapter 1</a:t>
            </a:r>
            <a:endParaRPr lang="en-US" dirty="0"/>
          </a:p>
        </p:txBody>
      </p:sp>
      <p:sp>
        <p:nvSpPr>
          <p:cNvPr id="6" name="Content Placeholder 5"/>
          <p:cNvSpPr>
            <a:spLocks noGrp="1"/>
          </p:cNvSpPr>
          <p:nvPr>
            <p:ph sz="quarter" idx="20"/>
          </p:nvPr>
        </p:nvSpPr>
        <p:spPr/>
        <p:txBody>
          <a:bodyPr/>
          <a:lstStyle/>
          <a:p>
            <a:r>
              <a:rPr lang="en-US" dirty="0"/>
              <a:t>The Systems Analyst and Information Systems Development</a:t>
            </a:r>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a:t>
            </a:r>
            <a:r>
              <a:rPr lang="en-US" dirty="0" smtClean="0"/>
              <a:t>Roles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smtClean="0"/>
              <a:t>The </a:t>
            </a:r>
            <a:r>
              <a:rPr lang="en-US" b="1" i="1" dirty="0" smtClean="0"/>
              <a:t>software architect </a:t>
            </a:r>
            <a:r>
              <a:rPr lang="en-US" dirty="0" smtClean="0"/>
              <a:t>takes </a:t>
            </a:r>
            <a:r>
              <a:rPr lang="en-US" dirty="0"/>
              <a:t>a holistic view of the organization’s entire IT environment and guides application design decisions within that </a:t>
            </a:r>
            <a:r>
              <a:rPr lang="en-US" dirty="0" smtClean="0"/>
              <a:t>context</a:t>
            </a:r>
          </a:p>
          <a:p>
            <a:r>
              <a:rPr lang="en-US" dirty="0"/>
              <a:t>The </a:t>
            </a:r>
            <a:r>
              <a:rPr lang="en-US" b="1" i="1" dirty="0"/>
              <a:t>change management </a:t>
            </a:r>
            <a:r>
              <a:rPr lang="en-US" dirty="0"/>
              <a:t>analyst role focuses on the people and management issues surrounding the system </a:t>
            </a:r>
            <a:r>
              <a:rPr lang="en-US" dirty="0" smtClean="0"/>
              <a:t>installation</a:t>
            </a:r>
          </a:p>
          <a:p>
            <a:r>
              <a:rPr lang="en-US" dirty="0"/>
              <a:t>The </a:t>
            </a:r>
            <a:r>
              <a:rPr lang="en-US" b="1" i="1" dirty="0"/>
              <a:t>project manager </a:t>
            </a:r>
            <a:r>
              <a:rPr lang="en-US" dirty="0"/>
              <a:t>role ensures that the project is completed on time and within budget and that the system delivers the expected value to the organization</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10</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13020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Systems Development Life Cycle</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11</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pic>
        <p:nvPicPr>
          <p:cNvPr id="7" name="Content Placeholder 6"/>
          <p:cNvPicPr>
            <a:picLocks noGrp="1" noChangeAspect="1"/>
          </p:cNvPicPr>
          <p:nvPr>
            <p:ph sz="quarter" idx="12"/>
          </p:nvPr>
        </p:nvPicPr>
        <p:blipFill>
          <a:blip r:embed="rId2"/>
          <a:stretch>
            <a:fillRect/>
          </a:stretch>
        </p:blipFill>
        <p:spPr>
          <a:xfrm>
            <a:off x="406400" y="2981416"/>
            <a:ext cx="11379200" cy="2038168"/>
          </a:xfrm>
          <a:prstGeom prst="rect">
            <a:avLst/>
          </a:prstGeom>
        </p:spPr>
      </p:pic>
    </p:spTree>
    <p:extLst>
      <p:ext uri="{BB962C8B-B14F-4D97-AF65-F5344CB8AC3E}">
        <p14:creationId xmlns:p14="http://schemas.microsoft.com/office/powerpoint/2010/main" val="66448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Phase</a:t>
            </a:r>
          </a:p>
        </p:txBody>
      </p:sp>
      <p:sp>
        <p:nvSpPr>
          <p:cNvPr id="3" name="Content Placeholder 2"/>
          <p:cNvSpPr>
            <a:spLocks noGrp="1"/>
          </p:cNvSpPr>
          <p:nvPr>
            <p:ph sz="quarter" idx="12"/>
          </p:nvPr>
        </p:nvSpPr>
        <p:spPr/>
        <p:txBody>
          <a:bodyPr/>
          <a:lstStyle/>
          <a:p>
            <a:r>
              <a:rPr lang="en-US" dirty="0"/>
              <a:t>Project initiation</a:t>
            </a:r>
          </a:p>
          <a:p>
            <a:pPr lvl="1"/>
            <a:r>
              <a:rPr lang="en-US" dirty="0"/>
              <a:t>Prepare system request</a:t>
            </a:r>
          </a:p>
          <a:p>
            <a:pPr lvl="1"/>
            <a:r>
              <a:rPr lang="en-US" dirty="0"/>
              <a:t>Perform preliminary feasibility analysis</a:t>
            </a:r>
          </a:p>
          <a:p>
            <a:r>
              <a:rPr lang="en-US" dirty="0"/>
              <a:t>Set up the project</a:t>
            </a:r>
          </a:p>
          <a:p>
            <a:pPr lvl="1"/>
            <a:r>
              <a:rPr lang="en-US" dirty="0"/>
              <a:t>Project plan, including work plan and staffing </a:t>
            </a:r>
            <a:r>
              <a:rPr lang="en-US" dirty="0" smtClean="0"/>
              <a:t>plan</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12</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28260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Analysis Phase</a:t>
            </a:r>
            <a:endParaRPr lang="en-US" dirty="0"/>
          </a:p>
        </p:txBody>
      </p:sp>
      <p:sp>
        <p:nvSpPr>
          <p:cNvPr id="3" name="Content Placeholder 2"/>
          <p:cNvSpPr>
            <a:spLocks noGrp="1"/>
          </p:cNvSpPr>
          <p:nvPr>
            <p:ph sz="quarter" idx="12"/>
          </p:nvPr>
        </p:nvSpPr>
        <p:spPr/>
        <p:txBody>
          <a:bodyPr/>
          <a:lstStyle/>
          <a:p>
            <a:r>
              <a:rPr lang="en-US" dirty="0" smtClean="0"/>
              <a:t>Determine analysis strategy</a:t>
            </a:r>
          </a:p>
          <a:p>
            <a:pPr lvl="1"/>
            <a:r>
              <a:rPr lang="en-US" dirty="0" smtClean="0"/>
              <a:t>Study existing system and its problems</a:t>
            </a:r>
          </a:p>
          <a:p>
            <a:r>
              <a:rPr lang="en-US" dirty="0" smtClean="0"/>
              <a:t>Collect and analyze requirements</a:t>
            </a:r>
          </a:p>
          <a:p>
            <a:pPr lvl="1"/>
            <a:r>
              <a:rPr lang="en-US" dirty="0" smtClean="0"/>
              <a:t>Develop new system concept</a:t>
            </a:r>
          </a:p>
          <a:p>
            <a:pPr lvl="1"/>
            <a:r>
              <a:rPr lang="en-US" dirty="0" smtClean="0"/>
              <a:t>Describe new system with analysis models</a:t>
            </a:r>
          </a:p>
          <a:p>
            <a:r>
              <a:rPr lang="en-US" dirty="0" smtClean="0"/>
              <a:t>Prepare and present system proposal</a:t>
            </a:r>
          </a:p>
          <a:p>
            <a:pPr lvl="1"/>
            <a:r>
              <a:rPr lang="en-US" dirty="0" smtClean="0"/>
              <a:t>Summarize results of the Analysis Phase</a:t>
            </a:r>
          </a:p>
          <a:p>
            <a:pPr lvl="1"/>
            <a:r>
              <a:rPr lang="en-US" dirty="0" smtClean="0"/>
              <a:t>Go/No Go decision made by sponsor and steering committee</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13</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95661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Phase</a:t>
            </a:r>
            <a:endParaRPr lang="en-US" dirty="0"/>
          </a:p>
        </p:txBody>
      </p:sp>
      <p:sp>
        <p:nvSpPr>
          <p:cNvPr id="3" name="Content Placeholder 2"/>
          <p:cNvSpPr>
            <a:spLocks noGrp="1"/>
          </p:cNvSpPr>
          <p:nvPr>
            <p:ph sz="quarter" idx="12"/>
          </p:nvPr>
        </p:nvSpPr>
        <p:spPr/>
        <p:txBody>
          <a:bodyPr/>
          <a:lstStyle/>
          <a:p>
            <a:r>
              <a:rPr lang="en-US" dirty="0" smtClean="0"/>
              <a:t>Determine design strategy</a:t>
            </a:r>
          </a:p>
          <a:p>
            <a:pPr lvl="1"/>
            <a:r>
              <a:rPr lang="en-US" dirty="0" smtClean="0"/>
              <a:t>Build / buy / outsource</a:t>
            </a:r>
          </a:p>
          <a:p>
            <a:pPr lvl="0"/>
            <a:r>
              <a:rPr lang="en-US" dirty="0" smtClean="0"/>
              <a:t>Design system components</a:t>
            </a:r>
          </a:p>
          <a:p>
            <a:pPr lvl="1"/>
            <a:r>
              <a:rPr lang="en-US" dirty="0" smtClean="0"/>
              <a:t>Architecture, interface, database, programs</a:t>
            </a:r>
          </a:p>
          <a:p>
            <a:pPr lvl="1"/>
            <a:r>
              <a:rPr lang="en-US" dirty="0" smtClean="0"/>
              <a:t>Assemble design elements into system specification</a:t>
            </a:r>
          </a:p>
          <a:p>
            <a:pPr lvl="0"/>
            <a:r>
              <a:rPr lang="en-US" dirty="0" smtClean="0"/>
              <a:t>Present to steering committee</a:t>
            </a:r>
          </a:p>
          <a:p>
            <a:pPr lvl="1"/>
            <a:r>
              <a:rPr lang="en-US" dirty="0" smtClean="0"/>
              <a:t>Go /no go decision before entering final phase</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14</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610799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Implementation Phase</a:t>
            </a:r>
            <a:endParaRPr lang="en-US" dirty="0"/>
          </a:p>
        </p:txBody>
      </p:sp>
      <p:sp>
        <p:nvSpPr>
          <p:cNvPr id="3" name="Content Placeholder 2"/>
          <p:cNvSpPr>
            <a:spLocks noGrp="1"/>
          </p:cNvSpPr>
          <p:nvPr>
            <p:ph sz="quarter" idx="12"/>
          </p:nvPr>
        </p:nvSpPr>
        <p:spPr/>
        <p:txBody>
          <a:bodyPr/>
          <a:lstStyle/>
          <a:p>
            <a:pPr lvl="0"/>
            <a:r>
              <a:rPr lang="en-US" dirty="0" smtClean="0"/>
              <a:t>System construction</a:t>
            </a:r>
          </a:p>
          <a:p>
            <a:pPr lvl="1"/>
            <a:r>
              <a:rPr lang="en-US" dirty="0" smtClean="0"/>
              <a:t>Programming and testing</a:t>
            </a:r>
          </a:p>
          <a:p>
            <a:pPr lvl="0"/>
            <a:r>
              <a:rPr lang="en-US" dirty="0" smtClean="0"/>
              <a:t>System installation</a:t>
            </a:r>
          </a:p>
          <a:p>
            <a:pPr lvl="1"/>
            <a:r>
              <a:rPr lang="en-US" dirty="0" smtClean="0"/>
              <a:t>Training</a:t>
            </a:r>
          </a:p>
          <a:p>
            <a:pPr lvl="1"/>
            <a:r>
              <a:rPr lang="en-US" dirty="0" smtClean="0"/>
              <a:t>Conversion to new system</a:t>
            </a:r>
          </a:p>
          <a:p>
            <a:pPr lvl="0"/>
            <a:r>
              <a:rPr lang="en-US" dirty="0" smtClean="0"/>
              <a:t>On-going system support</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15</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38518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Identification and Initiation</a:t>
            </a:r>
          </a:p>
        </p:txBody>
      </p:sp>
      <p:sp>
        <p:nvSpPr>
          <p:cNvPr id="3" name="Content Placeholder 2"/>
          <p:cNvSpPr>
            <a:spLocks noGrp="1"/>
          </p:cNvSpPr>
          <p:nvPr>
            <p:ph sz="quarter" idx="12"/>
          </p:nvPr>
        </p:nvSpPr>
        <p:spPr/>
        <p:txBody>
          <a:bodyPr/>
          <a:lstStyle/>
          <a:p>
            <a:r>
              <a:rPr lang="en-US" dirty="0"/>
              <a:t>Fulfill a business need</a:t>
            </a:r>
          </a:p>
          <a:p>
            <a:pPr lvl="1"/>
            <a:r>
              <a:rPr lang="en-US" dirty="0"/>
              <a:t>Enable a business initiative or strategy</a:t>
            </a:r>
          </a:p>
          <a:p>
            <a:pPr lvl="1"/>
            <a:r>
              <a:rPr lang="en-US" dirty="0"/>
              <a:t>Support a merger/acquisition</a:t>
            </a:r>
          </a:p>
          <a:p>
            <a:pPr lvl="1"/>
            <a:r>
              <a:rPr lang="en-US" dirty="0"/>
              <a:t>Fix a “point of pain”</a:t>
            </a:r>
          </a:p>
          <a:p>
            <a:pPr lvl="1"/>
            <a:r>
              <a:rPr lang="en-US" dirty="0"/>
              <a:t>Utilize a new technology</a:t>
            </a:r>
          </a:p>
          <a:p>
            <a:r>
              <a:rPr lang="en-US" dirty="0"/>
              <a:t>Outgrowth of </a:t>
            </a:r>
            <a:r>
              <a:rPr lang="en-US" dirty="0" smtClean="0"/>
              <a:t>business process management (BPM</a:t>
            </a:r>
            <a:r>
              <a:rPr lang="en-US" dirty="0"/>
              <a:t>)</a:t>
            </a:r>
          </a:p>
          <a:p>
            <a:pPr marL="0" indent="0">
              <a:buNone/>
            </a:pP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16</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861963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a:t>
            </a:r>
            <a:r>
              <a:rPr lang="en-US" sz="100" b="1" dirty="0"/>
              <a:t> </a:t>
            </a:r>
            <a:r>
              <a:rPr lang="en-US" b="1" dirty="0"/>
              <a:t>P</a:t>
            </a:r>
            <a:r>
              <a:rPr lang="en-US" sz="100" b="1" dirty="0"/>
              <a:t> </a:t>
            </a:r>
            <a:r>
              <a:rPr lang="en-US" b="1" dirty="0"/>
              <a:t>M?</a:t>
            </a:r>
            <a:endParaRPr lang="en-US" dirty="0"/>
          </a:p>
        </p:txBody>
      </p:sp>
      <p:sp>
        <p:nvSpPr>
          <p:cNvPr id="3" name="Content Placeholder 2"/>
          <p:cNvSpPr>
            <a:spLocks noGrp="1"/>
          </p:cNvSpPr>
          <p:nvPr>
            <p:ph sz="quarter" idx="12"/>
          </p:nvPr>
        </p:nvSpPr>
        <p:spPr/>
        <p:txBody>
          <a:bodyPr>
            <a:normAutofit fontScale="92500" lnSpcReduction="10000"/>
          </a:bodyPr>
          <a:lstStyle/>
          <a:p>
            <a:r>
              <a:rPr lang="en-US" b="1" i="1" dirty="0"/>
              <a:t>Business </a:t>
            </a:r>
            <a:r>
              <a:rPr lang="en-US" b="1" i="1" dirty="0" smtClean="0"/>
              <a:t>process management</a:t>
            </a:r>
            <a:r>
              <a:rPr lang="en-US" dirty="0" smtClean="0"/>
              <a:t>: </a:t>
            </a:r>
            <a:r>
              <a:rPr lang="en-US" dirty="0"/>
              <a:t>A methodology used by organizations to continuously improve end-to-end business processes</a:t>
            </a:r>
          </a:p>
          <a:p>
            <a:r>
              <a:rPr lang="en-US" dirty="0"/>
              <a:t>Internal and cross-organizational processes</a:t>
            </a:r>
          </a:p>
          <a:p>
            <a:r>
              <a:rPr lang="en-US" dirty="0"/>
              <a:t>Benefits include:</a:t>
            </a:r>
          </a:p>
          <a:p>
            <a:pPr lvl="1"/>
            <a:r>
              <a:rPr lang="en-US" dirty="0"/>
              <a:t>Enhanced process agility</a:t>
            </a:r>
          </a:p>
          <a:p>
            <a:pPr lvl="1"/>
            <a:r>
              <a:rPr lang="en-US" dirty="0"/>
              <a:t>Process alignment with industry “best practices”</a:t>
            </a:r>
          </a:p>
          <a:p>
            <a:pPr lvl="1"/>
            <a:r>
              <a:rPr lang="en-US" dirty="0"/>
              <a:t>Increased process efficiencies </a:t>
            </a:r>
          </a:p>
          <a:p>
            <a:r>
              <a:rPr lang="en-US" dirty="0"/>
              <a:t>Four-step continuous cycle:</a:t>
            </a:r>
          </a:p>
          <a:p>
            <a:pPr marL="758952" lvl="1" indent="-457200">
              <a:buFont typeface="+mj-lt"/>
              <a:buAutoNum type="arabicPeriod"/>
            </a:pPr>
            <a:r>
              <a:rPr lang="en-US" dirty="0"/>
              <a:t>Define and map the steps in a business </a:t>
            </a:r>
            <a:r>
              <a:rPr lang="en-US" dirty="0" smtClean="0"/>
              <a:t>process</a:t>
            </a:r>
            <a:endParaRPr lang="en-US" dirty="0"/>
          </a:p>
          <a:p>
            <a:pPr marL="758952" lvl="1" indent="-457200">
              <a:buFont typeface="+mj-lt"/>
              <a:buAutoNum type="arabicPeriod"/>
            </a:pPr>
            <a:r>
              <a:rPr lang="en-US" dirty="0"/>
              <a:t>Create ways to improve on steps in the process that add </a:t>
            </a:r>
            <a:r>
              <a:rPr lang="en-US" dirty="0" smtClean="0"/>
              <a:t>value</a:t>
            </a:r>
            <a:endParaRPr lang="en-US" dirty="0"/>
          </a:p>
          <a:p>
            <a:pPr marL="758952" lvl="1" indent="-457200">
              <a:buFont typeface="+mj-lt"/>
              <a:buAutoNum type="arabicPeriod"/>
            </a:pPr>
            <a:r>
              <a:rPr lang="en-US" dirty="0"/>
              <a:t>Find ways to eliminate or consolidate steps in the process that </a:t>
            </a:r>
            <a:r>
              <a:rPr lang="en-US" dirty="0" smtClean="0"/>
              <a:t>do not </a:t>
            </a:r>
            <a:r>
              <a:rPr lang="en-US" dirty="0"/>
              <a:t>add </a:t>
            </a:r>
            <a:r>
              <a:rPr lang="en-US" dirty="0" smtClean="0"/>
              <a:t>value</a:t>
            </a:r>
            <a:endParaRPr lang="en-US" dirty="0"/>
          </a:p>
          <a:p>
            <a:pPr marL="758952" lvl="1" indent="-457200">
              <a:buFont typeface="+mj-lt"/>
              <a:buAutoNum type="arabicPeriod"/>
            </a:pPr>
            <a:r>
              <a:rPr lang="en-US" dirty="0"/>
              <a:t>Create or adjust electronic workflows to match the improved process </a:t>
            </a:r>
            <a:r>
              <a:rPr lang="en-US" dirty="0" smtClean="0"/>
              <a:t>maps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17</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56230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BPM Identifies Business Needs</a:t>
            </a:r>
            <a:endParaRPr lang="en-US" dirty="0"/>
          </a:p>
        </p:txBody>
      </p:sp>
      <p:sp>
        <p:nvSpPr>
          <p:cNvPr id="3" name="Content Placeholder 2"/>
          <p:cNvSpPr>
            <a:spLocks noGrp="1"/>
          </p:cNvSpPr>
          <p:nvPr>
            <p:ph sz="quarter" idx="12"/>
          </p:nvPr>
        </p:nvSpPr>
        <p:spPr/>
        <p:txBody>
          <a:bodyPr/>
          <a:lstStyle/>
          <a:p>
            <a:pPr lvl="0"/>
            <a:r>
              <a:rPr lang="en-US" dirty="0" smtClean="0"/>
              <a:t>Business process automation</a:t>
            </a:r>
          </a:p>
          <a:p>
            <a:pPr lvl="1"/>
            <a:r>
              <a:rPr lang="en-US" dirty="0" smtClean="0"/>
              <a:t>“Create or adjust electronic workflows to match the improved process maps”</a:t>
            </a:r>
          </a:p>
          <a:p>
            <a:pPr lvl="0"/>
            <a:r>
              <a:rPr lang="en-US" dirty="0" smtClean="0"/>
              <a:t>Business process improvement</a:t>
            </a:r>
          </a:p>
          <a:p>
            <a:pPr lvl="1"/>
            <a:r>
              <a:rPr lang="en-US" dirty="0" smtClean="0"/>
              <a:t>Study the business processes </a:t>
            </a:r>
          </a:p>
          <a:p>
            <a:pPr lvl="1"/>
            <a:r>
              <a:rPr lang="en-US" dirty="0" smtClean="0"/>
              <a:t>Create new, redesigned processes to improve the process workflows, and/or</a:t>
            </a:r>
          </a:p>
          <a:p>
            <a:pPr lvl="1"/>
            <a:r>
              <a:rPr lang="en-US" dirty="0" smtClean="0"/>
              <a:t>Utilize new technologies enabling new process structures</a:t>
            </a:r>
          </a:p>
          <a:p>
            <a:pPr lvl="0"/>
            <a:r>
              <a:rPr lang="en-US" dirty="0" smtClean="0"/>
              <a:t>Business process reengineering</a:t>
            </a:r>
          </a:p>
          <a:p>
            <a:pPr lvl="1"/>
            <a:r>
              <a:rPr lang="en-US" dirty="0" smtClean="0"/>
              <a:t>Total overhaul of work processes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18</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20290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Sponsor</a:t>
            </a:r>
            <a:endParaRPr lang="en-US" dirty="0"/>
          </a:p>
        </p:txBody>
      </p:sp>
      <p:sp>
        <p:nvSpPr>
          <p:cNvPr id="3" name="Content Placeholder 2"/>
          <p:cNvSpPr>
            <a:spLocks noGrp="1"/>
          </p:cNvSpPr>
          <p:nvPr>
            <p:ph sz="quarter" idx="12"/>
          </p:nvPr>
        </p:nvSpPr>
        <p:spPr/>
        <p:txBody>
          <a:bodyPr/>
          <a:lstStyle/>
          <a:p>
            <a:r>
              <a:rPr lang="en-US" dirty="0"/>
              <a:t>Driving force behind project</a:t>
            </a:r>
          </a:p>
          <a:p>
            <a:r>
              <a:rPr lang="en-US" dirty="0"/>
              <a:t>Specifies overall business requirements</a:t>
            </a:r>
          </a:p>
          <a:p>
            <a:r>
              <a:rPr lang="en-US" dirty="0"/>
              <a:t>Determines business value</a:t>
            </a:r>
          </a:p>
          <a:p>
            <a:r>
              <a:rPr lang="en-US" dirty="0"/>
              <a:t>Formally requests a project via the </a:t>
            </a:r>
            <a:r>
              <a:rPr lang="en-US" dirty="0" smtClean="0"/>
              <a:t>system request</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19</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57303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Objectives</a:t>
            </a:r>
            <a:endParaRPr lang="en-US" dirty="0"/>
          </a:p>
        </p:txBody>
      </p:sp>
      <p:sp>
        <p:nvSpPr>
          <p:cNvPr id="8" name="Content Placeholder 7"/>
          <p:cNvSpPr>
            <a:spLocks noGrp="1"/>
          </p:cNvSpPr>
          <p:nvPr>
            <p:ph sz="quarter" idx="16"/>
          </p:nvPr>
        </p:nvSpPr>
        <p:spPr/>
        <p:txBody>
          <a:bodyPr/>
          <a:lstStyle/>
          <a:p>
            <a:pPr>
              <a:buFont typeface="Arial" panose="020B0604020202020204" pitchFamily="34" charset="0"/>
              <a:buChar char="•"/>
            </a:pPr>
            <a:r>
              <a:rPr lang="en-US" dirty="0" smtClean="0"/>
              <a:t>Explain </a:t>
            </a:r>
            <a:r>
              <a:rPr lang="en-US" dirty="0"/>
              <a:t>the role played in IS development by the systems analyst.</a:t>
            </a:r>
          </a:p>
          <a:p>
            <a:pPr>
              <a:buFont typeface="Arial" panose="020B0604020202020204" pitchFamily="34" charset="0"/>
              <a:buChar char="•"/>
            </a:pPr>
            <a:r>
              <a:rPr lang="en-US" dirty="0" smtClean="0"/>
              <a:t>Describe </a:t>
            </a:r>
            <a:r>
              <a:rPr lang="en-US" dirty="0"/>
              <a:t>the fundamental systems development life cycle and its four phases.</a:t>
            </a:r>
          </a:p>
          <a:p>
            <a:pPr>
              <a:buFont typeface="Arial" panose="020B0604020202020204" pitchFamily="34" charset="0"/>
              <a:buChar char="•"/>
            </a:pPr>
            <a:r>
              <a:rPr lang="en-US" dirty="0" smtClean="0"/>
              <a:t>Explain </a:t>
            </a:r>
            <a:r>
              <a:rPr lang="en-US" dirty="0"/>
              <a:t>how organizations identify IS development projects.</a:t>
            </a:r>
          </a:p>
          <a:p>
            <a:pPr>
              <a:buFont typeface="Arial" panose="020B0604020202020204" pitchFamily="34" charset="0"/>
              <a:buChar char="•"/>
            </a:pPr>
            <a:r>
              <a:rPr lang="en-US" dirty="0" smtClean="0"/>
              <a:t>Explain </a:t>
            </a:r>
            <a:r>
              <a:rPr lang="en-US" dirty="0"/>
              <a:t>the importance of linking the IS to business needs.</a:t>
            </a:r>
          </a:p>
          <a:p>
            <a:pPr>
              <a:buFont typeface="Arial" panose="020B0604020202020204" pitchFamily="34" charset="0"/>
              <a:buChar char="•"/>
            </a:pPr>
            <a:r>
              <a:rPr lang="en-US" dirty="0" smtClean="0"/>
              <a:t>Be </a:t>
            </a:r>
            <a:r>
              <a:rPr lang="en-US" dirty="0"/>
              <a:t>able to create a system request.</a:t>
            </a:r>
          </a:p>
          <a:p>
            <a:pPr>
              <a:buFont typeface="Arial" panose="020B0604020202020204" pitchFamily="34" charset="0"/>
              <a:buChar char="•"/>
            </a:pPr>
            <a:r>
              <a:rPr lang="en-US" dirty="0" smtClean="0"/>
              <a:t>Describe </a:t>
            </a:r>
            <a:r>
              <a:rPr lang="en-US" dirty="0"/>
              <a:t>technical, economic, and organizational feasibility assessment.</a:t>
            </a:r>
          </a:p>
          <a:p>
            <a:pPr>
              <a:buFont typeface="Arial" panose="020B0604020202020204" pitchFamily="34" charset="0"/>
              <a:buChar char="•"/>
            </a:pPr>
            <a:r>
              <a:rPr lang="en-US" dirty="0" smtClean="0"/>
              <a:t>Be </a:t>
            </a:r>
            <a:r>
              <a:rPr lang="en-US" dirty="0"/>
              <a:t>able to perform a feasibility analysis.</a:t>
            </a:r>
          </a:p>
        </p:txBody>
      </p:sp>
      <p:sp>
        <p:nvSpPr>
          <p:cNvPr id="9" name="Footer Placeholder 8"/>
          <p:cNvSpPr>
            <a:spLocks noGrp="1"/>
          </p:cNvSpPr>
          <p:nvPr>
            <p:ph type="ftr" sz="quarter" idx="11"/>
          </p:nvPr>
        </p:nvSpPr>
        <p:spPr/>
        <p:txBody>
          <a:bodyPr/>
          <a:lstStyle/>
          <a:p>
            <a:r>
              <a:rPr lang="en-US" dirty="0" smtClean="0"/>
              <a:t>Copyright </a:t>
            </a:r>
            <a:r>
              <a:rPr lang="en-US" dirty="0" smtClean="0"/>
              <a:t>©2022 </a:t>
            </a:r>
            <a:r>
              <a:rPr lang="en-US" dirty="0" smtClean="0"/>
              <a:t>John Wiley &amp; Sons, Inc. </a:t>
            </a:r>
            <a:endParaRPr lang="en-US" dirty="0"/>
          </a:p>
        </p:txBody>
      </p:sp>
      <p:sp>
        <p:nvSpPr>
          <p:cNvPr id="10" name="Slide Number Placeholder 9"/>
          <p:cNvSpPr>
            <a:spLocks noGrp="1"/>
          </p:cNvSpPr>
          <p:nvPr>
            <p:ph type="sldNum" sz="quarter" idx="12"/>
          </p:nvPr>
        </p:nvSpPr>
        <p:spPr/>
        <p:txBody>
          <a:bodyPr/>
          <a:lstStyle/>
          <a:p>
            <a:r>
              <a:rPr lang="en-US" dirty="0" smtClean="0"/>
              <a:t>1-</a:t>
            </a:r>
            <a:fld id="{957104EA-F2AF-1046-9253-EE8D978719B5}" type="slidenum">
              <a:rPr lang="en-US" smtClean="0"/>
              <a:pPr/>
              <a:t>2</a:t>
            </a:fld>
            <a:endParaRPr lang="en-US" dirty="0"/>
          </a:p>
        </p:txBody>
      </p:sp>
    </p:spTree>
    <p:extLst>
      <p:ext uri="{BB962C8B-B14F-4D97-AF65-F5344CB8AC3E}">
        <p14:creationId xmlns:p14="http://schemas.microsoft.com/office/powerpoint/2010/main" val="2607597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Value</a:t>
            </a:r>
            <a:endParaRPr lang="en-US" dirty="0"/>
          </a:p>
        </p:txBody>
      </p:sp>
      <p:sp>
        <p:nvSpPr>
          <p:cNvPr id="3" name="Content Placeholder 2"/>
          <p:cNvSpPr>
            <a:spLocks noGrp="1"/>
          </p:cNvSpPr>
          <p:nvPr>
            <p:ph sz="quarter" idx="12"/>
          </p:nvPr>
        </p:nvSpPr>
        <p:spPr/>
        <p:txBody>
          <a:bodyPr/>
          <a:lstStyle/>
          <a:p>
            <a:r>
              <a:rPr lang="en-US" dirty="0"/>
              <a:t>The project sponsor has the insights needed to determine the business value that will be gained from the system, in both tangible and intangible </a:t>
            </a:r>
            <a:r>
              <a:rPr lang="en-US" dirty="0" smtClean="0"/>
              <a:t>ways</a:t>
            </a:r>
          </a:p>
          <a:p>
            <a:r>
              <a:rPr lang="en-US" b="1" i="1" dirty="0" smtClean="0"/>
              <a:t>Tangible </a:t>
            </a:r>
            <a:r>
              <a:rPr lang="en-US" b="1" i="1" dirty="0"/>
              <a:t>value </a:t>
            </a:r>
            <a:r>
              <a:rPr lang="en-US" dirty="0"/>
              <a:t>can be quantified and measured </a:t>
            </a:r>
            <a:r>
              <a:rPr lang="en-US" dirty="0" smtClean="0"/>
              <a:t>easily</a:t>
            </a:r>
          </a:p>
          <a:p>
            <a:r>
              <a:rPr lang="en-US" b="1" i="1" dirty="0" smtClean="0"/>
              <a:t>Intangible value </a:t>
            </a:r>
            <a:r>
              <a:rPr lang="en-US" dirty="0"/>
              <a:t>results from an intuitive belief that the system provides important, but hard-to-measure, benefits to the organization</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20</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14645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Request</a:t>
            </a:r>
            <a:endParaRPr lang="en-US" dirty="0"/>
          </a:p>
        </p:txBody>
      </p:sp>
      <p:sp>
        <p:nvSpPr>
          <p:cNvPr id="3" name="Content Placeholder 2"/>
          <p:cNvSpPr>
            <a:spLocks noGrp="1"/>
          </p:cNvSpPr>
          <p:nvPr>
            <p:ph sz="quarter" idx="12"/>
          </p:nvPr>
        </p:nvSpPr>
        <p:spPr/>
        <p:txBody>
          <a:bodyPr/>
          <a:lstStyle/>
          <a:p>
            <a:pPr lvl="0"/>
            <a:r>
              <a:rPr lang="en-US" smtClean="0"/>
              <a:t>Describes business reasons for project </a:t>
            </a:r>
          </a:p>
          <a:p>
            <a:pPr lvl="0"/>
            <a:r>
              <a:rPr lang="en-US" smtClean="0"/>
              <a:t>Defines system’s expected value</a:t>
            </a:r>
          </a:p>
          <a:p>
            <a:pPr lvl="1"/>
            <a:r>
              <a:rPr lang="en-US" smtClean="0"/>
              <a:t>Force the sponsor to formalize his/her ideas</a:t>
            </a:r>
          </a:p>
          <a:p>
            <a:pPr lvl="1"/>
            <a:r>
              <a:rPr lang="en-US" smtClean="0"/>
              <a:t>Provide a framework for collecting initial project information</a:t>
            </a:r>
          </a:p>
          <a:p>
            <a:pPr lvl="1"/>
            <a:r>
              <a:rPr lang="en-US" smtClean="0"/>
              <a:t>Standardize information to be used by steering (approval) committee</a:t>
            </a:r>
          </a:p>
          <a:p>
            <a:r>
              <a:rPr lang="en-US" smtClean="0"/>
              <a:t>Lists project’s key elements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21</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034440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Elements of the Systems </a:t>
            </a:r>
            <a:r>
              <a:rPr lang="en-US" b="1" dirty="0" smtClean="0"/>
              <a:t>Request</a:t>
            </a:r>
            <a:endParaRPr lang="en-US" sz="2700" dirty="0"/>
          </a:p>
        </p:txBody>
      </p:sp>
      <p:graphicFrame>
        <p:nvGraphicFramePr>
          <p:cNvPr id="8" name="Content Placeholder 7" descr="Table is accessible to screenreaders"/>
          <p:cNvGraphicFramePr>
            <a:graphicFrameLocks noGrp="1"/>
          </p:cNvGraphicFramePr>
          <p:nvPr>
            <p:ph sz="quarter" idx="12"/>
            <p:extLst/>
          </p:nvPr>
        </p:nvGraphicFramePr>
        <p:xfrm>
          <a:off x="406400" y="1752600"/>
          <a:ext cx="11379085" cy="4023360"/>
        </p:xfrm>
        <a:graphic>
          <a:graphicData uri="http://schemas.openxmlformats.org/drawingml/2006/table">
            <a:tbl>
              <a:tblPr firstRow="1" bandRow="1">
                <a:tableStyleId>{5C22544A-7EE6-4342-B048-85BDC9FD1C3A}</a:tableStyleId>
              </a:tblPr>
              <a:tblGrid>
                <a:gridCol w="2365763">
                  <a:extLst>
                    <a:ext uri="{9D8B030D-6E8A-4147-A177-3AD203B41FA5}">
                      <a16:colId xmlns="" xmlns:a16="http://schemas.microsoft.com/office/drawing/2014/main" val="20000"/>
                    </a:ext>
                  </a:extLst>
                </a:gridCol>
                <a:gridCol w="3021669">
                  <a:extLst>
                    <a:ext uri="{9D8B030D-6E8A-4147-A177-3AD203B41FA5}">
                      <a16:colId xmlns="" xmlns:a16="http://schemas.microsoft.com/office/drawing/2014/main" val="20001"/>
                    </a:ext>
                  </a:extLst>
                </a:gridCol>
                <a:gridCol w="5991653">
                  <a:extLst>
                    <a:ext uri="{9D8B030D-6E8A-4147-A177-3AD203B41FA5}">
                      <a16:colId xmlns="" xmlns:a16="http://schemas.microsoft.com/office/drawing/2014/main" val="20002"/>
                    </a:ext>
                  </a:extLst>
                </a:gridCol>
              </a:tblGrid>
              <a:tr h="247505">
                <a:tc>
                  <a:txBody>
                    <a:bodyPr/>
                    <a:lstStyle/>
                    <a:p>
                      <a:r>
                        <a:rPr lang="en-US" sz="1600" b="1" i="0" u="none" strike="noStrike" kern="1200" baseline="0" dirty="0">
                          <a:solidFill>
                            <a:schemeClr val="lt1"/>
                          </a:solidFill>
                          <a:latin typeface="+mn-lt"/>
                          <a:ea typeface="+mn-ea"/>
                          <a:cs typeface="+mn-cs"/>
                        </a:rPr>
                        <a:t>Element</a:t>
                      </a:r>
                      <a:endParaRPr lang="en-US" sz="1600" b="1" dirty="0"/>
                    </a:p>
                  </a:txBody>
                  <a:tcPr marL="125515" marR="125515"/>
                </a:tc>
                <a:tc>
                  <a:txBody>
                    <a:bodyPr/>
                    <a:lstStyle/>
                    <a:p>
                      <a:r>
                        <a:rPr lang="en-US" sz="1600" b="1" i="0" u="none" strike="noStrike" kern="1200" baseline="0" dirty="0">
                          <a:solidFill>
                            <a:schemeClr val="lt1"/>
                          </a:solidFill>
                          <a:latin typeface="+mn-lt"/>
                          <a:ea typeface="+mn-ea"/>
                          <a:cs typeface="+mn-cs"/>
                        </a:rPr>
                        <a:t>Description</a:t>
                      </a:r>
                      <a:endParaRPr lang="en-US" sz="1600" b="1" dirty="0"/>
                    </a:p>
                  </a:txBody>
                  <a:tcPr marL="125515" marR="125515"/>
                </a:tc>
                <a:tc>
                  <a:txBody>
                    <a:bodyPr/>
                    <a:lstStyle/>
                    <a:p>
                      <a:r>
                        <a:rPr lang="en-US" sz="1600" b="1" i="0" u="none" strike="noStrike" kern="1200" baseline="0" dirty="0">
                          <a:solidFill>
                            <a:schemeClr val="lt1"/>
                          </a:solidFill>
                          <a:latin typeface="+mn-lt"/>
                          <a:ea typeface="+mn-ea"/>
                          <a:cs typeface="+mn-cs"/>
                        </a:rPr>
                        <a:t>Examples</a:t>
                      </a:r>
                      <a:endParaRPr lang="en-US" sz="1600" b="1" dirty="0"/>
                    </a:p>
                  </a:txBody>
                  <a:tcPr marL="125515" marR="125515"/>
                </a:tc>
                <a:extLst>
                  <a:ext uri="{0D108BD9-81ED-4DB2-BD59-A6C34878D82A}">
                    <a16:rowId xmlns="" xmlns:a16="http://schemas.microsoft.com/office/drawing/2014/main" val="10000"/>
                  </a:ext>
                </a:extLst>
              </a:tr>
              <a:tr h="742516">
                <a:tc>
                  <a:txBody>
                    <a:bodyPr/>
                    <a:lstStyle/>
                    <a:p>
                      <a:r>
                        <a:rPr lang="en-US" sz="1600" b="0" i="0" u="none" strike="noStrike" kern="1200" baseline="0" dirty="0">
                          <a:solidFill>
                            <a:schemeClr val="dk1"/>
                          </a:solidFill>
                          <a:latin typeface="+mn-lt"/>
                          <a:ea typeface="+mn-ea"/>
                          <a:cs typeface="+mn-cs"/>
                        </a:rPr>
                        <a:t>Project Sponsor</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The person who initiates the project and who serves as the primary point of contact for the project on the business side</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Several members of the finance department</a:t>
                      </a:r>
                    </a:p>
                    <a:p>
                      <a:r>
                        <a:rPr lang="en-US" sz="1600" b="0" i="0" u="none" strike="noStrike" kern="1200" baseline="0" dirty="0">
                          <a:solidFill>
                            <a:schemeClr val="dk1"/>
                          </a:solidFill>
                          <a:latin typeface="+mn-lt"/>
                          <a:ea typeface="+mn-ea"/>
                          <a:cs typeface="+mn-cs"/>
                        </a:rPr>
                        <a:t>Vice president of marketing</a:t>
                      </a:r>
                    </a:p>
                    <a:p>
                      <a:r>
                        <a:rPr lang="en-US" sz="1600" b="0" i="0" u="none" strike="noStrike" kern="1200" baseline="0" dirty="0">
                          <a:solidFill>
                            <a:schemeClr val="dk1"/>
                          </a:solidFill>
                          <a:latin typeface="+mn-lt"/>
                          <a:ea typeface="+mn-ea"/>
                          <a:cs typeface="+mn-cs"/>
                        </a:rPr>
                        <a:t>C</a:t>
                      </a:r>
                      <a:r>
                        <a:rPr lang="en-US" sz="100" b="0" i="0" u="none" strike="noStrike" kern="1200" baseline="0" dirty="0">
                          <a:solidFill>
                            <a:schemeClr val="dk1"/>
                          </a:solidFill>
                          <a:latin typeface="+mn-lt"/>
                          <a:ea typeface="+mn-ea"/>
                          <a:cs typeface="+mn-cs"/>
                        </a:rPr>
                        <a:t> </a:t>
                      </a:r>
                      <a:r>
                        <a:rPr lang="en-US" sz="1600" b="0" i="0" u="none" strike="noStrike" kern="1200" baseline="0" dirty="0">
                          <a:solidFill>
                            <a:schemeClr val="dk1"/>
                          </a:solidFill>
                          <a:latin typeface="+mn-lt"/>
                          <a:ea typeface="+mn-ea"/>
                          <a:cs typeface="+mn-cs"/>
                        </a:rPr>
                        <a:t>I</a:t>
                      </a:r>
                      <a:r>
                        <a:rPr lang="en-US" sz="100" b="0" i="0" u="none" strike="noStrike" kern="1200" baseline="0" dirty="0">
                          <a:solidFill>
                            <a:schemeClr val="dk1"/>
                          </a:solidFill>
                          <a:latin typeface="+mn-lt"/>
                          <a:ea typeface="+mn-ea"/>
                          <a:cs typeface="+mn-cs"/>
                        </a:rPr>
                        <a:t> </a:t>
                      </a:r>
                      <a:r>
                        <a:rPr lang="en-US" sz="1600" b="0" i="0" u="none" strike="noStrike" kern="1200" baseline="0" dirty="0">
                          <a:solidFill>
                            <a:schemeClr val="dk1"/>
                          </a:solidFill>
                          <a:latin typeface="+mn-lt"/>
                          <a:ea typeface="+mn-ea"/>
                          <a:cs typeface="+mn-cs"/>
                        </a:rPr>
                        <a:t>O</a:t>
                      </a:r>
                    </a:p>
                    <a:p>
                      <a:r>
                        <a:rPr lang="en-US" sz="1600" b="0" i="0" u="none" strike="noStrike" kern="1200" baseline="0" dirty="0">
                          <a:solidFill>
                            <a:schemeClr val="dk1"/>
                          </a:solidFill>
                          <a:latin typeface="+mn-lt"/>
                          <a:ea typeface="+mn-ea"/>
                          <a:cs typeface="+mn-cs"/>
                        </a:rPr>
                        <a:t>C</a:t>
                      </a:r>
                      <a:r>
                        <a:rPr lang="en-US" sz="100" b="0" i="0" u="none" strike="noStrike" kern="1200" baseline="0" dirty="0">
                          <a:solidFill>
                            <a:schemeClr val="dk1"/>
                          </a:solidFill>
                          <a:latin typeface="+mn-lt"/>
                          <a:ea typeface="+mn-ea"/>
                          <a:cs typeface="+mn-cs"/>
                        </a:rPr>
                        <a:t> </a:t>
                      </a:r>
                      <a:r>
                        <a:rPr lang="en-US" sz="1600" b="0" i="0" u="none" strike="noStrike" kern="1200" baseline="0" dirty="0">
                          <a:solidFill>
                            <a:schemeClr val="dk1"/>
                          </a:solidFill>
                          <a:latin typeface="+mn-lt"/>
                          <a:ea typeface="+mn-ea"/>
                          <a:cs typeface="+mn-cs"/>
                        </a:rPr>
                        <a:t>E</a:t>
                      </a:r>
                      <a:r>
                        <a:rPr lang="en-US" sz="100" b="0" i="0" u="none" strike="noStrike" kern="1200" baseline="0" dirty="0">
                          <a:solidFill>
                            <a:schemeClr val="dk1"/>
                          </a:solidFill>
                          <a:latin typeface="+mn-lt"/>
                          <a:ea typeface="+mn-ea"/>
                          <a:cs typeface="+mn-cs"/>
                        </a:rPr>
                        <a:t> </a:t>
                      </a:r>
                      <a:r>
                        <a:rPr lang="en-US" sz="1600" b="0" i="0" u="none" strike="noStrike" kern="1200" baseline="0" dirty="0">
                          <a:solidFill>
                            <a:schemeClr val="dk1"/>
                          </a:solidFill>
                          <a:latin typeface="+mn-lt"/>
                          <a:ea typeface="+mn-ea"/>
                          <a:cs typeface="+mn-cs"/>
                        </a:rPr>
                        <a:t>O</a:t>
                      </a:r>
                      <a:endParaRPr lang="en-US" sz="1600" dirty="0"/>
                    </a:p>
                  </a:txBody>
                  <a:tcPr marL="125515" marR="125515"/>
                </a:tc>
                <a:extLst>
                  <a:ext uri="{0D108BD9-81ED-4DB2-BD59-A6C34878D82A}">
                    <a16:rowId xmlns="" xmlns:a16="http://schemas.microsoft.com/office/drawing/2014/main" val="10001"/>
                  </a:ext>
                </a:extLst>
              </a:tr>
              <a:tr h="742516">
                <a:tc>
                  <a:txBody>
                    <a:bodyPr/>
                    <a:lstStyle/>
                    <a:p>
                      <a:r>
                        <a:rPr lang="en-US" sz="1600" b="0" i="0" u="none" strike="noStrike" kern="1200" baseline="0" dirty="0">
                          <a:solidFill>
                            <a:schemeClr val="dk1"/>
                          </a:solidFill>
                          <a:latin typeface="+mn-lt"/>
                          <a:ea typeface="+mn-ea"/>
                          <a:cs typeface="+mn-cs"/>
                        </a:rPr>
                        <a:t>Business Need</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The business-related reason for</a:t>
                      </a:r>
                    </a:p>
                    <a:p>
                      <a:r>
                        <a:rPr lang="en-US" sz="1600" b="0" i="0" u="none" strike="noStrike" kern="1200" baseline="0" dirty="0">
                          <a:solidFill>
                            <a:schemeClr val="dk1"/>
                          </a:solidFill>
                          <a:latin typeface="+mn-lt"/>
                          <a:ea typeface="+mn-ea"/>
                          <a:cs typeface="+mn-cs"/>
                        </a:rPr>
                        <a:t>initiating the system</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Reach a new market segment Offer a capability to keep up with competitors</a:t>
                      </a:r>
                    </a:p>
                    <a:p>
                      <a:r>
                        <a:rPr lang="en-US" sz="1600" b="0" i="0" u="none" strike="noStrike" kern="1200" baseline="0" dirty="0">
                          <a:solidFill>
                            <a:schemeClr val="dk1"/>
                          </a:solidFill>
                          <a:latin typeface="+mn-lt"/>
                          <a:ea typeface="+mn-ea"/>
                          <a:cs typeface="+mn-cs"/>
                        </a:rPr>
                        <a:t>Improve access to information</a:t>
                      </a:r>
                    </a:p>
                    <a:p>
                      <a:r>
                        <a:rPr lang="en-US" sz="1600" b="0" i="0" u="none" strike="noStrike" kern="1200" baseline="0" dirty="0">
                          <a:solidFill>
                            <a:schemeClr val="dk1"/>
                          </a:solidFill>
                          <a:latin typeface="+mn-lt"/>
                          <a:ea typeface="+mn-ea"/>
                          <a:cs typeface="+mn-cs"/>
                        </a:rPr>
                        <a:t>Decrease product defects</a:t>
                      </a:r>
                    </a:p>
                    <a:p>
                      <a:r>
                        <a:rPr lang="en-US" sz="1600" b="0" i="0" u="none" strike="noStrike" kern="1200" baseline="0" dirty="0">
                          <a:solidFill>
                            <a:schemeClr val="dk1"/>
                          </a:solidFill>
                          <a:latin typeface="+mn-lt"/>
                          <a:ea typeface="+mn-ea"/>
                          <a:cs typeface="+mn-cs"/>
                        </a:rPr>
                        <a:t>Streamline supply acquisition processes</a:t>
                      </a:r>
                      <a:endParaRPr lang="en-US" sz="1600" dirty="0"/>
                    </a:p>
                  </a:txBody>
                  <a:tcPr marL="125515" marR="125515"/>
                </a:tc>
                <a:extLst>
                  <a:ext uri="{0D108BD9-81ED-4DB2-BD59-A6C34878D82A}">
                    <a16:rowId xmlns="" xmlns:a16="http://schemas.microsoft.com/office/drawing/2014/main" val="10002"/>
                  </a:ext>
                </a:extLst>
              </a:tr>
              <a:tr h="907520">
                <a:tc>
                  <a:txBody>
                    <a:bodyPr/>
                    <a:lstStyle/>
                    <a:p>
                      <a:r>
                        <a:rPr lang="en-US" sz="1600" b="0" i="0" u="none" strike="noStrike" kern="1200" baseline="0" dirty="0">
                          <a:solidFill>
                            <a:schemeClr val="dk1"/>
                          </a:solidFill>
                          <a:latin typeface="+mn-lt"/>
                          <a:ea typeface="+mn-ea"/>
                          <a:cs typeface="+mn-cs"/>
                        </a:rPr>
                        <a:t>Business Requirements</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The new or enhanced business</a:t>
                      </a:r>
                    </a:p>
                    <a:p>
                      <a:r>
                        <a:rPr lang="en-US" sz="1600" b="0" i="0" u="none" strike="noStrike" kern="1200" baseline="0" dirty="0">
                          <a:solidFill>
                            <a:schemeClr val="dk1"/>
                          </a:solidFill>
                          <a:latin typeface="+mn-lt"/>
                          <a:ea typeface="+mn-ea"/>
                          <a:cs typeface="+mn-cs"/>
                        </a:rPr>
                        <a:t>capabilities that the system will provide</a:t>
                      </a:r>
                      <a:endParaRPr lang="en-US" sz="1600" dirty="0"/>
                    </a:p>
                  </a:txBody>
                  <a:tcPr marL="125515" marR="125515"/>
                </a:tc>
                <a:tc>
                  <a:txBody>
                    <a:bodyPr/>
                    <a:lstStyle/>
                    <a:p>
                      <a:r>
                        <a:rPr lang="en-US" sz="1600" b="0" i="0" u="none" strike="noStrike" kern="1200" baseline="0" dirty="0">
                          <a:solidFill>
                            <a:schemeClr val="dk1"/>
                          </a:solidFill>
                          <a:latin typeface="+mn-lt"/>
                          <a:ea typeface="+mn-ea"/>
                          <a:cs typeface="+mn-cs"/>
                        </a:rPr>
                        <a:t>Provide onIine access to information</a:t>
                      </a:r>
                    </a:p>
                    <a:p>
                      <a:r>
                        <a:rPr lang="en-US" sz="1600" b="0" i="0" u="none" strike="noStrike" kern="1200" baseline="0" dirty="0">
                          <a:solidFill>
                            <a:schemeClr val="dk1"/>
                          </a:solidFill>
                          <a:latin typeface="+mn-lt"/>
                          <a:ea typeface="+mn-ea"/>
                          <a:cs typeface="+mn-cs"/>
                        </a:rPr>
                        <a:t>Capture customer demographic information</a:t>
                      </a:r>
                    </a:p>
                    <a:p>
                      <a:r>
                        <a:rPr lang="en-US" sz="1600" b="0" i="0" u="none" strike="noStrike" kern="1200" baseline="0" dirty="0">
                          <a:solidFill>
                            <a:schemeClr val="dk1"/>
                          </a:solidFill>
                          <a:latin typeface="+mn-lt"/>
                          <a:ea typeface="+mn-ea"/>
                          <a:cs typeface="+mn-cs"/>
                        </a:rPr>
                        <a:t>Include product search capabilities</a:t>
                      </a:r>
                    </a:p>
                    <a:p>
                      <a:r>
                        <a:rPr lang="en-US" sz="1600" b="0" i="0" u="none" strike="noStrike" kern="1200" baseline="0" dirty="0">
                          <a:solidFill>
                            <a:schemeClr val="dk1"/>
                          </a:solidFill>
                          <a:latin typeface="+mn-lt"/>
                          <a:ea typeface="+mn-ea"/>
                          <a:cs typeface="+mn-cs"/>
                        </a:rPr>
                        <a:t>Produce performance reports</a:t>
                      </a:r>
                    </a:p>
                    <a:p>
                      <a:r>
                        <a:rPr lang="en-US" sz="1600" b="0" i="0" u="none" strike="noStrike" kern="1200" baseline="0" dirty="0">
                          <a:solidFill>
                            <a:schemeClr val="dk1"/>
                          </a:solidFill>
                          <a:latin typeface="+mn-lt"/>
                          <a:ea typeface="+mn-ea"/>
                          <a:cs typeface="+mn-cs"/>
                        </a:rPr>
                        <a:t>Enhance online user support</a:t>
                      </a:r>
                      <a:endParaRPr lang="en-US" sz="1600" dirty="0"/>
                    </a:p>
                  </a:txBody>
                  <a:tcPr marL="125515" marR="125515"/>
                </a:tc>
                <a:extLst>
                  <a:ext uri="{0D108BD9-81ED-4DB2-BD59-A6C34878D82A}">
                    <a16:rowId xmlns="" xmlns:a16="http://schemas.microsoft.com/office/drawing/2014/main" val="10003"/>
                  </a:ext>
                </a:extLst>
              </a:tr>
            </a:tbl>
          </a:graphicData>
        </a:graphic>
      </p:graphicFrame>
      <p:sp>
        <p:nvSpPr>
          <p:cNvPr id="4" name="Slide Number Placeholder 3"/>
          <p:cNvSpPr>
            <a:spLocks noGrp="1"/>
          </p:cNvSpPr>
          <p:nvPr>
            <p:ph type="sldNum" sz="quarter" idx="11"/>
          </p:nvPr>
        </p:nvSpPr>
        <p:spPr/>
        <p:txBody>
          <a:bodyPr/>
          <a:lstStyle/>
          <a:p>
            <a:r>
              <a:rPr lang="en-US" dirty="0" smtClean="0">
                <a:solidFill>
                  <a:schemeClr val="tx1"/>
                </a:solidFill>
              </a:rPr>
              <a:t>1-</a:t>
            </a:r>
            <a:fld id="{D06C706D-0964-7842-B7B8-C5D733700528}" type="slidenum">
              <a:rPr lang="en-US" smtClean="0">
                <a:solidFill>
                  <a:schemeClr val="tx1"/>
                </a:solidFill>
              </a:rPr>
              <a:t>22</a:t>
            </a:fld>
            <a:endParaRPr lang="en-US" dirty="0">
              <a:solidFill>
                <a:schemeClr val="tx1"/>
              </a:solidFill>
            </a:endParaRPr>
          </a:p>
        </p:txBody>
      </p:sp>
      <p:sp>
        <p:nvSpPr>
          <p:cNvPr id="5" name="Footer Placeholder 4"/>
          <p:cNvSpPr>
            <a:spLocks noGrp="1"/>
          </p:cNvSpPr>
          <p:nvPr>
            <p:ph type="ftr" sz="quarter" idx="10"/>
          </p:nvPr>
        </p:nvSpPr>
        <p:spPr/>
        <p:txBody>
          <a:bodyPr/>
          <a:lstStyle/>
          <a:p>
            <a:r>
              <a:rPr lang="en-US" dirty="0">
                <a:solidFill>
                  <a:schemeClr val="tx1"/>
                </a:solidFill>
              </a:rPr>
              <a:t>Copyright </a:t>
            </a:r>
            <a:r>
              <a:rPr lang="en-US" dirty="0" smtClean="0">
                <a:solidFill>
                  <a:schemeClr val="tx1"/>
                </a:solidFill>
              </a:rPr>
              <a:t>©2022 </a:t>
            </a:r>
            <a:r>
              <a:rPr lang="en-US" dirty="0">
                <a:solidFill>
                  <a:schemeClr val="tx1"/>
                </a:solidFill>
              </a:rPr>
              <a:t>John Wiley &amp; Sons, Inc. </a:t>
            </a:r>
          </a:p>
        </p:txBody>
      </p:sp>
    </p:spTree>
    <p:extLst>
      <p:ext uri="{BB962C8B-B14F-4D97-AF65-F5344CB8AC3E}">
        <p14:creationId xmlns:p14="http://schemas.microsoft.com/office/powerpoint/2010/main" val="132316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the Systems Request </a:t>
            </a:r>
            <a:r>
              <a:rPr lang="en-US" sz="2000" dirty="0" smtClean="0"/>
              <a:t>Continued</a:t>
            </a:r>
            <a:endParaRPr lang="en-US" sz="2000" dirty="0"/>
          </a:p>
        </p:txBody>
      </p:sp>
      <p:graphicFrame>
        <p:nvGraphicFramePr>
          <p:cNvPr id="8" name="Content Placeholder 7" descr="Table is accessible to screenreaders"/>
          <p:cNvGraphicFramePr>
            <a:graphicFrameLocks noGrp="1"/>
          </p:cNvGraphicFramePr>
          <p:nvPr>
            <p:ph sz="quarter" idx="12"/>
            <p:extLst>
              <p:ext uri="{D42A27DB-BD31-4B8C-83A1-F6EECF244321}">
                <p14:modId xmlns:p14="http://schemas.microsoft.com/office/powerpoint/2010/main" val="1212035262"/>
              </p:ext>
            </p:extLst>
          </p:nvPr>
        </p:nvGraphicFramePr>
        <p:xfrm>
          <a:off x="406400" y="1752600"/>
          <a:ext cx="11377138" cy="2712720"/>
        </p:xfrm>
        <a:graphic>
          <a:graphicData uri="http://schemas.openxmlformats.org/drawingml/2006/table">
            <a:tbl>
              <a:tblPr firstRow="1" bandRow="1">
                <a:tableStyleId>{5C22544A-7EE6-4342-B048-85BDC9FD1C3A}</a:tableStyleId>
              </a:tblPr>
              <a:tblGrid>
                <a:gridCol w="2350459">
                  <a:extLst>
                    <a:ext uri="{9D8B030D-6E8A-4147-A177-3AD203B41FA5}">
                      <a16:colId xmlns="" xmlns:a16="http://schemas.microsoft.com/office/drawing/2014/main" val="20000"/>
                    </a:ext>
                  </a:extLst>
                </a:gridCol>
                <a:gridCol w="3002122">
                  <a:extLst>
                    <a:ext uri="{9D8B030D-6E8A-4147-A177-3AD203B41FA5}">
                      <a16:colId xmlns="" xmlns:a16="http://schemas.microsoft.com/office/drawing/2014/main" val="20001"/>
                    </a:ext>
                  </a:extLst>
                </a:gridCol>
                <a:gridCol w="6024557">
                  <a:extLst>
                    <a:ext uri="{9D8B030D-6E8A-4147-A177-3AD203B41FA5}">
                      <a16:colId xmlns="" xmlns:a16="http://schemas.microsoft.com/office/drawing/2014/main" val="20002"/>
                    </a:ext>
                  </a:extLst>
                </a:gridCol>
              </a:tblGrid>
              <a:tr h="247505">
                <a:tc>
                  <a:txBody>
                    <a:bodyPr/>
                    <a:lstStyle/>
                    <a:p>
                      <a:r>
                        <a:rPr lang="en-US" sz="1600" b="1" i="0" u="none" strike="noStrike" kern="1200" baseline="0" dirty="0">
                          <a:solidFill>
                            <a:schemeClr val="lt1"/>
                          </a:solidFill>
                          <a:latin typeface="+mn-lt"/>
                          <a:ea typeface="+mn-ea"/>
                          <a:cs typeface="+mn-cs"/>
                        </a:rPr>
                        <a:t>Element</a:t>
                      </a:r>
                      <a:endParaRPr lang="en-US" sz="1600" b="1" dirty="0"/>
                    </a:p>
                  </a:txBody>
                  <a:tcPr marL="124704" marR="124704"/>
                </a:tc>
                <a:tc>
                  <a:txBody>
                    <a:bodyPr/>
                    <a:lstStyle/>
                    <a:p>
                      <a:r>
                        <a:rPr lang="en-US" sz="1600" b="1" i="0" u="none" strike="noStrike" kern="1200" baseline="0" dirty="0">
                          <a:solidFill>
                            <a:schemeClr val="lt1"/>
                          </a:solidFill>
                          <a:latin typeface="+mn-lt"/>
                          <a:ea typeface="+mn-ea"/>
                          <a:cs typeface="+mn-cs"/>
                        </a:rPr>
                        <a:t>Description</a:t>
                      </a:r>
                      <a:endParaRPr lang="en-US" sz="1600" b="1" dirty="0"/>
                    </a:p>
                  </a:txBody>
                  <a:tcPr marL="124704" marR="124704"/>
                </a:tc>
                <a:tc>
                  <a:txBody>
                    <a:bodyPr/>
                    <a:lstStyle/>
                    <a:p>
                      <a:r>
                        <a:rPr lang="en-US" sz="1600" b="1" i="0" u="none" strike="noStrike" kern="1200" baseline="0" dirty="0">
                          <a:solidFill>
                            <a:schemeClr val="lt1"/>
                          </a:solidFill>
                          <a:latin typeface="+mn-lt"/>
                          <a:ea typeface="+mn-ea"/>
                          <a:cs typeface="+mn-cs"/>
                        </a:rPr>
                        <a:t>Examples</a:t>
                      </a:r>
                      <a:endParaRPr lang="en-US" sz="1600" b="1" dirty="0"/>
                    </a:p>
                  </a:txBody>
                  <a:tcPr marL="124704" marR="124704"/>
                </a:tc>
                <a:extLst>
                  <a:ext uri="{0D108BD9-81ED-4DB2-BD59-A6C34878D82A}">
                    <a16:rowId xmlns="" xmlns:a16="http://schemas.microsoft.com/office/drawing/2014/main" val="10000"/>
                  </a:ext>
                </a:extLst>
              </a:tr>
              <a:tr h="907520">
                <a:tc>
                  <a:txBody>
                    <a:bodyPr/>
                    <a:lstStyle/>
                    <a:p>
                      <a:r>
                        <a:rPr lang="en-US" sz="1600" b="0" i="0" u="none" strike="noStrike" kern="1200" baseline="0" dirty="0">
                          <a:solidFill>
                            <a:schemeClr val="dk1"/>
                          </a:solidFill>
                          <a:latin typeface="+mn-lt"/>
                          <a:ea typeface="+mn-ea"/>
                          <a:cs typeface="+mn-cs"/>
                        </a:rPr>
                        <a:t>Business Value</a:t>
                      </a:r>
                      <a:endParaRPr lang="en-US" sz="1600" dirty="0"/>
                    </a:p>
                  </a:txBody>
                  <a:tcPr marL="124704" marR="124704"/>
                </a:tc>
                <a:tc>
                  <a:txBody>
                    <a:bodyPr/>
                    <a:lstStyle/>
                    <a:p>
                      <a:r>
                        <a:rPr lang="en-US" sz="1600" b="0" i="0" u="none" strike="noStrike" kern="1200" baseline="0" dirty="0">
                          <a:solidFill>
                            <a:schemeClr val="dk1"/>
                          </a:solidFill>
                          <a:latin typeface="+mn-lt"/>
                          <a:ea typeface="+mn-ea"/>
                          <a:cs typeface="+mn-cs"/>
                        </a:rPr>
                        <a:t>The benefits that the system will create for the organization</a:t>
                      </a:r>
                      <a:endParaRPr lang="en-US" sz="1600" dirty="0"/>
                    </a:p>
                  </a:txBody>
                  <a:tcPr marL="124704" marR="124704"/>
                </a:tc>
                <a:tc>
                  <a:txBody>
                    <a:bodyPr/>
                    <a:lstStyle/>
                    <a:p>
                      <a:r>
                        <a:rPr lang="en-US" sz="1600" b="0" i="0" u="none" strike="noStrike" kern="1200" baseline="0" dirty="0">
                          <a:solidFill>
                            <a:schemeClr val="dk1"/>
                          </a:solidFill>
                          <a:latin typeface="+mn-lt"/>
                          <a:ea typeface="+mn-ea"/>
                          <a:cs typeface="+mn-cs"/>
                        </a:rPr>
                        <a:t>3% increase in sales</a:t>
                      </a:r>
                    </a:p>
                    <a:p>
                      <a:r>
                        <a:rPr lang="en-US" sz="1600" b="0" i="0" u="none" strike="noStrike" kern="1200" baseline="0" dirty="0">
                          <a:solidFill>
                            <a:schemeClr val="dk1"/>
                          </a:solidFill>
                          <a:latin typeface="+mn-lt"/>
                          <a:ea typeface="+mn-ea"/>
                          <a:cs typeface="+mn-cs"/>
                        </a:rPr>
                        <a:t>1% increase in market share</a:t>
                      </a:r>
                    </a:p>
                    <a:p>
                      <a:r>
                        <a:rPr lang="en-US" sz="1600" b="0" i="0" u="none" strike="noStrike" kern="1200" baseline="0" dirty="0">
                          <a:solidFill>
                            <a:schemeClr val="dk1"/>
                          </a:solidFill>
                          <a:latin typeface="+mn-lt"/>
                          <a:ea typeface="+mn-ea"/>
                          <a:cs typeface="+mn-cs"/>
                        </a:rPr>
                        <a:t>Reduction in headcount by 5 FTEs</a:t>
                      </a:r>
                    </a:p>
                    <a:p>
                      <a:r>
                        <a:rPr lang="en-US" sz="1600" b="0" i="0" u="none" strike="noStrike" kern="1200" baseline="0" dirty="0">
                          <a:solidFill>
                            <a:schemeClr val="dk1"/>
                          </a:solidFill>
                          <a:latin typeface="+mn-lt"/>
                          <a:ea typeface="+mn-ea"/>
                          <a:cs typeface="+mn-cs"/>
                        </a:rPr>
                        <a:t>$200,000 cost savings from decreased supply costs</a:t>
                      </a:r>
                    </a:p>
                    <a:p>
                      <a:r>
                        <a:rPr lang="en-US" sz="1600" b="0" i="0" u="none" strike="noStrike" kern="1200" baseline="0" dirty="0">
                          <a:solidFill>
                            <a:schemeClr val="dk1"/>
                          </a:solidFill>
                          <a:latin typeface="+mn-lt"/>
                          <a:ea typeface="+mn-ea"/>
                          <a:cs typeface="+mn-cs"/>
                        </a:rPr>
                        <a:t>$150,000 savings from removal of outdated technology</a:t>
                      </a:r>
                      <a:endParaRPr lang="en-US" sz="1600" dirty="0"/>
                    </a:p>
                  </a:txBody>
                  <a:tcPr marL="124704" marR="124704"/>
                </a:tc>
                <a:extLst>
                  <a:ext uri="{0D108BD9-81ED-4DB2-BD59-A6C34878D82A}">
                    <a16:rowId xmlns="" xmlns:a16="http://schemas.microsoft.com/office/drawing/2014/main" val="10004"/>
                  </a:ext>
                </a:extLst>
              </a:tr>
              <a:tr h="577513">
                <a:tc>
                  <a:txBody>
                    <a:bodyPr/>
                    <a:lstStyle/>
                    <a:p>
                      <a:r>
                        <a:rPr lang="en-US" sz="1600" b="0" i="0" u="none" strike="noStrike" kern="1200" baseline="0" dirty="0">
                          <a:solidFill>
                            <a:schemeClr val="dk1"/>
                          </a:solidFill>
                          <a:latin typeface="+mn-lt"/>
                          <a:ea typeface="+mn-ea"/>
                          <a:cs typeface="+mn-cs"/>
                        </a:rPr>
                        <a:t>Special Issues or</a:t>
                      </a:r>
                    </a:p>
                    <a:p>
                      <a:r>
                        <a:rPr lang="en-US" sz="1600" b="0" i="0" u="none" strike="noStrike" kern="1200" baseline="0" dirty="0">
                          <a:solidFill>
                            <a:schemeClr val="dk1"/>
                          </a:solidFill>
                          <a:latin typeface="+mn-lt"/>
                          <a:ea typeface="+mn-ea"/>
                          <a:cs typeface="+mn-cs"/>
                        </a:rPr>
                        <a:t>Constraints</a:t>
                      </a:r>
                      <a:endParaRPr lang="en-US" sz="1600" dirty="0"/>
                    </a:p>
                  </a:txBody>
                  <a:tcPr marL="124704" marR="124704"/>
                </a:tc>
                <a:tc>
                  <a:txBody>
                    <a:bodyPr/>
                    <a:lstStyle/>
                    <a:p>
                      <a:r>
                        <a:rPr lang="en-US" sz="1600" b="0" i="0" u="none" strike="noStrike" kern="1200" baseline="0" dirty="0">
                          <a:solidFill>
                            <a:schemeClr val="dk1"/>
                          </a:solidFill>
                          <a:latin typeface="+mn-lt"/>
                          <a:ea typeface="+mn-ea"/>
                          <a:cs typeface="+mn-cs"/>
                        </a:rPr>
                        <a:t>Issues that pertain to the approval committee’s decision</a:t>
                      </a:r>
                      <a:endParaRPr lang="en-US" sz="1600" dirty="0"/>
                    </a:p>
                  </a:txBody>
                  <a:tcPr marL="124704" marR="124704"/>
                </a:tc>
                <a:tc>
                  <a:txBody>
                    <a:bodyPr/>
                    <a:lstStyle/>
                    <a:p>
                      <a:r>
                        <a:rPr lang="en-US" sz="1600" b="0" i="0" u="none" strike="noStrike" kern="1200" baseline="0" dirty="0">
                          <a:solidFill>
                            <a:schemeClr val="dk1"/>
                          </a:solidFill>
                          <a:latin typeface="+mn-lt"/>
                          <a:ea typeface="+mn-ea"/>
                          <a:cs typeface="+mn-cs"/>
                        </a:rPr>
                        <a:t>Government-mandated deadline for May 30 System needed in time for the Christmas holiday season</a:t>
                      </a:r>
                    </a:p>
                    <a:p>
                      <a:r>
                        <a:rPr lang="en-US" sz="1600" b="0" i="0" u="none" strike="noStrike" kern="1200" baseline="0" dirty="0">
                          <a:solidFill>
                            <a:schemeClr val="dk1"/>
                          </a:solidFill>
                          <a:latin typeface="+mn-lt"/>
                          <a:ea typeface="+mn-ea"/>
                          <a:cs typeface="+mn-cs"/>
                        </a:rPr>
                        <a:t>Top-level security clearance needed by project team to work with data</a:t>
                      </a:r>
                      <a:endParaRPr lang="en-US" sz="1600" dirty="0"/>
                    </a:p>
                  </a:txBody>
                  <a:tcPr marL="124704" marR="124704"/>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1"/>
          </p:nvPr>
        </p:nvSpPr>
        <p:spPr/>
        <p:txBody>
          <a:bodyPr/>
          <a:lstStyle/>
          <a:p>
            <a:r>
              <a:rPr lang="en-US" dirty="0" smtClean="0"/>
              <a:t>1-</a:t>
            </a:r>
            <a:fld id="{D06C706D-0964-7842-B7B8-C5D733700528}" type="slidenum">
              <a:rPr lang="en-US" smtClean="0"/>
              <a:pPr/>
              <a:t>23</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868523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Systems Request for DrōnTeq Client Services System</a:t>
            </a:r>
            <a:br>
              <a:rPr lang="en-US" dirty="0" smtClean="0"/>
            </a:br>
            <a:r>
              <a:rPr lang="en-US" sz="2000" dirty="0" smtClean="0"/>
              <a:t>(1 of 3)</a:t>
            </a:r>
            <a:endParaRPr lang="en-US" sz="2000" dirty="0"/>
          </a:p>
        </p:txBody>
      </p:sp>
      <p:sp>
        <p:nvSpPr>
          <p:cNvPr id="3" name="Content Placeholder 2"/>
          <p:cNvSpPr>
            <a:spLocks noGrp="1"/>
          </p:cNvSpPr>
          <p:nvPr>
            <p:ph sz="quarter" idx="12"/>
          </p:nvPr>
        </p:nvSpPr>
        <p:spPr/>
        <p:txBody>
          <a:bodyPr>
            <a:normAutofit/>
          </a:bodyPr>
          <a:lstStyle/>
          <a:p>
            <a:r>
              <a:rPr lang="en-US" b="1" i="1" dirty="0" smtClean="0"/>
              <a:t>System Request</a:t>
            </a:r>
            <a:r>
              <a:rPr lang="en-US" dirty="0" smtClean="0"/>
              <a:t>—Client Services Project</a:t>
            </a:r>
          </a:p>
          <a:p>
            <a:r>
              <a:rPr lang="en-US" b="1" i="1" dirty="0" smtClean="0"/>
              <a:t>Project Sponsor</a:t>
            </a:r>
            <a:r>
              <a:rPr lang="en-US" dirty="0" smtClean="0"/>
              <a:t>: Carmella Herrera, General Manager, Client Services Business Unit</a:t>
            </a:r>
          </a:p>
          <a:p>
            <a:r>
              <a:rPr lang="en-US" b="1" i="1" dirty="0" smtClean="0"/>
              <a:t>Business Need</a:t>
            </a:r>
            <a:r>
              <a:rPr lang="en-US" dirty="0" smtClean="0"/>
              <a:t>: This project has been initiated to create the capability of clients requesting drone flight service and data analysis through the company website. The capability is an essential element in the business model of the newly formed Client Services business unit.</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24</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7961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Systems Request for DrōnTeq Client Services System</a:t>
            </a:r>
            <a:br>
              <a:rPr lang="en-US" dirty="0" smtClean="0"/>
            </a:br>
            <a:r>
              <a:rPr lang="en-US" sz="2000" dirty="0" smtClean="0"/>
              <a:t>(2 of 3)</a:t>
            </a:r>
            <a:endParaRPr lang="en-US" sz="2000" dirty="0"/>
          </a:p>
        </p:txBody>
      </p:sp>
      <p:sp>
        <p:nvSpPr>
          <p:cNvPr id="3" name="Content Placeholder 2"/>
          <p:cNvSpPr>
            <a:spLocks noGrp="1"/>
          </p:cNvSpPr>
          <p:nvPr>
            <p:ph sz="quarter" idx="12"/>
          </p:nvPr>
        </p:nvSpPr>
        <p:spPr/>
        <p:txBody>
          <a:bodyPr>
            <a:normAutofit fontScale="92500"/>
          </a:bodyPr>
          <a:lstStyle/>
          <a:p>
            <a:r>
              <a:rPr lang="en-US" b="1" i="1" dirty="0" smtClean="0"/>
              <a:t>Business Requirements</a:t>
            </a:r>
            <a:r>
              <a:rPr lang="en-US" dirty="0" smtClean="0"/>
              <a:t>: Using this system from our company website, clients will be able to request specific drone flight services and data analysis. A request will be offered to any contracted DrōnTeq drone pilots in the vicinity, who can submit bids during the bidding window. Once the bidding window closes, the pilot with the “winning“ bid will be assigned the request.</a:t>
            </a:r>
          </a:p>
          <a:p>
            <a:r>
              <a:rPr lang="en-US" b="1" i="1" dirty="0" smtClean="0"/>
              <a:t>Business Value</a:t>
            </a:r>
            <a:r>
              <a:rPr lang="en-US" dirty="0" smtClean="0"/>
              <a:t>: The Client Services business unit has been formed to enable clients who do not have a need for actual drone ownership to receive drone flight service and data analysis promptly and cost effectively. As a new business unit, we must estimate additional revenue from two streams: additional drone pilots who contract with DrōnTeq and lease a drone; and clients who contract for specific drone flight service and data analysis.</a:t>
            </a:r>
          </a:p>
          <a:p>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25</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491861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Request for DrōnTeq Client Services System</a:t>
            </a:r>
            <a:br>
              <a:rPr lang="en-US" dirty="0"/>
            </a:br>
            <a:r>
              <a:rPr lang="en-US" sz="2000" dirty="0" smtClean="0"/>
              <a:t>(3 </a:t>
            </a:r>
            <a:r>
              <a:rPr lang="en-US" sz="2000" dirty="0"/>
              <a:t>of 3)</a:t>
            </a:r>
            <a:endParaRPr lang="en-US" dirty="0"/>
          </a:p>
        </p:txBody>
      </p:sp>
      <p:sp>
        <p:nvSpPr>
          <p:cNvPr id="3" name="Content Placeholder 2"/>
          <p:cNvSpPr>
            <a:spLocks noGrp="1"/>
          </p:cNvSpPr>
          <p:nvPr>
            <p:ph sz="quarter" idx="12"/>
          </p:nvPr>
        </p:nvSpPr>
        <p:spPr/>
        <p:txBody>
          <a:bodyPr/>
          <a:lstStyle/>
          <a:p>
            <a:r>
              <a:rPr lang="en-US" dirty="0"/>
              <a:t>Conservative estimates of tangible value to the business unit include</a:t>
            </a:r>
          </a:p>
          <a:p>
            <a:pPr lvl="1"/>
            <a:r>
              <a:rPr lang="en-US" dirty="0"/>
              <a:t>$357,500 in revenue from new pilot contracts and drone leases</a:t>
            </a:r>
          </a:p>
          <a:p>
            <a:pPr lvl="1"/>
            <a:r>
              <a:rPr lang="en-US" dirty="0"/>
              <a:t>$565,000 in revenue from drone flight service and data analysis</a:t>
            </a:r>
          </a:p>
          <a:p>
            <a:r>
              <a:rPr lang="en-US" b="1" i="1" dirty="0"/>
              <a:t>Special Issues or Constraints</a:t>
            </a:r>
            <a:r>
              <a:rPr lang="en-US" dirty="0"/>
              <a:t>: The capabilities described in the Business Requirements are essential to the business model for the Client Services Business Unit. This project is necessary for the new business unit’s operations</a:t>
            </a:r>
            <a:r>
              <a:rPr lang="en-US" dirty="0" smtClean="0"/>
              <a:t>.</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26</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11528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Business Value for DrōnTeq </a:t>
            </a:r>
            <a:r>
              <a:rPr lang="en-US" sz="2000" dirty="0" smtClean="0"/>
              <a:t>(1 of 2)</a:t>
            </a:r>
            <a:endParaRPr lang="en-US" sz="2000" dirty="0"/>
          </a:p>
        </p:txBody>
      </p:sp>
      <p:sp>
        <p:nvSpPr>
          <p:cNvPr id="9" name="Content Placeholder 8"/>
          <p:cNvSpPr>
            <a:spLocks noGrp="1"/>
          </p:cNvSpPr>
          <p:nvPr>
            <p:ph sz="quarter" idx="12"/>
          </p:nvPr>
        </p:nvSpPr>
        <p:spPr/>
        <p:txBody>
          <a:bodyPr/>
          <a:lstStyle/>
          <a:p>
            <a:r>
              <a:rPr lang="en-US" dirty="0"/>
              <a:t>Identify sources such as: </a:t>
            </a:r>
          </a:p>
          <a:p>
            <a:pPr lvl="1"/>
            <a:r>
              <a:rPr lang="en-US" dirty="0"/>
              <a:t>Increased sales</a:t>
            </a:r>
          </a:p>
          <a:p>
            <a:pPr lvl="1"/>
            <a:r>
              <a:rPr lang="en-US" dirty="0"/>
              <a:t>Decreased costs</a:t>
            </a:r>
          </a:p>
          <a:p>
            <a:pPr lvl="1"/>
            <a:r>
              <a:rPr lang="en-US" dirty="0"/>
              <a:t>Reduced headcount</a:t>
            </a:r>
          </a:p>
          <a:p>
            <a:pPr lvl="1"/>
            <a:r>
              <a:rPr lang="en-US" dirty="0"/>
              <a:t>Lower turnover</a:t>
            </a:r>
          </a:p>
          <a:p>
            <a:r>
              <a:rPr lang="en-US" dirty="0"/>
              <a:t>Assign values as initial </a:t>
            </a:r>
            <a:r>
              <a:rPr lang="en-US" dirty="0" smtClean="0"/>
              <a:t>estimates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27</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540753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Business Value </a:t>
            </a:r>
            <a:r>
              <a:rPr lang="en-US" sz="2000" dirty="0" smtClean="0"/>
              <a:t>(2 of 2)</a:t>
            </a:r>
            <a:endParaRPr lang="en-US" sz="2000" dirty="0"/>
          </a:p>
        </p:txBody>
      </p:sp>
      <p:graphicFrame>
        <p:nvGraphicFramePr>
          <p:cNvPr id="7" name="Content Placeholder 6" descr="Table is accessible to screenreaders"/>
          <p:cNvGraphicFramePr>
            <a:graphicFrameLocks noGrp="1"/>
          </p:cNvGraphicFramePr>
          <p:nvPr>
            <p:ph sz="quarter" idx="12"/>
            <p:extLst/>
          </p:nvPr>
        </p:nvGraphicFramePr>
        <p:xfrm>
          <a:off x="406400" y="1752600"/>
          <a:ext cx="11379166" cy="3474720"/>
        </p:xfrm>
        <a:graphic>
          <a:graphicData uri="http://schemas.openxmlformats.org/drawingml/2006/table">
            <a:tbl>
              <a:tblPr firstRow="1" bandRow="1">
                <a:tableStyleId>{5C22544A-7EE6-4342-B048-85BDC9FD1C3A}</a:tableStyleId>
              </a:tblPr>
              <a:tblGrid>
                <a:gridCol w="3139042">
                  <a:extLst>
                    <a:ext uri="{9D8B030D-6E8A-4147-A177-3AD203B41FA5}">
                      <a16:colId xmlns="" xmlns:a16="http://schemas.microsoft.com/office/drawing/2014/main" val="20000"/>
                    </a:ext>
                  </a:extLst>
                </a:gridCol>
                <a:gridCol w="4125049">
                  <a:extLst>
                    <a:ext uri="{9D8B030D-6E8A-4147-A177-3AD203B41FA5}">
                      <a16:colId xmlns="" xmlns:a16="http://schemas.microsoft.com/office/drawing/2014/main" val="20001"/>
                    </a:ext>
                  </a:extLst>
                </a:gridCol>
                <a:gridCol w="4115075">
                  <a:extLst>
                    <a:ext uri="{9D8B030D-6E8A-4147-A177-3AD203B41FA5}">
                      <a16:colId xmlns="" xmlns:a16="http://schemas.microsoft.com/office/drawing/2014/main" val="20002"/>
                    </a:ext>
                  </a:extLst>
                </a:gridCol>
              </a:tblGrid>
              <a:tr h="370840">
                <a:tc>
                  <a:txBody>
                    <a:bodyPr/>
                    <a:lstStyle/>
                    <a:p>
                      <a:endParaRPr lang="en-US" dirty="0"/>
                    </a:p>
                  </a:txBody>
                  <a:tcPr marL="122056" marR="122056"/>
                </a:tc>
                <a:tc>
                  <a:txBody>
                    <a:bodyPr/>
                    <a:lstStyle/>
                    <a:p>
                      <a:pPr algn="ctr"/>
                      <a:r>
                        <a:rPr lang="en-US" sz="1800" b="1" i="0" u="none" strike="noStrike" kern="1200" baseline="0" dirty="0">
                          <a:solidFill>
                            <a:schemeClr val="lt1"/>
                          </a:solidFill>
                          <a:latin typeface="+mn-lt"/>
                          <a:ea typeface="+mn-ea"/>
                          <a:cs typeface="+mn-cs"/>
                        </a:rPr>
                        <a:t>Revenue Projections of Pilot Contracts and Drone Leases</a:t>
                      </a:r>
                      <a:endParaRPr lang="en-US" b="1" dirty="0"/>
                    </a:p>
                  </a:txBody>
                  <a:tcPr marL="122056" marR="122056" anchor="b"/>
                </a:tc>
                <a:tc>
                  <a:txBody>
                    <a:bodyPr/>
                    <a:lstStyle/>
                    <a:p>
                      <a:pPr algn="ctr"/>
                      <a:r>
                        <a:rPr lang="en-US" sz="1800" b="1" i="0" u="none" strike="noStrike" kern="1200" baseline="0" dirty="0">
                          <a:solidFill>
                            <a:schemeClr val="lt1"/>
                          </a:solidFill>
                          <a:latin typeface="+mn-lt"/>
                          <a:ea typeface="+mn-ea"/>
                          <a:cs typeface="+mn-cs"/>
                        </a:rPr>
                        <a:t>Revenue Projections of Client Requests for Drone Flight Service and Data Analysis</a:t>
                      </a:r>
                      <a:endParaRPr lang="en-US" b="1" dirty="0"/>
                    </a:p>
                  </a:txBody>
                  <a:tcPr marL="122056" marR="122056" anchor="b"/>
                </a:tc>
                <a:extLst>
                  <a:ext uri="{0D108BD9-81ED-4DB2-BD59-A6C34878D82A}">
                    <a16:rowId xmlns="" xmlns:a16="http://schemas.microsoft.com/office/drawing/2014/main" val="10000"/>
                  </a:ext>
                </a:extLst>
              </a:tr>
              <a:tr h="370840">
                <a:tc>
                  <a:txBody>
                    <a:bodyPr/>
                    <a:lstStyle/>
                    <a:p>
                      <a:r>
                        <a:rPr lang="en-US" sz="1800" b="0" i="0" u="none" strike="noStrike" kern="1200" baseline="0" dirty="0">
                          <a:solidFill>
                            <a:schemeClr val="dk1"/>
                          </a:solidFill>
                          <a:latin typeface="+mn-lt"/>
                          <a:ea typeface="+mn-ea"/>
                          <a:cs typeface="+mn-cs"/>
                        </a:rPr>
                        <a:t>High-level estimate (prob. = 25%)</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$500,000</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$700,000</a:t>
                      </a:r>
                      <a:endParaRPr lang="en-US" dirty="0"/>
                    </a:p>
                  </a:txBody>
                  <a:tcPr marL="122056" marR="122056"/>
                </a:tc>
                <a:extLst>
                  <a:ext uri="{0D108BD9-81ED-4DB2-BD59-A6C34878D82A}">
                    <a16:rowId xmlns="" xmlns:a16="http://schemas.microsoft.com/office/drawing/2014/main" val="10001"/>
                  </a:ext>
                </a:extLst>
              </a:tr>
              <a:tr h="370840">
                <a:tc>
                  <a:txBody>
                    <a:bodyPr/>
                    <a:lstStyle/>
                    <a:p>
                      <a:r>
                        <a:rPr lang="en-US" sz="1800" b="0" i="0" u="none" strike="noStrike" kern="1200" baseline="0" dirty="0">
                          <a:solidFill>
                            <a:schemeClr val="dk1"/>
                          </a:solidFill>
                          <a:latin typeface="+mn-lt"/>
                          <a:ea typeface="+mn-ea"/>
                          <a:cs typeface="+mn-cs"/>
                        </a:rPr>
                        <a:t>Medium-level estimate (prob. = 60%)</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$350,000</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$550,000</a:t>
                      </a:r>
                      <a:endParaRPr lang="en-US" dirty="0"/>
                    </a:p>
                  </a:txBody>
                  <a:tcPr marL="122056" marR="122056"/>
                </a:tc>
                <a:extLst>
                  <a:ext uri="{0D108BD9-81ED-4DB2-BD59-A6C34878D82A}">
                    <a16:rowId xmlns="" xmlns:a16="http://schemas.microsoft.com/office/drawing/2014/main" val="10002"/>
                  </a:ext>
                </a:extLst>
              </a:tr>
              <a:tr h="370840">
                <a:tc>
                  <a:txBody>
                    <a:bodyPr/>
                    <a:lstStyle/>
                    <a:p>
                      <a:r>
                        <a:rPr lang="en-US" sz="1800" b="0" i="0" u="none" strike="noStrike" kern="1200" baseline="0" dirty="0">
                          <a:solidFill>
                            <a:schemeClr val="dk1"/>
                          </a:solidFill>
                          <a:latin typeface="+mn-lt"/>
                          <a:ea typeface="+mn-ea"/>
                          <a:cs typeface="+mn-cs"/>
                        </a:rPr>
                        <a:t>Low-level estimate (prob. = 15%)</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$150,000</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$400,000</a:t>
                      </a:r>
                      <a:endParaRPr lang="en-US" dirty="0"/>
                    </a:p>
                  </a:txBody>
                  <a:tcPr marL="122056" marR="122056"/>
                </a:tc>
                <a:extLst>
                  <a:ext uri="{0D108BD9-81ED-4DB2-BD59-A6C34878D82A}">
                    <a16:rowId xmlns="" xmlns:a16="http://schemas.microsoft.com/office/drawing/2014/main" val="10003"/>
                  </a:ext>
                </a:extLst>
              </a:tr>
              <a:tr h="370840">
                <a:tc>
                  <a:txBody>
                    <a:bodyPr/>
                    <a:lstStyle/>
                    <a:p>
                      <a:r>
                        <a:rPr lang="en-US" sz="1800" b="0" i="0" u="none" strike="noStrike" kern="1200" baseline="0" dirty="0">
                          <a:solidFill>
                            <a:schemeClr val="dk1"/>
                          </a:solidFill>
                          <a:latin typeface="+mn-lt"/>
                          <a:ea typeface="+mn-ea"/>
                          <a:cs typeface="+mn-cs"/>
                        </a:rPr>
                        <a:t>Weighted average expected revenue</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$357,500</a:t>
                      </a:r>
                      <a:endParaRPr lang="en-US" dirty="0"/>
                    </a:p>
                  </a:txBody>
                  <a:tcPr marL="122056" marR="122056"/>
                </a:tc>
                <a:tc>
                  <a:txBody>
                    <a:bodyPr/>
                    <a:lstStyle/>
                    <a:p>
                      <a:pPr algn="ctr"/>
                      <a:r>
                        <a:rPr lang="en-US" sz="1800" b="0" i="0" u="none" strike="noStrike" kern="1200" baseline="0" dirty="0">
                          <a:solidFill>
                            <a:schemeClr val="dk1"/>
                          </a:solidFill>
                          <a:latin typeface="+mn-lt"/>
                          <a:ea typeface="+mn-ea"/>
                          <a:cs typeface="+mn-cs"/>
                        </a:rPr>
                        <a:t>$565,000</a:t>
                      </a:r>
                      <a:endParaRPr lang="en-US" dirty="0"/>
                    </a:p>
                  </a:txBody>
                  <a:tcPr marL="122056" marR="122056"/>
                </a:tc>
                <a:extLst>
                  <a:ext uri="{0D108BD9-81ED-4DB2-BD59-A6C34878D82A}">
                    <a16:rowId xmlns="" xmlns:a16="http://schemas.microsoft.com/office/drawing/2014/main" val="10004"/>
                  </a:ext>
                </a:extLst>
              </a:tr>
            </a:tbl>
          </a:graphicData>
        </a:graphic>
      </p:graphicFrame>
      <p:sp>
        <p:nvSpPr>
          <p:cNvPr id="4" name="Slide Number Placeholder 3"/>
          <p:cNvSpPr>
            <a:spLocks noGrp="1"/>
          </p:cNvSpPr>
          <p:nvPr>
            <p:ph type="sldNum" sz="quarter" idx="11"/>
          </p:nvPr>
        </p:nvSpPr>
        <p:spPr/>
        <p:txBody>
          <a:bodyPr/>
          <a:lstStyle/>
          <a:p>
            <a:r>
              <a:rPr lang="en-US" smtClean="0"/>
              <a:t>1-</a:t>
            </a:r>
            <a:fld id="{D06C706D-0964-7842-B7B8-C5D733700528}" type="slidenum">
              <a:rPr lang="en-US" smtClean="0"/>
              <a:pPr/>
              <a:t>28</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694782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Analysis</a:t>
            </a:r>
          </a:p>
        </p:txBody>
      </p:sp>
      <p:sp>
        <p:nvSpPr>
          <p:cNvPr id="3" name="Content Placeholder 2"/>
          <p:cNvSpPr>
            <a:spLocks noGrp="1"/>
          </p:cNvSpPr>
          <p:nvPr>
            <p:ph sz="quarter" idx="12"/>
          </p:nvPr>
        </p:nvSpPr>
        <p:spPr/>
        <p:txBody>
          <a:bodyPr/>
          <a:lstStyle/>
          <a:p>
            <a:r>
              <a:rPr lang="en-US" dirty="0"/>
              <a:t>Feasibility analysis guides the organization in determining whether to proceed with the </a:t>
            </a:r>
            <a:r>
              <a:rPr lang="en-US" dirty="0" smtClean="0"/>
              <a:t>project</a:t>
            </a:r>
          </a:p>
          <a:p>
            <a:r>
              <a:rPr lang="en-US" dirty="0" smtClean="0"/>
              <a:t>Also identifies </a:t>
            </a:r>
            <a:r>
              <a:rPr lang="en-US" dirty="0"/>
              <a:t>the important risks associated with the project that must be managed if the project is </a:t>
            </a:r>
            <a:r>
              <a:rPr lang="en-US" dirty="0" smtClean="0"/>
              <a:t>approved</a:t>
            </a:r>
          </a:p>
          <a:p>
            <a:r>
              <a:rPr lang="en-US" dirty="0" smtClean="0"/>
              <a:t>Each organization </a:t>
            </a:r>
            <a:r>
              <a:rPr lang="en-US" dirty="0"/>
              <a:t>has its own process and format for the feasibility </a:t>
            </a:r>
            <a:r>
              <a:rPr lang="en-US" dirty="0" smtClean="0"/>
              <a:t>analysis</a:t>
            </a:r>
          </a:p>
          <a:p>
            <a:r>
              <a:rPr lang="en-US" dirty="0" smtClean="0"/>
              <a:t>Most include </a:t>
            </a:r>
            <a:r>
              <a:rPr lang="en-US" dirty="0"/>
              <a:t>techniques to assess three areas: technical feasibility, economic feasibility, and organizational feasibility</a:t>
            </a:r>
          </a:p>
        </p:txBody>
      </p:sp>
      <p:sp>
        <p:nvSpPr>
          <p:cNvPr id="4" name="Slide Number Placeholder 3"/>
          <p:cNvSpPr>
            <a:spLocks noGrp="1"/>
          </p:cNvSpPr>
          <p:nvPr>
            <p:ph type="sldNum" sz="quarter" idx="11"/>
          </p:nvPr>
        </p:nvSpPr>
        <p:spPr/>
        <p:txBody>
          <a:bodyPr/>
          <a:lstStyle/>
          <a:p>
            <a:r>
              <a:rPr lang="en-US" dirty="0" smtClean="0"/>
              <a:t>1-</a:t>
            </a:r>
            <a:fld id="{67B19427-F580-D146-B60E-4CADEE75497F}" type="slidenum">
              <a:rPr lang="en-US" smtClean="0"/>
              <a:pPr/>
              <a:t>29</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10486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Introduction</a:t>
            </a:r>
            <a:endParaRPr lang="en-US" dirty="0"/>
          </a:p>
        </p:txBody>
      </p:sp>
      <p:sp>
        <p:nvSpPr>
          <p:cNvPr id="7" name="Content Placeholder 6"/>
          <p:cNvSpPr>
            <a:spLocks noGrp="1"/>
          </p:cNvSpPr>
          <p:nvPr>
            <p:ph sz="quarter" idx="12"/>
          </p:nvPr>
        </p:nvSpPr>
        <p:spPr/>
        <p:txBody>
          <a:bodyPr/>
          <a:lstStyle/>
          <a:p>
            <a:r>
              <a:rPr lang="en-US" dirty="0"/>
              <a:t>The systems development life cycle (SDLC) is the process of determining how an information system (IS) can support business needs, designing the system, building it, and delivering it to </a:t>
            </a:r>
            <a:r>
              <a:rPr lang="en-US" dirty="0" smtClean="0"/>
              <a:t>users</a:t>
            </a:r>
          </a:p>
          <a:p>
            <a:r>
              <a:rPr lang="en-US" dirty="0"/>
              <a:t>The systems analyst plays a key role in the SDLC, analyzing the business situation, identifying opportunities for improvements, and designing an IS to implement the </a:t>
            </a:r>
            <a:r>
              <a:rPr lang="en-US" dirty="0" smtClean="0"/>
              <a:t>improvements</a:t>
            </a:r>
          </a:p>
          <a:p>
            <a:r>
              <a:rPr lang="en-US" dirty="0"/>
              <a:t>The primary goal </a:t>
            </a:r>
            <a:r>
              <a:rPr lang="en-US" dirty="0" smtClean="0"/>
              <a:t>of the system analyst is </a:t>
            </a:r>
            <a:r>
              <a:rPr lang="en-US" dirty="0"/>
              <a:t>to create value for the organization, which for most companies means increasing </a:t>
            </a:r>
            <a:r>
              <a:rPr lang="en-US" dirty="0" smtClean="0"/>
              <a:t>profits</a:t>
            </a:r>
          </a:p>
          <a:p>
            <a:r>
              <a:rPr lang="en-US" dirty="0" smtClean="0"/>
              <a:t>Systems </a:t>
            </a:r>
            <a:r>
              <a:rPr lang="en-US" dirty="0"/>
              <a:t>analysts do things and challenge the current way that an organization works.</a:t>
            </a:r>
          </a:p>
        </p:txBody>
      </p:sp>
      <p:sp>
        <p:nvSpPr>
          <p:cNvPr id="4" name="Slide Number Placeholder 3"/>
          <p:cNvSpPr>
            <a:spLocks noGrp="1"/>
          </p:cNvSpPr>
          <p:nvPr>
            <p:ph type="sldNum" sz="quarter" idx="11"/>
          </p:nvPr>
        </p:nvSpPr>
        <p:spPr/>
        <p:txBody>
          <a:bodyPr/>
          <a:lstStyle/>
          <a:p>
            <a:r>
              <a:rPr lang="en-US" dirty="0" smtClean="0"/>
              <a:t>1-</a:t>
            </a:r>
            <a:fld id="{67B19427-F580-D146-B60E-4CADEE75497F}" type="slidenum">
              <a:rPr lang="en-US" smtClean="0"/>
              <a:pPr/>
              <a:t>3</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06018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Technical Feasibility: Can We Build It?</a:t>
            </a:r>
            <a:endParaRPr lang="en-US" dirty="0"/>
          </a:p>
        </p:txBody>
      </p:sp>
      <p:sp>
        <p:nvSpPr>
          <p:cNvPr id="3" name="Content Placeholder 2"/>
          <p:cNvSpPr>
            <a:spLocks noGrp="1"/>
          </p:cNvSpPr>
          <p:nvPr>
            <p:ph sz="quarter" idx="12"/>
          </p:nvPr>
        </p:nvSpPr>
        <p:spPr/>
        <p:txBody>
          <a:bodyPr/>
          <a:lstStyle/>
          <a:p>
            <a:r>
              <a:rPr lang="en-US" smtClean="0"/>
              <a:t>Familiarity with application: Less familiarity generates more risk</a:t>
            </a:r>
          </a:p>
          <a:p>
            <a:r>
              <a:rPr lang="en-US" smtClean="0"/>
              <a:t>Familiarity with technology: Less familiarity generates more risk</a:t>
            </a:r>
          </a:p>
          <a:p>
            <a:r>
              <a:rPr lang="en-US" smtClean="0"/>
              <a:t>Project size: Large projects have more risk</a:t>
            </a:r>
          </a:p>
          <a:p>
            <a:r>
              <a:rPr lang="en-US" smtClean="0"/>
              <a:t>Compatibility: The harder it is to integrate the system with the company’s existing technology, the higher the risk will be</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30</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10024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Feasibility: Should We Build It?</a:t>
            </a:r>
          </a:p>
        </p:txBody>
      </p:sp>
      <p:sp>
        <p:nvSpPr>
          <p:cNvPr id="3" name="Content Placeholder 2"/>
          <p:cNvSpPr>
            <a:spLocks noGrp="1"/>
          </p:cNvSpPr>
          <p:nvPr>
            <p:ph sz="quarter" idx="12"/>
          </p:nvPr>
        </p:nvSpPr>
        <p:spPr/>
        <p:txBody>
          <a:bodyPr/>
          <a:lstStyle/>
          <a:p>
            <a:r>
              <a:rPr lang="en-US" dirty="0" smtClean="0"/>
              <a:t>Development </a:t>
            </a:r>
            <a:r>
              <a:rPr lang="en-US" dirty="0"/>
              <a:t>costs</a:t>
            </a:r>
          </a:p>
          <a:p>
            <a:r>
              <a:rPr lang="en-US" dirty="0" smtClean="0"/>
              <a:t>Annual </a:t>
            </a:r>
            <a:r>
              <a:rPr lang="en-US" dirty="0"/>
              <a:t>operating costs</a:t>
            </a:r>
          </a:p>
          <a:p>
            <a:r>
              <a:rPr lang="en-US" dirty="0" smtClean="0"/>
              <a:t>Annual </a:t>
            </a:r>
            <a:r>
              <a:rPr lang="en-US" dirty="0"/>
              <a:t>benefits (cost savings and/or increased revenues)</a:t>
            </a:r>
          </a:p>
          <a:p>
            <a:r>
              <a:rPr lang="en-US" dirty="0" smtClean="0"/>
              <a:t>Intangible </a:t>
            </a:r>
            <a:r>
              <a:rPr lang="en-US" dirty="0"/>
              <a:t>benefits and costs</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31</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308227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Organizational Feasibility: If We Build It, Will They Come?</a:t>
            </a:r>
          </a:p>
        </p:txBody>
      </p:sp>
      <p:sp>
        <p:nvSpPr>
          <p:cNvPr id="3" name="Content Placeholder 2"/>
          <p:cNvSpPr>
            <a:spLocks noGrp="1"/>
          </p:cNvSpPr>
          <p:nvPr>
            <p:ph sz="quarter" idx="12"/>
          </p:nvPr>
        </p:nvSpPr>
        <p:spPr/>
        <p:txBody>
          <a:bodyPr/>
          <a:lstStyle/>
          <a:p>
            <a:r>
              <a:rPr lang="en-US" dirty="0" smtClean="0"/>
              <a:t>Is </a:t>
            </a:r>
            <a:r>
              <a:rPr lang="en-US" dirty="0"/>
              <a:t>the project strategically aligned with the business?</a:t>
            </a:r>
          </a:p>
          <a:p>
            <a:r>
              <a:rPr lang="en-US" dirty="0" smtClean="0"/>
              <a:t>Project champion</a:t>
            </a:r>
            <a:endParaRPr lang="en-US" dirty="0"/>
          </a:p>
          <a:p>
            <a:r>
              <a:rPr lang="en-US" dirty="0" smtClean="0"/>
              <a:t>Senior </a:t>
            </a:r>
            <a:r>
              <a:rPr lang="en-US" dirty="0"/>
              <a:t>management</a:t>
            </a:r>
          </a:p>
          <a:p>
            <a:r>
              <a:rPr lang="en-US" dirty="0" smtClean="0"/>
              <a:t>Users</a:t>
            </a:r>
            <a:endParaRPr lang="en-US" dirty="0"/>
          </a:p>
          <a:p>
            <a:r>
              <a:rPr lang="en-US" dirty="0" smtClean="0"/>
              <a:t>Other </a:t>
            </a:r>
            <a:r>
              <a:rPr lang="en-US" dirty="0"/>
              <a:t>stakeholders</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32</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063928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Cash Flow Analysis and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p:txBody>
              <a:bodyPr/>
              <a:lstStyle/>
              <a:p>
                <a:r>
                  <a:rPr lang="en-US" dirty="0" smtClean="0"/>
                  <a:t>IT projects commonly involve an initial investment that produces a stream of benefits over time, along with some ongoing support costs</a:t>
                </a:r>
              </a:p>
              <a:p>
                <a:r>
                  <a:rPr lang="en-US" dirty="0"/>
                  <a:t>T</a:t>
                </a:r>
                <a:r>
                  <a:rPr lang="en-US" dirty="0" smtClean="0"/>
                  <a:t>he </a:t>
                </a:r>
                <a:r>
                  <a:rPr lang="en-US" dirty="0"/>
                  <a:t>value of the project must be measured over </a:t>
                </a:r>
                <a:r>
                  <a:rPr lang="en-US" dirty="0" smtClean="0"/>
                  <a:t>time</a:t>
                </a:r>
              </a:p>
              <a:p>
                <a14:m>
                  <m:oMath xmlns:m="http://schemas.openxmlformats.org/officeDocument/2006/math">
                    <m:r>
                      <a:rPr lang="en-US" b="0" i="1" smtClean="0">
                        <a:latin typeface="Cambria Math" panose="02040503050406030204" pitchFamily="18" charset="0"/>
                      </a:rPr>
                      <m:t>𝑅𝑂𝐼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𝐵𝑒𝑛𝑒𝑓𝑖𝑡𝑠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𝐶𝑜𝑠𝑡𝑠</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𝐶𝑜𝑠𝑡𝑠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14,000</m:t>
                        </m:r>
                      </m:num>
                      <m:den>
                        <m:r>
                          <a:rPr lang="en-US" b="0" i="1" smtClean="0">
                            <a:latin typeface="Cambria Math" panose="02040503050406030204" pitchFamily="18" charset="0"/>
                          </a:rPr>
                          <m:t>138,000</m:t>
                        </m:r>
                      </m:den>
                    </m:f>
                    <m:r>
                      <a:rPr lang="en-US" b="0" i="1" smtClean="0">
                        <a:latin typeface="Cambria Math" panose="02040503050406030204" pitchFamily="18" charset="0"/>
                      </a:rPr>
                      <m:t>=10.14%</m:t>
                    </m:r>
                  </m:oMath>
                </a14:m>
                <a:endParaRPr lang="en-US" dirty="0" smtClean="0"/>
              </a:p>
              <a:p>
                <a:pPr lvl="1"/>
                <a:r>
                  <a:rPr lang="en-US" dirty="0"/>
                  <a:t>A high ROI suggests that the project’s benefits far outweigh the project’s </a:t>
                </a:r>
                <a:r>
                  <a:rPr lang="en-US" dirty="0" smtClean="0"/>
                  <a:t>cost</a:t>
                </a:r>
              </a:p>
              <a:p>
                <a14:m>
                  <m:oMath xmlns:m="http://schemas.openxmlformats.org/officeDocument/2006/math">
                    <m:r>
                      <a:rPr lang="en-US" sz="2000" b="0" i="1" smtClean="0">
                        <a:latin typeface="Cambria Math" panose="02040503050406030204" pitchFamily="18" charset="0"/>
                      </a:rPr>
                      <m:t>𝐵𝐸𝑃</m:t>
                    </m:r>
                    <m:r>
                      <a:rPr lang="en-US" sz="2000" b="0" i="1" smtClean="0">
                        <a:latin typeface="Cambria Math" panose="02040503050406030204" pitchFamily="18" charset="0"/>
                      </a:rPr>
                      <m:t>=</m:t>
                    </m:r>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𝑁</m:t>
                          </m:r>
                          <m:r>
                            <a:rPr lang="en-US" sz="2000" b="0" i="1" smtClean="0">
                              <a:latin typeface="Cambria Math" panose="02040503050406030204" pitchFamily="18" charset="0"/>
                            </a:rPr>
                            <m:t>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𝑦𝑒𝑎𝑟𝑠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e>
                      </m:mr>
                      <m:mr>
                        <m:e>
                          <m:r>
                            <a:rPr lang="en-US" sz="2000" b="0" i="1" smtClean="0">
                              <a:latin typeface="Cambria Math" panose="02040503050406030204" pitchFamily="18" charset="0"/>
                            </a:rPr>
                            <m:t>𝑛𝑒𝑔𝑎𝑡𝑖𝑣𝑒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𝑐𝑎𝑠h</m:t>
                          </m:r>
                          <m:r>
                            <a:rPr lang="en-US" sz="2000" b="0" i="1" smtClean="0">
                              <a:latin typeface="Cambria Math" panose="02040503050406030204" pitchFamily="18" charset="0"/>
                            </a:rPr>
                            <m:t> </m:t>
                          </m:r>
                          <m:r>
                            <a:rPr lang="en-US" sz="2000" b="0" i="1" smtClean="0">
                              <a:latin typeface="Cambria Math" panose="02040503050406030204" pitchFamily="18" charset="0"/>
                            </a:rPr>
                            <m:t>𝑓𝑙𝑜𝑤</m:t>
                          </m:r>
                        </m:e>
                      </m:mr>
                    </m:m>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𝑇h𝑎𝑡</m:t>
                        </m:r>
                        <m:r>
                          <a:rPr lang="en-US" sz="2000" b="0" i="1" smtClean="0">
                            <a:latin typeface="Cambria Math" panose="02040503050406030204" pitchFamily="18" charset="0"/>
                          </a:rPr>
                          <m:t> </m:t>
                        </m:r>
                        <m:r>
                          <a:rPr lang="en-US" sz="2000" b="0" i="1" smtClean="0">
                            <a:latin typeface="Cambria Math" panose="02040503050406030204" pitchFamily="18" charset="0"/>
                          </a:rPr>
                          <m:t>𝑌𝑒𝑎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𝑁𝑒𝑡</m:t>
                        </m:r>
                        <m:r>
                          <a:rPr lang="en-US" sz="2000" b="0" i="1" smtClean="0">
                            <a:latin typeface="Cambria Math" panose="02040503050406030204" pitchFamily="18" charset="0"/>
                          </a:rPr>
                          <m:t> </m:t>
                        </m:r>
                        <m:r>
                          <a:rPr lang="en-US" sz="2000" b="0" i="1" smtClean="0">
                            <a:latin typeface="Cambria Math" panose="02040503050406030204" pitchFamily="18" charset="0"/>
                          </a:rPr>
                          <m:t>𝐶𝑎𝑠h</m:t>
                        </m:r>
                        <m:r>
                          <a:rPr lang="en-US" sz="2000" b="0" i="1" smtClean="0">
                            <a:latin typeface="Cambria Math" panose="02040503050406030204" pitchFamily="18" charset="0"/>
                          </a:rPr>
                          <m:t> </m:t>
                        </m:r>
                        <m:r>
                          <a:rPr lang="en-US" sz="2000" b="0" i="1" smtClean="0">
                            <a:latin typeface="Cambria Math" panose="02040503050406030204" pitchFamily="18" charset="0"/>
                          </a:rPr>
                          <m:t>𝐹𝑙𝑜𝑤</m:t>
                        </m:r>
                        <m:r>
                          <a:rPr lang="en-US" sz="2000" b="0" i="1" smtClean="0">
                            <a:latin typeface="Cambria Math" panose="02040503050406030204" pitchFamily="18" charset="0"/>
                          </a:rPr>
                          <m:t>−</m:t>
                        </m:r>
                        <m:r>
                          <a:rPr lang="en-US" sz="2000" b="0" i="1" smtClean="0">
                            <a:latin typeface="Cambria Math" panose="02040503050406030204" pitchFamily="18" charset="0"/>
                          </a:rPr>
                          <m:t>𝑇h𝑎𝑡</m:t>
                        </m:r>
                        <m:r>
                          <a:rPr lang="en-US" sz="2000" b="0" i="1" smtClean="0">
                            <a:latin typeface="Cambria Math" panose="02040503050406030204" pitchFamily="18" charset="0"/>
                          </a:rPr>
                          <m:t> </m:t>
                        </m:r>
                        <m:r>
                          <a:rPr lang="en-US" sz="2000" b="0" i="1" smtClean="0">
                            <a:latin typeface="Cambria Math" panose="02040503050406030204" pitchFamily="18" charset="0"/>
                          </a:rPr>
                          <m:t>𝑌𝑒𝑎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𝐶𝑢𝑚𝑢𝑙𝑎𝑡𝑖𝑣𝑒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𝐶𝑎𝑠h</m:t>
                        </m:r>
                        <m:r>
                          <a:rPr lang="en-US" sz="2000" b="0" i="1" smtClean="0">
                            <a:latin typeface="Cambria Math" panose="02040503050406030204" pitchFamily="18" charset="0"/>
                          </a:rPr>
                          <m:t> </m:t>
                        </m:r>
                        <m:r>
                          <a:rPr lang="en-US" sz="2000" b="0" i="1" smtClean="0">
                            <a:latin typeface="Cambria Math" panose="02040503050406030204" pitchFamily="18" charset="0"/>
                          </a:rPr>
                          <m:t>𝐹𝑙𝑜𝑤</m:t>
                        </m:r>
                      </m:num>
                      <m:den>
                        <m:r>
                          <a:rPr lang="en-US" sz="2000" b="0" i="1" smtClean="0">
                            <a:latin typeface="Cambria Math" panose="02040503050406030204" pitchFamily="18" charset="0"/>
                          </a:rPr>
                          <m:t>𝑇h𝑎𝑡</m:t>
                        </m:r>
                        <m:r>
                          <a:rPr lang="en-US" sz="2000" b="0" i="1" smtClean="0">
                            <a:latin typeface="Cambria Math" panose="02040503050406030204" pitchFamily="18" charset="0"/>
                          </a:rPr>
                          <m:t> </m:t>
                        </m:r>
                        <m:r>
                          <a:rPr lang="en-US" sz="2000" b="0" i="1" smtClean="0">
                            <a:latin typeface="Cambria Math" panose="02040503050406030204" pitchFamily="18" charset="0"/>
                          </a:rPr>
                          <m:t>𝑌𝑒𝑎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𝑁𝑒𝑡</m:t>
                        </m:r>
                        <m:r>
                          <a:rPr lang="en-US" sz="2000" b="0" i="1" smtClean="0">
                            <a:latin typeface="Cambria Math" panose="02040503050406030204" pitchFamily="18" charset="0"/>
                          </a:rPr>
                          <m:t> </m:t>
                        </m:r>
                        <m:r>
                          <a:rPr lang="en-US" sz="2000" b="0" i="1" smtClean="0">
                            <a:latin typeface="Cambria Math" panose="02040503050406030204" pitchFamily="18" charset="0"/>
                          </a:rPr>
                          <m:t>𝐶𝑎𝑠h</m:t>
                        </m:r>
                        <m:r>
                          <a:rPr lang="en-US" sz="2000" b="0" i="1" smtClean="0">
                            <a:latin typeface="Cambria Math" panose="02040503050406030204" pitchFamily="18" charset="0"/>
                          </a:rPr>
                          <m:t> </m:t>
                        </m:r>
                        <m:r>
                          <a:rPr lang="en-US" sz="2000" b="0" i="1" smtClean="0">
                            <a:latin typeface="Cambria Math" panose="02040503050406030204" pitchFamily="18" charset="0"/>
                          </a:rPr>
                          <m:t>𝐹𝑙𝑜𝑤</m:t>
                        </m:r>
                      </m:den>
                    </m:f>
                  </m:oMath>
                </a14:m>
                <a:endParaRPr lang="en-US" sz="2000" dirty="0" smtClean="0"/>
              </a:p>
              <a:p>
                <a14:m>
                  <m:oMath xmlns:m="http://schemas.openxmlformats.org/officeDocument/2006/math">
                    <m:r>
                      <a:rPr lang="en-US" b="0" i="1" smtClean="0">
                        <a:latin typeface="Cambria Math" panose="02040503050406030204" pitchFamily="18" charset="0"/>
                      </a:rPr>
                      <m:t>𝐵𝐸𝑃</m:t>
                    </m:r>
                    <m:r>
                      <a:rPr lang="en-US" b="0" i="1" smtClean="0">
                        <a:latin typeface="Cambria Math" panose="02040503050406030204" pitchFamily="18" charset="0"/>
                      </a:rPr>
                      <m:t>=2+</m:t>
                    </m:r>
                    <m:f>
                      <m:fPr>
                        <m:ctrlPr>
                          <a:rPr lang="en-US" b="0" i="1" smtClean="0">
                            <a:latin typeface="Cambria Math" panose="02040503050406030204" pitchFamily="18" charset="0"/>
                          </a:rPr>
                        </m:ctrlPr>
                      </m:fPr>
                      <m:num>
                        <m:r>
                          <a:rPr lang="en-US" b="0" i="1" smtClean="0">
                            <a:latin typeface="Cambria Math" panose="02040503050406030204" pitchFamily="18" charset="0"/>
                          </a:rPr>
                          <m:t>41,000−14,000</m:t>
                        </m:r>
                      </m:num>
                      <m:den>
                        <m:r>
                          <a:rPr lang="en-US" b="0" i="1" smtClean="0">
                            <a:latin typeface="Cambria Math" panose="02040503050406030204" pitchFamily="18" charset="0"/>
                          </a:rPr>
                          <m:t>41,000</m:t>
                        </m:r>
                      </m:den>
                    </m:f>
                    <m:r>
                      <a:rPr lang="en-US" b="0" i="1" smtClean="0">
                        <a:latin typeface="Cambria Math" panose="02040503050406030204" pitchFamily="18" charset="0"/>
                      </a:rPr>
                      <m:t>=2.68 </m:t>
                    </m:r>
                    <m:r>
                      <a:rPr lang="en-US" b="0" i="1" smtClean="0">
                        <a:latin typeface="Cambria Math" panose="02040503050406030204" pitchFamily="18" charset="0"/>
                      </a:rPr>
                      <m:t>𝑌𝑒𝑎𝑟𝑠</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blipFill rotWithShape="0">
                <a:blip r:embed="rId2"/>
                <a:stretch>
                  <a:fillRect l="-965" t="-2307"/>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33</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4056192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Discounted Cash Flow Technique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p:txBody>
              <a:bodyPr>
                <a:normAutofit/>
              </a:bodyPr>
              <a:lstStyle/>
              <a:p>
                <a:r>
                  <a:rPr lang="en-US" dirty="0" smtClean="0"/>
                  <a:t>Simple cash </a:t>
                </a:r>
                <a:r>
                  <a:rPr lang="en-US" dirty="0"/>
                  <a:t>flow projection and the return on investment and break-even point calculations all share the weakness of not recognizing the time value of </a:t>
                </a:r>
                <a:r>
                  <a:rPr lang="en-US" dirty="0" smtClean="0"/>
                  <a:t>money</a:t>
                </a:r>
              </a:p>
              <a:p>
                <a:r>
                  <a:rPr lang="en-US" dirty="0"/>
                  <a:t>A dollar in Year 3 of the project is considered to be exactly equivalent to a dollar received in Year </a:t>
                </a:r>
                <a:r>
                  <a:rPr lang="en-US" dirty="0" smtClean="0"/>
                  <a:t>1</a:t>
                </a:r>
              </a:p>
              <a:p>
                <a:r>
                  <a:rPr lang="en-US" dirty="0"/>
                  <a:t>Discounted cash flows are used to compare the present value of all cash inflows and outflows for the project in today’s dollar </a:t>
                </a:r>
                <a:r>
                  <a:rPr lang="en-US" dirty="0" smtClean="0"/>
                  <a:t>terms</a:t>
                </a:r>
              </a:p>
              <a:p>
                <a14:m>
                  <m:oMath xmlns:m="http://schemas.openxmlformats.org/officeDocument/2006/math">
                    <m:r>
                      <a:rPr lang="en-US" b="0" i="1" smtClean="0">
                        <a:latin typeface="Cambria Math" panose="02040503050406030204" pitchFamily="18" charset="0"/>
                      </a:rPr>
                      <m:t>𝑃𝑉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𝐶𝑎𝑠h</m:t>
                        </m:r>
                        <m:r>
                          <a:rPr lang="en-US" b="0" i="1" smtClean="0">
                            <a:latin typeface="Cambria Math" panose="02040503050406030204" pitchFamily="18" charset="0"/>
                          </a:rPr>
                          <m:t> </m:t>
                        </m:r>
                        <m:r>
                          <a:rPr lang="en-US" b="0" i="1" smtClean="0">
                            <a:latin typeface="Cambria Math" panose="02040503050406030204" pitchFamily="18" charset="0"/>
                          </a:rPr>
                          <m:t>𝑓𝑙𝑜𝑤</m:t>
                        </m:r>
                        <m:r>
                          <a:rPr lang="en-US" b="0" i="1" smtClean="0">
                            <a:latin typeface="Cambria Math" panose="02040503050406030204" pitchFamily="18" charset="0"/>
                          </a:rPr>
                          <m:t> </m:t>
                        </m:r>
                        <m:r>
                          <a:rPr lang="en-US" b="0" i="1" smtClean="0">
                            <a:latin typeface="Cambria Math" panose="02040503050406030204" pitchFamily="18" charset="0"/>
                          </a:rPr>
                          <m:t>𝑎𝑚𝑜𝑢𝑛𝑡</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𝑅𝑎𝑡𝑒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𝑟𝑒𝑡𝑢𝑟𝑛</m:t>
                                </m:r>
                              </m:e>
                            </m:d>
                          </m:e>
                          <m:sup>
                            <m:r>
                              <a:rPr lang="en-US" b="0" i="1" smtClean="0">
                                <a:latin typeface="Cambria Math" panose="02040503050406030204" pitchFamily="18" charset="0"/>
                              </a:rPr>
                              <m:t>𝑛</m:t>
                            </m:r>
                          </m:sup>
                        </m:sSup>
                      </m:den>
                    </m:f>
                  </m:oMath>
                </a14:m>
                <a:endParaRPr lang="en-US" dirty="0" smtClean="0"/>
              </a:p>
              <a:p>
                <a:pPr lvl="1"/>
                <a:r>
                  <a:rPr lang="en-US" dirty="0"/>
                  <a:t>The rate of return </a:t>
                </a:r>
                <a:r>
                  <a:rPr lang="en-US" dirty="0" smtClean="0"/>
                  <a:t>is </a:t>
                </a:r>
                <a:r>
                  <a:rPr lang="en-US" dirty="0"/>
                  <a:t>sometimes called the required rate of return, or the cost of obtaining the capital needed to fund the project</a:t>
                </a:r>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blipFill rotWithShape="0">
                <a:blip r:embed="rId2"/>
                <a:stretch>
                  <a:fillRect l="-965" t="-2307" b="-271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34</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824551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Discounted </a:t>
            </a:r>
            <a:r>
              <a:rPr lang="en-US" dirty="0" smtClean="0"/>
              <a:t>Cash Flow Projection</a:t>
            </a:r>
            <a:endParaRPr lang="en-US" dirty="0"/>
          </a:p>
        </p:txBody>
      </p:sp>
      <p:pic>
        <p:nvPicPr>
          <p:cNvPr id="6" name="Content Placeholder 5"/>
          <p:cNvPicPr>
            <a:picLocks noGrp="1" noChangeAspect="1"/>
          </p:cNvPicPr>
          <p:nvPr>
            <p:ph sz="quarter" idx="12"/>
          </p:nvPr>
        </p:nvPicPr>
        <p:blipFill>
          <a:blip r:embed="rId2"/>
          <a:stretch>
            <a:fillRect/>
          </a:stretch>
        </p:blipFill>
        <p:spPr>
          <a:xfrm>
            <a:off x="406400" y="2172607"/>
            <a:ext cx="11379200" cy="3655786"/>
          </a:xfrm>
          <a:prstGeom prst="rect">
            <a:avLst/>
          </a:prstGeom>
        </p:spPr>
      </p:pic>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35</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279084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Present Value (NPV)</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2"/>
              </p:nvPr>
            </p:nvSpPr>
            <p:spPr/>
            <p:txBody>
              <a:bodyPr/>
              <a:lstStyle/>
              <a:p>
                <a:r>
                  <a:rPr lang="en-US" dirty="0" smtClean="0"/>
                  <a:t>NPV </a:t>
                </a:r>
                <a:r>
                  <a:rPr lang="en-US" dirty="0"/>
                  <a:t>is </a:t>
                </a:r>
                <a:r>
                  <a:rPr lang="en-US" dirty="0" smtClean="0"/>
                  <a:t>the </a:t>
                </a:r>
                <a:r>
                  <a:rPr lang="en-US" dirty="0"/>
                  <a:t>difference between the total present value of the benefits and the total present value of the </a:t>
                </a:r>
                <a:r>
                  <a:rPr lang="en-US" dirty="0" smtClean="0"/>
                  <a:t>costs</a:t>
                </a:r>
              </a:p>
              <a:p>
                <a14:m>
                  <m:oMath xmlns:m="http://schemas.openxmlformats.org/officeDocument/2006/math">
                    <m:r>
                      <a:rPr lang="en-US" b="0" i="1" smtClean="0">
                        <a:latin typeface="Cambria Math" panose="02040503050406030204" pitchFamily="18" charset="0"/>
                      </a:rPr>
                      <m:t>𝑁𝑃𝑉</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𝑃𝑉</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𝐵𝑒𝑛𝑒𝑓𝑖𝑡𝑠</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𝑃𝑉</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𝐶𝑜𝑠𝑡𝑠</m:t>
                            </m:r>
                          </m:e>
                        </m:nary>
                      </m:e>
                    </m:nary>
                  </m:oMath>
                </a14:m>
                <a:endParaRPr lang="en-US" dirty="0" smtClean="0"/>
              </a:p>
              <a:p>
                <a14:m>
                  <m:oMath xmlns:m="http://schemas.openxmlformats.org/officeDocument/2006/math">
                    <m:r>
                      <a:rPr lang="en-US" b="0" i="1" smtClean="0">
                        <a:latin typeface="Cambria Math" panose="02040503050406030204" pitchFamily="18" charset="0"/>
                      </a:rPr>
                      <m:t>𝑁𝑃𝑉</m:t>
                    </m:r>
                    <m:r>
                      <a:rPr lang="en-US" b="0" i="1" smtClean="0">
                        <a:latin typeface="Cambria Math" panose="02040503050406030204" pitchFamily="18" charset="0"/>
                      </a:rPr>
                      <m:t>=$125,056−$131,029=</m:t>
                    </m:r>
                    <m:d>
                      <m:dPr>
                        <m:ctrlPr>
                          <a:rPr lang="en-US" b="0" i="1" smtClean="0">
                            <a:latin typeface="Cambria Math" panose="02040503050406030204" pitchFamily="18" charset="0"/>
                          </a:rPr>
                        </m:ctrlPr>
                      </m:dPr>
                      <m:e>
                        <m:r>
                          <a:rPr lang="en-US" b="0" i="1" smtClean="0">
                            <a:latin typeface="Cambria Math" panose="02040503050406030204" pitchFamily="18" charset="0"/>
                          </a:rPr>
                          <m:t>$5,973</m:t>
                        </m:r>
                      </m:e>
                    </m:d>
                  </m:oMath>
                </a14:m>
                <a:endParaRPr lang="en-US" dirty="0" smtClean="0"/>
              </a:p>
              <a:p>
                <a:r>
                  <a:rPr lang="en-US" dirty="0"/>
                  <a:t>As long as the NPV is greater than zero, the project is considered economically </a:t>
                </a:r>
                <a:r>
                  <a:rPr lang="en-US" dirty="0" smtClean="0"/>
                  <a:t>acceptable</a:t>
                </a:r>
              </a:p>
              <a:p>
                <a:r>
                  <a:rPr lang="en-US" dirty="0"/>
                  <a:t>Here, the NPV is less than zero, indicating that for a required rate of return of 10%, this project should not be accepted</a:t>
                </a:r>
              </a:p>
            </p:txBody>
          </p:sp>
        </mc:Choice>
        <mc:Fallback xmlns="">
          <p:sp>
            <p:nvSpPr>
              <p:cNvPr id="3" name="Content Placeholder 2"/>
              <p:cNvSpPr>
                <a:spLocks noGrp="1" noRot="1" noChangeAspect="1" noMove="1" noResize="1" noEditPoints="1" noAdjustHandles="1" noChangeArrowheads="1" noChangeShapeType="1" noTextEdit="1"/>
              </p:cNvSpPr>
              <p:nvPr>
                <p:ph sz="quarter" idx="12"/>
              </p:nvPr>
            </p:nvSpPr>
            <p:spPr>
              <a:blipFill rotWithShape="0">
                <a:blip r:embed="rId2"/>
                <a:stretch>
                  <a:fillRect l="-965" t="-2307" r="-214"/>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36</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895014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Involved in Performing an Economic Feasibility Analysis</a:t>
            </a:r>
            <a:endParaRPr lang="en-US" dirty="0"/>
          </a:p>
        </p:txBody>
      </p:sp>
      <p:sp>
        <p:nvSpPr>
          <p:cNvPr id="3" name="Content Placeholder 2"/>
          <p:cNvSpPr>
            <a:spLocks noGrp="1"/>
          </p:cNvSpPr>
          <p:nvPr>
            <p:ph sz="quarter" idx="12"/>
          </p:nvPr>
        </p:nvSpPr>
        <p:spPr/>
        <p:txBody>
          <a:bodyPr/>
          <a:lstStyle/>
          <a:p>
            <a:pPr marL="514350" indent="-514350">
              <a:buFont typeface="+mj-lt"/>
              <a:buAutoNum type="arabicPeriod"/>
            </a:pPr>
            <a:r>
              <a:rPr lang="en-US" dirty="0" smtClean="0"/>
              <a:t>Identify costs and benefits</a:t>
            </a:r>
          </a:p>
          <a:p>
            <a:pPr marL="514350" indent="-514350">
              <a:buFont typeface="+mj-lt"/>
              <a:buAutoNum type="arabicPeriod"/>
            </a:pPr>
            <a:r>
              <a:rPr lang="en-US" dirty="0" smtClean="0"/>
              <a:t>Assign values to costs and benefits</a:t>
            </a:r>
          </a:p>
          <a:p>
            <a:pPr marL="514350" indent="-514350">
              <a:buFont typeface="+mj-lt"/>
              <a:buAutoNum type="arabicPeriod"/>
            </a:pPr>
            <a:r>
              <a:rPr lang="en-US" dirty="0" smtClean="0"/>
              <a:t>Determine cash flow</a:t>
            </a:r>
          </a:p>
          <a:p>
            <a:pPr marL="514350" indent="-514350">
              <a:buFont typeface="+mj-lt"/>
              <a:buAutoNum type="arabicPeriod"/>
            </a:pPr>
            <a:r>
              <a:rPr lang="en-US" dirty="0" smtClean="0"/>
              <a:t>Assess projects economic value</a:t>
            </a:r>
          </a:p>
          <a:p>
            <a:pPr marL="843534" lvl="1" indent="-514350"/>
            <a:r>
              <a:rPr lang="en-US" dirty="0" smtClean="0"/>
              <a:t>Return on investment (ROI)</a:t>
            </a:r>
          </a:p>
          <a:p>
            <a:pPr marL="843534" lvl="1" indent="-514350"/>
            <a:r>
              <a:rPr lang="en-US" dirty="0" smtClean="0"/>
              <a:t>Break-even point (BEP)</a:t>
            </a:r>
          </a:p>
          <a:p>
            <a:pPr marL="843534" lvl="1" indent="-514350"/>
            <a:r>
              <a:rPr lang="en-US" dirty="0" smtClean="0"/>
              <a:t>Net present value (NPV)</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37</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367518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and Operational Costs</a:t>
            </a:r>
            <a:endParaRPr lang="en-US" dirty="0"/>
          </a:p>
        </p:txBody>
      </p:sp>
      <p:graphicFrame>
        <p:nvGraphicFramePr>
          <p:cNvPr id="9" name="Content Placeholder 8" descr="Table is accessible to screenreaders"/>
          <p:cNvGraphicFramePr>
            <a:graphicFrameLocks noGrp="1"/>
          </p:cNvGraphicFramePr>
          <p:nvPr>
            <p:ph sz="quarter" idx="12"/>
            <p:extLst>
              <p:ext uri="{D42A27DB-BD31-4B8C-83A1-F6EECF244321}">
                <p14:modId xmlns:p14="http://schemas.microsoft.com/office/powerpoint/2010/main" val="1778082353"/>
              </p:ext>
            </p:extLst>
          </p:nvPr>
        </p:nvGraphicFramePr>
        <p:xfrm>
          <a:off x="406400" y="1752600"/>
          <a:ext cx="11378830" cy="4145280"/>
        </p:xfrm>
        <a:graphic>
          <a:graphicData uri="http://schemas.openxmlformats.org/drawingml/2006/table">
            <a:tbl>
              <a:tblPr firstRow="1" bandRow="1">
                <a:tableStyleId>{5C22544A-7EE6-4342-B048-85BDC9FD1C3A}</a:tableStyleId>
              </a:tblPr>
              <a:tblGrid>
                <a:gridCol w="5551914">
                  <a:extLst>
                    <a:ext uri="{9D8B030D-6E8A-4147-A177-3AD203B41FA5}">
                      <a16:colId xmlns="" xmlns:a16="http://schemas.microsoft.com/office/drawing/2014/main" val="20000"/>
                    </a:ext>
                  </a:extLst>
                </a:gridCol>
                <a:gridCol w="5826916">
                  <a:extLst>
                    <a:ext uri="{9D8B030D-6E8A-4147-A177-3AD203B41FA5}">
                      <a16:colId xmlns="" xmlns:a16="http://schemas.microsoft.com/office/drawing/2014/main" val="20001"/>
                    </a:ext>
                  </a:extLst>
                </a:gridCol>
              </a:tblGrid>
              <a:tr h="0">
                <a:tc>
                  <a:txBody>
                    <a:bodyPr/>
                    <a:lstStyle/>
                    <a:p>
                      <a:r>
                        <a:rPr lang="en-US" sz="2800" b="1" i="0" u="none" strike="noStrike" kern="1200" baseline="0" dirty="0">
                          <a:solidFill>
                            <a:schemeClr val="lt1"/>
                          </a:solidFill>
                          <a:latin typeface="+mn-lt"/>
                          <a:ea typeface="+mn-ea"/>
                          <a:cs typeface="+mn-cs"/>
                        </a:rPr>
                        <a:t>Development Costs</a:t>
                      </a:r>
                      <a:endParaRPr lang="en-US" sz="2800" b="1" dirty="0"/>
                    </a:p>
                  </a:txBody>
                  <a:tcPr marL="206244" marR="206244"/>
                </a:tc>
                <a:tc>
                  <a:txBody>
                    <a:bodyPr/>
                    <a:lstStyle/>
                    <a:p>
                      <a:r>
                        <a:rPr lang="en-US" sz="2800" b="1" i="0" u="none" strike="noStrike" kern="1200" baseline="0" dirty="0">
                          <a:solidFill>
                            <a:schemeClr val="lt1"/>
                          </a:solidFill>
                          <a:latin typeface="+mn-lt"/>
                          <a:ea typeface="+mn-ea"/>
                          <a:cs typeface="+mn-cs"/>
                        </a:rPr>
                        <a:t>Operational Costs</a:t>
                      </a:r>
                      <a:endParaRPr lang="en-US" sz="2800" b="1" dirty="0"/>
                    </a:p>
                  </a:txBody>
                  <a:tcPr marL="206244" marR="206244"/>
                </a:tc>
                <a:extLst>
                  <a:ext uri="{0D108BD9-81ED-4DB2-BD59-A6C34878D82A}">
                    <a16:rowId xmlns="" xmlns:a16="http://schemas.microsoft.com/office/drawing/2014/main" val="10000"/>
                  </a:ext>
                </a:extLst>
              </a:tr>
              <a:tr h="0">
                <a:tc>
                  <a:txBody>
                    <a:bodyPr/>
                    <a:lstStyle/>
                    <a:p>
                      <a:r>
                        <a:rPr lang="en-US" sz="2800" b="0" i="0" u="none" strike="noStrike" kern="1200" baseline="0" dirty="0">
                          <a:solidFill>
                            <a:schemeClr val="dk1"/>
                          </a:solidFill>
                          <a:latin typeface="+mn-lt"/>
                          <a:ea typeface="+mn-ea"/>
                          <a:cs typeface="+mn-cs"/>
                        </a:rPr>
                        <a:t>Development team salaries</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Software upgrades</a:t>
                      </a:r>
                      <a:endParaRPr lang="en-US" sz="2800" dirty="0"/>
                    </a:p>
                  </a:txBody>
                  <a:tcPr marL="206244" marR="206244"/>
                </a:tc>
                <a:extLst>
                  <a:ext uri="{0D108BD9-81ED-4DB2-BD59-A6C34878D82A}">
                    <a16:rowId xmlns="" xmlns:a16="http://schemas.microsoft.com/office/drawing/2014/main" val="10001"/>
                  </a:ext>
                </a:extLst>
              </a:tr>
              <a:tr h="0">
                <a:tc>
                  <a:txBody>
                    <a:bodyPr/>
                    <a:lstStyle/>
                    <a:p>
                      <a:r>
                        <a:rPr lang="en-US" sz="2800" b="0" i="0" u="none" strike="noStrike" kern="1200" baseline="0" dirty="0">
                          <a:solidFill>
                            <a:schemeClr val="dk1"/>
                          </a:solidFill>
                          <a:latin typeface="+mn-lt"/>
                          <a:ea typeface="+mn-ea"/>
                          <a:cs typeface="+mn-cs"/>
                        </a:rPr>
                        <a:t>Consultant fees</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Software licensing fees</a:t>
                      </a:r>
                      <a:endParaRPr lang="en-US" sz="2800" dirty="0"/>
                    </a:p>
                  </a:txBody>
                  <a:tcPr marL="206244" marR="206244"/>
                </a:tc>
                <a:extLst>
                  <a:ext uri="{0D108BD9-81ED-4DB2-BD59-A6C34878D82A}">
                    <a16:rowId xmlns="" xmlns:a16="http://schemas.microsoft.com/office/drawing/2014/main" val="10002"/>
                  </a:ext>
                </a:extLst>
              </a:tr>
              <a:tr h="0">
                <a:tc>
                  <a:txBody>
                    <a:bodyPr/>
                    <a:lstStyle/>
                    <a:p>
                      <a:r>
                        <a:rPr lang="en-US" sz="2800" b="0" i="0" u="none" strike="noStrike" kern="1200" baseline="0" dirty="0">
                          <a:solidFill>
                            <a:schemeClr val="dk1"/>
                          </a:solidFill>
                          <a:latin typeface="+mn-lt"/>
                          <a:ea typeface="+mn-ea"/>
                          <a:cs typeface="+mn-cs"/>
                        </a:rPr>
                        <a:t>Development training</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Hardware repair and upgrades</a:t>
                      </a:r>
                      <a:endParaRPr lang="en-US" sz="2800" dirty="0"/>
                    </a:p>
                  </a:txBody>
                  <a:tcPr marL="206244" marR="206244"/>
                </a:tc>
                <a:extLst>
                  <a:ext uri="{0D108BD9-81ED-4DB2-BD59-A6C34878D82A}">
                    <a16:rowId xmlns="" xmlns:a16="http://schemas.microsoft.com/office/drawing/2014/main" val="10003"/>
                  </a:ext>
                </a:extLst>
              </a:tr>
              <a:tr h="0">
                <a:tc>
                  <a:txBody>
                    <a:bodyPr/>
                    <a:lstStyle/>
                    <a:p>
                      <a:r>
                        <a:rPr lang="en-US" sz="2800" b="0" i="0" u="none" strike="noStrike" kern="1200" baseline="0" dirty="0">
                          <a:solidFill>
                            <a:schemeClr val="dk1"/>
                          </a:solidFill>
                          <a:latin typeface="+mn-lt"/>
                          <a:ea typeface="+mn-ea"/>
                          <a:cs typeface="+mn-cs"/>
                        </a:rPr>
                        <a:t>Hardware and software</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Cloud storage fees</a:t>
                      </a:r>
                      <a:endParaRPr lang="en-US" sz="2800" dirty="0"/>
                    </a:p>
                  </a:txBody>
                  <a:tcPr marL="206244" marR="206244"/>
                </a:tc>
                <a:extLst>
                  <a:ext uri="{0D108BD9-81ED-4DB2-BD59-A6C34878D82A}">
                    <a16:rowId xmlns="" xmlns:a16="http://schemas.microsoft.com/office/drawing/2014/main" val="10004"/>
                  </a:ext>
                </a:extLst>
              </a:tr>
              <a:tr h="0">
                <a:tc>
                  <a:txBody>
                    <a:bodyPr/>
                    <a:lstStyle/>
                    <a:p>
                      <a:r>
                        <a:rPr lang="en-US" sz="2800" b="0" i="0" u="none" strike="noStrike" kern="1200" baseline="0" dirty="0">
                          <a:solidFill>
                            <a:schemeClr val="dk1"/>
                          </a:solidFill>
                          <a:latin typeface="+mn-lt"/>
                          <a:ea typeface="+mn-ea"/>
                          <a:cs typeface="+mn-cs"/>
                        </a:rPr>
                        <a:t>Vendor installation</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Operational team salaries</a:t>
                      </a:r>
                      <a:endParaRPr lang="en-US" sz="2800" dirty="0"/>
                    </a:p>
                  </a:txBody>
                  <a:tcPr marL="206244" marR="206244"/>
                </a:tc>
                <a:extLst>
                  <a:ext uri="{0D108BD9-81ED-4DB2-BD59-A6C34878D82A}">
                    <a16:rowId xmlns="" xmlns:a16="http://schemas.microsoft.com/office/drawing/2014/main" val="10005"/>
                  </a:ext>
                </a:extLst>
              </a:tr>
              <a:tr h="0">
                <a:tc>
                  <a:txBody>
                    <a:bodyPr/>
                    <a:lstStyle/>
                    <a:p>
                      <a:r>
                        <a:rPr lang="en-US" sz="2800" b="0" i="0" u="none" strike="noStrike" kern="1200" baseline="0" dirty="0">
                          <a:solidFill>
                            <a:schemeClr val="dk1"/>
                          </a:solidFill>
                          <a:latin typeface="+mn-lt"/>
                          <a:ea typeface="+mn-ea"/>
                          <a:cs typeface="+mn-cs"/>
                        </a:rPr>
                        <a:t>Office space and equipment</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Communications charges</a:t>
                      </a:r>
                      <a:endParaRPr lang="en-US" sz="2800" dirty="0"/>
                    </a:p>
                  </a:txBody>
                  <a:tcPr marL="206244" marR="206244"/>
                </a:tc>
                <a:extLst>
                  <a:ext uri="{0D108BD9-81ED-4DB2-BD59-A6C34878D82A}">
                    <a16:rowId xmlns="" xmlns:a16="http://schemas.microsoft.com/office/drawing/2014/main" val="10006"/>
                  </a:ext>
                </a:extLst>
              </a:tr>
              <a:tr h="0">
                <a:tc>
                  <a:txBody>
                    <a:bodyPr/>
                    <a:lstStyle/>
                    <a:p>
                      <a:r>
                        <a:rPr lang="en-US" sz="2800" b="0" i="0" u="none" strike="noStrike" kern="1200" baseline="0" dirty="0">
                          <a:solidFill>
                            <a:schemeClr val="dk1"/>
                          </a:solidFill>
                          <a:latin typeface="+mn-lt"/>
                          <a:ea typeface="+mn-ea"/>
                          <a:cs typeface="+mn-cs"/>
                        </a:rPr>
                        <a:t>Data conversion costs</a:t>
                      </a:r>
                      <a:endParaRPr lang="en-US" sz="2800" dirty="0"/>
                    </a:p>
                  </a:txBody>
                  <a:tcPr marL="206244" marR="206244"/>
                </a:tc>
                <a:tc>
                  <a:txBody>
                    <a:bodyPr/>
                    <a:lstStyle/>
                    <a:p>
                      <a:r>
                        <a:rPr lang="en-US" sz="2800" b="0" i="0" u="none" strike="noStrike" kern="1200" baseline="0" dirty="0">
                          <a:solidFill>
                            <a:schemeClr val="dk1"/>
                          </a:solidFill>
                          <a:latin typeface="+mn-lt"/>
                          <a:ea typeface="+mn-ea"/>
                          <a:cs typeface="+mn-cs"/>
                        </a:rPr>
                        <a:t>User training</a:t>
                      </a:r>
                      <a:endParaRPr lang="en-US" sz="2800" dirty="0"/>
                    </a:p>
                  </a:txBody>
                  <a:tcPr marL="206244" marR="206244"/>
                </a:tc>
                <a:extLst>
                  <a:ext uri="{0D108BD9-81ED-4DB2-BD59-A6C34878D82A}">
                    <a16:rowId xmlns="" xmlns:a16="http://schemas.microsoft.com/office/drawing/2014/main" val="10007"/>
                  </a:ext>
                </a:extLst>
              </a:tr>
            </a:tbl>
          </a:graphicData>
        </a:graphic>
      </p:graphicFrame>
      <p:sp>
        <p:nvSpPr>
          <p:cNvPr id="4" name="Slide Number Placeholder 3"/>
          <p:cNvSpPr>
            <a:spLocks noGrp="1"/>
          </p:cNvSpPr>
          <p:nvPr>
            <p:ph type="sldNum" sz="quarter" idx="11"/>
          </p:nvPr>
        </p:nvSpPr>
        <p:spPr/>
        <p:txBody>
          <a:bodyPr/>
          <a:lstStyle/>
          <a:p>
            <a:r>
              <a:rPr lang="en-US" dirty="0" smtClean="0"/>
              <a:t>1-</a:t>
            </a:r>
            <a:fld id="{D06C706D-0964-7842-B7B8-C5D733700528}" type="slidenum">
              <a:rPr lang="en-US" smtClean="0"/>
              <a:pPr/>
              <a:t>38</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4099779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Tangible and Intangible Benefits</a:t>
            </a:r>
            <a:endParaRPr lang="en-US" dirty="0"/>
          </a:p>
        </p:txBody>
      </p:sp>
      <p:graphicFrame>
        <p:nvGraphicFramePr>
          <p:cNvPr id="9" name="Content Placeholder 8" descr="Table is accessible to screenreaders"/>
          <p:cNvGraphicFramePr>
            <a:graphicFrameLocks noGrp="1"/>
          </p:cNvGraphicFramePr>
          <p:nvPr>
            <p:ph sz="quarter" idx="12"/>
            <p:extLst>
              <p:ext uri="{D42A27DB-BD31-4B8C-83A1-F6EECF244321}">
                <p14:modId xmlns:p14="http://schemas.microsoft.com/office/powerpoint/2010/main" val="3745227744"/>
              </p:ext>
            </p:extLst>
          </p:nvPr>
        </p:nvGraphicFramePr>
        <p:xfrm>
          <a:off x="406400" y="1752600"/>
          <a:ext cx="11378830" cy="3474720"/>
        </p:xfrm>
        <a:graphic>
          <a:graphicData uri="http://schemas.openxmlformats.org/drawingml/2006/table">
            <a:tbl>
              <a:tblPr firstRow="1" bandRow="1">
                <a:tableStyleId>{5C22544A-7EE6-4342-B048-85BDC9FD1C3A}</a:tableStyleId>
              </a:tblPr>
              <a:tblGrid>
                <a:gridCol w="5551914">
                  <a:extLst>
                    <a:ext uri="{9D8B030D-6E8A-4147-A177-3AD203B41FA5}">
                      <a16:colId xmlns="" xmlns:a16="http://schemas.microsoft.com/office/drawing/2014/main" val="20000"/>
                    </a:ext>
                  </a:extLst>
                </a:gridCol>
                <a:gridCol w="5826916">
                  <a:extLst>
                    <a:ext uri="{9D8B030D-6E8A-4147-A177-3AD203B41FA5}">
                      <a16:colId xmlns="" xmlns:a16="http://schemas.microsoft.com/office/drawing/2014/main" val="20001"/>
                    </a:ext>
                  </a:extLst>
                </a:gridCol>
              </a:tblGrid>
              <a:tr h="0">
                <a:tc>
                  <a:txBody>
                    <a:bodyPr/>
                    <a:lstStyle/>
                    <a:p>
                      <a:r>
                        <a:rPr lang="en-US" sz="3200" b="1" i="0" u="none" strike="noStrike" kern="1200" baseline="0" dirty="0">
                          <a:solidFill>
                            <a:schemeClr val="lt1"/>
                          </a:solidFill>
                          <a:latin typeface="+mn-lt"/>
                          <a:ea typeface="+mn-ea"/>
                          <a:cs typeface="+mn-cs"/>
                        </a:rPr>
                        <a:t>Tangible Benefits</a:t>
                      </a:r>
                      <a:endParaRPr lang="en-US" sz="3200" b="1" dirty="0"/>
                    </a:p>
                  </a:txBody>
                  <a:tcPr/>
                </a:tc>
                <a:tc>
                  <a:txBody>
                    <a:bodyPr/>
                    <a:lstStyle/>
                    <a:p>
                      <a:r>
                        <a:rPr lang="en-US" sz="3200" b="1" i="0" u="none" strike="noStrike" kern="1200" baseline="0" dirty="0">
                          <a:solidFill>
                            <a:schemeClr val="lt1"/>
                          </a:solidFill>
                          <a:latin typeface="+mn-lt"/>
                          <a:ea typeface="+mn-ea"/>
                          <a:cs typeface="+mn-cs"/>
                        </a:rPr>
                        <a:t>Intangible Benefits</a:t>
                      </a:r>
                      <a:endParaRPr lang="en-US" sz="3200" b="1" dirty="0"/>
                    </a:p>
                  </a:txBody>
                  <a:tcPr/>
                </a:tc>
                <a:extLst>
                  <a:ext uri="{0D108BD9-81ED-4DB2-BD59-A6C34878D82A}">
                    <a16:rowId xmlns="" xmlns:a16="http://schemas.microsoft.com/office/drawing/2014/main" val="10000"/>
                  </a:ext>
                </a:extLst>
              </a:tr>
              <a:tr h="0">
                <a:tc>
                  <a:txBody>
                    <a:bodyPr/>
                    <a:lstStyle/>
                    <a:p>
                      <a:r>
                        <a:rPr lang="en-US" sz="3200" b="0" i="0" u="none" strike="noStrike" kern="1200" baseline="0" dirty="0">
                          <a:solidFill>
                            <a:schemeClr val="dk1"/>
                          </a:solidFill>
                          <a:latin typeface="+mn-lt"/>
                          <a:ea typeface="+mn-ea"/>
                          <a:cs typeface="+mn-cs"/>
                        </a:rPr>
                        <a:t>Increased sales</a:t>
                      </a:r>
                      <a:endParaRPr lang="en-US" sz="3200" dirty="0"/>
                    </a:p>
                  </a:txBody>
                  <a:tcPr/>
                </a:tc>
                <a:tc>
                  <a:txBody>
                    <a:bodyPr/>
                    <a:lstStyle/>
                    <a:p>
                      <a:r>
                        <a:rPr lang="en-US" sz="3200" b="0" i="0" u="none" strike="noStrike" kern="1200" baseline="0" dirty="0">
                          <a:solidFill>
                            <a:schemeClr val="dk1"/>
                          </a:solidFill>
                          <a:latin typeface="+mn-lt"/>
                          <a:ea typeface="+mn-ea"/>
                          <a:cs typeface="+mn-cs"/>
                        </a:rPr>
                        <a:t>Increased market share</a:t>
                      </a:r>
                      <a:endParaRPr lang="en-US" sz="3200" dirty="0"/>
                    </a:p>
                  </a:txBody>
                  <a:tcPr/>
                </a:tc>
                <a:extLst>
                  <a:ext uri="{0D108BD9-81ED-4DB2-BD59-A6C34878D82A}">
                    <a16:rowId xmlns="" xmlns:a16="http://schemas.microsoft.com/office/drawing/2014/main" val="10001"/>
                  </a:ext>
                </a:extLst>
              </a:tr>
              <a:tr h="0">
                <a:tc>
                  <a:txBody>
                    <a:bodyPr/>
                    <a:lstStyle/>
                    <a:p>
                      <a:r>
                        <a:rPr lang="en-US" sz="3200" b="0" i="0" u="none" strike="noStrike" kern="1200" baseline="0" dirty="0">
                          <a:solidFill>
                            <a:schemeClr val="dk1"/>
                          </a:solidFill>
                          <a:latin typeface="+mn-lt"/>
                          <a:ea typeface="+mn-ea"/>
                          <a:cs typeface="+mn-cs"/>
                        </a:rPr>
                        <a:t>Reductions in staff</a:t>
                      </a:r>
                      <a:endParaRPr lang="en-US" sz="3200" dirty="0"/>
                    </a:p>
                  </a:txBody>
                  <a:tcPr/>
                </a:tc>
                <a:tc>
                  <a:txBody>
                    <a:bodyPr/>
                    <a:lstStyle/>
                    <a:p>
                      <a:r>
                        <a:rPr lang="en-US" sz="3200" b="0" i="0" u="none" strike="noStrike" kern="1200" baseline="0" dirty="0">
                          <a:solidFill>
                            <a:schemeClr val="dk1"/>
                          </a:solidFill>
                          <a:latin typeface="+mn-lt"/>
                          <a:ea typeface="+mn-ea"/>
                          <a:cs typeface="+mn-cs"/>
                        </a:rPr>
                        <a:t>Increased brand recognition</a:t>
                      </a:r>
                      <a:endParaRPr lang="en-US" sz="3200" dirty="0"/>
                    </a:p>
                  </a:txBody>
                  <a:tcPr/>
                </a:tc>
                <a:extLst>
                  <a:ext uri="{0D108BD9-81ED-4DB2-BD59-A6C34878D82A}">
                    <a16:rowId xmlns="" xmlns:a16="http://schemas.microsoft.com/office/drawing/2014/main" val="10002"/>
                  </a:ext>
                </a:extLst>
              </a:tr>
              <a:tr h="0">
                <a:tc>
                  <a:txBody>
                    <a:bodyPr/>
                    <a:lstStyle/>
                    <a:p>
                      <a:r>
                        <a:rPr lang="en-US" sz="3200" b="0" i="0" u="none" strike="noStrike" kern="1200" baseline="0" dirty="0">
                          <a:solidFill>
                            <a:schemeClr val="dk1"/>
                          </a:solidFill>
                          <a:latin typeface="+mn-lt"/>
                          <a:ea typeface="+mn-ea"/>
                          <a:cs typeface="+mn-cs"/>
                        </a:rPr>
                        <a:t>Reductions in inventory</a:t>
                      </a:r>
                      <a:endParaRPr lang="en-US" sz="3200" dirty="0"/>
                    </a:p>
                  </a:txBody>
                  <a:tcPr/>
                </a:tc>
                <a:tc>
                  <a:txBody>
                    <a:bodyPr/>
                    <a:lstStyle/>
                    <a:p>
                      <a:r>
                        <a:rPr lang="en-US" sz="3200" b="0" i="0" u="none" strike="noStrike" kern="1200" baseline="0" dirty="0">
                          <a:solidFill>
                            <a:schemeClr val="dk1"/>
                          </a:solidFill>
                          <a:latin typeface="+mn-lt"/>
                          <a:ea typeface="+mn-ea"/>
                          <a:cs typeface="+mn-cs"/>
                        </a:rPr>
                        <a:t>Higher-quality products</a:t>
                      </a:r>
                      <a:endParaRPr lang="en-US" sz="3200" dirty="0"/>
                    </a:p>
                  </a:txBody>
                  <a:tcPr/>
                </a:tc>
                <a:extLst>
                  <a:ext uri="{0D108BD9-81ED-4DB2-BD59-A6C34878D82A}">
                    <a16:rowId xmlns="" xmlns:a16="http://schemas.microsoft.com/office/drawing/2014/main" val="10003"/>
                  </a:ext>
                </a:extLst>
              </a:tr>
              <a:tr h="0">
                <a:tc>
                  <a:txBody>
                    <a:bodyPr/>
                    <a:lstStyle/>
                    <a:p>
                      <a:r>
                        <a:rPr lang="en-US" sz="3200" b="0" i="0" u="none" strike="noStrike" kern="1200" baseline="0" dirty="0">
                          <a:solidFill>
                            <a:schemeClr val="dk1"/>
                          </a:solidFill>
                          <a:latin typeface="+mn-lt"/>
                          <a:ea typeface="+mn-ea"/>
                          <a:cs typeface="+mn-cs"/>
                        </a:rPr>
                        <a:t>Reductions in IT costs</a:t>
                      </a:r>
                      <a:endParaRPr lang="en-US" sz="3200" dirty="0"/>
                    </a:p>
                  </a:txBody>
                  <a:tcPr/>
                </a:tc>
                <a:tc>
                  <a:txBody>
                    <a:bodyPr/>
                    <a:lstStyle/>
                    <a:p>
                      <a:r>
                        <a:rPr lang="en-US" sz="3200" b="0" i="0" u="none" strike="noStrike" kern="1200" baseline="0" dirty="0">
                          <a:solidFill>
                            <a:schemeClr val="dk1"/>
                          </a:solidFill>
                          <a:latin typeface="+mn-lt"/>
                          <a:ea typeface="+mn-ea"/>
                          <a:cs typeface="+mn-cs"/>
                        </a:rPr>
                        <a:t>Improved customer service</a:t>
                      </a:r>
                      <a:endParaRPr lang="en-US" sz="3200" dirty="0"/>
                    </a:p>
                  </a:txBody>
                  <a:tcPr/>
                </a:tc>
                <a:extLst>
                  <a:ext uri="{0D108BD9-81ED-4DB2-BD59-A6C34878D82A}">
                    <a16:rowId xmlns="" xmlns:a16="http://schemas.microsoft.com/office/drawing/2014/main" val="10004"/>
                  </a:ext>
                </a:extLst>
              </a:tr>
              <a:tr h="0">
                <a:tc>
                  <a:txBody>
                    <a:bodyPr/>
                    <a:lstStyle/>
                    <a:p>
                      <a:r>
                        <a:rPr lang="en-US" sz="3200" b="0" i="0" u="none" strike="noStrike" kern="1200" baseline="0" dirty="0">
                          <a:solidFill>
                            <a:schemeClr val="dk1"/>
                          </a:solidFill>
                          <a:latin typeface="+mn-lt"/>
                          <a:ea typeface="+mn-ea"/>
                          <a:cs typeface="+mn-cs"/>
                        </a:rPr>
                        <a:t>Better supplier prices</a:t>
                      </a:r>
                      <a:endParaRPr lang="en-US" sz="3200" dirty="0"/>
                    </a:p>
                  </a:txBody>
                  <a:tcPr/>
                </a:tc>
                <a:tc>
                  <a:txBody>
                    <a:bodyPr/>
                    <a:lstStyle/>
                    <a:p>
                      <a:r>
                        <a:rPr lang="en-US" sz="3200" b="0" i="0" u="none" strike="noStrike" kern="1200" baseline="0" dirty="0">
                          <a:solidFill>
                            <a:schemeClr val="dk1"/>
                          </a:solidFill>
                          <a:latin typeface="+mn-lt"/>
                          <a:ea typeface="+mn-ea"/>
                          <a:cs typeface="+mn-cs"/>
                        </a:rPr>
                        <a:t>Better supplier relations</a:t>
                      </a:r>
                      <a:endParaRPr lang="en-US" sz="3200" dirty="0"/>
                    </a:p>
                  </a:txBody>
                  <a:tcPr/>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1"/>
          </p:nvPr>
        </p:nvSpPr>
        <p:spPr/>
        <p:txBody>
          <a:bodyPr/>
          <a:lstStyle/>
          <a:p>
            <a:r>
              <a:rPr lang="en-US" dirty="0" smtClean="0"/>
              <a:t>1-</a:t>
            </a:r>
            <a:fld id="{D06C706D-0964-7842-B7B8-C5D733700528}" type="slidenum">
              <a:rPr lang="en-US" smtClean="0"/>
              <a:pPr/>
              <a:t>39</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40306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a:t>Large systems development projects are particularly susceptible to </a:t>
            </a:r>
            <a:r>
              <a:rPr lang="en-US" dirty="0" smtClean="0"/>
              <a:t>failure</a:t>
            </a:r>
          </a:p>
          <a:p>
            <a:r>
              <a:rPr lang="en-US" dirty="0"/>
              <a:t>An analysis of very large development projects conducted by the Standish Group found that for projects that exceed $100 million in labor costs, only 2% are </a:t>
            </a:r>
            <a:r>
              <a:rPr lang="en-US" dirty="0" smtClean="0"/>
              <a:t>successful</a:t>
            </a:r>
          </a:p>
          <a:p>
            <a:pPr lvl="1"/>
            <a:r>
              <a:rPr lang="en-US" dirty="0" smtClean="0"/>
              <a:t>Several major </a:t>
            </a:r>
            <a:r>
              <a:rPr lang="en-US" dirty="0"/>
              <a:t>factors were delays in decision making and a high workforce turnover during the project</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828909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 </a:t>
            </a:r>
            <a:r>
              <a:rPr lang="en-US" sz="2000" dirty="0" smtClean="0"/>
              <a:t>(1 of 2)</a:t>
            </a:r>
            <a:endParaRPr lang="en-US" sz="2000" dirty="0"/>
          </a:p>
        </p:txBody>
      </p:sp>
      <p:graphicFrame>
        <p:nvGraphicFramePr>
          <p:cNvPr id="7" name="Content Placeholder 6" descr="Table is accessible to screenreaders"/>
          <p:cNvGraphicFramePr>
            <a:graphicFrameLocks noGrp="1"/>
          </p:cNvGraphicFramePr>
          <p:nvPr>
            <p:ph sz="quarter" idx="12"/>
            <p:extLst/>
          </p:nvPr>
        </p:nvGraphicFramePr>
        <p:xfrm>
          <a:off x="406400" y="1752600"/>
          <a:ext cx="11380110" cy="4663440"/>
        </p:xfrm>
        <a:graphic>
          <a:graphicData uri="http://schemas.openxmlformats.org/drawingml/2006/table">
            <a:tbl>
              <a:tblPr firstRow="1" bandRow="1">
                <a:tableStyleId>{5C22544A-7EE6-4342-B048-85BDC9FD1C3A}</a:tableStyleId>
              </a:tblPr>
              <a:tblGrid>
                <a:gridCol w="2773100">
                  <a:extLst>
                    <a:ext uri="{9D8B030D-6E8A-4147-A177-3AD203B41FA5}">
                      <a16:colId xmlns="" xmlns:a16="http://schemas.microsoft.com/office/drawing/2014/main" val="20000"/>
                    </a:ext>
                  </a:extLst>
                </a:gridCol>
                <a:gridCol w="1461567">
                  <a:extLst>
                    <a:ext uri="{9D8B030D-6E8A-4147-A177-3AD203B41FA5}">
                      <a16:colId xmlns="" xmlns:a16="http://schemas.microsoft.com/office/drawing/2014/main" val="20001"/>
                    </a:ext>
                  </a:extLst>
                </a:gridCol>
                <a:gridCol w="1499044">
                  <a:extLst>
                    <a:ext uri="{9D8B030D-6E8A-4147-A177-3AD203B41FA5}">
                      <a16:colId xmlns="" xmlns:a16="http://schemas.microsoft.com/office/drawing/2014/main" val="20002"/>
                    </a:ext>
                  </a:extLst>
                </a:gridCol>
                <a:gridCol w="1186743">
                  <a:extLst>
                    <a:ext uri="{9D8B030D-6E8A-4147-A177-3AD203B41FA5}">
                      <a16:colId xmlns="" xmlns:a16="http://schemas.microsoft.com/office/drawing/2014/main" val="20003"/>
                    </a:ext>
                  </a:extLst>
                </a:gridCol>
                <a:gridCol w="1474061">
                  <a:extLst>
                    <a:ext uri="{9D8B030D-6E8A-4147-A177-3AD203B41FA5}">
                      <a16:colId xmlns="" xmlns:a16="http://schemas.microsoft.com/office/drawing/2014/main" val="20004"/>
                    </a:ext>
                  </a:extLst>
                </a:gridCol>
                <a:gridCol w="1411599">
                  <a:extLst>
                    <a:ext uri="{9D8B030D-6E8A-4147-A177-3AD203B41FA5}">
                      <a16:colId xmlns="" xmlns:a16="http://schemas.microsoft.com/office/drawing/2014/main" val="20005"/>
                    </a:ext>
                  </a:extLst>
                </a:gridCol>
                <a:gridCol w="1573996">
                  <a:extLst>
                    <a:ext uri="{9D8B030D-6E8A-4147-A177-3AD203B41FA5}">
                      <a16:colId xmlns="" xmlns:a16="http://schemas.microsoft.com/office/drawing/2014/main" val="20006"/>
                    </a:ext>
                  </a:extLst>
                </a:gridCol>
              </a:tblGrid>
              <a:tr h="244890">
                <a:tc>
                  <a:txBody>
                    <a:bodyPr/>
                    <a:lstStyle/>
                    <a:p>
                      <a:endParaRPr lang="en-US" sz="1200" b="1" dirty="0"/>
                    </a:p>
                  </a:txBody>
                  <a:tcPr marL="127419" marR="127419"/>
                </a:tc>
                <a:tc>
                  <a:txBody>
                    <a:bodyPr/>
                    <a:lstStyle/>
                    <a:p>
                      <a:pPr algn="r"/>
                      <a:r>
                        <a:rPr lang="en-US" sz="1200" b="1" i="0" u="none" strike="noStrike" kern="1200" baseline="0" dirty="0" smtClean="0">
                          <a:solidFill>
                            <a:schemeClr val="lt1"/>
                          </a:solidFill>
                          <a:latin typeface="+mn-lt"/>
                          <a:ea typeface="+mn-ea"/>
                          <a:cs typeface="+mn-cs"/>
                        </a:rPr>
                        <a:t>2022</a:t>
                      </a:r>
                      <a:endParaRPr lang="en-US" sz="1200" b="1" dirty="0"/>
                    </a:p>
                  </a:txBody>
                  <a:tcPr marL="127419" marR="127419"/>
                </a:tc>
                <a:tc>
                  <a:txBody>
                    <a:bodyPr/>
                    <a:lstStyle/>
                    <a:p>
                      <a:pPr algn="r"/>
                      <a:r>
                        <a:rPr lang="en-US" sz="1200" b="1" i="0" u="none" strike="noStrike" kern="1200" baseline="0" dirty="0" smtClean="0">
                          <a:solidFill>
                            <a:schemeClr val="lt1"/>
                          </a:solidFill>
                          <a:latin typeface="+mn-lt"/>
                          <a:ea typeface="+mn-ea"/>
                          <a:cs typeface="+mn-cs"/>
                        </a:rPr>
                        <a:t>2023</a:t>
                      </a:r>
                      <a:endParaRPr lang="en-US" sz="1200" b="1" dirty="0"/>
                    </a:p>
                  </a:txBody>
                  <a:tcPr marL="127419" marR="127419"/>
                </a:tc>
                <a:tc>
                  <a:txBody>
                    <a:bodyPr/>
                    <a:lstStyle/>
                    <a:p>
                      <a:pPr algn="r"/>
                      <a:r>
                        <a:rPr lang="en-US" sz="1200" b="1" i="0" u="none" strike="noStrike" kern="1200" baseline="0" dirty="0" smtClean="0">
                          <a:solidFill>
                            <a:schemeClr val="lt1"/>
                          </a:solidFill>
                          <a:latin typeface="+mn-lt"/>
                          <a:ea typeface="+mn-ea"/>
                          <a:cs typeface="+mn-cs"/>
                        </a:rPr>
                        <a:t>2024</a:t>
                      </a:r>
                      <a:endParaRPr lang="en-US" sz="1200" b="1" dirty="0"/>
                    </a:p>
                  </a:txBody>
                  <a:tcPr marL="127419" marR="127419"/>
                </a:tc>
                <a:tc>
                  <a:txBody>
                    <a:bodyPr/>
                    <a:lstStyle/>
                    <a:p>
                      <a:pPr algn="r"/>
                      <a:r>
                        <a:rPr lang="en-US" sz="1200" b="1" i="0" u="none" strike="noStrike" kern="1200" baseline="0" dirty="0">
                          <a:solidFill>
                            <a:schemeClr val="lt1"/>
                          </a:solidFill>
                          <a:latin typeface="+mn-lt"/>
                          <a:ea typeface="+mn-ea"/>
                          <a:cs typeface="+mn-cs"/>
                        </a:rPr>
                        <a:t>2022</a:t>
                      </a:r>
                      <a:endParaRPr lang="en-US" sz="1200" b="1" dirty="0"/>
                    </a:p>
                  </a:txBody>
                  <a:tcPr marL="127419" marR="127419"/>
                </a:tc>
                <a:tc>
                  <a:txBody>
                    <a:bodyPr/>
                    <a:lstStyle/>
                    <a:p>
                      <a:pPr algn="r"/>
                      <a:r>
                        <a:rPr lang="en-US" sz="1200" b="1" i="0" u="none" strike="noStrike" kern="1200" baseline="0" dirty="0" smtClean="0">
                          <a:solidFill>
                            <a:schemeClr val="lt1"/>
                          </a:solidFill>
                          <a:latin typeface="+mn-lt"/>
                          <a:ea typeface="+mn-ea"/>
                          <a:cs typeface="+mn-cs"/>
                        </a:rPr>
                        <a:t>2025</a:t>
                      </a:r>
                      <a:endParaRPr lang="en-US" sz="1200" b="1" dirty="0"/>
                    </a:p>
                  </a:txBody>
                  <a:tcPr marL="127419" marR="127419"/>
                </a:tc>
                <a:tc>
                  <a:txBody>
                    <a:bodyPr/>
                    <a:lstStyle/>
                    <a:p>
                      <a:pPr algn="r"/>
                      <a:r>
                        <a:rPr lang="en-US" sz="1200" b="1" i="0" u="none" strike="noStrike" kern="1200" baseline="0" dirty="0">
                          <a:solidFill>
                            <a:schemeClr val="lt1"/>
                          </a:solidFill>
                          <a:latin typeface="+mn-lt"/>
                          <a:ea typeface="+mn-ea"/>
                          <a:cs typeface="+mn-cs"/>
                        </a:rPr>
                        <a:t>Total</a:t>
                      </a:r>
                      <a:endParaRPr lang="en-US" sz="1200" b="1" dirty="0"/>
                    </a:p>
                  </a:txBody>
                  <a:tcPr marL="127419" marR="127419"/>
                </a:tc>
                <a:extLst>
                  <a:ext uri="{0D108BD9-81ED-4DB2-BD59-A6C34878D82A}">
                    <a16:rowId xmlns="" xmlns:a16="http://schemas.microsoft.com/office/drawing/2014/main" val="10000"/>
                  </a:ext>
                </a:extLst>
              </a:tr>
              <a:tr h="244890">
                <a:tc>
                  <a:txBody>
                    <a:bodyPr/>
                    <a:lstStyle/>
                    <a:p>
                      <a:r>
                        <a:rPr lang="en-US" sz="1200" b="1" i="0" u="none" strike="noStrike" kern="1200" baseline="0" dirty="0">
                          <a:solidFill>
                            <a:schemeClr val="dk1"/>
                          </a:solidFill>
                          <a:latin typeface="+mn-lt"/>
                          <a:ea typeface="+mn-ea"/>
                          <a:cs typeface="+mn-cs"/>
                        </a:rPr>
                        <a:t>Benefits</a:t>
                      </a:r>
                    </a:p>
                  </a:txBody>
                  <a:tcPr marL="127419" marR="127419"/>
                </a:tc>
                <a:tc>
                  <a:txBody>
                    <a:bodyPr/>
                    <a:lstStyle/>
                    <a:p>
                      <a:endParaRPr lang="en-US" sz="1200"/>
                    </a:p>
                  </a:txBody>
                  <a:tcPr marL="127419" marR="127419"/>
                </a:tc>
                <a:tc>
                  <a:txBody>
                    <a:bodyPr/>
                    <a:lstStyle/>
                    <a:p>
                      <a:endParaRPr lang="en-US" sz="1200"/>
                    </a:p>
                  </a:txBody>
                  <a:tcPr marL="127419" marR="127419"/>
                </a:tc>
                <a:tc>
                  <a:txBody>
                    <a:bodyPr/>
                    <a:lstStyle/>
                    <a:p>
                      <a:endParaRPr lang="en-US" sz="1200"/>
                    </a:p>
                  </a:txBody>
                  <a:tcPr marL="127419" marR="127419"/>
                </a:tc>
                <a:tc>
                  <a:txBody>
                    <a:bodyPr/>
                    <a:lstStyle/>
                    <a:p>
                      <a:endParaRPr lang="en-US" sz="1200" dirty="0"/>
                    </a:p>
                  </a:txBody>
                  <a:tcPr marL="127419" marR="127419"/>
                </a:tc>
                <a:tc>
                  <a:txBody>
                    <a:bodyPr/>
                    <a:lstStyle/>
                    <a:p>
                      <a:endParaRPr lang="en-US" sz="1200" dirty="0"/>
                    </a:p>
                  </a:txBody>
                  <a:tcPr marL="127419" marR="127419"/>
                </a:tc>
                <a:tc>
                  <a:txBody>
                    <a:bodyPr/>
                    <a:lstStyle/>
                    <a:p>
                      <a:endParaRPr lang="en-US" sz="1200" dirty="0"/>
                    </a:p>
                  </a:txBody>
                  <a:tcPr marL="127419" marR="127419"/>
                </a:tc>
                <a:extLst>
                  <a:ext uri="{0D108BD9-81ED-4DB2-BD59-A6C34878D82A}">
                    <a16:rowId xmlns="" xmlns:a16="http://schemas.microsoft.com/office/drawing/2014/main" val="10001"/>
                  </a:ext>
                </a:extLst>
              </a:tr>
              <a:tr h="734671">
                <a:tc>
                  <a:txBody>
                    <a:bodyPr/>
                    <a:lstStyle/>
                    <a:p>
                      <a:pPr marL="179388" indent="0"/>
                      <a:r>
                        <a:rPr lang="en-US" sz="1200" b="0" i="0" u="none" strike="noStrike" kern="1200" baseline="0" dirty="0">
                          <a:solidFill>
                            <a:schemeClr val="dk1"/>
                          </a:solidFill>
                          <a:latin typeface="+mn-lt"/>
                          <a:ea typeface="+mn-ea"/>
                          <a:cs typeface="+mn-cs"/>
                        </a:rPr>
                        <a:t>Increased sales</a:t>
                      </a:r>
                    </a:p>
                    <a:p>
                      <a:pPr marL="179388" indent="0"/>
                      <a:r>
                        <a:rPr lang="en-US" sz="1200" b="0" i="0" u="none" strike="noStrike" kern="1200" baseline="0" dirty="0">
                          <a:solidFill>
                            <a:schemeClr val="dk1"/>
                          </a:solidFill>
                          <a:latin typeface="+mn-lt"/>
                          <a:ea typeface="+mn-ea"/>
                          <a:cs typeface="+mn-cs"/>
                        </a:rPr>
                        <a:t>Reduction in customer complaint calls</a:t>
                      </a:r>
                      <a:r>
                        <a:rPr lang="en-US" sz="1200" b="0" i="0" u="none" strike="noStrike" kern="1200" baseline="30000" dirty="0">
                          <a:solidFill>
                            <a:schemeClr val="dk1"/>
                          </a:solidFill>
                          <a:latin typeface="+mn-lt"/>
                          <a:ea typeface="+mn-ea"/>
                          <a:cs typeface="+mn-cs"/>
                        </a:rPr>
                        <a:t>a</a:t>
                      </a:r>
                    </a:p>
                    <a:p>
                      <a:pPr marL="179388" indent="0"/>
                      <a:r>
                        <a:rPr lang="en-US" sz="1200" b="0" i="0" u="none" strike="noStrike" kern="1200" baseline="0" dirty="0">
                          <a:solidFill>
                            <a:schemeClr val="dk1"/>
                          </a:solidFill>
                          <a:latin typeface="+mn-lt"/>
                          <a:ea typeface="+mn-ea"/>
                          <a:cs typeface="+mn-cs"/>
                        </a:rPr>
                        <a:t>Reduced inventory costs</a:t>
                      </a:r>
                      <a:endParaRPr lang="en-US" sz="1200" baseline="30000" dirty="0"/>
                    </a:p>
                  </a:txBody>
                  <a:tcPr marL="127419" marR="127419"/>
                </a:tc>
                <a:tc>
                  <a:txBody>
                    <a:bodyPr/>
                    <a:lstStyle/>
                    <a:p>
                      <a:endParaRPr lang="en-US" sz="1200" dirty="0"/>
                    </a:p>
                  </a:txBody>
                  <a:tcPr marL="127419" marR="127419"/>
                </a:tc>
                <a:tc>
                  <a:txBody>
                    <a:bodyPr/>
                    <a:lstStyle/>
                    <a:p>
                      <a:pPr algn="r"/>
                      <a:r>
                        <a:rPr lang="en-US" sz="1200" b="0" i="0" u="none" strike="noStrike" kern="1200" baseline="0" dirty="0">
                          <a:solidFill>
                            <a:schemeClr val="dk1"/>
                          </a:solidFill>
                          <a:latin typeface="+mn-lt"/>
                          <a:ea typeface="+mn-ea"/>
                          <a:cs typeface="+mn-cs"/>
                        </a:rPr>
                        <a:t>500,000</a:t>
                      </a:r>
                    </a:p>
                    <a:p>
                      <a:pPr algn="r"/>
                      <a:r>
                        <a:rPr lang="en-US" sz="1200" b="0" i="0" u="none" strike="noStrike" kern="1200" baseline="0" dirty="0">
                          <a:solidFill>
                            <a:schemeClr val="dk1"/>
                          </a:solidFill>
                          <a:latin typeface="+mn-lt"/>
                          <a:ea typeface="+mn-ea"/>
                          <a:cs typeface="+mn-cs"/>
                        </a:rPr>
                        <a:t>70,000</a:t>
                      </a:r>
                    </a:p>
                    <a:p>
                      <a:pPr algn="r"/>
                      <a:r>
                        <a:rPr lang="en-US" sz="1200" b="0" i="0" u="none" strike="noStrike" kern="1200" baseline="0" dirty="0">
                          <a:solidFill>
                            <a:schemeClr val="dk1"/>
                          </a:solidFill>
                          <a:latin typeface="+mn-lt"/>
                          <a:ea typeface="+mn-ea"/>
                          <a:cs typeface="+mn-cs"/>
                        </a:rPr>
                        <a:t> </a:t>
                      </a:r>
                    </a:p>
                    <a:p>
                      <a:pPr algn="r"/>
                      <a:r>
                        <a:rPr lang="en-US" sz="1200" b="0" i="0" u="none" strike="noStrike" kern="1200" baseline="0" dirty="0">
                          <a:solidFill>
                            <a:schemeClr val="dk1"/>
                          </a:solidFill>
                          <a:latin typeface="+mn-lt"/>
                          <a:ea typeface="+mn-ea"/>
                          <a:cs typeface="+mn-cs"/>
                        </a:rPr>
                        <a:t>  68,000</a:t>
                      </a:r>
                      <a:endParaRPr lang="en-US" sz="1200" dirty="0"/>
                    </a:p>
                  </a:txBody>
                  <a:tcPr marL="127419" marR="127419"/>
                </a:tc>
                <a:tc>
                  <a:txBody>
                    <a:bodyPr/>
                    <a:lstStyle/>
                    <a:p>
                      <a:pPr algn="r"/>
                      <a:r>
                        <a:rPr lang="en-US" sz="1200" b="0" i="0" u="none" strike="noStrike" kern="1200" baseline="0" dirty="0">
                          <a:solidFill>
                            <a:schemeClr val="dk1"/>
                          </a:solidFill>
                          <a:latin typeface="+mn-lt"/>
                          <a:ea typeface="+mn-ea"/>
                          <a:cs typeface="+mn-cs"/>
                        </a:rPr>
                        <a:t>530,000</a:t>
                      </a:r>
                    </a:p>
                    <a:p>
                      <a:pPr algn="r"/>
                      <a:r>
                        <a:rPr lang="en-US" sz="1200" b="0" i="0" u="none" strike="noStrike" kern="1200" baseline="0" dirty="0">
                          <a:solidFill>
                            <a:schemeClr val="dk1"/>
                          </a:solidFill>
                          <a:latin typeface="+mn-lt"/>
                          <a:ea typeface="+mn-ea"/>
                          <a:cs typeface="+mn-cs"/>
                        </a:rPr>
                        <a:t>  70,000</a:t>
                      </a:r>
                    </a:p>
                    <a:p>
                      <a:pPr algn="r"/>
                      <a:endParaRPr lang="en-US" sz="1200" b="0" i="0" u="none" strike="noStrike" kern="1200" baseline="0" dirty="0">
                        <a:solidFill>
                          <a:schemeClr val="dk1"/>
                        </a:solidFill>
                        <a:latin typeface="+mn-lt"/>
                        <a:ea typeface="+mn-ea"/>
                        <a:cs typeface="+mn-cs"/>
                      </a:endParaRPr>
                    </a:p>
                    <a:p>
                      <a:pPr algn="r"/>
                      <a:r>
                        <a:rPr lang="en-US" sz="1200" b="0" i="0" u="none" strike="noStrike" kern="1200" baseline="0" dirty="0">
                          <a:solidFill>
                            <a:schemeClr val="dk1"/>
                          </a:solidFill>
                          <a:latin typeface="+mn-lt"/>
                          <a:ea typeface="+mn-ea"/>
                          <a:cs typeface="+mn-cs"/>
                        </a:rPr>
                        <a:t>  68,000</a:t>
                      </a:r>
                      <a:endParaRPr lang="en-US" sz="1200" dirty="0"/>
                    </a:p>
                  </a:txBody>
                  <a:tcPr marL="127419" marR="127419"/>
                </a:tc>
                <a:tc>
                  <a:txBody>
                    <a:bodyPr/>
                    <a:lstStyle/>
                    <a:p>
                      <a:pPr algn="r"/>
                      <a:r>
                        <a:rPr lang="en-US" sz="1200" b="0" i="0" u="none" strike="noStrike" kern="1200" baseline="0" dirty="0">
                          <a:solidFill>
                            <a:schemeClr val="dk1"/>
                          </a:solidFill>
                          <a:latin typeface="+mn-lt"/>
                          <a:ea typeface="+mn-ea"/>
                          <a:cs typeface="+mn-cs"/>
                        </a:rPr>
                        <a:t>561,800</a:t>
                      </a:r>
                    </a:p>
                    <a:p>
                      <a:pPr algn="r"/>
                      <a:r>
                        <a:rPr lang="en-US" sz="1200" b="0" i="0" u="none" strike="noStrike" kern="1200" baseline="0" dirty="0">
                          <a:solidFill>
                            <a:schemeClr val="dk1"/>
                          </a:solidFill>
                          <a:latin typeface="+mn-lt"/>
                          <a:ea typeface="+mn-ea"/>
                          <a:cs typeface="+mn-cs"/>
                        </a:rPr>
                        <a:t>  70,000</a:t>
                      </a:r>
                    </a:p>
                    <a:p>
                      <a:pPr algn="r"/>
                      <a:endParaRPr lang="en-US" sz="1200" b="0" i="0" u="none" strike="noStrike" kern="1200" baseline="0" dirty="0">
                        <a:solidFill>
                          <a:schemeClr val="dk1"/>
                        </a:solidFill>
                        <a:latin typeface="+mn-lt"/>
                        <a:ea typeface="+mn-ea"/>
                        <a:cs typeface="+mn-cs"/>
                      </a:endParaRPr>
                    </a:p>
                    <a:p>
                      <a:pPr algn="r"/>
                      <a:r>
                        <a:rPr lang="en-US" sz="1200" b="0" i="0" u="none" strike="noStrike" kern="1200" baseline="0" dirty="0">
                          <a:solidFill>
                            <a:schemeClr val="dk1"/>
                          </a:solidFill>
                          <a:latin typeface="+mn-lt"/>
                          <a:ea typeface="+mn-ea"/>
                          <a:cs typeface="+mn-cs"/>
                        </a:rPr>
                        <a:t>  68,000</a:t>
                      </a:r>
                      <a:endParaRPr lang="en-US" sz="1200" dirty="0"/>
                    </a:p>
                  </a:txBody>
                  <a:tcPr marL="127419" marR="127419"/>
                </a:tc>
                <a:tc>
                  <a:txBody>
                    <a:bodyPr/>
                    <a:lstStyle/>
                    <a:p>
                      <a:pPr algn="r"/>
                      <a:r>
                        <a:rPr lang="en-US" sz="1200" b="0" i="0" u="none" strike="noStrike" kern="1200" baseline="0" dirty="0">
                          <a:solidFill>
                            <a:schemeClr val="dk1"/>
                          </a:solidFill>
                          <a:latin typeface="+mn-lt"/>
                          <a:ea typeface="+mn-ea"/>
                          <a:cs typeface="+mn-cs"/>
                        </a:rPr>
                        <a:t>595,508</a:t>
                      </a:r>
                    </a:p>
                    <a:p>
                      <a:pPr algn="r"/>
                      <a:r>
                        <a:rPr lang="en-US" sz="1200" b="0" i="0" u="none" strike="noStrike" kern="1200" baseline="0" dirty="0">
                          <a:solidFill>
                            <a:schemeClr val="dk1"/>
                          </a:solidFill>
                          <a:latin typeface="+mn-lt"/>
                          <a:ea typeface="+mn-ea"/>
                          <a:cs typeface="+mn-cs"/>
                        </a:rPr>
                        <a:t>  70,000</a:t>
                      </a:r>
                    </a:p>
                    <a:p>
                      <a:pPr algn="r"/>
                      <a:endParaRPr lang="en-US" sz="1200" b="0" i="0" u="none" strike="noStrike" kern="1200" baseline="0" dirty="0">
                        <a:solidFill>
                          <a:schemeClr val="dk1"/>
                        </a:solidFill>
                        <a:latin typeface="+mn-lt"/>
                        <a:ea typeface="+mn-ea"/>
                        <a:cs typeface="+mn-cs"/>
                      </a:endParaRPr>
                    </a:p>
                    <a:p>
                      <a:pPr algn="r"/>
                      <a:r>
                        <a:rPr lang="en-US" sz="1200" b="0" i="0" u="none" strike="noStrike" kern="1200" baseline="0" dirty="0">
                          <a:solidFill>
                            <a:schemeClr val="dk1"/>
                          </a:solidFill>
                          <a:latin typeface="+mn-lt"/>
                          <a:ea typeface="+mn-ea"/>
                          <a:cs typeface="+mn-cs"/>
                        </a:rPr>
                        <a:t>  68,000</a:t>
                      </a:r>
                      <a:endParaRPr lang="en-US" sz="1200" dirty="0"/>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2"/>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Total Benefits</a:t>
                      </a:r>
                      <a:r>
                        <a:rPr lang="en-US" sz="1200" b="1" i="0" u="none" strike="noStrike" kern="1200" baseline="30000" dirty="0">
                          <a:solidFill>
                            <a:schemeClr val="dk1"/>
                          </a:solidFill>
                          <a:latin typeface="+mn-lt"/>
                          <a:ea typeface="+mn-ea"/>
                          <a:cs typeface="+mn-cs"/>
                        </a:rPr>
                        <a:t>b</a:t>
                      </a:r>
                      <a:endParaRPr lang="en-US" sz="1200" b="1" baseline="30000" dirty="0"/>
                    </a:p>
                  </a:txBody>
                  <a:tcPr marL="127419" marR="127419"/>
                </a:tc>
                <a:tc>
                  <a:txBody>
                    <a:bodyPr/>
                    <a:lstStyle/>
                    <a:p>
                      <a:endParaRPr lang="en-US" sz="1200"/>
                    </a:p>
                  </a:txBody>
                  <a:tcPr marL="127419" marR="127419"/>
                </a:tc>
                <a:tc>
                  <a:txBody>
                    <a:bodyPr/>
                    <a:lstStyle/>
                    <a:p>
                      <a:pPr algn="r"/>
                      <a:r>
                        <a:rPr lang="en-US" sz="1200" b="1" i="0" u="none" strike="noStrike" kern="1200" baseline="0" dirty="0">
                          <a:solidFill>
                            <a:schemeClr val="dk1"/>
                          </a:solidFill>
                          <a:latin typeface="+mn-lt"/>
                          <a:ea typeface="+mn-ea"/>
                          <a:cs typeface="+mn-cs"/>
                        </a:rPr>
                        <a:t>638,000</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668,000</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699,800</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733,508</a:t>
                      </a:r>
                      <a:endParaRPr lang="en-US" sz="1200" b="1" dirty="0"/>
                    </a:p>
                  </a:txBody>
                  <a:tcPr marL="127419" marR="127419"/>
                </a:tc>
                <a:tc>
                  <a:txBody>
                    <a:bodyPr/>
                    <a:lstStyle/>
                    <a:p>
                      <a:pPr algn="r"/>
                      <a:endParaRPr lang="en-US" sz="1200" b="1" dirty="0"/>
                    </a:p>
                  </a:txBody>
                  <a:tcPr marL="127419" marR="127419"/>
                </a:tc>
                <a:extLst>
                  <a:ext uri="{0D108BD9-81ED-4DB2-BD59-A6C34878D82A}">
                    <a16:rowId xmlns="" xmlns:a16="http://schemas.microsoft.com/office/drawing/2014/main" val="2327742842"/>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Present Value Total Benefits</a:t>
                      </a:r>
                      <a:endParaRPr lang="en-US" sz="1200" b="1" baseline="30000" dirty="0"/>
                    </a:p>
                  </a:txBody>
                  <a:tcPr marL="127419" marR="127419"/>
                </a:tc>
                <a:tc>
                  <a:txBody>
                    <a:bodyPr/>
                    <a:lstStyle/>
                    <a:p>
                      <a:endParaRPr lang="en-US" sz="1200"/>
                    </a:p>
                  </a:txBody>
                  <a:tcPr marL="127419" marR="127419"/>
                </a:tc>
                <a:tc>
                  <a:txBody>
                    <a:bodyPr/>
                    <a:lstStyle/>
                    <a:p>
                      <a:pPr algn="r"/>
                      <a:r>
                        <a:rPr lang="en-US" sz="1200" b="1" i="0" u="none" strike="noStrike" kern="1200" baseline="0" dirty="0">
                          <a:solidFill>
                            <a:schemeClr val="dk1"/>
                          </a:solidFill>
                          <a:latin typeface="+mn-lt"/>
                          <a:ea typeface="+mn-ea"/>
                          <a:cs typeface="+mn-cs"/>
                        </a:rPr>
                        <a:t>601,887</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594,518</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587,566</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581,007</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2,364,978</a:t>
                      </a:r>
                      <a:endParaRPr lang="en-US" sz="1200" b="1" dirty="0"/>
                    </a:p>
                  </a:txBody>
                  <a:tcPr marL="127419" marR="127419"/>
                </a:tc>
                <a:extLst>
                  <a:ext uri="{0D108BD9-81ED-4DB2-BD59-A6C34878D82A}">
                    <a16:rowId xmlns="" xmlns:a16="http://schemas.microsoft.com/office/drawing/2014/main" val="10003"/>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Development Costs</a:t>
                      </a:r>
                      <a:endParaRPr lang="en-US" sz="1200" b="1" dirty="0"/>
                    </a:p>
                  </a:txBody>
                  <a:tcPr marL="127419" marR="127419"/>
                </a:tc>
                <a:tc>
                  <a:txBody>
                    <a:bodyPr/>
                    <a:lstStyle/>
                    <a:p>
                      <a:endParaRPr lang="en-US" sz="1200"/>
                    </a:p>
                  </a:txBody>
                  <a:tcPr marL="127419" marR="127419"/>
                </a:tc>
                <a:tc>
                  <a:txBody>
                    <a:bodyPr/>
                    <a:lstStyle/>
                    <a:p>
                      <a:pPr algn="r"/>
                      <a:endParaRPr lang="en-US" sz="1200" dirty="0"/>
                    </a:p>
                  </a:txBody>
                  <a:tcPr marL="127419" marR="127419"/>
                </a:tc>
                <a:tc>
                  <a:txBody>
                    <a:bodyPr/>
                    <a:lstStyle/>
                    <a:p>
                      <a:pPr algn="r"/>
                      <a:endParaRPr lang="en-US" sz="1200"/>
                    </a:p>
                  </a:txBody>
                  <a:tcPr marL="127419" marR="127419"/>
                </a:tc>
                <a:tc>
                  <a:txBody>
                    <a:bodyPr/>
                    <a:lstStyle/>
                    <a:p>
                      <a:pPr algn="r"/>
                      <a:endParaRPr lang="en-US" sz="1200" dirty="0"/>
                    </a:p>
                  </a:txBody>
                  <a:tcPr marL="127419" marR="127419"/>
                </a:tc>
                <a:tc>
                  <a:txBody>
                    <a:bodyPr/>
                    <a:lstStyle/>
                    <a:p>
                      <a:pPr algn="r"/>
                      <a:endParaRPr lang="en-US" sz="1200"/>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4"/>
                  </a:ext>
                </a:extLst>
              </a:tr>
              <a:tr h="897931">
                <a:tc>
                  <a:txBody>
                    <a:bodyPr/>
                    <a:lstStyle/>
                    <a:p>
                      <a:pPr marL="8890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2 servers @ $125,000</a:t>
                      </a:r>
                    </a:p>
                    <a:p>
                      <a:pPr marL="8890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Printer</a:t>
                      </a:r>
                    </a:p>
                    <a:p>
                      <a:pPr marL="8890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Software licenses</a:t>
                      </a:r>
                    </a:p>
                    <a:p>
                      <a:pPr marL="8890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Server software</a:t>
                      </a:r>
                    </a:p>
                    <a:p>
                      <a:pPr marL="8890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Development labor</a:t>
                      </a:r>
                      <a:endParaRPr lang="en-US" sz="1200" b="1" dirty="0"/>
                    </a:p>
                  </a:txBody>
                  <a:tcPr marL="127419" marR="127419"/>
                </a:tc>
                <a:tc>
                  <a:txBody>
                    <a:bodyPr/>
                    <a:lstStyle/>
                    <a:p>
                      <a:pPr algn="r"/>
                      <a:r>
                        <a:rPr lang="en-US" sz="1200" b="0" i="0" u="none" strike="noStrike" kern="1200" baseline="0" dirty="0">
                          <a:solidFill>
                            <a:schemeClr val="dk1"/>
                          </a:solidFill>
                          <a:latin typeface="+mn-lt"/>
                          <a:ea typeface="+mn-ea"/>
                          <a:cs typeface="+mn-cs"/>
                        </a:rPr>
                        <a:t>   250,000</a:t>
                      </a:r>
                    </a:p>
                    <a:p>
                      <a:pPr algn="r"/>
                      <a:r>
                        <a:rPr lang="en-US" sz="1200" b="0" i="0" u="none" strike="noStrike" kern="1200" baseline="0" dirty="0">
                          <a:solidFill>
                            <a:schemeClr val="dk1"/>
                          </a:solidFill>
                          <a:latin typeface="+mn-lt"/>
                          <a:ea typeface="+mn-ea"/>
                          <a:cs typeface="+mn-cs"/>
                        </a:rPr>
                        <a:t>   100,000</a:t>
                      </a:r>
                    </a:p>
                    <a:p>
                      <a:pPr algn="r"/>
                      <a:r>
                        <a:rPr lang="en-US" sz="1200" b="0" i="0" u="none" strike="noStrike" kern="1200" baseline="0" dirty="0">
                          <a:solidFill>
                            <a:schemeClr val="dk1"/>
                          </a:solidFill>
                          <a:latin typeface="+mn-lt"/>
                          <a:ea typeface="+mn-ea"/>
                          <a:cs typeface="+mn-cs"/>
                        </a:rPr>
                        <a:t>     34,825</a:t>
                      </a:r>
                    </a:p>
                    <a:p>
                      <a:pPr algn="r"/>
                      <a:r>
                        <a:rPr lang="en-US" sz="1200" b="0" i="0" u="none" strike="noStrike" kern="1200" baseline="0" dirty="0">
                          <a:solidFill>
                            <a:schemeClr val="dk1"/>
                          </a:solidFill>
                          <a:latin typeface="+mn-lt"/>
                          <a:ea typeface="+mn-ea"/>
                          <a:cs typeface="+mn-cs"/>
                        </a:rPr>
                        <a:t>     10,945</a:t>
                      </a:r>
                    </a:p>
                    <a:p>
                      <a:pPr algn="r"/>
                      <a:r>
                        <a:rPr lang="en-US" sz="1200" b="0" i="0" u="none" strike="noStrike" kern="1200" baseline="0" dirty="0">
                          <a:solidFill>
                            <a:schemeClr val="dk1"/>
                          </a:solidFill>
                          <a:latin typeface="+mn-lt"/>
                          <a:ea typeface="+mn-ea"/>
                          <a:cs typeface="+mn-cs"/>
                        </a:rPr>
                        <a:t>1,236,525</a:t>
                      </a:r>
                      <a:endParaRPr lang="en-US" sz="1200" dirty="0"/>
                    </a:p>
                  </a:txBody>
                  <a:tcPr marL="127419" marR="127419"/>
                </a:tc>
                <a:tc>
                  <a:txBody>
                    <a:bodyPr/>
                    <a:lstStyle/>
                    <a:p>
                      <a:pPr algn="r"/>
                      <a:r>
                        <a:rPr lang="en-US" sz="1200" dirty="0"/>
                        <a:t>0</a:t>
                      </a:r>
                    </a:p>
                    <a:p>
                      <a:pPr algn="r"/>
                      <a:r>
                        <a:rPr lang="en-US" sz="1200" dirty="0"/>
                        <a:t>0</a:t>
                      </a:r>
                    </a:p>
                    <a:p>
                      <a:pPr algn="r"/>
                      <a:r>
                        <a:rPr lang="en-US" sz="1200" dirty="0"/>
                        <a:t>0</a:t>
                      </a:r>
                    </a:p>
                    <a:p>
                      <a:pPr algn="r"/>
                      <a:r>
                        <a:rPr lang="en-US" sz="1200" dirty="0"/>
                        <a:t>0</a:t>
                      </a:r>
                    </a:p>
                    <a:p>
                      <a:pPr algn="r"/>
                      <a:r>
                        <a:rPr lang="en-US" sz="1200" dirty="0"/>
                        <a:t>0</a:t>
                      </a:r>
                    </a:p>
                  </a:txBody>
                  <a:tcPr marL="127419" marR="127419"/>
                </a:tc>
                <a:tc>
                  <a:txBody>
                    <a:bodyPr/>
                    <a:lstStyle/>
                    <a:p>
                      <a:pPr algn="r"/>
                      <a:r>
                        <a:rPr lang="en-US" sz="1200" dirty="0"/>
                        <a:t>0</a:t>
                      </a:r>
                    </a:p>
                    <a:p>
                      <a:pPr algn="r"/>
                      <a:r>
                        <a:rPr lang="en-US" sz="1200" dirty="0"/>
                        <a:t>0</a:t>
                      </a:r>
                    </a:p>
                    <a:p>
                      <a:pPr algn="r"/>
                      <a:r>
                        <a:rPr lang="en-US" sz="1200" dirty="0"/>
                        <a:t>0</a:t>
                      </a:r>
                    </a:p>
                    <a:p>
                      <a:pPr algn="r"/>
                      <a:r>
                        <a:rPr lang="en-US" sz="1200" dirty="0"/>
                        <a:t>0</a:t>
                      </a:r>
                    </a:p>
                    <a:p>
                      <a:pPr algn="r"/>
                      <a:r>
                        <a:rPr lang="en-US" sz="1200" dirty="0"/>
                        <a:t>0</a:t>
                      </a:r>
                    </a:p>
                  </a:txBody>
                  <a:tcPr marL="127419" marR="127419"/>
                </a:tc>
                <a:tc>
                  <a:txBody>
                    <a:bodyPr/>
                    <a:lstStyle/>
                    <a:p>
                      <a:pPr algn="r"/>
                      <a:r>
                        <a:rPr lang="en-US" sz="1200" dirty="0"/>
                        <a:t>0</a:t>
                      </a:r>
                    </a:p>
                    <a:p>
                      <a:pPr algn="r"/>
                      <a:r>
                        <a:rPr lang="en-US" sz="1200" dirty="0"/>
                        <a:t>0</a:t>
                      </a:r>
                    </a:p>
                    <a:p>
                      <a:pPr algn="r"/>
                      <a:r>
                        <a:rPr lang="en-US" sz="1200" dirty="0"/>
                        <a:t>0</a:t>
                      </a:r>
                    </a:p>
                    <a:p>
                      <a:pPr algn="r"/>
                      <a:r>
                        <a:rPr lang="en-US" sz="1200" dirty="0"/>
                        <a:t>0</a:t>
                      </a:r>
                    </a:p>
                    <a:p>
                      <a:pPr algn="r"/>
                      <a:r>
                        <a:rPr lang="en-US" sz="1200" dirty="0"/>
                        <a:t>0</a:t>
                      </a:r>
                    </a:p>
                  </a:txBody>
                  <a:tcPr marL="127419" marR="127419"/>
                </a:tc>
                <a:tc>
                  <a:txBody>
                    <a:bodyPr/>
                    <a:lstStyle/>
                    <a:p>
                      <a:pPr algn="r"/>
                      <a:r>
                        <a:rPr lang="en-US" sz="1200" dirty="0"/>
                        <a:t>0</a:t>
                      </a:r>
                    </a:p>
                    <a:p>
                      <a:pPr algn="r"/>
                      <a:r>
                        <a:rPr lang="en-US" sz="1200" dirty="0"/>
                        <a:t>0</a:t>
                      </a:r>
                    </a:p>
                    <a:p>
                      <a:pPr algn="r"/>
                      <a:r>
                        <a:rPr lang="en-US" sz="1200" dirty="0"/>
                        <a:t>0</a:t>
                      </a:r>
                    </a:p>
                    <a:p>
                      <a:pPr algn="r"/>
                      <a:r>
                        <a:rPr lang="en-US" sz="1200" dirty="0"/>
                        <a:t>0</a:t>
                      </a:r>
                    </a:p>
                    <a:p>
                      <a:pPr algn="r"/>
                      <a:r>
                        <a:rPr lang="en-US" sz="1200" dirty="0"/>
                        <a:t>0</a:t>
                      </a:r>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5"/>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Total Development Costs</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1,632,295</a:t>
                      </a:r>
                      <a:endParaRPr lang="en-US" sz="1200" b="1" dirty="0"/>
                    </a:p>
                  </a:txBody>
                  <a:tcPr marL="127419" marR="127419"/>
                </a:tc>
                <a:tc>
                  <a:txBody>
                    <a:bodyPr/>
                    <a:lstStyle/>
                    <a:p>
                      <a:pPr algn="r"/>
                      <a:r>
                        <a:rPr lang="en-US" sz="1200" b="1" dirty="0"/>
                        <a:t>0</a:t>
                      </a:r>
                    </a:p>
                  </a:txBody>
                  <a:tcPr marL="127419" marR="127419"/>
                </a:tc>
                <a:tc>
                  <a:txBody>
                    <a:bodyPr/>
                    <a:lstStyle/>
                    <a:p>
                      <a:pPr algn="r"/>
                      <a:r>
                        <a:rPr lang="en-US" sz="1200" b="1" dirty="0"/>
                        <a:t>0</a:t>
                      </a:r>
                    </a:p>
                  </a:txBody>
                  <a:tcPr marL="127419" marR="127419"/>
                </a:tc>
                <a:tc>
                  <a:txBody>
                    <a:bodyPr/>
                    <a:lstStyle/>
                    <a:p>
                      <a:pPr algn="r"/>
                      <a:r>
                        <a:rPr lang="en-US" sz="1200" b="1" dirty="0"/>
                        <a:t>0</a:t>
                      </a:r>
                    </a:p>
                  </a:txBody>
                  <a:tcPr marL="127419" marR="127419"/>
                </a:tc>
                <a:tc>
                  <a:txBody>
                    <a:bodyPr/>
                    <a:lstStyle/>
                    <a:p>
                      <a:pPr algn="r"/>
                      <a:r>
                        <a:rPr lang="en-US" sz="1200" b="1" dirty="0"/>
                        <a:t>0</a:t>
                      </a:r>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6"/>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Operational Costs</a:t>
                      </a:r>
                      <a:endParaRPr lang="en-US" sz="1200" b="1" dirty="0"/>
                    </a:p>
                  </a:txBody>
                  <a:tcPr marL="127419" marR="127419"/>
                </a:tc>
                <a:tc>
                  <a:txBody>
                    <a:bodyPr/>
                    <a:lstStyle/>
                    <a:p>
                      <a:pPr algn="r"/>
                      <a:endParaRPr lang="en-US" sz="1200" dirty="0"/>
                    </a:p>
                  </a:txBody>
                  <a:tcPr marL="127419" marR="127419"/>
                </a:tc>
                <a:tc>
                  <a:txBody>
                    <a:bodyPr/>
                    <a:lstStyle/>
                    <a:p>
                      <a:pPr algn="r"/>
                      <a:endParaRPr lang="en-US" sz="1200" b="1" dirty="0"/>
                    </a:p>
                  </a:txBody>
                  <a:tcPr marL="127419" marR="127419"/>
                </a:tc>
                <a:tc>
                  <a:txBody>
                    <a:bodyPr/>
                    <a:lstStyle/>
                    <a:p>
                      <a:pPr algn="r"/>
                      <a:endParaRPr lang="en-US" sz="1200" b="1" dirty="0"/>
                    </a:p>
                  </a:txBody>
                  <a:tcPr marL="127419" marR="127419"/>
                </a:tc>
                <a:tc>
                  <a:txBody>
                    <a:bodyPr/>
                    <a:lstStyle/>
                    <a:p>
                      <a:pPr algn="r"/>
                      <a:endParaRPr lang="en-US" sz="1200" b="1" dirty="0"/>
                    </a:p>
                  </a:txBody>
                  <a:tcPr marL="127419" marR="127419"/>
                </a:tc>
                <a:tc>
                  <a:txBody>
                    <a:bodyPr/>
                    <a:lstStyle/>
                    <a:p>
                      <a:pPr algn="r"/>
                      <a:endParaRPr lang="en-US" sz="1200" b="1" dirty="0"/>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7"/>
                  </a:ext>
                </a:extLst>
              </a:tr>
              <a:tr h="571411">
                <a:tc>
                  <a:txBody>
                    <a:bodyPr/>
                    <a:lstStyle/>
                    <a:p>
                      <a:pPr marL="0" marR="0" indent="11430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Hardware</a:t>
                      </a:r>
                    </a:p>
                    <a:p>
                      <a:pPr marL="0" marR="0" indent="11430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Software</a:t>
                      </a:r>
                    </a:p>
                    <a:p>
                      <a:pPr marL="0" marR="0" indent="11430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latin typeface="+mn-lt"/>
                          <a:ea typeface="+mn-ea"/>
                          <a:cs typeface="+mn-cs"/>
                        </a:rPr>
                        <a:t>Operational labor</a:t>
                      </a:r>
                      <a:endParaRPr lang="en-US" sz="1200" b="1" dirty="0"/>
                    </a:p>
                  </a:txBody>
                  <a:tcPr marL="127419" marR="127419"/>
                </a:tc>
                <a:tc>
                  <a:txBody>
                    <a:bodyPr/>
                    <a:lstStyle/>
                    <a:p>
                      <a:pPr algn="r"/>
                      <a:endParaRPr lang="en-US" sz="1200" dirty="0"/>
                    </a:p>
                  </a:txBody>
                  <a:tcPr marL="127419" marR="127419"/>
                </a:tc>
                <a:tc>
                  <a:txBody>
                    <a:bodyPr/>
                    <a:lstStyle/>
                    <a:p>
                      <a:pPr algn="r"/>
                      <a:r>
                        <a:rPr lang="en-US" sz="1200" b="0" i="0" u="none" strike="noStrike" kern="1200" baseline="0" dirty="0">
                          <a:solidFill>
                            <a:schemeClr val="dk1"/>
                          </a:solidFill>
                          <a:latin typeface="+mn-lt"/>
                          <a:ea typeface="+mn-ea"/>
                          <a:cs typeface="+mn-cs"/>
                        </a:rPr>
                        <a:t>  50,000</a:t>
                      </a:r>
                    </a:p>
                    <a:p>
                      <a:pPr algn="r"/>
                      <a:r>
                        <a:rPr lang="en-US" sz="1200" b="0" i="0" u="none" strike="noStrike" kern="1200" baseline="0" dirty="0">
                          <a:solidFill>
                            <a:schemeClr val="dk1"/>
                          </a:solidFill>
                          <a:latin typeface="+mn-lt"/>
                          <a:ea typeface="+mn-ea"/>
                          <a:cs typeface="+mn-cs"/>
                        </a:rPr>
                        <a:t>  20,000</a:t>
                      </a:r>
                    </a:p>
                    <a:p>
                      <a:pPr algn="r"/>
                      <a:r>
                        <a:rPr lang="en-US" sz="1200" b="0" i="0" u="none" strike="noStrike" kern="1200" baseline="0" dirty="0">
                          <a:solidFill>
                            <a:schemeClr val="dk1"/>
                          </a:solidFill>
                          <a:latin typeface="+mn-lt"/>
                          <a:ea typeface="+mn-ea"/>
                          <a:cs typeface="+mn-cs"/>
                        </a:rPr>
                        <a:t>115,000</a:t>
                      </a:r>
                      <a:endParaRPr lang="en-US" sz="1200" b="1" dirty="0"/>
                    </a:p>
                  </a:txBody>
                  <a:tcPr marL="127419" marR="127419"/>
                </a:tc>
                <a:tc>
                  <a:txBody>
                    <a:bodyPr/>
                    <a:lstStyle/>
                    <a:p>
                      <a:pPr algn="r"/>
                      <a:r>
                        <a:rPr lang="en-US" sz="1200" b="0" i="0" u="none" strike="noStrike" kern="1200" baseline="0" dirty="0">
                          <a:solidFill>
                            <a:schemeClr val="dk1"/>
                          </a:solidFill>
                          <a:latin typeface="+mn-lt"/>
                          <a:ea typeface="+mn-ea"/>
                          <a:cs typeface="+mn-cs"/>
                        </a:rPr>
                        <a:t>  50,000</a:t>
                      </a:r>
                    </a:p>
                    <a:p>
                      <a:pPr algn="r"/>
                      <a:r>
                        <a:rPr lang="en-US" sz="1200" b="0" i="0" u="none" strike="noStrike" kern="1200" baseline="0" dirty="0">
                          <a:solidFill>
                            <a:schemeClr val="dk1"/>
                          </a:solidFill>
                          <a:latin typeface="+mn-lt"/>
                          <a:ea typeface="+mn-ea"/>
                          <a:cs typeface="+mn-cs"/>
                        </a:rPr>
                        <a:t>  20,000</a:t>
                      </a:r>
                    </a:p>
                    <a:p>
                      <a:pPr algn="r"/>
                      <a:r>
                        <a:rPr lang="en-US" sz="1200" b="0" i="0" u="none" strike="noStrike" kern="1200" baseline="0" dirty="0">
                          <a:solidFill>
                            <a:schemeClr val="dk1"/>
                          </a:solidFill>
                          <a:latin typeface="+mn-lt"/>
                          <a:ea typeface="+mn-ea"/>
                          <a:cs typeface="+mn-cs"/>
                        </a:rPr>
                        <a:t>119,600</a:t>
                      </a:r>
                      <a:endParaRPr lang="en-US" sz="1200" b="1" dirty="0"/>
                    </a:p>
                  </a:txBody>
                  <a:tcPr marL="127419" marR="127419"/>
                </a:tc>
                <a:tc>
                  <a:txBody>
                    <a:bodyPr/>
                    <a:lstStyle/>
                    <a:p>
                      <a:pPr algn="r"/>
                      <a:r>
                        <a:rPr lang="en-US" sz="1200" b="0" i="0" u="none" strike="noStrike" kern="1200" baseline="0" dirty="0">
                          <a:solidFill>
                            <a:schemeClr val="dk1"/>
                          </a:solidFill>
                          <a:latin typeface="+mn-lt"/>
                          <a:ea typeface="+mn-ea"/>
                          <a:cs typeface="+mn-cs"/>
                        </a:rPr>
                        <a:t>  50,000</a:t>
                      </a:r>
                    </a:p>
                    <a:p>
                      <a:pPr algn="r"/>
                      <a:r>
                        <a:rPr lang="en-US" sz="1200" b="0" i="0" u="none" strike="noStrike" kern="1200" baseline="0" dirty="0">
                          <a:solidFill>
                            <a:schemeClr val="dk1"/>
                          </a:solidFill>
                          <a:latin typeface="+mn-lt"/>
                          <a:ea typeface="+mn-ea"/>
                          <a:cs typeface="+mn-cs"/>
                        </a:rPr>
                        <a:t>  20,000</a:t>
                      </a:r>
                    </a:p>
                    <a:p>
                      <a:pPr algn="r"/>
                      <a:r>
                        <a:rPr lang="en-US" sz="1200" b="0" i="0" u="none" strike="noStrike" kern="1200" baseline="0" dirty="0">
                          <a:solidFill>
                            <a:schemeClr val="dk1"/>
                          </a:solidFill>
                          <a:latin typeface="+mn-lt"/>
                          <a:ea typeface="+mn-ea"/>
                          <a:cs typeface="+mn-cs"/>
                        </a:rPr>
                        <a:t>124,384</a:t>
                      </a:r>
                      <a:endParaRPr lang="en-US" sz="1200" b="1" dirty="0"/>
                    </a:p>
                  </a:txBody>
                  <a:tcPr marL="127419" marR="127419"/>
                </a:tc>
                <a:tc>
                  <a:txBody>
                    <a:bodyPr/>
                    <a:lstStyle/>
                    <a:p>
                      <a:pPr algn="r"/>
                      <a:r>
                        <a:rPr lang="en-US" sz="1200" b="0" i="0" u="none" strike="noStrike" kern="1200" baseline="0" dirty="0">
                          <a:solidFill>
                            <a:schemeClr val="dk1"/>
                          </a:solidFill>
                          <a:latin typeface="+mn-lt"/>
                          <a:ea typeface="+mn-ea"/>
                          <a:cs typeface="+mn-cs"/>
                        </a:rPr>
                        <a:t>  50,000</a:t>
                      </a:r>
                    </a:p>
                    <a:p>
                      <a:pPr algn="r"/>
                      <a:r>
                        <a:rPr lang="en-US" sz="1200" b="0" i="0" u="none" strike="noStrike" kern="1200" baseline="0" dirty="0">
                          <a:solidFill>
                            <a:schemeClr val="dk1"/>
                          </a:solidFill>
                          <a:latin typeface="+mn-lt"/>
                          <a:ea typeface="+mn-ea"/>
                          <a:cs typeface="+mn-cs"/>
                        </a:rPr>
                        <a:t>  20,000</a:t>
                      </a:r>
                    </a:p>
                    <a:p>
                      <a:pPr algn="r"/>
                      <a:r>
                        <a:rPr lang="en-US" sz="1200" b="0" i="0" u="none" strike="noStrike" kern="1200" baseline="0" dirty="0">
                          <a:solidFill>
                            <a:schemeClr val="dk1"/>
                          </a:solidFill>
                          <a:latin typeface="+mn-lt"/>
                          <a:ea typeface="+mn-ea"/>
                          <a:cs typeface="+mn-cs"/>
                        </a:rPr>
                        <a:t>129,359</a:t>
                      </a:r>
                      <a:endParaRPr lang="en-US" sz="1200" b="1" dirty="0"/>
                    </a:p>
                  </a:txBody>
                  <a:tcPr marL="127419" marR="127419"/>
                </a:tc>
                <a:tc>
                  <a:txBody>
                    <a:bodyPr/>
                    <a:lstStyle/>
                    <a:p>
                      <a:pPr algn="r"/>
                      <a:endParaRPr lang="en-US" sz="1200" dirty="0"/>
                    </a:p>
                  </a:txBody>
                  <a:tcPr marL="127419" marR="127419"/>
                </a:tc>
                <a:extLst>
                  <a:ext uri="{0D108BD9-81ED-4DB2-BD59-A6C34878D82A}">
                    <a16:rowId xmlns="" xmlns:a16="http://schemas.microsoft.com/office/drawing/2014/main" val="10008"/>
                  </a:ext>
                </a:extLst>
              </a:tr>
              <a:tr h="2448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Total Operational Costs</a:t>
                      </a:r>
                      <a:endParaRPr lang="en-US" sz="1200" b="1" dirty="0"/>
                    </a:p>
                  </a:txBody>
                  <a:tcPr marL="127419" marR="127419"/>
                </a:tc>
                <a:tc>
                  <a:txBody>
                    <a:bodyPr/>
                    <a:lstStyle/>
                    <a:p>
                      <a:pPr algn="r"/>
                      <a:endParaRPr lang="en-US" sz="1200" dirty="0"/>
                    </a:p>
                  </a:txBody>
                  <a:tcPr marL="127419" marR="127419"/>
                </a:tc>
                <a:tc>
                  <a:txBody>
                    <a:bodyPr/>
                    <a:lstStyle/>
                    <a:p>
                      <a:pPr algn="r"/>
                      <a:r>
                        <a:rPr lang="en-US" sz="1200" b="1" i="0" u="none" strike="noStrike" kern="1200" baseline="0" dirty="0">
                          <a:solidFill>
                            <a:schemeClr val="dk1"/>
                          </a:solidFill>
                          <a:latin typeface="+mn-lt"/>
                          <a:ea typeface="+mn-ea"/>
                          <a:cs typeface="+mn-cs"/>
                        </a:rPr>
                        <a:t>185,000</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189,600</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194,384</a:t>
                      </a:r>
                      <a:endParaRPr lang="en-US" sz="1200" b="1" dirty="0"/>
                    </a:p>
                  </a:txBody>
                  <a:tcPr marL="127419" marR="127419"/>
                </a:tc>
                <a:tc>
                  <a:txBody>
                    <a:bodyPr/>
                    <a:lstStyle/>
                    <a:p>
                      <a:pPr algn="r"/>
                      <a:r>
                        <a:rPr lang="en-US" sz="1200" b="1" i="0" u="none" strike="noStrike" kern="1200" baseline="0" dirty="0">
                          <a:solidFill>
                            <a:schemeClr val="dk1"/>
                          </a:solidFill>
                          <a:latin typeface="+mn-lt"/>
                          <a:ea typeface="+mn-ea"/>
                          <a:cs typeface="+mn-cs"/>
                        </a:rPr>
                        <a:t>199,359</a:t>
                      </a:r>
                      <a:endParaRPr lang="en-US" sz="1200" b="1" dirty="0"/>
                    </a:p>
                  </a:txBody>
                  <a:tcPr marL="127419" marR="127419"/>
                </a:tc>
                <a:tc>
                  <a:txBody>
                    <a:bodyPr/>
                    <a:lstStyle/>
                    <a:p>
                      <a:pPr algn="r"/>
                      <a:endParaRPr lang="en-US" sz="1200" b="1" dirty="0"/>
                    </a:p>
                  </a:txBody>
                  <a:tcPr marL="127419" marR="127419"/>
                </a:tc>
                <a:extLst>
                  <a:ext uri="{0D108BD9-81ED-4DB2-BD59-A6C34878D82A}">
                    <a16:rowId xmlns="" xmlns:a16="http://schemas.microsoft.com/office/drawing/2014/main" val="10009"/>
                  </a:ext>
                </a:extLst>
              </a:tr>
            </a:tbl>
          </a:graphicData>
        </a:graphic>
      </p:graphicFrame>
      <p:sp>
        <p:nvSpPr>
          <p:cNvPr id="4" name="Slide Number Placeholder 3"/>
          <p:cNvSpPr>
            <a:spLocks noGrp="1"/>
          </p:cNvSpPr>
          <p:nvPr>
            <p:ph type="sldNum" sz="quarter" idx="11"/>
          </p:nvPr>
        </p:nvSpPr>
        <p:spPr/>
        <p:txBody>
          <a:bodyPr/>
          <a:lstStyle/>
          <a:p>
            <a:r>
              <a:rPr lang="en-US" smtClean="0"/>
              <a:t>1-</a:t>
            </a:r>
            <a:fld id="{D06C706D-0964-7842-B7B8-C5D733700528}" type="slidenum">
              <a:rPr lang="en-US" smtClean="0"/>
              <a:pPr/>
              <a:t>40</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489853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55D677-E853-064E-9EAF-B05084A2B3A2}"/>
              </a:ext>
            </a:extLst>
          </p:cNvPr>
          <p:cNvSpPr>
            <a:spLocks noGrp="1"/>
          </p:cNvSpPr>
          <p:nvPr>
            <p:ph type="title"/>
          </p:nvPr>
        </p:nvSpPr>
        <p:spPr/>
        <p:txBody>
          <a:bodyPr/>
          <a:lstStyle/>
          <a:p>
            <a:r>
              <a:rPr lang="en-US" dirty="0" smtClean="0"/>
              <a:t>Cost-Benefit Analysis </a:t>
            </a:r>
            <a:r>
              <a:rPr lang="en-US" sz="2000" dirty="0" smtClean="0"/>
              <a:t>(2 of 2)</a:t>
            </a:r>
            <a:endParaRPr lang="en-US" sz="2000" dirty="0"/>
          </a:p>
        </p:txBody>
      </p:sp>
      <p:graphicFrame>
        <p:nvGraphicFramePr>
          <p:cNvPr id="9" name="Content Placeholder 8" descr="Table is accessible to screenreaders"/>
          <p:cNvGraphicFramePr>
            <a:graphicFrameLocks noGrp="1"/>
          </p:cNvGraphicFramePr>
          <p:nvPr>
            <p:ph sz="quarter" idx="12"/>
            <p:extLst/>
          </p:nvPr>
        </p:nvGraphicFramePr>
        <p:xfrm>
          <a:off x="406400" y="1752600"/>
          <a:ext cx="11379823" cy="2068573"/>
        </p:xfrm>
        <a:graphic>
          <a:graphicData uri="http://schemas.openxmlformats.org/drawingml/2006/table">
            <a:tbl>
              <a:tblPr firstRow="1" bandRow="1">
                <a:tableStyleId>{5C22544A-7EE6-4342-B048-85BDC9FD1C3A}</a:tableStyleId>
              </a:tblPr>
              <a:tblGrid>
                <a:gridCol w="3016290">
                  <a:extLst>
                    <a:ext uri="{9D8B030D-6E8A-4147-A177-3AD203B41FA5}">
                      <a16:colId xmlns="" xmlns:a16="http://schemas.microsoft.com/office/drawing/2014/main" val="20000"/>
                    </a:ext>
                  </a:extLst>
                </a:gridCol>
                <a:gridCol w="1410466">
                  <a:extLst>
                    <a:ext uri="{9D8B030D-6E8A-4147-A177-3AD203B41FA5}">
                      <a16:colId xmlns="" xmlns:a16="http://schemas.microsoft.com/office/drawing/2014/main" val="20001"/>
                    </a:ext>
                  </a:extLst>
                </a:gridCol>
                <a:gridCol w="1272859">
                  <a:extLst>
                    <a:ext uri="{9D8B030D-6E8A-4147-A177-3AD203B41FA5}">
                      <a16:colId xmlns="" xmlns:a16="http://schemas.microsoft.com/office/drawing/2014/main" val="20002"/>
                    </a:ext>
                  </a:extLst>
                </a:gridCol>
                <a:gridCol w="1444868">
                  <a:extLst>
                    <a:ext uri="{9D8B030D-6E8A-4147-A177-3AD203B41FA5}">
                      <a16:colId xmlns="" xmlns:a16="http://schemas.microsoft.com/office/drawing/2014/main" val="20003"/>
                    </a:ext>
                  </a:extLst>
                </a:gridCol>
                <a:gridCol w="1444868">
                  <a:extLst>
                    <a:ext uri="{9D8B030D-6E8A-4147-A177-3AD203B41FA5}">
                      <a16:colId xmlns="" xmlns:a16="http://schemas.microsoft.com/office/drawing/2014/main" val="20004"/>
                    </a:ext>
                  </a:extLst>
                </a:gridCol>
                <a:gridCol w="1427667">
                  <a:extLst>
                    <a:ext uri="{9D8B030D-6E8A-4147-A177-3AD203B41FA5}">
                      <a16:colId xmlns="" xmlns:a16="http://schemas.microsoft.com/office/drawing/2014/main" val="20005"/>
                    </a:ext>
                  </a:extLst>
                </a:gridCol>
                <a:gridCol w="1362805">
                  <a:extLst>
                    <a:ext uri="{9D8B030D-6E8A-4147-A177-3AD203B41FA5}">
                      <a16:colId xmlns="" xmlns:a16="http://schemas.microsoft.com/office/drawing/2014/main" val="20006"/>
                    </a:ext>
                  </a:extLst>
                </a:gridCol>
              </a:tblGrid>
              <a:tr h="339081">
                <a:tc>
                  <a:txBody>
                    <a:bodyPr/>
                    <a:lstStyle/>
                    <a:p>
                      <a:endParaRPr lang="en-US" sz="1200" dirty="0"/>
                    </a:p>
                  </a:txBody>
                  <a:tcPr marL="142767" marR="142767"/>
                </a:tc>
                <a:tc>
                  <a:txBody>
                    <a:bodyPr/>
                    <a:lstStyle/>
                    <a:p>
                      <a:pPr algn="r"/>
                      <a:r>
                        <a:rPr lang="en-US" sz="1200" b="1" i="0" u="none" strike="noStrike" kern="1200" baseline="0" dirty="0" smtClean="0">
                          <a:solidFill>
                            <a:schemeClr val="lt1"/>
                          </a:solidFill>
                          <a:latin typeface="+mn-lt"/>
                          <a:ea typeface="+mn-ea"/>
                          <a:cs typeface="+mn-cs"/>
                        </a:rPr>
                        <a:t>2022</a:t>
                      </a:r>
                      <a:endParaRPr lang="en-US" sz="1200" b="1" dirty="0"/>
                    </a:p>
                  </a:txBody>
                  <a:tcPr marL="142767" marR="142767"/>
                </a:tc>
                <a:tc>
                  <a:txBody>
                    <a:bodyPr/>
                    <a:lstStyle/>
                    <a:p>
                      <a:pPr algn="r"/>
                      <a:r>
                        <a:rPr lang="en-US" sz="1200" b="1" i="0" u="none" strike="noStrike" kern="1200" baseline="0" dirty="0" smtClean="0">
                          <a:solidFill>
                            <a:schemeClr val="lt1"/>
                          </a:solidFill>
                          <a:latin typeface="+mn-lt"/>
                          <a:ea typeface="+mn-ea"/>
                          <a:cs typeface="+mn-cs"/>
                        </a:rPr>
                        <a:t>2023</a:t>
                      </a:r>
                      <a:endParaRPr lang="en-US" sz="1200" b="1" dirty="0"/>
                    </a:p>
                  </a:txBody>
                  <a:tcPr marL="142767" marR="142767"/>
                </a:tc>
                <a:tc>
                  <a:txBody>
                    <a:bodyPr/>
                    <a:lstStyle/>
                    <a:p>
                      <a:pPr algn="r"/>
                      <a:r>
                        <a:rPr lang="en-US" sz="1200" b="1" i="0" u="none" strike="noStrike" kern="1200" baseline="0" dirty="0" smtClean="0">
                          <a:solidFill>
                            <a:schemeClr val="lt1"/>
                          </a:solidFill>
                          <a:latin typeface="+mn-lt"/>
                          <a:ea typeface="+mn-ea"/>
                          <a:cs typeface="+mn-cs"/>
                        </a:rPr>
                        <a:t>2024</a:t>
                      </a:r>
                      <a:endParaRPr lang="en-US" sz="1200" b="1" dirty="0"/>
                    </a:p>
                  </a:txBody>
                  <a:tcPr marL="142767" marR="142767"/>
                </a:tc>
                <a:tc>
                  <a:txBody>
                    <a:bodyPr/>
                    <a:lstStyle/>
                    <a:p>
                      <a:pPr algn="r"/>
                      <a:r>
                        <a:rPr lang="en-US" sz="1200" b="1" i="0" u="none" strike="noStrike" kern="1200" baseline="0" dirty="0">
                          <a:solidFill>
                            <a:schemeClr val="lt1"/>
                          </a:solidFill>
                          <a:latin typeface="+mn-lt"/>
                          <a:ea typeface="+mn-ea"/>
                          <a:cs typeface="+mn-cs"/>
                        </a:rPr>
                        <a:t>2022</a:t>
                      </a:r>
                      <a:endParaRPr lang="en-US" sz="1200" b="1" dirty="0"/>
                    </a:p>
                  </a:txBody>
                  <a:tcPr marL="142767" marR="142767"/>
                </a:tc>
                <a:tc>
                  <a:txBody>
                    <a:bodyPr/>
                    <a:lstStyle/>
                    <a:p>
                      <a:pPr algn="r"/>
                      <a:r>
                        <a:rPr lang="en-US" sz="1200" b="1" i="0" u="none" strike="noStrike" kern="1200" baseline="0" dirty="0" smtClean="0">
                          <a:solidFill>
                            <a:schemeClr val="lt1"/>
                          </a:solidFill>
                          <a:latin typeface="+mn-lt"/>
                          <a:ea typeface="+mn-ea"/>
                          <a:cs typeface="+mn-cs"/>
                        </a:rPr>
                        <a:t>2025</a:t>
                      </a:r>
                      <a:endParaRPr lang="en-US" sz="1200" b="1" dirty="0"/>
                    </a:p>
                  </a:txBody>
                  <a:tcPr marL="142767" marR="142767"/>
                </a:tc>
                <a:tc>
                  <a:txBody>
                    <a:bodyPr/>
                    <a:lstStyle/>
                    <a:p>
                      <a:pPr algn="r"/>
                      <a:r>
                        <a:rPr lang="en-US" sz="1200" b="1" i="0" u="none" strike="noStrike" kern="1200" baseline="0" dirty="0">
                          <a:solidFill>
                            <a:schemeClr val="lt1"/>
                          </a:solidFill>
                          <a:latin typeface="+mn-lt"/>
                          <a:ea typeface="+mn-ea"/>
                          <a:cs typeface="+mn-cs"/>
                        </a:rPr>
                        <a:t>Total</a:t>
                      </a:r>
                      <a:endParaRPr lang="en-US" sz="1200" b="1" dirty="0"/>
                    </a:p>
                  </a:txBody>
                  <a:tcPr marL="142767" marR="142767"/>
                </a:tc>
                <a:extLst>
                  <a:ext uri="{0D108BD9-81ED-4DB2-BD59-A6C34878D82A}">
                    <a16:rowId xmlns="" xmlns:a16="http://schemas.microsoft.com/office/drawing/2014/main" val="10000"/>
                  </a:ext>
                </a:extLst>
              </a:tr>
              <a:tr h="436861">
                <a:tc>
                  <a:txBody>
                    <a:bodyPr/>
                    <a:lstStyle/>
                    <a:p>
                      <a:r>
                        <a:rPr lang="en-US" sz="1200" b="1" i="0" u="none" strike="noStrike" kern="1200" baseline="0" dirty="0">
                          <a:solidFill>
                            <a:schemeClr val="dk1"/>
                          </a:solidFill>
                          <a:latin typeface="+mn-lt"/>
                          <a:ea typeface="+mn-ea"/>
                          <a:cs typeface="+mn-cs"/>
                        </a:rPr>
                        <a:t>Total Costs</a:t>
                      </a:r>
                      <a:endParaRPr lang="en-US" sz="1200" b="1" dirty="0"/>
                    </a:p>
                  </a:txBody>
                  <a:tcPr marL="142767" marR="142767"/>
                </a:tc>
                <a:tc>
                  <a:txBody>
                    <a:bodyPr/>
                    <a:lstStyle/>
                    <a:p>
                      <a:pPr algn="r"/>
                      <a:r>
                        <a:rPr lang="en-US" sz="1200" b="1" i="0" u="none" strike="noStrike" kern="1200" baseline="0" dirty="0">
                          <a:solidFill>
                            <a:schemeClr val="dk1"/>
                          </a:solidFill>
                          <a:latin typeface="+mn-lt"/>
                          <a:ea typeface="+mn-ea"/>
                          <a:cs typeface="+mn-cs"/>
                        </a:rPr>
                        <a:t>1,632,295</a:t>
                      </a:r>
                      <a:endParaRPr lang="en-US" sz="1200" b="1" dirty="0"/>
                    </a:p>
                  </a:txBody>
                  <a:tcPr marL="142767" marR="142767"/>
                </a:tc>
                <a:tc>
                  <a:txBody>
                    <a:bodyPr/>
                    <a:lstStyle/>
                    <a:p>
                      <a:pPr algn="r"/>
                      <a:r>
                        <a:rPr lang="en-US" sz="1200" b="1" i="0" u="none" strike="noStrike" kern="1200" baseline="0" dirty="0">
                          <a:solidFill>
                            <a:schemeClr val="dk1"/>
                          </a:solidFill>
                          <a:latin typeface="+mn-lt"/>
                          <a:ea typeface="+mn-ea"/>
                          <a:cs typeface="+mn-cs"/>
                        </a:rPr>
                        <a:t>185,000</a:t>
                      </a:r>
                      <a:endParaRPr lang="en-US" sz="1200" b="1" dirty="0"/>
                    </a:p>
                  </a:txBody>
                  <a:tcPr marL="142767" marR="142767"/>
                </a:tc>
                <a:tc>
                  <a:txBody>
                    <a:bodyPr/>
                    <a:lstStyle/>
                    <a:p>
                      <a:pPr algn="r"/>
                      <a:r>
                        <a:rPr lang="en-US" sz="1200" b="1" i="0" u="none" strike="noStrike" kern="1200" baseline="0" dirty="0">
                          <a:solidFill>
                            <a:schemeClr val="dk1"/>
                          </a:solidFill>
                          <a:latin typeface="+mn-lt"/>
                          <a:ea typeface="+mn-ea"/>
                          <a:cs typeface="+mn-cs"/>
                        </a:rPr>
                        <a:t>189,600</a:t>
                      </a:r>
                      <a:endParaRPr lang="en-US" sz="1200" b="1" dirty="0"/>
                    </a:p>
                  </a:txBody>
                  <a:tcPr marL="142767" marR="142767"/>
                </a:tc>
                <a:tc>
                  <a:txBody>
                    <a:bodyPr/>
                    <a:lstStyle/>
                    <a:p>
                      <a:pPr algn="r"/>
                      <a:r>
                        <a:rPr lang="en-US" sz="1200" b="1" i="0" u="none" strike="noStrike" kern="1200" baseline="0" dirty="0">
                          <a:solidFill>
                            <a:schemeClr val="dk1"/>
                          </a:solidFill>
                          <a:latin typeface="+mn-lt"/>
                          <a:ea typeface="+mn-ea"/>
                          <a:cs typeface="+mn-cs"/>
                        </a:rPr>
                        <a:t>194,384</a:t>
                      </a:r>
                      <a:endParaRPr lang="en-US" sz="1200" b="1" dirty="0"/>
                    </a:p>
                  </a:txBody>
                  <a:tcPr marL="142767" marR="142767"/>
                </a:tc>
                <a:tc>
                  <a:txBody>
                    <a:bodyPr/>
                    <a:lstStyle/>
                    <a:p>
                      <a:pPr algn="r"/>
                      <a:r>
                        <a:rPr lang="en-US" sz="1200" b="1" i="0" u="none" strike="noStrike" kern="1200" baseline="0" dirty="0">
                          <a:solidFill>
                            <a:schemeClr val="dk1"/>
                          </a:solidFill>
                          <a:latin typeface="+mn-lt"/>
                          <a:ea typeface="+mn-ea"/>
                          <a:cs typeface="+mn-cs"/>
                        </a:rPr>
                        <a:t>199,359</a:t>
                      </a:r>
                      <a:endParaRPr lang="en-US" sz="1200" b="1" dirty="0"/>
                    </a:p>
                  </a:txBody>
                  <a:tcPr marL="142767" marR="142767"/>
                </a:tc>
                <a:tc>
                  <a:txBody>
                    <a:bodyPr/>
                    <a:lstStyle/>
                    <a:p>
                      <a:pPr algn="r"/>
                      <a:endParaRPr lang="en-US" sz="1200" b="1" dirty="0"/>
                    </a:p>
                  </a:txBody>
                  <a:tcPr marL="142767" marR="142767"/>
                </a:tc>
                <a:extLst>
                  <a:ext uri="{0D108BD9-81ED-4DB2-BD59-A6C34878D82A}">
                    <a16:rowId xmlns="" xmlns:a16="http://schemas.microsoft.com/office/drawing/2014/main" val="10001"/>
                  </a:ext>
                </a:extLst>
              </a:tr>
              <a:tr h="538596">
                <a:tc>
                  <a:txBody>
                    <a:bodyPr/>
                    <a:lstStyle/>
                    <a:p>
                      <a:r>
                        <a:rPr lang="en-US" sz="1200" b="1" dirty="0"/>
                        <a:t>Present</a:t>
                      </a:r>
                      <a:r>
                        <a:rPr lang="en-US" sz="1200" b="1" baseline="0" dirty="0"/>
                        <a:t> Value Total Costs</a:t>
                      </a:r>
                      <a:endParaRPr lang="en-US" sz="1200" b="1" dirty="0"/>
                    </a:p>
                  </a:txBody>
                  <a:tcPr marL="142767" marR="142767"/>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1,632,295</a:t>
                      </a:r>
                      <a:endParaRPr lang="en-US" sz="1200" b="1" dirty="0"/>
                    </a:p>
                  </a:txBody>
                  <a:tcPr marL="142767" marR="142767"/>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mn-cs"/>
                        </a:rPr>
                        <a:t>174,528</a:t>
                      </a:r>
                      <a:endParaRPr lang="en-US" sz="1200" b="1" dirty="0"/>
                    </a:p>
                  </a:txBody>
                  <a:tcPr marL="142767" marR="142767"/>
                </a:tc>
                <a:tc>
                  <a:txBody>
                    <a:bodyPr/>
                    <a:lstStyle/>
                    <a:p>
                      <a:pPr algn="r"/>
                      <a:r>
                        <a:rPr lang="en-US" sz="1200" b="1" dirty="0"/>
                        <a:t>168,743</a:t>
                      </a:r>
                    </a:p>
                  </a:txBody>
                  <a:tcPr marL="142767" marR="142767"/>
                </a:tc>
                <a:tc>
                  <a:txBody>
                    <a:bodyPr/>
                    <a:lstStyle/>
                    <a:p>
                      <a:pPr algn="r"/>
                      <a:r>
                        <a:rPr lang="en-US" sz="1200" b="1" dirty="0"/>
                        <a:t>163,209</a:t>
                      </a:r>
                    </a:p>
                  </a:txBody>
                  <a:tcPr marL="142767" marR="142767"/>
                </a:tc>
                <a:tc>
                  <a:txBody>
                    <a:bodyPr/>
                    <a:lstStyle/>
                    <a:p>
                      <a:pPr algn="r"/>
                      <a:r>
                        <a:rPr lang="en-US" sz="1200" b="1" dirty="0"/>
                        <a:t>157,911</a:t>
                      </a:r>
                    </a:p>
                  </a:txBody>
                  <a:tcPr marL="142767" marR="142767"/>
                </a:tc>
                <a:tc>
                  <a:txBody>
                    <a:bodyPr/>
                    <a:lstStyle/>
                    <a:p>
                      <a:pPr algn="r"/>
                      <a:r>
                        <a:rPr lang="en-US" sz="1200" b="1" dirty="0"/>
                        <a:t>2,296,686</a:t>
                      </a:r>
                    </a:p>
                  </a:txBody>
                  <a:tcPr marL="142767" marR="142767"/>
                </a:tc>
                <a:extLst>
                  <a:ext uri="{0D108BD9-81ED-4DB2-BD59-A6C34878D82A}">
                    <a16:rowId xmlns="" xmlns:a16="http://schemas.microsoft.com/office/drawing/2014/main" val="10002"/>
                  </a:ext>
                </a:extLst>
              </a:tr>
              <a:tr h="754035">
                <a:tc>
                  <a:txBody>
                    <a:bodyPr/>
                    <a:lstStyle/>
                    <a:p>
                      <a:r>
                        <a:rPr lang="en-US" sz="1200" b="1" dirty="0"/>
                        <a:t>NPV (PV Total Benefits</a:t>
                      </a:r>
                      <a:r>
                        <a:rPr lang="en-US" sz="1200" b="1" baseline="0" dirty="0"/>
                        <a:t> − PV Total Costs </a:t>
                      </a:r>
                      <a:r>
                        <a:rPr lang="en-US" sz="1200" b="1" dirty="0"/>
                        <a:t>)</a:t>
                      </a:r>
                    </a:p>
                  </a:txBody>
                  <a:tcPr marL="142767" marR="142767"/>
                </a:tc>
                <a:tc>
                  <a:txBody>
                    <a:bodyPr/>
                    <a:lstStyle/>
                    <a:p>
                      <a:pPr algn="r"/>
                      <a:endParaRPr lang="en-US" sz="1200" b="1" dirty="0"/>
                    </a:p>
                  </a:txBody>
                  <a:tcPr marL="142767" marR="142767"/>
                </a:tc>
                <a:tc>
                  <a:txBody>
                    <a:bodyPr/>
                    <a:lstStyle/>
                    <a:p>
                      <a:pPr algn="r"/>
                      <a:endParaRPr lang="en-US" sz="1200" b="1" dirty="0"/>
                    </a:p>
                  </a:txBody>
                  <a:tcPr marL="142767" marR="142767"/>
                </a:tc>
                <a:tc>
                  <a:txBody>
                    <a:bodyPr/>
                    <a:lstStyle/>
                    <a:p>
                      <a:pPr algn="r"/>
                      <a:endParaRPr lang="en-US" sz="1200" b="1" dirty="0"/>
                    </a:p>
                  </a:txBody>
                  <a:tcPr marL="142767" marR="142767"/>
                </a:tc>
                <a:tc>
                  <a:txBody>
                    <a:bodyPr/>
                    <a:lstStyle/>
                    <a:p>
                      <a:pPr algn="r"/>
                      <a:endParaRPr lang="en-US" sz="1200" b="1" dirty="0"/>
                    </a:p>
                  </a:txBody>
                  <a:tcPr marL="142767" marR="142767"/>
                </a:tc>
                <a:tc>
                  <a:txBody>
                    <a:bodyPr/>
                    <a:lstStyle/>
                    <a:p>
                      <a:pPr algn="r"/>
                      <a:endParaRPr lang="en-US" sz="1200" b="1" dirty="0"/>
                    </a:p>
                  </a:txBody>
                  <a:tcPr marL="142767" marR="142767"/>
                </a:tc>
                <a:tc>
                  <a:txBody>
                    <a:bodyPr/>
                    <a:lstStyle/>
                    <a:p>
                      <a:pPr algn="r"/>
                      <a:r>
                        <a:rPr lang="en-US" sz="1200" b="1" dirty="0"/>
                        <a:t>     68,292</a:t>
                      </a:r>
                    </a:p>
                  </a:txBody>
                  <a:tcPr marL="142767" marR="142767"/>
                </a:tc>
                <a:extLst>
                  <a:ext uri="{0D108BD9-81ED-4DB2-BD59-A6C34878D82A}">
                    <a16:rowId xmlns="" xmlns:a16="http://schemas.microsoft.com/office/drawing/2014/main" val="10003"/>
                  </a:ext>
                </a:extLst>
              </a:tr>
            </a:tbl>
          </a:graphicData>
        </a:graphic>
      </p:graphicFrame>
      <p:sp>
        <p:nvSpPr>
          <p:cNvPr id="5" name="Slide Number Placeholder 4">
            <a:extLst>
              <a:ext uri="{FF2B5EF4-FFF2-40B4-BE49-F238E27FC236}">
                <a16:creationId xmlns="" xmlns:a16="http://schemas.microsoft.com/office/drawing/2014/main" id="{C8121D3B-B2E1-6D4A-A828-54B41CAFD30A}"/>
              </a:ext>
            </a:extLst>
          </p:cNvPr>
          <p:cNvSpPr>
            <a:spLocks noGrp="1"/>
          </p:cNvSpPr>
          <p:nvPr>
            <p:ph type="sldNum" sz="quarter" idx="11"/>
          </p:nvPr>
        </p:nvSpPr>
        <p:spPr/>
        <p:txBody>
          <a:bodyPr/>
          <a:lstStyle/>
          <a:p>
            <a:r>
              <a:rPr lang="en-US" dirty="0" smtClean="0"/>
              <a:t>1-</a:t>
            </a:r>
            <a:fld id="{D06C706D-0964-7842-B7B8-C5D733700528}" type="slidenum">
              <a:rPr lang="en-US" smtClean="0"/>
              <a:pPr/>
              <a:t>41</a:t>
            </a:fld>
            <a:endParaRPr lang="en-US" dirty="0"/>
          </a:p>
        </p:txBody>
      </p:sp>
      <p:sp>
        <p:nvSpPr>
          <p:cNvPr id="6" name="Footer Placeholder 5">
            <a:extLst>
              <a:ext uri="{FF2B5EF4-FFF2-40B4-BE49-F238E27FC236}">
                <a16:creationId xmlns="" xmlns:a16="http://schemas.microsoft.com/office/drawing/2014/main" id="{A4457A06-EA58-5B4A-94E4-1757C6D5E31A}"/>
              </a:ext>
            </a:extLst>
          </p:cNvPr>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09119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Feasibility</a:t>
            </a:r>
          </a:p>
        </p:txBody>
      </p:sp>
      <p:sp>
        <p:nvSpPr>
          <p:cNvPr id="3" name="Content Placeholder 2"/>
          <p:cNvSpPr>
            <a:spLocks noGrp="1"/>
          </p:cNvSpPr>
          <p:nvPr>
            <p:ph sz="quarter" idx="12"/>
          </p:nvPr>
        </p:nvSpPr>
        <p:spPr/>
        <p:txBody>
          <a:bodyPr/>
          <a:lstStyle/>
          <a:p>
            <a:r>
              <a:rPr lang="en-US" dirty="0"/>
              <a:t>The organizational feasibility of the system: concerns how well the system ultimately will be accepted by its users and incorporated into the ongoing operations of the </a:t>
            </a:r>
            <a:r>
              <a:rPr lang="en-US" dirty="0" smtClean="0"/>
              <a:t>organization</a:t>
            </a:r>
          </a:p>
          <a:p>
            <a:r>
              <a:rPr lang="en-US" dirty="0"/>
              <a:t>Strategic alignment is the fit between the project and business strategy—the greater the alignment, the less risky the project will be, from an organizational feasibility </a:t>
            </a:r>
            <a:r>
              <a:rPr lang="en-US" dirty="0" smtClean="0"/>
              <a:t>perspective</a:t>
            </a:r>
          </a:p>
          <a:p>
            <a:r>
              <a:rPr lang="en-US" dirty="0"/>
              <a:t>A second way to assess organizational feasibility is to conduct a stakeholder </a:t>
            </a:r>
            <a:r>
              <a:rPr lang="en-US" dirty="0" smtClean="0"/>
              <a:t>analysis</a:t>
            </a:r>
          </a:p>
          <a:p>
            <a:pPr lvl="1"/>
            <a:r>
              <a:rPr lang="en-US" dirty="0"/>
              <a:t>A stakeholder is a person, group, or organization that can affect (or can be affected by) a new </a:t>
            </a:r>
            <a:r>
              <a:rPr lang="en-US" dirty="0" smtClean="0"/>
              <a:t>system</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42</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4124220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Stakeholders for Organizational Feasibility</a:t>
            </a:r>
            <a:endParaRPr lang="en-US" dirty="0"/>
          </a:p>
        </p:txBody>
      </p:sp>
      <p:graphicFrame>
        <p:nvGraphicFramePr>
          <p:cNvPr id="6" name="Content Placeholder 5"/>
          <p:cNvGraphicFramePr>
            <a:graphicFrameLocks noGrp="1"/>
          </p:cNvGraphicFramePr>
          <p:nvPr>
            <p:ph sz="quarter" idx="12"/>
            <p:extLst>
              <p:ext uri="{D42A27DB-BD31-4B8C-83A1-F6EECF244321}">
                <p14:modId xmlns:p14="http://schemas.microsoft.com/office/powerpoint/2010/main" val="2667208010"/>
              </p:ext>
            </p:extLst>
          </p:nvPr>
        </p:nvGraphicFramePr>
        <p:xfrm>
          <a:off x="406400" y="1752600"/>
          <a:ext cx="11379201" cy="4211320"/>
        </p:xfrm>
        <a:graphic>
          <a:graphicData uri="http://schemas.openxmlformats.org/drawingml/2006/table">
            <a:tbl>
              <a:tblPr firstRow="1" bandRow="1">
                <a:tableStyleId>{5C22544A-7EE6-4342-B048-85BDC9FD1C3A}</a:tableStyleId>
              </a:tblPr>
              <a:tblGrid>
                <a:gridCol w="2870200"/>
                <a:gridCol w="4572000"/>
                <a:gridCol w="3937001"/>
              </a:tblGrid>
              <a:tr h="370840">
                <a:tc>
                  <a:txBody>
                    <a:bodyPr/>
                    <a:lstStyle/>
                    <a:p>
                      <a:endParaRPr lang="en-US" dirty="0"/>
                    </a:p>
                  </a:txBody>
                  <a:tcPr/>
                </a:tc>
                <a:tc>
                  <a:txBody>
                    <a:bodyPr/>
                    <a:lstStyle/>
                    <a:p>
                      <a:r>
                        <a:rPr lang="en-US" dirty="0" smtClean="0"/>
                        <a:t>Role</a:t>
                      </a:r>
                      <a:endParaRPr lang="en-US" dirty="0"/>
                    </a:p>
                  </a:txBody>
                  <a:tcPr/>
                </a:tc>
                <a:tc>
                  <a:txBody>
                    <a:bodyPr/>
                    <a:lstStyle/>
                    <a:p>
                      <a:r>
                        <a:rPr lang="en-US" dirty="0" smtClean="0"/>
                        <a:t>To Enhance Feasibility</a:t>
                      </a:r>
                      <a:endParaRPr lang="en-US" dirty="0"/>
                    </a:p>
                  </a:txBody>
                  <a:tcPr/>
                </a:tc>
              </a:tr>
              <a:tr h="370840">
                <a:tc>
                  <a:txBody>
                    <a:bodyPr/>
                    <a:lstStyle/>
                    <a:p>
                      <a:r>
                        <a:rPr lang="en-US" dirty="0" smtClean="0"/>
                        <a:t>Champion</a:t>
                      </a:r>
                      <a:endParaRPr lang="en-US" dirty="0"/>
                    </a:p>
                  </a:txBody>
                  <a:tcPr/>
                </a:tc>
                <a:tc>
                  <a:txBody>
                    <a:bodyPr/>
                    <a:lstStyle/>
                    <a:p>
                      <a:pPr marL="285750" indent="-285750">
                        <a:buFont typeface="Arial" panose="020B0604020202020204" pitchFamily="34" charset="0"/>
                        <a:buChar char="•"/>
                      </a:pPr>
                      <a:r>
                        <a:rPr lang="en-US" dirty="0" smtClean="0"/>
                        <a:t>Initiates the project</a:t>
                      </a:r>
                    </a:p>
                    <a:p>
                      <a:pPr marL="285750" indent="-285750">
                        <a:buFont typeface="Arial" panose="020B0604020202020204" pitchFamily="34" charset="0"/>
                        <a:buChar char="•"/>
                      </a:pPr>
                      <a:r>
                        <a:rPr lang="en-US" dirty="0" smtClean="0"/>
                        <a:t>Promotes the project</a:t>
                      </a:r>
                    </a:p>
                    <a:p>
                      <a:pPr marL="285750" indent="-285750">
                        <a:buFont typeface="Arial" panose="020B0604020202020204" pitchFamily="34" charset="0"/>
                        <a:buChar char="•"/>
                      </a:pPr>
                      <a:r>
                        <a:rPr lang="en-US" dirty="0" smtClean="0"/>
                        <a:t>Allocates his or her time to the project</a:t>
                      </a:r>
                    </a:p>
                    <a:p>
                      <a:pPr marL="285750" indent="-285750">
                        <a:buFont typeface="Arial" panose="020B0604020202020204" pitchFamily="34" charset="0"/>
                        <a:buChar char="•"/>
                      </a:pPr>
                      <a:r>
                        <a:rPr lang="en-US" dirty="0" smtClean="0"/>
                        <a:t>Provides resources</a:t>
                      </a:r>
                      <a:endParaRPr lang="en-US" dirty="0"/>
                    </a:p>
                  </a:txBody>
                  <a:tcPr/>
                </a:tc>
                <a:tc>
                  <a:txBody>
                    <a:bodyPr/>
                    <a:lstStyle/>
                    <a:p>
                      <a:pPr marL="285750" indent="-285750">
                        <a:buFont typeface="Arial" panose="020B0604020202020204" pitchFamily="34" charset="0"/>
                        <a:buChar char="•"/>
                      </a:pPr>
                      <a:r>
                        <a:rPr lang="en-US" dirty="0" smtClean="0"/>
                        <a:t>Make a presentation about the objectives of the project</a:t>
                      </a:r>
                    </a:p>
                    <a:p>
                      <a:pPr marL="285750" indent="-285750">
                        <a:buFont typeface="Arial" panose="020B0604020202020204" pitchFamily="34" charset="0"/>
                        <a:buChar char="•"/>
                      </a:pPr>
                      <a:r>
                        <a:rPr lang="en-US" dirty="0" smtClean="0"/>
                        <a:t>Create a prototype of the system</a:t>
                      </a:r>
                      <a:endParaRPr lang="en-US" dirty="0"/>
                    </a:p>
                  </a:txBody>
                  <a:tcPr/>
                </a:tc>
              </a:tr>
              <a:tr h="370840">
                <a:tc>
                  <a:txBody>
                    <a:bodyPr/>
                    <a:lstStyle/>
                    <a:p>
                      <a:r>
                        <a:rPr lang="en-US" dirty="0" smtClean="0"/>
                        <a:t>Organizational management</a:t>
                      </a:r>
                      <a:endParaRPr lang="en-US" dirty="0"/>
                    </a:p>
                  </a:txBody>
                  <a:tcPr/>
                </a:tc>
                <a:tc>
                  <a:txBody>
                    <a:bodyPr/>
                    <a:lstStyle/>
                    <a:p>
                      <a:pPr marL="285750" indent="-285750">
                        <a:buFont typeface="Arial" panose="020B0604020202020204" pitchFamily="34" charset="0"/>
                        <a:buChar char="•"/>
                      </a:pPr>
                      <a:r>
                        <a:rPr lang="en-US" dirty="0" smtClean="0"/>
                        <a:t>Know about the project</a:t>
                      </a:r>
                    </a:p>
                    <a:p>
                      <a:pPr marL="285750" indent="-285750">
                        <a:buFont typeface="Arial" panose="020B0604020202020204" pitchFamily="34" charset="0"/>
                        <a:buChar char="•"/>
                      </a:pPr>
                      <a:r>
                        <a:rPr lang="en-US" dirty="0" smtClean="0"/>
                        <a:t>Budget enough money for the project</a:t>
                      </a:r>
                    </a:p>
                    <a:p>
                      <a:pPr marL="285750" indent="-285750">
                        <a:buFont typeface="Arial" panose="020B0604020202020204" pitchFamily="34" charset="0"/>
                        <a:buChar char="•"/>
                      </a:pPr>
                      <a:r>
                        <a:rPr lang="en-US" dirty="0" smtClean="0"/>
                        <a:t>Encourage users to accept and use the system</a:t>
                      </a:r>
                      <a:endParaRPr lang="en-US" dirty="0"/>
                    </a:p>
                  </a:txBody>
                  <a:tcPr/>
                </a:tc>
                <a:tc>
                  <a:txBody>
                    <a:bodyPr/>
                    <a:lstStyle/>
                    <a:p>
                      <a:pPr marL="285750" indent="-285750">
                        <a:buFont typeface="Arial" panose="020B0604020202020204" pitchFamily="34" charset="0"/>
                        <a:buChar char="•"/>
                      </a:pPr>
                      <a:r>
                        <a:rPr lang="en-US" dirty="0" smtClean="0"/>
                        <a:t>Make a presentation about the objectives and benefits of the project</a:t>
                      </a:r>
                    </a:p>
                    <a:p>
                      <a:pPr marL="285750" indent="-285750">
                        <a:buFont typeface="Arial" panose="020B0604020202020204" pitchFamily="34" charset="0"/>
                        <a:buChar char="•"/>
                      </a:pPr>
                      <a:r>
                        <a:rPr lang="en-US" dirty="0" smtClean="0"/>
                        <a:t>Market the benefits of the systems</a:t>
                      </a:r>
                    </a:p>
                    <a:p>
                      <a:pPr marL="285750" indent="-285750">
                        <a:buFont typeface="Arial" panose="020B0604020202020204" pitchFamily="34" charset="0"/>
                        <a:buChar char="•"/>
                      </a:pPr>
                      <a:r>
                        <a:rPr lang="en-US" dirty="0" smtClean="0"/>
                        <a:t>Encourage the champion to</a:t>
                      </a:r>
                      <a:r>
                        <a:rPr lang="en-US" baseline="0" dirty="0" smtClean="0"/>
                        <a:t> talk about the project</a:t>
                      </a:r>
                      <a:endParaRPr lang="en-US" dirty="0"/>
                    </a:p>
                  </a:txBody>
                  <a:tcPr/>
                </a:tc>
              </a:tr>
              <a:tr h="370840">
                <a:tc>
                  <a:txBody>
                    <a:bodyPr/>
                    <a:lstStyle/>
                    <a:p>
                      <a:r>
                        <a:rPr lang="en-US" dirty="0" smtClean="0"/>
                        <a:t>System users</a:t>
                      </a:r>
                      <a:endParaRPr lang="en-US" dirty="0"/>
                    </a:p>
                  </a:txBody>
                  <a:tcPr/>
                </a:tc>
                <a:tc>
                  <a:txBody>
                    <a:bodyPr/>
                    <a:lstStyle/>
                    <a:p>
                      <a:pPr marL="285750" indent="-285750">
                        <a:buFont typeface="Arial" panose="020B0604020202020204" pitchFamily="34" charset="0"/>
                        <a:buChar char="•"/>
                      </a:pPr>
                      <a:r>
                        <a:rPr lang="en-US" dirty="0" smtClean="0"/>
                        <a:t>Make decisions that influence the project</a:t>
                      </a:r>
                    </a:p>
                    <a:p>
                      <a:pPr marL="285750" indent="-285750">
                        <a:buFont typeface="Arial" panose="020B0604020202020204" pitchFamily="34" charset="0"/>
                        <a:buChar char="•"/>
                      </a:pPr>
                      <a:r>
                        <a:rPr lang="en-US" dirty="0" smtClean="0"/>
                        <a:t>Perform hands-on activities for the project</a:t>
                      </a:r>
                    </a:p>
                    <a:p>
                      <a:pPr marL="285750" indent="-285750">
                        <a:buFont typeface="Arial" panose="020B0604020202020204" pitchFamily="34" charset="0"/>
                        <a:buChar char="•"/>
                      </a:pPr>
                      <a:r>
                        <a:rPr lang="en-US" dirty="0" smtClean="0"/>
                        <a:t>Ultimately determine whether the project is successful using or not using the system</a:t>
                      </a:r>
                      <a:endParaRPr lang="en-US" dirty="0"/>
                    </a:p>
                  </a:txBody>
                  <a:tcPr/>
                </a:tc>
                <a:tc>
                  <a:txBody>
                    <a:bodyPr/>
                    <a:lstStyle/>
                    <a:p>
                      <a:pPr marL="285750" indent="-285750">
                        <a:buFont typeface="Arial" panose="020B0604020202020204" pitchFamily="34" charset="0"/>
                        <a:buChar char="•"/>
                      </a:pPr>
                      <a:r>
                        <a:rPr lang="en-US" dirty="0" smtClean="0"/>
                        <a:t>Assign users official roles on the project team</a:t>
                      </a:r>
                    </a:p>
                    <a:p>
                      <a:pPr marL="285750" indent="-285750">
                        <a:buFont typeface="Arial" panose="020B0604020202020204" pitchFamily="34" charset="0"/>
                        <a:buChar char="•"/>
                      </a:pPr>
                      <a:r>
                        <a:rPr lang="en-US" dirty="0" smtClean="0"/>
                        <a:t>Assign users specific tasks to perform</a:t>
                      </a:r>
                    </a:p>
                    <a:p>
                      <a:pPr marL="285750" indent="-285750">
                        <a:buFont typeface="Arial" panose="020B0604020202020204" pitchFamily="34" charset="0"/>
                        <a:buChar char="•"/>
                      </a:pPr>
                      <a:r>
                        <a:rPr lang="en-US" dirty="0" smtClean="0"/>
                        <a:t>Ask for feedback from users</a:t>
                      </a:r>
                      <a:endParaRPr lang="en-US" dirty="0"/>
                    </a:p>
                  </a:txBody>
                  <a:tcPr/>
                </a:tc>
              </a:tr>
            </a:tbl>
          </a:graphicData>
        </a:graphic>
      </p:graphicFrame>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43</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934268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a:t>
            </a:r>
            <a:r>
              <a:rPr lang="en-US" dirty="0" smtClean="0"/>
              <a:t>Feasibility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a:t>The champion is a high-level executive and is </a:t>
            </a:r>
            <a:r>
              <a:rPr lang="en-US" dirty="0" smtClean="0"/>
              <a:t>usually the </a:t>
            </a:r>
            <a:r>
              <a:rPr lang="en-US" dirty="0"/>
              <a:t>project sponsor who created the system </a:t>
            </a:r>
            <a:r>
              <a:rPr lang="en-US" dirty="0" smtClean="0"/>
              <a:t>request</a:t>
            </a:r>
          </a:p>
          <a:p>
            <a:pPr lvl="1"/>
            <a:r>
              <a:rPr lang="en-US" dirty="0" smtClean="0"/>
              <a:t>Supports the </a:t>
            </a:r>
            <a:r>
              <a:rPr lang="en-US" dirty="0"/>
              <a:t>project by providing time and resources by giving political support to the </a:t>
            </a:r>
            <a:r>
              <a:rPr lang="en-US" dirty="0" smtClean="0"/>
              <a:t>project</a:t>
            </a:r>
          </a:p>
          <a:p>
            <a:r>
              <a:rPr lang="en-US" dirty="0" smtClean="0"/>
              <a:t>Organizational management </a:t>
            </a:r>
            <a:r>
              <a:rPr lang="en-US" dirty="0"/>
              <a:t>also needs to support the </a:t>
            </a:r>
            <a:r>
              <a:rPr lang="en-US" dirty="0" smtClean="0"/>
              <a:t>project</a:t>
            </a:r>
          </a:p>
          <a:p>
            <a:pPr lvl="1"/>
            <a:r>
              <a:rPr lang="en-US" dirty="0" smtClean="0"/>
              <a:t>This support </a:t>
            </a:r>
            <a:r>
              <a:rPr lang="en-US" dirty="0"/>
              <a:t>conveys to the rest of the organization the belief that the system will make a valuable contribution and that necessary resources will be made </a:t>
            </a:r>
            <a:r>
              <a:rPr lang="en-US" dirty="0" smtClean="0"/>
              <a:t>available</a:t>
            </a:r>
          </a:p>
          <a:p>
            <a:r>
              <a:rPr lang="en-US" dirty="0"/>
              <a:t>A third important set of stakeholders is the system users who ultimately will use the system once it has been installed in the organization</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44</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7841502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Review</a:t>
            </a:r>
            <a:endParaRPr lang="en-US" dirty="0"/>
          </a:p>
        </p:txBody>
      </p:sp>
      <p:sp>
        <p:nvSpPr>
          <p:cNvPr id="3" name="Content Placeholder 2"/>
          <p:cNvSpPr>
            <a:spLocks noGrp="1"/>
          </p:cNvSpPr>
          <p:nvPr>
            <p:ph sz="quarter" idx="12"/>
          </p:nvPr>
        </p:nvSpPr>
        <p:spPr/>
        <p:txBody>
          <a:bodyPr/>
          <a:lstStyle/>
          <a:p>
            <a:r>
              <a:rPr lang="en-US" dirty="0" smtClean="0"/>
              <a:t>Explain </a:t>
            </a:r>
            <a:r>
              <a:rPr lang="en-US" dirty="0"/>
              <a:t>the role of the systems analyst in the process of developing </a:t>
            </a:r>
            <a:r>
              <a:rPr lang="en-US" dirty="0" smtClean="0"/>
              <a:t>IS</a:t>
            </a:r>
            <a:endParaRPr lang="en-US" dirty="0"/>
          </a:p>
          <a:p>
            <a:r>
              <a:rPr lang="en-US" dirty="0" smtClean="0"/>
              <a:t>Discuss </a:t>
            </a:r>
            <a:r>
              <a:rPr lang="en-US" dirty="0"/>
              <a:t>the skills needed to be a successful systems </a:t>
            </a:r>
            <a:r>
              <a:rPr lang="en-US" dirty="0" smtClean="0"/>
              <a:t>analyst</a:t>
            </a:r>
            <a:endParaRPr lang="en-US" dirty="0"/>
          </a:p>
          <a:p>
            <a:r>
              <a:rPr lang="en-US" dirty="0" smtClean="0"/>
              <a:t>List </a:t>
            </a:r>
            <a:r>
              <a:rPr lang="en-US" dirty="0"/>
              <a:t>and explain the four primary phases of the </a:t>
            </a:r>
            <a:r>
              <a:rPr lang="en-US" dirty="0" smtClean="0"/>
              <a:t>SDLC</a:t>
            </a:r>
            <a:endParaRPr lang="en-US" dirty="0"/>
          </a:p>
          <a:p>
            <a:r>
              <a:rPr lang="en-US" dirty="0" smtClean="0"/>
              <a:t>Explain </a:t>
            </a:r>
            <a:r>
              <a:rPr lang="en-US" dirty="0"/>
              <a:t>the ways that projects are identified and </a:t>
            </a:r>
            <a:r>
              <a:rPr lang="en-US" dirty="0" smtClean="0"/>
              <a:t>initiated</a:t>
            </a:r>
            <a:endParaRPr lang="en-US" dirty="0"/>
          </a:p>
          <a:p>
            <a:r>
              <a:rPr lang="en-US" dirty="0" smtClean="0"/>
              <a:t>Explain </a:t>
            </a:r>
            <a:r>
              <a:rPr lang="en-US" dirty="0"/>
              <a:t>why it is important to ensure that a proposed IS will add value to </a:t>
            </a:r>
            <a:r>
              <a:rPr lang="en-US" dirty="0" smtClean="0"/>
              <a:t>the organization</a:t>
            </a:r>
            <a:endParaRPr lang="en-US" dirty="0"/>
          </a:p>
          <a:p>
            <a:r>
              <a:rPr lang="en-US" dirty="0" smtClean="0"/>
              <a:t>Describe </a:t>
            </a:r>
            <a:r>
              <a:rPr lang="en-US" dirty="0"/>
              <a:t>the purpose of the systems request and explain the contents of its four main </a:t>
            </a:r>
            <a:r>
              <a:rPr lang="en-US" dirty="0" smtClean="0"/>
              <a:t>sections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45</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4220613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Review </a:t>
            </a:r>
            <a:r>
              <a:rPr lang="en-US" sz="2000" dirty="0" smtClean="0"/>
              <a:t>Continued</a:t>
            </a:r>
            <a:endParaRPr lang="en-US" sz="2000" dirty="0"/>
          </a:p>
        </p:txBody>
      </p:sp>
      <p:sp>
        <p:nvSpPr>
          <p:cNvPr id="3" name="Content Placeholder 2"/>
          <p:cNvSpPr>
            <a:spLocks noGrp="1"/>
          </p:cNvSpPr>
          <p:nvPr>
            <p:ph sz="quarter" idx="12"/>
          </p:nvPr>
        </p:nvSpPr>
        <p:spPr/>
        <p:txBody>
          <a:bodyPr/>
          <a:lstStyle/>
          <a:p>
            <a:r>
              <a:rPr lang="en-US" dirty="0" smtClean="0"/>
              <a:t>Be </a:t>
            </a:r>
            <a:r>
              <a:rPr lang="en-US" dirty="0"/>
              <a:t>able to create a systems request for a proposed </a:t>
            </a:r>
            <a:r>
              <a:rPr lang="en-US" dirty="0" smtClean="0"/>
              <a:t>project</a:t>
            </a:r>
            <a:endParaRPr lang="en-US" dirty="0"/>
          </a:p>
          <a:p>
            <a:r>
              <a:rPr lang="en-US" dirty="0" smtClean="0"/>
              <a:t>Discuss </a:t>
            </a:r>
            <a:r>
              <a:rPr lang="en-US" dirty="0"/>
              <a:t>the purpose of the feasibility </a:t>
            </a:r>
            <a:r>
              <a:rPr lang="en-US" dirty="0" smtClean="0"/>
              <a:t>study</a:t>
            </a:r>
            <a:endParaRPr lang="en-US" dirty="0"/>
          </a:p>
          <a:p>
            <a:r>
              <a:rPr lang="en-US" dirty="0" smtClean="0"/>
              <a:t>Describe </a:t>
            </a:r>
            <a:r>
              <a:rPr lang="en-US" dirty="0"/>
              <a:t>the issues that are considered when evaluating a project’s technical </a:t>
            </a:r>
            <a:r>
              <a:rPr lang="en-US" dirty="0" smtClean="0"/>
              <a:t>feasibility</a:t>
            </a:r>
            <a:endParaRPr lang="en-US" dirty="0"/>
          </a:p>
          <a:p>
            <a:r>
              <a:rPr lang="en-US" dirty="0" smtClean="0"/>
              <a:t>Be </a:t>
            </a:r>
            <a:r>
              <a:rPr lang="en-US" dirty="0"/>
              <a:t>able to develop an economic feasibility assessment for a </a:t>
            </a:r>
            <a:r>
              <a:rPr lang="en-US" dirty="0" smtClean="0"/>
              <a:t>project</a:t>
            </a:r>
            <a:endParaRPr lang="en-US" dirty="0"/>
          </a:p>
          <a:p>
            <a:r>
              <a:rPr lang="en-US" dirty="0" smtClean="0"/>
              <a:t>Understand </a:t>
            </a:r>
            <a:r>
              <a:rPr lang="en-US" dirty="0"/>
              <a:t>and evaluate the organizational feasibility of a </a:t>
            </a:r>
            <a:r>
              <a:rPr lang="en-US" dirty="0" smtClean="0"/>
              <a:t>project</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46</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401544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a:t>
            </a:r>
            <a:endParaRPr lang="en-US" dirty="0"/>
          </a:p>
        </p:txBody>
      </p:sp>
      <p:sp>
        <p:nvSpPr>
          <p:cNvPr id="3" name="Content Placeholder 2"/>
          <p:cNvSpPr>
            <a:spLocks noGrp="1"/>
          </p:cNvSpPr>
          <p:nvPr>
            <p:ph sz="quarter" idx="12"/>
          </p:nvPr>
        </p:nvSpPr>
        <p:spPr/>
        <p:txBody>
          <a:bodyPr numCol="3">
            <a:normAutofit/>
          </a:bodyPr>
          <a:lstStyle/>
          <a:p>
            <a:r>
              <a:rPr lang="en-US" dirty="0"/>
              <a:t>Analysis models</a:t>
            </a:r>
          </a:p>
          <a:p>
            <a:r>
              <a:rPr lang="en-US" dirty="0"/>
              <a:t>Analysis phase</a:t>
            </a:r>
          </a:p>
          <a:p>
            <a:r>
              <a:rPr lang="en-US" dirty="0"/>
              <a:t>Analysis strategy</a:t>
            </a:r>
          </a:p>
          <a:p>
            <a:r>
              <a:rPr lang="en-US" dirty="0"/>
              <a:t>Approval committee</a:t>
            </a:r>
          </a:p>
          <a:p>
            <a:r>
              <a:rPr lang="en-US" dirty="0"/>
              <a:t>Architecture design</a:t>
            </a:r>
          </a:p>
          <a:p>
            <a:r>
              <a:rPr lang="en-US" dirty="0"/>
              <a:t>As-is system</a:t>
            </a:r>
          </a:p>
          <a:p>
            <a:r>
              <a:rPr lang="en-US" dirty="0"/>
              <a:t>Break-even point</a:t>
            </a:r>
          </a:p>
          <a:p>
            <a:r>
              <a:rPr lang="en-US" dirty="0"/>
              <a:t>Business analyst</a:t>
            </a:r>
          </a:p>
          <a:p>
            <a:r>
              <a:rPr lang="en-US" dirty="0"/>
              <a:t>Business need</a:t>
            </a:r>
          </a:p>
          <a:p>
            <a:r>
              <a:rPr lang="en-US" dirty="0"/>
              <a:t>Business process automation (BPA)</a:t>
            </a:r>
          </a:p>
          <a:p>
            <a:r>
              <a:rPr lang="en-US" dirty="0"/>
              <a:t>Business process improvement (BPI)</a:t>
            </a:r>
          </a:p>
          <a:p>
            <a:r>
              <a:rPr lang="en-US" dirty="0"/>
              <a:t>Business process management (BPM)</a:t>
            </a:r>
          </a:p>
          <a:p>
            <a:r>
              <a:rPr lang="en-US" dirty="0"/>
              <a:t>Business process reengineering (BPR)</a:t>
            </a:r>
          </a:p>
          <a:p>
            <a:r>
              <a:rPr lang="en-US" dirty="0"/>
              <a:t>Business requirements</a:t>
            </a:r>
          </a:p>
          <a:p>
            <a:r>
              <a:rPr lang="en-US" dirty="0"/>
              <a:t>Business value</a:t>
            </a:r>
          </a:p>
          <a:p>
            <a:r>
              <a:rPr lang="en-US" dirty="0"/>
              <a:t>Cash flow analysis</a:t>
            </a:r>
          </a:p>
          <a:p>
            <a:r>
              <a:rPr lang="en-US" dirty="0"/>
              <a:t>Champion</a:t>
            </a:r>
          </a:p>
          <a:p>
            <a:r>
              <a:rPr lang="en-US" dirty="0"/>
              <a:t>Change management analyst</a:t>
            </a:r>
          </a:p>
          <a:p>
            <a:r>
              <a:rPr lang="en-US" dirty="0"/>
              <a:t>Compatibility</a:t>
            </a:r>
          </a:p>
          <a:p>
            <a:r>
              <a:rPr lang="en-US" dirty="0"/>
              <a:t>Construction</a:t>
            </a:r>
          </a:p>
          <a:p>
            <a:r>
              <a:rPr lang="en-US" dirty="0"/>
              <a:t>Cost–benefit analysis</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47</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261494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sz="2000" dirty="0" smtClean="0"/>
              <a:t>Continued</a:t>
            </a:r>
            <a:endParaRPr lang="en-US" sz="2000" dirty="0"/>
          </a:p>
        </p:txBody>
      </p:sp>
      <p:sp>
        <p:nvSpPr>
          <p:cNvPr id="3" name="Content Placeholder 2"/>
          <p:cNvSpPr>
            <a:spLocks noGrp="1"/>
          </p:cNvSpPr>
          <p:nvPr>
            <p:ph sz="quarter" idx="12"/>
          </p:nvPr>
        </p:nvSpPr>
        <p:spPr/>
        <p:txBody>
          <a:bodyPr numCol="3">
            <a:normAutofit fontScale="92500" lnSpcReduction="20000"/>
          </a:bodyPr>
          <a:lstStyle/>
          <a:p>
            <a:r>
              <a:rPr lang="en-US" dirty="0"/>
              <a:t>Database and file specifications</a:t>
            </a:r>
          </a:p>
          <a:p>
            <a:r>
              <a:rPr lang="en-US" dirty="0"/>
              <a:t>Deliverable</a:t>
            </a:r>
          </a:p>
          <a:p>
            <a:r>
              <a:rPr lang="en-US" dirty="0"/>
              <a:t>Design phase</a:t>
            </a:r>
          </a:p>
          <a:p>
            <a:r>
              <a:rPr lang="en-US" dirty="0"/>
              <a:t>Design strategy</a:t>
            </a:r>
          </a:p>
          <a:p>
            <a:r>
              <a:rPr lang="en-US" dirty="0"/>
              <a:t>Development costs</a:t>
            </a:r>
          </a:p>
          <a:p>
            <a:r>
              <a:rPr lang="en-US" dirty="0"/>
              <a:t>Economic feasibility</a:t>
            </a:r>
          </a:p>
          <a:p>
            <a:r>
              <a:rPr lang="en-US" dirty="0"/>
              <a:t>Emerging technology</a:t>
            </a:r>
          </a:p>
          <a:p>
            <a:r>
              <a:rPr lang="en-US" dirty="0"/>
              <a:t>Familiarity with technology</a:t>
            </a:r>
          </a:p>
          <a:p>
            <a:r>
              <a:rPr lang="en-US" dirty="0"/>
              <a:t>Familiarity with the application</a:t>
            </a:r>
          </a:p>
          <a:p>
            <a:r>
              <a:rPr lang="en-US" dirty="0"/>
              <a:t>Feasibility analysis</a:t>
            </a:r>
          </a:p>
          <a:p>
            <a:r>
              <a:rPr lang="en-US" dirty="0"/>
              <a:t>Feasibility study</a:t>
            </a:r>
          </a:p>
          <a:p>
            <a:r>
              <a:rPr lang="en-US" dirty="0"/>
              <a:t>First mover</a:t>
            </a:r>
          </a:p>
          <a:p>
            <a:r>
              <a:rPr lang="en-US" dirty="0"/>
              <a:t>Gradual refinement</a:t>
            </a:r>
          </a:p>
          <a:p>
            <a:r>
              <a:rPr lang="en-US" dirty="0"/>
              <a:t>Implementation phase</a:t>
            </a:r>
          </a:p>
          <a:p>
            <a:r>
              <a:rPr lang="en-US" dirty="0"/>
              <a:t>Infrastructure analyst</a:t>
            </a:r>
          </a:p>
          <a:p>
            <a:r>
              <a:rPr lang="en-US" dirty="0"/>
              <a:t>Installation</a:t>
            </a:r>
          </a:p>
          <a:p>
            <a:r>
              <a:rPr lang="en-US" dirty="0"/>
              <a:t>Intangible benefits</a:t>
            </a:r>
          </a:p>
          <a:p>
            <a:r>
              <a:rPr lang="en-US" dirty="0"/>
              <a:t>Intangible costs</a:t>
            </a:r>
          </a:p>
          <a:p>
            <a:r>
              <a:rPr lang="en-US" dirty="0"/>
              <a:t>Intangible value</a:t>
            </a:r>
          </a:p>
          <a:p>
            <a:r>
              <a:rPr lang="en-US" dirty="0"/>
              <a:t>Interface design</a:t>
            </a:r>
          </a:p>
          <a:p>
            <a:r>
              <a:rPr lang="en-US" dirty="0"/>
              <a:t>Net present value (NPV)</a:t>
            </a:r>
          </a:p>
          <a:p>
            <a:r>
              <a:rPr lang="en-US" dirty="0"/>
              <a:t>Operational costs</a:t>
            </a:r>
          </a:p>
          <a:p>
            <a:r>
              <a:rPr lang="en-US" dirty="0"/>
              <a:t>Organizational feasibility</a:t>
            </a:r>
          </a:p>
          <a:p>
            <a:r>
              <a:rPr lang="en-US" dirty="0"/>
              <a:t>Organizational management</a:t>
            </a:r>
          </a:p>
          <a:p>
            <a:r>
              <a:rPr lang="en-US" dirty="0"/>
              <a:t>Payback method</a:t>
            </a:r>
          </a:p>
          <a:p>
            <a:r>
              <a:rPr lang="en-US" dirty="0"/>
              <a:t>Phase</a:t>
            </a:r>
          </a:p>
          <a:p>
            <a:r>
              <a:rPr lang="en-US" dirty="0"/>
              <a:t>Planning </a:t>
            </a:r>
            <a:r>
              <a:rPr lang="en-US" dirty="0" smtClean="0"/>
              <a:t>phase</a:t>
            </a:r>
          </a:p>
          <a:p>
            <a:r>
              <a:rPr lang="en-US" dirty="0"/>
              <a:t>Program design</a:t>
            </a:r>
          </a:p>
          <a:p>
            <a:r>
              <a:rPr lang="en-US" dirty="0"/>
              <a:t>Project initiation</a:t>
            </a:r>
          </a:p>
          <a:p>
            <a:r>
              <a:rPr lang="en-US" dirty="0"/>
              <a:t>Project management</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48</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3402294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Terms </a:t>
            </a:r>
            <a:r>
              <a:rPr lang="en-US" sz="2000" dirty="0" smtClean="0"/>
              <a:t>Continued</a:t>
            </a:r>
            <a:endParaRPr lang="en-US" sz="2000" dirty="0"/>
          </a:p>
        </p:txBody>
      </p:sp>
      <p:sp>
        <p:nvSpPr>
          <p:cNvPr id="3" name="Content Placeholder 2"/>
          <p:cNvSpPr>
            <a:spLocks noGrp="1"/>
          </p:cNvSpPr>
          <p:nvPr>
            <p:ph sz="quarter" idx="12"/>
          </p:nvPr>
        </p:nvSpPr>
        <p:spPr/>
        <p:txBody>
          <a:bodyPr numCol="3">
            <a:normAutofit fontScale="92500" lnSpcReduction="10000"/>
          </a:bodyPr>
          <a:lstStyle/>
          <a:p>
            <a:r>
              <a:rPr lang="en-US" dirty="0"/>
              <a:t>Project manager</a:t>
            </a:r>
          </a:p>
          <a:p>
            <a:r>
              <a:rPr lang="en-US" dirty="0"/>
              <a:t>Project plan</a:t>
            </a:r>
          </a:p>
          <a:p>
            <a:r>
              <a:rPr lang="en-US" dirty="0"/>
              <a:t>Project size</a:t>
            </a:r>
          </a:p>
          <a:p>
            <a:r>
              <a:rPr lang="en-US" dirty="0"/>
              <a:t>Project sponsor</a:t>
            </a:r>
          </a:p>
          <a:p>
            <a:r>
              <a:rPr lang="en-US" dirty="0"/>
              <a:t>Requirements analyst</a:t>
            </a:r>
          </a:p>
          <a:p>
            <a:r>
              <a:rPr lang="en-US" dirty="0"/>
              <a:t>Software architect</a:t>
            </a:r>
          </a:p>
          <a:p>
            <a:r>
              <a:rPr lang="en-US" dirty="0"/>
              <a:t>Special issues</a:t>
            </a:r>
          </a:p>
          <a:p>
            <a:r>
              <a:rPr lang="en-US" dirty="0"/>
              <a:t>Stakeholder</a:t>
            </a:r>
          </a:p>
          <a:p>
            <a:r>
              <a:rPr lang="en-US" dirty="0"/>
              <a:t>Stakeholder analysis</a:t>
            </a:r>
          </a:p>
          <a:p>
            <a:r>
              <a:rPr lang="en-US" dirty="0"/>
              <a:t>Steering committee</a:t>
            </a:r>
          </a:p>
          <a:p>
            <a:r>
              <a:rPr lang="en-US" dirty="0"/>
              <a:t>Step</a:t>
            </a:r>
          </a:p>
          <a:p>
            <a:r>
              <a:rPr lang="en-US" dirty="0"/>
              <a:t>Strategic alignment</a:t>
            </a:r>
          </a:p>
          <a:p>
            <a:r>
              <a:rPr lang="en-US" dirty="0"/>
              <a:t>Support plan</a:t>
            </a:r>
          </a:p>
          <a:p>
            <a:r>
              <a:rPr lang="en-US" dirty="0"/>
              <a:t>System proposal</a:t>
            </a:r>
          </a:p>
          <a:p>
            <a:r>
              <a:rPr lang="en-US" dirty="0"/>
              <a:t>System request</a:t>
            </a:r>
          </a:p>
          <a:p>
            <a:r>
              <a:rPr lang="en-US" dirty="0"/>
              <a:t>System specification</a:t>
            </a:r>
          </a:p>
          <a:p>
            <a:r>
              <a:rPr lang="en-US" dirty="0"/>
              <a:t>System users</a:t>
            </a:r>
          </a:p>
          <a:p>
            <a:r>
              <a:rPr lang="en-US" dirty="0"/>
              <a:t>Systems analyst</a:t>
            </a:r>
          </a:p>
          <a:p>
            <a:r>
              <a:rPr lang="en-US" dirty="0"/>
              <a:t>Systems development life cycle (SDLC)</a:t>
            </a:r>
          </a:p>
          <a:p>
            <a:r>
              <a:rPr lang="en-US" dirty="0"/>
              <a:t>Tangible benefits</a:t>
            </a:r>
          </a:p>
          <a:p>
            <a:r>
              <a:rPr lang="en-US" dirty="0"/>
              <a:t>Tangible value</a:t>
            </a:r>
          </a:p>
          <a:p>
            <a:r>
              <a:rPr lang="en-US" dirty="0"/>
              <a:t>Technical feasibility</a:t>
            </a:r>
          </a:p>
          <a:p>
            <a:r>
              <a:rPr lang="en-US" dirty="0"/>
              <a:t>Technique</a:t>
            </a:r>
          </a:p>
          <a:p>
            <a:r>
              <a:rPr lang="en-US" dirty="0"/>
              <a:t>To-be system</a:t>
            </a:r>
          </a:p>
          <a:p>
            <a:r>
              <a:rPr lang="en-US" dirty="0"/>
              <a:t>Training</a:t>
            </a:r>
          </a:p>
          <a:p>
            <a:r>
              <a:rPr lang="en-US" dirty="0"/>
              <a:t>Total cost of ownership (TCO)</a:t>
            </a:r>
          </a:p>
          <a:p>
            <a:r>
              <a:rPr lang="en-US" dirty="0" err="1"/>
              <a:t>Workplan</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49</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10166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Systems Analyst</a:t>
            </a:r>
          </a:p>
        </p:txBody>
      </p:sp>
      <p:sp>
        <p:nvSpPr>
          <p:cNvPr id="3" name="Content Placeholder 2"/>
          <p:cNvSpPr>
            <a:spLocks noGrp="1"/>
          </p:cNvSpPr>
          <p:nvPr>
            <p:ph sz="quarter" idx="12"/>
          </p:nvPr>
        </p:nvSpPr>
        <p:spPr/>
        <p:txBody>
          <a:bodyPr/>
          <a:lstStyle/>
          <a:p>
            <a:r>
              <a:rPr lang="en-US" dirty="0"/>
              <a:t>The systems analyst works closely with all project team members so that the team develops the right system in an effective </a:t>
            </a:r>
            <a:r>
              <a:rPr lang="en-US" dirty="0" smtClean="0"/>
              <a:t>way</a:t>
            </a:r>
          </a:p>
          <a:p>
            <a:r>
              <a:rPr lang="en-US" dirty="0" smtClean="0"/>
              <a:t>Systems </a:t>
            </a:r>
            <a:r>
              <a:rPr lang="en-US" dirty="0"/>
              <a:t>analysts must understand how to apply technology to solve business </a:t>
            </a:r>
            <a:r>
              <a:rPr lang="en-US" dirty="0" smtClean="0"/>
              <a:t>problems</a:t>
            </a:r>
          </a:p>
          <a:p>
            <a:r>
              <a:rPr lang="en-US" dirty="0" smtClean="0"/>
              <a:t>Systems analysts serve </a:t>
            </a:r>
            <a:r>
              <a:rPr lang="en-US" dirty="0"/>
              <a:t>as change agents who identify the organizational improvements needed, design systems to implement those changes, and train and motivate others to use the </a:t>
            </a:r>
            <a:r>
              <a:rPr lang="en-US" dirty="0" smtClean="0"/>
              <a:t>systems</a:t>
            </a:r>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5</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06295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Skills</a:t>
            </a:r>
          </a:p>
        </p:txBody>
      </p:sp>
      <p:sp>
        <p:nvSpPr>
          <p:cNvPr id="3" name="Content Placeholder 2"/>
          <p:cNvSpPr>
            <a:spLocks noGrp="1"/>
          </p:cNvSpPr>
          <p:nvPr>
            <p:ph sz="quarter" idx="12"/>
          </p:nvPr>
        </p:nvSpPr>
        <p:spPr/>
        <p:txBody>
          <a:bodyPr>
            <a:normAutofit/>
          </a:bodyPr>
          <a:lstStyle/>
          <a:p>
            <a:pPr marL="514350" indent="-514350">
              <a:buFont typeface="+mj-lt"/>
              <a:buAutoNum type="arabicPeriod"/>
            </a:pPr>
            <a:r>
              <a:rPr lang="en-US" dirty="0"/>
              <a:t>Analysts must have the </a:t>
            </a:r>
            <a:r>
              <a:rPr lang="en-US" b="1" i="1" dirty="0"/>
              <a:t>technical skills</a:t>
            </a:r>
            <a:r>
              <a:rPr lang="en-US" dirty="0"/>
              <a:t> to understand the organization’s existing technical environment, the new system’s technology foundation, and the way in which both can be fit into an integrated technical </a:t>
            </a:r>
            <a:r>
              <a:rPr lang="en-US" dirty="0" smtClean="0"/>
              <a:t>solution</a:t>
            </a:r>
          </a:p>
          <a:p>
            <a:pPr marL="514350" indent="-514350">
              <a:buFont typeface="+mj-lt"/>
              <a:buAutoNum type="arabicPeriod"/>
            </a:pPr>
            <a:r>
              <a:rPr lang="en-US" b="1" i="1" dirty="0"/>
              <a:t>Business skills </a:t>
            </a:r>
            <a:r>
              <a:rPr lang="en-US" dirty="0"/>
              <a:t>are required to understand how IT can be applied to business </a:t>
            </a:r>
            <a:r>
              <a:rPr lang="en-US" dirty="0" smtClean="0"/>
              <a:t>processes </a:t>
            </a:r>
            <a:r>
              <a:rPr lang="en-US" dirty="0"/>
              <a:t>and to ensure that IT delivers real business </a:t>
            </a:r>
            <a:r>
              <a:rPr lang="en-US" dirty="0" smtClean="0"/>
              <a:t>value</a:t>
            </a:r>
          </a:p>
          <a:p>
            <a:pPr marL="514350" indent="-514350">
              <a:buFont typeface="+mj-lt"/>
              <a:buAutoNum type="arabicPeriod"/>
            </a:pPr>
            <a:r>
              <a:rPr lang="en-US" dirty="0"/>
              <a:t>Analysts are continuous problem solvers at both the project and the organizational level, and they put their </a:t>
            </a:r>
            <a:r>
              <a:rPr lang="en-US" b="1" i="1" dirty="0"/>
              <a:t>analytical skills </a:t>
            </a:r>
            <a:r>
              <a:rPr lang="en-US" dirty="0"/>
              <a:t>to the test </a:t>
            </a:r>
            <a:r>
              <a:rPr lang="en-US" dirty="0" smtClean="0"/>
              <a:t>regularly</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6</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861071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a:t>
            </a:r>
            <a:r>
              <a:rPr lang="en-US" dirty="0" smtClean="0"/>
              <a:t>Skills </a:t>
            </a:r>
            <a:r>
              <a:rPr lang="en-US" sz="2000" dirty="0" smtClean="0"/>
              <a:t>Continued</a:t>
            </a:r>
            <a:endParaRPr lang="en-US" sz="2000" dirty="0"/>
          </a:p>
        </p:txBody>
      </p:sp>
      <p:sp>
        <p:nvSpPr>
          <p:cNvPr id="3" name="Content Placeholder 2"/>
          <p:cNvSpPr>
            <a:spLocks noGrp="1"/>
          </p:cNvSpPr>
          <p:nvPr>
            <p:ph sz="quarter" idx="12"/>
          </p:nvPr>
        </p:nvSpPr>
        <p:spPr/>
        <p:txBody>
          <a:bodyPr/>
          <a:lstStyle/>
          <a:p>
            <a:pPr marL="514350" indent="-514350">
              <a:buFont typeface="+mj-lt"/>
              <a:buAutoNum type="arabicPeriod" startAt="4"/>
            </a:pPr>
            <a:r>
              <a:rPr lang="en-US" dirty="0"/>
              <a:t>Analysts need strong </a:t>
            </a:r>
            <a:r>
              <a:rPr lang="en-US" b="1" i="1" dirty="0"/>
              <a:t>interpersonal skills </a:t>
            </a:r>
            <a:r>
              <a:rPr lang="en-US" dirty="0"/>
              <a:t>to communicate effectively, one-on-one with users and business managers, with programmers and other technical specialists, and with people from outsourcing firms and vendor organizations</a:t>
            </a:r>
          </a:p>
          <a:p>
            <a:pPr marL="514350" indent="-514350">
              <a:buFont typeface="+mj-lt"/>
              <a:buAutoNum type="arabicPeriod" startAt="4"/>
            </a:pPr>
            <a:r>
              <a:rPr lang="en-US" dirty="0" smtClean="0"/>
              <a:t>Analysts </a:t>
            </a:r>
            <a:r>
              <a:rPr lang="en-US" dirty="0"/>
              <a:t>need to </a:t>
            </a:r>
            <a:r>
              <a:rPr lang="en-US" b="1" i="1" dirty="0"/>
              <a:t>manage</a:t>
            </a:r>
            <a:r>
              <a:rPr lang="en-US" dirty="0"/>
              <a:t> people with whom they work, and they must manage the pressure and risks associated with unclear </a:t>
            </a:r>
            <a:r>
              <a:rPr lang="en-US" dirty="0" smtClean="0"/>
              <a:t>situations</a:t>
            </a:r>
          </a:p>
          <a:p>
            <a:pPr marL="514350" indent="-514350">
              <a:buFont typeface="+mj-lt"/>
              <a:buAutoNum type="arabicPeriod" startAt="4"/>
            </a:pPr>
            <a:r>
              <a:rPr lang="en-US" dirty="0" smtClean="0"/>
              <a:t>Analysts must </a:t>
            </a:r>
            <a:r>
              <a:rPr lang="en-US" dirty="0"/>
              <a:t>deal fairly, honestly, and </a:t>
            </a:r>
            <a:r>
              <a:rPr lang="en-US" b="1" i="1" dirty="0"/>
              <a:t>ethically</a:t>
            </a:r>
            <a:r>
              <a:rPr lang="en-US" dirty="0"/>
              <a:t> with other project team members, managers, and system users</a:t>
            </a:r>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7</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227137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Analyst Roles</a:t>
            </a:r>
          </a:p>
        </p:txBody>
      </p:sp>
      <p:sp>
        <p:nvSpPr>
          <p:cNvPr id="3" name="Content Placeholder 2"/>
          <p:cNvSpPr>
            <a:spLocks noGrp="1"/>
          </p:cNvSpPr>
          <p:nvPr>
            <p:ph sz="quarter" idx="12"/>
          </p:nvPr>
        </p:nvSpPr>
        <p:spPr/>
        <p:txBody>
          <a:bodyPr/>
          <a:lstStyle/>
          <a:p>
            <a:r>
              <a:rPr lang="en-US" dirty="0"/>
              <a:t>The </a:t>
            </a:r>
            <a:r>
              <a:rPr lang="en-US" b="1" i="1" dirty="0"/>
              <a:t>systems analyst </a:t>
            </a:r>
            <a:r>
              <a:rPr lang="en-US" dirty="0"/>
              <a:t>role focuses on the IS issues surrounding the </a:t>
            </a:r>
            <a:r>
              <a:rPr lang="en-US" dirty="0" smtClean="0"/>
              <a:t>system</a:t>
            </a:r>
          </a:p>
          <a:p>
            <a:r>
              <a:rPr lang="en-US" dirty="0"/>
              <a:t>The </a:t>
            </a:r>
            <a:r>
              <a:rPr lang="en-US" b="1" i="1" dirty="0"/>
              <a:t>business analyst </a:t>
            </a:r>
            <a:r>
              <a:rPr lang="en-US" dirty="0"/>
              <a:t>role focuses on the business issues surrounding the </a:t>
            </a:r>
            <a:r>
              <a:rPr lang="en-US" dirty="0" smtClean="0"/>
              <a:t>system</a:t>
            </a:r>
          </a:p>
          <a:p>
            <a:r>
              <a:rPr lang="en-US" dirty="0"/>
              <a:t>The </a:t>
            </a:r>
            <a:r>
              <a:rPr lang="en-US" b="1" i="1" dirty="0"/>
              <a:t>requirements analyst </a:t>
            </a:r>
            <a:r>
              <a:rPr lang="en-US" dirty="0"/>
              <a:t>role focuses on eliciting the requirements from the stakeholders associated with the new </a:t>
            </a:r>
            <a:r>
              <a:rPr lang="en-US" dirty="0" smtClean="0"/>
              <a:t>system</a:t>
            </a:r>
          </a:p>
          <a:p>
            <a:r>
              <a:rPr lang="en-US" dirty="0"/>
              <a:t>The </a:t>
            </a:r>
            <a:r>
              <a:rPr lang="en-US" b="1" i="1" dirty="0"/>
              <a:t>infrastructure analyst </a:t>
            </a:r>
            <a:r>
              <a:rPr lang="en-US" dirty="0"/>
              <a:t>role focuses on technical issues surrounding the ways the system will interact with the organization’s technical infrastructure</a:t>
            </a:r>
            <a:endParaRPr lang="en-US" dirty="0" smtClean="0"/>
          </a:p>
          <a:p>
            <a:endParaRPr lang="en-US" dirty="0"/>
          </a:p>
        </p:txBody>
      </p:sp>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8</a:t>
            </a:fld>
            <a:endParaRPr lang="en-US" dirty="0"/>
          </a:p>
        </p:txBody>
      </p:sp>
      <p:sp>
        <p:nvSpPr>
          <p:cNvPr id="5" name="Footer Placeholder 4"/>
          <p:cNvSpPr>
            <a:spLocks noGrp="1"/>
          </p:cNvSpPr>
          <p:nvPr>
            <p:ph type="ftr" sz="quarter" idx="10"/>
          </p:nvPr>
        </p:nvSpPr>
        <p:spPr/>
        <p:txBody>
          <a:bodyPr/>
          <a:lstStyle/>
          <a:p>
            <a:r>
              <a:rPr lang="en-US" dirty="0" smtClean="0"/>
              <a:t>Copyright </a:t>
            </a:r>
            <a:r>
              <a:rPr lang="en-US" dirty="0" smtClean="0"/>
              <a:t>©2022 </a:t>
            </a:r>
            <a:r>
              <a:rPr lang="en-US" dirty="0" smtClean="0"/>
              <a:t>John Wiley &amp; Sons, Inc. </a:t>
            </a:r>
            <a:endParaRPr lang="en-US" dirty="0"/>
          </a:p>
        </p:txBody>
      </p:sp>
    </p:spTree>
    <p:extLst>
      <p:ext uri="{BB962C8B-B14F-4D97-AF65-F5344CB8AC3E}">
        <p14:creationId xmlns:p14="http://schemas.microsoft.com/office/powerpoint/2010/main" val="527782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Career Paths for System Developers</a:t>
            </a:r>
            <a:endParaRPr lang="en-US" dirty="0"/>
          </a:p>
        </p:txBody>
      </p:sp>
      <p:pic>
        <p:nvPicPr>
          <p:cNvPr id="6" name="Content Placeholder 5"/>
          <p:cNvPicPr>
            <a:picLocks noGrp="1" noChangeAspect="1"/>
          </p:cNvPicPr>
          <p:nvPr>
            <p:ph sz="quarter" idx="12"/>
          </p:nvPr>
        </p:nvPicPr>
        <p:blipFill>
          <a:blip r:embed="rId2"/>
          <a:stretch>
            <a:fillRect/>
          </a:stretch>
        </p:blipFill>
        <p:spPr>
          <a:xfrm>
            <a:off x="3122548" y="1752600"/>
            <a:ext cx="5946904" cy="4495800"/>
          </a:xfrm>
          <a:prstGeom prst="rect">
            <a:avLst/>
          </a:prstGeom>
        </p:spPr>
      </p:pic>
      <p:sp>
        <p:nvSpPr>
          <p:cNvPr id="4" name="Slide Number Placeholder 3"/>
          <p:cNvSpPr>
            <a:spLocks noGrp="1"/>
          </p:cNvSpPr>
          <p:nvPr>
            <p:ph type="sldNum" sz="quarter" idx="11"/>
          </p:nvPr>
        </p:nvSpPr>
        <p:spPr/>
        <p:txBody>
          <a:bodyPr/>
          <a:lstStyle/>
          <a:p>
            <a:r>
              <a:rPr lang="en-US" smtClean="0"/>
              <a:t>1-</a:t>
            </a:r>
            <a:fld id="{67B19427-F580-D146-B60E-4CADEE75497F}" type="slidenum">
              <a:rPr lang="en-US" smtClean="0"/>
              <a:pPr/>
              <a:t>9</a:t>
            </a:fld>
            <a:endParaRPr lang="en-US" dirty="0"/>
          </a:p>
        </p:txBody>
      </p:sp>
      <p:sp>
        <p:nvSpPr>
          <p:cNvPr id="5" name="Footer Placeholder 4"/>
          <p:cNvSpPr>
            <a:spLocks noGrp="1"/>
          </p:cNvSpPr>
          <p:nvPr>
            <p:ph type="ftr" sz="quarter" idx="10"/>
          </p:nvPr>
        </p:nvSpPr>
        <p:spPr/>
        <p:txBody>
          <a:bodyPr/>
          <a:lstStyle/>
          <a:p>
            <a:r>
              <a:rPr lang="en-US" smtClean="0"/>
              <a:t>Copyright ©2022 John Wiley &amp; Sons, Inc. </a:t>
            </a:r>
            <a:endParaRPr lang="en-US" dirty="0"/>
          </a:p>
        </p:txBody>
      </p:sp>
    </p:spTree>
    <p:extLst>
      <p:ext uri="{BB962C8B-B14F-4D97-AF65-F5344CB8AC3E}">
        <p14:creationId xmlns:p14="http://schemas.microsoft.com/office/powerpoint/2010/main" val="1572061822"/>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EFD79E-06AF-4973-A733-BC27ECAABB1B}">
  <ds:schemaRefs>
    <ds:schemaRef ds:uri="http://www.w3.org/XML/1998/namespace"/>
    <ds:schemaRef ds:uri="http://schemas.openxmlformats.org/package/2006/metadata/core-properties"/>
    <ds:schemaRef ds:uri="http://purl.org/dc/terms/"/>
    <ds:schemaRef ds:uri="http://schemas.microsoft.com/sharepoint/v3"/>
    <ds:schemaRef ds:uri="http://schemas.microsoft.com/office/2006/metadata/properties"/>
    <ds:schemaRef ds:uri="2849ce5b-a999-43ca-9b4e-9342bc28e78e"/>
    <ds:schemaRef ds:uri="http://purl.org/dc/dcmitype/"/>
    <ds:schemaRef ds:uri="http://purl.org/dc/elements/1.1/"/>
    <ds:schemaRef ds:uri="http://schemas.microsoft.com/office/2006/documentManagement/types"/>
    <ds:schemaRef ds:uri="http://schemas.microsoft.com/office/infopath/2007/PartnerControls"/>
    <ds:schemaRef ds:uri="3acb1e6a-c770-49d5-a476-585c8d9f4762"/>
  </ds:schemaRefs>
</ds:datastoreItem>
</file>

<file path=customXml/itemProps3.xml><?xml version="1.0" encoding="utf-8"?>
<ds:datastoreItem xmlns:ds="http://schemas.openxmlformats.org/officeDocument/2006/customXml" ds:itemID="{8DECD1DE-F5AD-4A6B-99F8-E38245CC2D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McDaniel Template</Template>
  <TotalTime>1424</TotalTime>
  <Words>3462</Words>
  <Application>Microsoft Office PowerPoint</Application>
  <PresentationFormat>Widescreen</PresentationFormat>
  <Paragraphs>618</Paragraphs>
  <Slides>49</Slides>
  <Notes>2</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49</vt:i4>
      </vt:variant>
    </vt:vector>
  </HeadingPairs>
  <TitlesOfParts>
    <vt:vector size="62" baseType="lpstr">
      <vt:lpstr>Arial</vt:lpstr>
      <vt:lpstr>Calibri</vt:lpstr>
      <vt:lpstr>Calibri Light</vt:lpstr>
      <vt:lpstr>Cambria Math</vt:lpstr>
      <vt:lpstr>Courier New</vt:lpstr>
      <vt:lpstr>Source Sans Pro</vt:lpstr>
      <vt:lpstr>Opener</vt:lpstr>
      <vt:lpstr>Chapter Outline</vt:lpstr>
      <vt:lpstr>Learning Objectives</vt:lpstr>
      <vt:lpstr>Concept Check Question</vt:lpstr>
      <vt:lpstr>Key Term</vt:lpstr>
      <vt:lpstr>Section</vt:lpstr>
      <vt:lpstr>Image Slide Master</vt:lpstr>
      <vt:lpstr>System Analysis and Design</vt:lpstr>
      <vt:lpstr>Objectives</vt:lpstr>
      <vt:lpstr>Introduction</vt:lpstr>
      <vt:lpstr>Introduction Continued</vt:lpstr>
      <vt:lpstr>The Systems Analyst</vt:lpstr>
      <vt:lpstr>Systems Analyst Skills</vt:lpstr>
      <vt:lpstr>Systems Analyst Skills Continued</vt:lpstr>
      <vt:lpstr>Systems Analyst Roles</vt:lpstr>
      <vt:lpstr>Career Paths for System Developers</vt:lpstr>
      <vt:lpstr>Systems Analyst Roles Continued</vt:lpstr>
      <vt:lpstr>The Systems Development Life Cycle</vt:lpstr>
      <vt:lpstr>Planning Phase</vt:lpstr>
      <vt:lpstr>Analysis Phase</vt:lpstr>
      <vt:lpstr>Design Phase</vt:lpstr>
      <vt:lpstr>Implementation Phase</vt:lpstr>
      <vt:lpstr>Project Identification and Initiation</vt:lpstr>
      <vt:lpstr>What is B P M?</vt:lpstr>
      <vt:lpstr>BPM Identifies Business Needs</vt:lpstr>
      <vt:lpstr>Project Sponsor</vt:lpstr>
      <vt:lpstr>Business Value</vt:lpstr>
      <vt:lpstr>System Request</vt:lpstr>
      <vt:lpstr>Elements of the Systems Request</vt:lpstr>
      <vt:lpstr>Elements of the Systems Request Continued</vt:lpstr>
      <vt:lpstr>Systems Request for DrōnTeq Client Services System (1 of 3)</vt:lpstr>
      <vt:lpstr>Systems Request for DrōnTeq Client Services System (2 of 3)</vt:lpstr>
      <vt:lpstr>Systems Request for DrōnTeq Client Services System (3 of 3)</vt:lpstr>
      <vt:lpstr>Estimating Business Value for DrōnTeq (1 of 2)</vt:lpstr>
      <vt:lpstr>Estimating Business Value (2 of 2)</vt:lpstr>
      <vt:lpstr>Feasibility Analysis</vt:lpstr>
      <vt:lpstr>Technical Feasibility: Can We Build It?</vt:lpstr>
      <vt:lpstr>Economic Feasibility: Should We Build It?</vt:lpstr>
      <vt:lpstr>Organizational Feasibility: If We Build It, Will They Come?</vt:lpstr>
      <vt:lpstr>Cash Flow Analysis and Measures</vt:lpstr>
      <vt:lpstr>Discounted Cash Flow Technique</vt:lpstr>
      <vt:lpstr>Discounted Cash Flow Projection</vt:lpstr>
      <vt:lpstr>Net Present Value (NPV)</vt:lpstr>
      <vt:lpstr>Steps Involved in Performing an Economic Feasibility Analysis</vt:lpstr>
      <vt:lpstr>Development and Operational Costs</vt:lpstr>
      <vt:lpstr>Tangible and Intangible Benefits</vt:lpstr>
      <vt:lpstr>Cost-Benefit Analysis (1 of 2)</vt:lpstr>
      <vt:lpstr>Cost-Benefit Analysis (2 of 2)</vt:lpstr>
      <vt:lpstr>Organizational Feasibility</vt:lpstr>
      <vt:lpstr>Important Stakeholders for Organizational Feasibility</vt:lpstr>
      <vt:lpstr>Organizational Feasibility Continued</vt:lpstr>
      <vt:lpstr>Chapter Review</vt:lpstr>
      <vt:lpstr>Chapter Review Continued</vt:lpstr>
      <vt:lpstr>Key Terms</vt:lpstr>
      <vt:lpstr>Key Terms Continued</vt:lpstr>
      <vt:lpstr>Key Terms Continued</vt:lpstr>
    </vt:vector>
  </TitlesOfParts>
  <Manager>Judy Howarth</Manager>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Systems Analyst and Information Systems Development</dc:title>
  <dc:subject>System Analysis and Design</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Ronny Richardson</cp:lastModifiedBy>
  <cp:revision>40</cp:revision>
  <cp:lastPrinted>2017-04-26T13:25:47Z</cp:lastPrinted>
  <dcterms:created xsi:type="dcterms:W3CDTF">2021-04-29T19:32:45Z</dcterms:created>
  <dcterms:modified xsi:type="dcterms:W3CDTF">2021-08-02T17:57:25Z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