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64" autoAdjust="0"/>
  </p:normalViewPr>
  <p:slideViewPr>
    <p:cSldViewPr>
      <p:cViewPr varScale="1">
        <p:scale>
          <a:sx n="83" d="100"/>
          <a:sy n="83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494C-89B9-4C1D-A9A1-0CACFA6CB469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FF63-56EC-40D7-8EF4-BF0C09AE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BFF63-56EC-40D7-8EF4-BF0C09AE5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17465" y="1215025"/>
            <a:ext cx="2228028" cy="483652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72" y="1334264"/>
            <a:ext cx="2304488" cy="509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031" y="1215024"/>
            <a:ext cx="2303462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" name="Picture 3" descr="Elsevier_W_Research_Information_1b_aw.eps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890" y="2658533"/>
            <a:ext cx="1717200" cy="1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" y="4709826"/>
            <a:ext cx="5483225" cy="527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add author’s name and job title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57174" y="2781300"/>
            <a:ext cx="7032625" cy="14700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57175" y="5303344"/>
            <a:ext cx="3508375" cy="440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17465" y="1215025"/>
            <a:ext cx="2228028" cy="483652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72" y="1334264"/>
            <a:ext cx="2304488" cy="50966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598" y="1215024"/>
            <a:ext cx="2209588" cy="483652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842031" y="1215024"/>
            <a:ext cx="2303462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" name="Picture 3" descr="Elsevier_W_Research_Information_1b_aw.eps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890" y="2658533"/>
            <a:ext cx="1717200" cy="1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18440" y="26612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pic>
        <p:nvPicPr>
          <p:cNvPr id="26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s &amp;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Sources &amp; Notes: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alves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1"/>
          </p:nvPr>
        </p:nvSpPr>
        <p:spPr>
          <a:xfrm>
            <a:off x="4698217" y="1500110"/>
            <a:ext cx="4028595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69613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Sources &amp;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030" y="5683662"/>
            <a:ext cx="8238320" cy="714593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solidFill>
                  <a:srgbClr val="53565A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030" y="1500110"/>
            <a:ext cx="8238320" cy="3878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Sources &amp;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8313"/>
            <a:ext cx="6924554" cy="68813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8313"/>
            <a:ext cx="6924554" cy="68813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449" y="2658533"/>
            <a:ext cx="1714500" cy="1714500"/>
          </a:xfrm>
          <a:prstGeom prst="rect">
            <a:avLst/>
          </a:prstGeom>
        </p:spPr>
      </p:pic>
      <p:pic>
        <p:nvPicPr>
          <p:cNvPr id="16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463" y="-8313"/>
            <a:ext cx="6866313" cy="686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7462" y="2658533"/>
            <a:ext cx="916146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800" y="2658534"/>
            <a:ext cx="1717200" cy="17172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463" y="-8313"/>
            <a:ext cx="6866313" cy="68663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7462" y="2658533"/>
            <a:ext cx="916146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800" y="2658534"/>
            <a:ext cx="1717200" cy="1717200"/>
          </a:xfrm>
          <a:prstGeom prst="rect">
            <a:avLst/>
          </a:prstGeom>
        </p:spPr>
      </p:pic>
      <p:pic>
        <p:nvPicPr>
          <p:cNvPr id="1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659666"/>
            <a:ext cx="917892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289" y="2658533"/>
            <a:ext cx="1715633" cy="1715633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59666"/>
            <a:ext cx="9178922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289" y="2658533"/>
            <a:ext cx="1715633" cy="1715633"/>
          </a:xfrm>
          <a:prstGeom prst="rect">
            <a:avLst/>
          </a:prstGeom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499" y="2658532"/>
            <a:ext cx="1714501" cy="1714501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499" y="2658532"/>
            <a:ext cx="1714501" cy="1714501"/>
          </a:xfrm>
          <a:prstGeom prst="rect">
            <a:avLst/>
          </a:prstGeom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0" y="-8313"/>
            <a:ext cx="6691477" cy="6866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2658533"/>
            <a:ext cx="1714500" cy="1714500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0" y="-8313"/>
            <a:ext cx="6691477" cy="68663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2658533"/>
            <a:ext cx="1714500" cy="1714500"/>
          </a:xfrm>
          <a:prstGeom prst="rect">
            <a:avLst/>
          </a:prstGeom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659500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400" y="2660400"/>
            <a:ext cx="1713600" cy="1713600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Add section header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8313"/>
            <a:ext cx="6866313" cy="68663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59500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400" y="2660400"/>
            <a:ext cx="1713600" cy="1713600"/>
          </a:xfrm>
          <a:prstGeom prst="rect">
            <a:avLst/>
          </a:prstGeom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7695" y="6438105"/>
            <a:ext cx="1574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jamesc\Documents\Product Information\ERI General\Artfile Archive\Product Logos\Elsevier_Logos_2014\Presentation - Elsevier\Non_Solus_Logo\ELS_NS_Logo_2C_RGB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266" y="223121"/>
            <a:ext cx="648468" cy="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FF8200"/>
                </a:solidFill>
                <a:latin typeface="NexusSansOT" pitchFamily="-104" charset="0"/>
              </a:rPr>
              <a:t>www.elsevier.com/research-intelligence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94500" y="1049338"/>
            <a:ext cx="2368154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768138"/>
            <a:ext cx="6511923" cy="15046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End slide</a:t>
            </a:r>
          </a:p>
        </p:txBody>
      </p:sp>
      <p:pic>
        <p:nvPicPr>
          <p:cNvPr id="14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8313"/>
            <a:ext cx="914400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1807" y="1049338"/>
            <a:ext cx="2303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300038" y="6321425"/>
            <a:ext cx="408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FF8200"/>
                </a:solidFill>
                <a:latin typeface="NexusSansOT" pitchFamily="-104" charset="0"/>
              </a:rPr>
              <a:t>www.elsevier.com/research-intelligence</a:t>
            </a:r>
            <a:endParaRPr lang="en-US" sz="1400" dirty="0">
              <a:solidFill>
                <a:srgbClr val="53565A"/>
              </a:solidFill>
              <a:latin typeface="NexusSansOT" pitchFamily="-1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94500" y="1049338"/>
            <a:ext cx="2368154" cy="509428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658533"/>
            <a:ext cx="9144000" cy="1714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jamesc\Documents\Product Information\ERI General\Artfile Archive\Product Logos\Product Logos\Solution Suite Wordmarks 151 Orange\Ppt and Web\ELS_RI_Wordmark_151_RGB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2186256"/>
            <a:ext cx="3453293" cy="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3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4328FB-1C6A-45C4-A3CF-6998CCF4288C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6F931-C84D-4B4A-BB99-96A0411E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ox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93030" y="1500110"/>
            <a:ext cx="8238319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06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41714"/>
            <a:ext cx="8238318" cy="3505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z="1800" dirty="0" smtClean="0"/>
              <a:t>Subtitle of Slide</a:t>
            </a:r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5794654"/>
            <a:ext cx="8238320" cy="370435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8" y="6165090"/>
            <a:ext cx="8238318" cy="357432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7"/>
          </p:nvPr>
        </p:nvSpPr>
        <p:spPr>
          <a:xfrm>
            <a:off x="393030" y="1943072"/>
            <a:ext cx="8238319" cy="3765589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9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383" y="149758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5791202" cy="4898146"/>
          </a:xfr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383" y="1390900"/>
            <a:ext cx="2743617" cy="459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7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7801"/>
            <a:ext cx="9144000" cy="47487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0776" y="2861673"/>
            <a:ext cx="3588384" cy="2312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923692" y="2856398"/>
            <a:ext cx="3582000" cy="23211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Screenshot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69613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7801"/>
            <a:ext cx="9144000" cy="47487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30776" y="2861673"/>
            <a:ext cx="3588384" cy="2312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s &amp; Text Content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160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76950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89275" y="1494886"/>
            <a:ext cx="2806700" cy="2209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208" y="3872962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13883" y="3890421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76950" y="3890420"/>
            <a:ext cx="2782092" cy="2235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Sources &amp; Notes: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40" y="1508124"/>
            <a:ext cx="4251321" cy="489013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75200" y="1636711"/>
            <a:ext cx="4000500" cy="46197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93031" y="1500110"/>
            <a:ext cx="4012006" cy="48981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53565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53565A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440" y="1508124"/>
            <a:ext cx="4251321" cy="48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Content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9700" y="1435100"/>
            <a:ext cx="8839200" cy="4457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98599" y="6511446"/>
            <a:ext cx="6672263" cy="227013"/>
          </a:xfrm>
        </p:spPr>
        <p:txBody>
          <a:bodyPr>
            <a:noAutofit/>
          </a:bodyPr>
          <a:lstStyle>
            <a:lvl1pPr>
              <a:buNone/>
              <a:defRPr sz="90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Sources &amp; Notes: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6610"/>
            <a:ext cx="9144000" cy="49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375646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05204"/>
            <a:ext cx="8238319" cy="41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idx="1"/>
          </p:nvPr>
        </p:nvSpPr>
        <p:spPr>
          <a:xfrm>
            <a:off x="393031" y="1500110"/>
            <a:ext cx="8238318" cy="489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522714" y="117710"/>
            <a:ext cx="1933450" cy="147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 descr="header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375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16275" y="86049"/>
            <a:ext cx="5926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solidFill>
                  <a:prstClr val="white"/>
                </a:solidFill>
                <a:cs typeface="Arial" pitchFamily="34" charset="0"/>
              </a:rPr>
              <a:t>|     </a:t>
            </a:r>
            <a:fld id="{0458CB15-4049-3E44-A91F-E9E0F94EC727}" type="slidenum">
              <a:rPr lang="en-US" sz="700" b="1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US" sz="700" b="1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522714" y="117710"/>
            <a:ext cx="1933450" cy="1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accent1"/>
          </a:solidFill>
          <a:latin typeface="Arial Bold"/>
          <a:ea typeface="+mj-ea"/>
          <a:cs typeface="Arial Bold"/>
        </a:defRPr>
      </a:lvl1pPr>
    </p:titleStyle>
    <p:bodyStyle>
      <a:lvl1pPr marL="342900" indent="-256032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53565A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Arial" pitchFamily="34" charset="0"/>
        <a:buChar char="-"/>
        <a:defRPr sz="1800" kern="1200">
          <a:solidFill>
            <a:srgbClr val="53565A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90000"/>
        <a:buFont typeface="Courier New" pitchFamily="49" charset="0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SzPct val="90000"/>
        <a:buFont typeface="Courier New"/>
        <a:buChar char="o"/>
        <a:defRPr sz="1600" kern="1200">
          <a:solidFill>
            <a:srgbClr val="53565A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Wael Mansour, MBA</a:t>
            </a:r>
          </a:p>
          <a:p>
            <a:r>
              <a:rPr lang="en-US" dirty="0" smtClean="0"/>
              <a:t>Customer Consultant, TURMECA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/>
              <a:t>Research Performance via New </a:t>
            </a:r>
            <a:r>
              <a:rPr lang="en-US" dirty="0" smtClean="0"/>
              <a:t>Technologies - SciVal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1-2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SciVal </a:t>
            </a:r>
            <a:r>
              <a:rPr lang="en-US" dirty="0"/>
              <a:t>offers quick, easy access to the research performance of </a:t>
            </a:r>
            <a:r>
              <a:rPr lang="en-US" dirty="0" smtClean="0"/>
              <a:t>5,500+ </a:t>
            </a:r>
            <a:r>
              <a:rPr lang="en-US" dirty="0"/>
              <a:t>research institutions and 220 countries worldwide</a:t>
            </a:r>
            <a:r>
              <a:rPr lang="en-US" dirty="0" smtClean="0"/>
              <a:t>. </a:t>
            </a:r>
            <a:r>
              <a:rPr lang="en-US" dirty="0"/>
              <a:t>SciVal enables you to navigate the world of research and devise an optimal plan to drive and analyze your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Visualize research performance</a:t>
            </a:r>
          </a:p>
          <a:p>
            <a:r>
              <a:rPr lang="en-US" dirty="0"/>
              <a:t>Access comprehensive research performance summaries of any desired research entities, identify their unique research strengths and multidisciplinary research areas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Benchmark your progress</a:t>
            </a:r>
          </a:p>
          <a:p>
            <a:r>
              <a:rPr lang="en-US" dirty="0"/>
              <a:t>Compare the performance of your institution, specific departments, research groups </a:t>
            </a:r>
            <a:r>
              <a:rPr lang="en-US" dirty="0" smtClean="0"/>
              <a:t>or </a:t>
            </a:r>
            <a:r>
              <a:rPr lang="en-US" dirty="0"/>
              <a:t>selection of researchers.</a:t>
            </a:r>
          </a:p>
          <a:p>
            <a:r>
              <a:rPr lang="en-US" dirty="0"/>
              <a:t>                      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2-2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 collaborative partnerships</a:t>
            </a:r>
          </a:p>
          <a:p>
            <a:r>
              <a:rPr lang="en-US" dirty="0"/>
              <a:t>Identify and analyze existing and potential collaboration opportunities based on publication output and citation impact.</a:t>
            </a:r>
          </a:p>
          <a:p>
            <a:r>
              <a:rPr lang="en-US" dirty="0"/>
              <a:t>Explore your institution’s current and prospective partnerships on Google maps 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Analyze Research Trends</a:t>
            </a:r>
          </a:p>
          <a:p>
            <a:r>
              <a:rPr lang="en-US" kern="0" dirty="0">
                <a:solidFill>
                  <a:srgbClr val="4D4D4D"/>
                </a:solidFill>
              </a:rPr>
              <a:t>Analyze research trends to discover the top performers and rising stars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searchManagement">
  <a:themeElements>
    <a:clrScheme name="Elsevier Colours">
      <a:dk1>
        <a:srgbClr val="53565A"/>
      </a:dk1>
      <a:lt1>
        <a:sysClr val="window" lastClr="FFFFFF"/>
      </a:lt1>
      <a:dk2>
        <a:srgbClr val="FF8200"/>
      </a:dk2>
      <a:lt2>
        <a:srgbClr val="A7A8AA"/>
      </a:lt2>
      <a:accent1>
        <a:srgbClr val="007398"/>
      </a:accent1>
      <a:accent2>
        <a:srgbClr val="FF8200"/>
      </a:accent2>
      <a:accent3>
        <a:srgbClr val="53565A"/>
      </a:accent3>
      <a:accent4>
        <a:srgbClr val="00966C"/>
      </a:accent4>
      <a:accent5>
        <a:srgbClr val="41B6E6"/>
      </a:accent5>
      <a:accent6>
        <a:srgbClr val="CBC793"/>
      </a:accent6>
      <a:hlink>
        <a:srgbClr val="007398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9180</TotalTime>
  <Words>130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ResearchManagement</vt:lpstr>
      <vt:lpstr>Evaluating Research Performance via New Technologies - SciVal</vt:lpstr>
      <vt:lpstr>Brief 1-2</vt:lpstr>
      <vt:lpstr>Brief 2-2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 Elsevier</dc:creator>
  <cp:lastModifiedBy>SaliB Birch</cp:lastModifiedBy>
  <cp:revision>75</cp:revision>
  <cp:lastPrinted>2015-04-23T08:02:48Z</cp:lastPrinted>
  <dcterms:created xsi:type="dcterms:W3CDTF">2015-04-18T14:13:05Z</dcterms:created>
  <dcterms:modified xsi:type="dcterms:W3CDTF">2015-11-25T04:39:59Z</dcterms:modified>
</cp:coreProperties>
</file>