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4" r:id="rId7"/>
    <p:sldId id="265"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387D-9664-481F-A10A-A3B3BE8BA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3BF16-9EAA-458D-98B2-1765D8DB344F}"/>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D63B1-14FD-49F1-8982-E11E25307FE5}"/>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5" name="Footer Placeholder 4">
            <a:extLst>
              <a:ext uri="{FF2B5EF4-FFF2-40B4-BE49-F238E27FC236}">
                <a16:creationId xmlns:a16="http://schemas.microsoft.com/office/drawing/2014/main" id="{68A74E24-E314-4CDE-A1AF-5B06A8EE4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524F0-CFD5-4DAE-AD2A-180B6A36EB9A}"/>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192773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ED9A-19A6-4F0E-94DA-3AC88B9ACF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0B8FCE-66ED-4ECA-A61A-80D5999794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0D713-174C-4B5D-8731-D54034C5EC88}"/>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5" name="Footer Placeholder 4">
            <a:extLst>
              <a:ext uri="{FF2B5EF4-FFF2-40B4-BE49-F238E27FC236}">
                <a16:creationId xmlns:a16="http://schemas.microsoft.com/office/drawing/2014/main" id="{4FDF459F-045E-41AD-A15F-DE8C6569D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833FF-0050-43E7-9F09-044E66B8886E}"/>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369032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AA3AA0-CD1F-4E05-AB1B-F500D22E6A75}"/>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F972B6-4430-4CCA-B574-F5C887EF5851}"/>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291FB-4F51-41CC-96BA-23E241576F8F}"/>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5" name="Footer Placeholder 4">
            <a:extLst>
              <a:ext uri="{FF2B5EF4-FFF2-40B4-BE49-F238E27FC236}">
                <a16:creationId xmlns:a16="http://schemas.microsoft.com/office/drawing/2014/main" id="{C906BC88-1F48-497C-A0F1-71168BAFD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85A9F-9A48-4FB0-BD0E-937BC010CC6C}"/>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280569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6E26-2B50-4AED-A92D-D3E00EB95D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36556-F09B-4F14-BFD8-5996397A3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BA2F4-43A0-4E76-AC9B-3A248D34B287}"/>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5" name="Footer Placeholder 4">
            <a:extLst>
              <a:ext uri="{FF2B5EF4-FFF2-40B4-BE49-F238E27FC236}">
                <a16:creationId xmlns:a16="http://schemas.microsoft.com/office/drawing/2014/main" id="{D5E75EBC-59CD-448C-BCF9-8BDBBD36E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6EC39-00C0-4F65-99EC-169678324587}"/>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317075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4E36-C94D-45EE-AF5D-5541F8193D3C}"/>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6695F-F3E5-423E-A984-8405E841806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A1DAC-EA9B-4ECA-A55F-67763C2B23C9}"/>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5" name="Footer Placeholder 4">
            <a:extLst>
              <a:ext uri="{FF2B5EF4-FFF2-40B4-BE49-F238E27FC236}">
                <a16:creationId xmlns:a16="http://schemas.microsoft.com/office/drawing/2014/main" id="{DB3C5150-DCBF-490F-AB0B-333711B45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7AF1B-B347-4A68-8691-5CB9176AAF2A}"/>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308398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BDC4-9746-4CB4-9CEC-4CAEC5CCA7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E3EE7-A1E2-4690-9E06-750560748B17}"/>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0AE6E1-485D-4DDE-9772-B2A8BDDE8FE3}"/>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143E8E-9308-4DAC-BA0F-B7502FA63F01}"/>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6" name="Footer Placeholder 5">
            <a:extLst>
              <a:ext uri="{FF2B5EF4-FFF2-40B4-BE49-F238E27FC236}">
                <a16:creationId xmlns:a16="http://schemas.microsoft.com/office/drawing/2014/main" id="{4EC24349-E581-4B69-B0E4-24B3B4597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F517E-1FBC-46A4-A442-6591850E9205}"/>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248792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5458-DF7F-4D77-BD44-6F38CF9694EB}"/>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1AC89A-12B2-405F-8044-1814037AA83A}"/>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90E08A-1813-42AA-8C60-0B8A028A355D}"/>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E325-061C-4375-BAEF-EF0F743E9235}"/>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8FAD0-993F-417B-B7EB-C299F09D96B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507AD5-49DB-4B8E-BD6D-6CB27681DBBB}"/>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8" name="Footer Placeholder 7">
            <a:extLst>
              <a:ext uri="{FF2B5EF4-FFF2-40B4-BE49-F238E27FC236}">
                <a16:creationId xmlns:a16="http://schemas.microsoft.com/office/drawing/2014/main" id="{246078B6-9913-4000-B34F-20C1DCCE3F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283FF8-9D81-4CF5-83BF-EAACF5622EFC}"/>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344396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6638-DA91-44B0-B5C0-74DADE726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29B48F-815A-44CB-B969-DCCFF00DEA08}"/>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4" name="Footer Placeholder 3">
            <a:extLst>
              <a:ext uri="{FF2B5EF4-FFF2-40B4-BE49-F238E27FC236}">
                <a16:creationId xmlns:a16="http://schemas.microsoft.com/office/drawing/2014/main" id="{4DB68819-722D-4B1B-B5EC-98BDEBFF7D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27D982-7257-483B-A61C-77375CC9241E}"/>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418004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7D0A0-6243-4633-B0E3-2900E9357526}"/>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3" name="Footer Placeholder 2">
            <a:extLst>
              <a:ext uri="{FF2B5EF4-FFF2-40B4-BE49-F238E27FC236}">
                <a16:creationId xmlns:a16="http://schemas.microsoft.com/office/drawing/2014/main" id="{7399396B-8516-4A43-AEB4-FF01FDC5A7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F8BFA9-B316-4ED4-A0B3-7C87FBB020D5}"/>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95748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7F97-62F4-423C-B9F0-9D27AA403A7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920B1E-62EA-485D-91C1-75F86FA896EB}"/>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2BB3B-0157-482B-A517-A83C810A41C6}"/>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17E386DC-39E6-4204-B560-2C8465421B48}"/>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6" name="Footer Placeholder 5">
            <a:extLst>
              <a:ext uri="{FF2B5EF4-FFF2-40B4-BE49-F238E27FC236}">
                <a16:creationId xmlns:a16="http://schemas.microsoft.com/office/drawing/2014/main" id="{48B1B672-9B80-4D36-BE89-941E94159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B640C-7E7D-4913-9C78-9C6B05C5631B}"/>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3238851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7C0E-AEBC-44F1-AA71-75E0CC7C280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9B608-60A6-4AA7-802A-8A5A530EAF70}"/>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8CDFE2DE-92D1-485A-83E9-91C5FA3F5CF2}"/>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59CDE637-0076-428E-B780-3F4BB51CFF9E}"/>
              </a:ext>
            </a:extLst>
          </p:cNvPr>
          <p:cNvSpPr>
            <a:spLocks noGrp="1"/>
          </p:cNvSpPr>
          <p:nvPr>
            <p:ph type="dt" sz="half" idx="10"/>
          </p:nvPr>
        </p:nvSpPr>
        <p:spPr/>
        <p:txBody>
          <a:bodyPr/>
          <a:lstStyle/>
          <a:p>
            <a:fld id="{77C02320-53B2-400C-8301-5122C27988CF}" type="datetimeFigureOut">
              <a:rPr lang="en-US" smtClean="0"/>
              <a:t>8/2/2020</a:t>
            </a:fld>
            <a:endParaRPr lang="en-US"/>
          </a:p>
        </p:txBody>
      </p:sp>
      <p:sp>
        <p:nvSpPr>
          <p:cNvPr id="6" name="Footer Placeholder 5">
            <a:extLst>
              <a:ext uri="{FF2B5EF4-FFF2-40B4-BE49-F238E27FC236}">
                <a16:creationId xmlns:a16="http://schemas.microsoft.com/office/drawing/2014/main" id="{B0C3DE34-827E-49DE-A455-7710546AC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FE860-8106-42F7-A2DE-B70A5DA6ED33}"/>
              </a:ext>
            </a:extLst>
          </p:cNvPr>
          <p:cNvSpPr>
            <a:spLocks noGrp="1"/>
          </p:cNvSpPr>
          <p:nvPr>
            <p:ph type="sldNum" sz="quarter" idx="12"/>
          </p:nvPr>
        </p:nvSpPr>
        <p:spPr/>
        <p:txBody>
          <a:bodyPr/>
          <a:lstStyle/>
          <a:p>
            <a:fld id="{032D2313-D742-4805-9646-3D28B1787DA3}" type="slidenum">
              <a:rPr lang="en-US" smtClean="0"/>
              <a:t>‹#›</a:t>
            </a:fld>
            <a:endParaRPr lang="en-US"/>
          </a:p>
        </p:txBody>
      </p:sp>
    </p:spTree>
    <p:extLst>
      <p:ext uri="{BB962C8B-B14F-4D97-AF65-F5344CB8AC3E}">
        <p14:creationId xmlns:p14="http://schemas.microsoft.com/office/powerpoint/2010/main" val="212346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87B3C-D0B6-4B01-81A2-696C3C3900B3}"/>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0DB69B-5A05-4FC3-81D4-DFFFC3C2C301}"/>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1ABF8-AA86-4138-935E-628BD11B8BF3}"/>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02320-53B2-400C-8301-5122C27988CF}" type="datetimeFigureOut">
              <a:rPr lang="en-US" smtClean="0"/>
              <a:t>8/2/2020</a:t>
            </a:fld>
            <a:endParaRPr lang="en-US"/>
          </a:p>
        </p:txBody>
      </p:sp>
      <p:sp>
        <p:nvSpPr>
          <p:cNvPr id="5" name="Footer Placeholder 4">
            <a:extLst>
              <a:ext uri="{FF2B5EF4-FFF2-40B4-BE49-F238E27FC236}">
                <a16:creationId xmlns:a16="http://schemas.microsoft.com/office/drawing/2014/main" id="{5286B50E-1E47-46E1-AFFF-54AB8F4F3FDD}"/>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FBAABF-480A-4435-9352-D36EE36981A1}"/>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D2313-D742-4805-9646-3D28B1787DA3}" type="slidenum">
              <a:rPr lang="en-US" smtClean="0"/>
              <a:t>‹#›</a:t>
            </a:fld>
            <a:endParaRPr lang="en-US"/>
          </a:p>
        </p:txBody>
      </p:sp>
    </p:spTree>
    <p:extLst>
      <p:ext uri="{BB962C8B-B14F-4D97-AF65-F5344CB8AC3E}">
        <p14:creationId xmlns:p14="http://schemas.microsoft.com/office/powerpoint/2010/main" val="342959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A0DD-9F20-40B7-96AD-8688610A905B}"/>
              </a:ext>
            </a:extLst>
          </p:cNvPr>
          <p:cNvSpPr>
            <a:spLocks noGrp="1"/>
          </p:cNvSpPr>
          <p:nvPr>
            <p:ph type="ctrTitle"/>
          </p:nvPr>
        </p:nvSpPr>
        <p:spPr/>
        <p:txBody>
          <a:bodyPr>
            <a:normAutofit/>
          </a:bodyPr>
          <a:lstStyle/>
          <a:p>
            <a:r>
              <a:rPr lang="en-US" b="1" dirty="0"/>
              <a:t>Choosing the Best Districts for us to Live in Warsaw</a:t>
            </a:r>
            <a:endParaRPr lang="en-US" dirty="0"/>
          </a:p>
        </p:txBody>
      </p:sp>
      <p:sp>
        <p:nvSpPr>
          <p:cNvPr id="3" name="Subtitle 2">
            <a:extLst>
              <a:ext uri="{FF2B5EF4-FFF2-40B4-BE49-F238E27FC236}">
                <a16:creationId xmlns:a16="http://schemas.microsoft.com/office/drawing/2014/main" id="{4F35CD5A-E326-4C92-9204-18512E75C7F2}"/>
              </a:ext>
            </a:extLst>
          </p:cNvPr>
          <p:cNvSpPr>
            <a:spLocks noGrp="1"/>
          </p:cNvSpPr>
          <p:nvPr>
            <p:ph type="subTitle" idx="1"/>
          </p:nvPr>
        </p:nvSpPr>
        <p:spPr/>
        <p:txBody>
          <a:bodyPr/>
          <a:lstStyle/>
          <a:p>
            <a:r>
              <a:rPr lang="en-US" dirty="0"/>
              <a:t>Jun </a:t>
            </a:r>
            <a:r>
              <a:rPr lang="en-US" dirty="0" err="1"/>
              <a:t>Jie</a:t>
            </a:r>
            <a:r>
              <a:rPr lang="en-US" dirty="0"/>
              <a:t>, Wong</a:t>
            </a:r>
          </a:p>
          <a:p>
            <a:r>
              <a:rPr lang="en-US" dirty="0"/>
              <a:t>2 Aug 2020</a:t>
            </a:r>
          </a:p>
        </p:txBody>
      </p:sp>
    </p:spTree>
    <p:extLst>
      <p:ext uri="{BB962C8B-B14F-4D97-AF65-F5344CB8AC3E}">
        <p14:creationId xmlns:p14="http://schemas.microsoft.com/office/powerpoint/2010/main" val="211780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975E-C359-4835-B907-12C36D81F880}"/>
              </a:ext>
            </a:extLst>
          </p:cNvPr>
          <p:cNvSpPr>
            <a:spLocks noGrp="1"/>
          </p:cNvSpPr>
          <p:nvPr>
            <p:ph type="title"/>
          </p:nvPr>
        </p:nvSpPr>
        <p:spPr/>
        <p:txBody>
          <a:bodyPr>
            <a:noAutofit/>
          </a:bodyPr>
          <a:lstStyle/>
          <a:p>
            <a:r>
              <a:rPr lang="en-US" u="sng" dirty="0"/>
              <a:t>Problem</a:t>
            </a:r>
          </a:p>
        </p:txBody>
      </p:sp>
      <p:sp>
        <p:nvSpPr>
          <p:cNvPr id="3" name="Content Placeholder 2">
            <a:extLst>
              <a:ext uri="{FF2B5EF4-FFF2-40B4-BE49-F238E27FC236}">
                <a16:creationId xmlns:a16="http://schemas.microsoft.com/office/drawing/2014/main" id="{2E1957E9-9383-4727-A835-4D1B8FD3468C}"/>
              </a:ext>
            </a:extLst>
          </p:cNvPr>
          <p:cNvSpPr>
            <a:spLocks noGrp="1"/>
          </p:cNvSpPr>
          <p:nvPr>
            <p:ph idx="1"/>
          </p:nvPr>
        </p:nvSpPr>
        <p:spPr/>
        <p:txBody>
          <a:bodyPr/>
          <a:lstStyle/>
          <a:p>
            <a:r>
              <a:rPr lang="en-US" dirty="0"/>
              <a:t>Different families have different needs and my wife and I are no exception.</a:t>
            </a:r>
          </a:p>
          <a:p>
            <a:r>
              <a:rPr lang="en-US" dirty="0"/>
              <a:t>With 18 districts to choose from, there will be some that are more suitable for us than others.</a:t>
            </a:r>
          </a:p>
          <a:p>
            <a:r>
              <a:rPr lang="en-US" dirty="0"/>
              <a:t>No analysis in the market that tells us which boroughs are most suited to us based on venue categories in each borough.</a:t>
            </a:r>
          </a:p>
        </p:txBody>
      </p:sp>
    </p:spTree>
    <p:extLst>
      <p:ext uri="{BB962C8B-B14F-4D97-AF65-F5344CB8AC3E}">
        <p14:creationId xmlns:p14="http://schemas.microsoft.com/office/powerpoint/2010/main" val="378164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1873-99A5-43F0-B9E5-9014681FDABA}"/>
              </a:ext>
            </a:extLst>
          </p:cNvPr>
          <p:cNvSpPr>
            <a:spLocks noGrp="1"/>
          </p:cNvSpPr>
          <p:nvPr>
            <p:ph type="title"/>
          </p:nvPr>
        </p:nvSpPr>
        <p:spPr/>
        <p:txBody>
          <a:bodyPr/>
          <a:lstStyle/>
          <a:p>
            <a:r>
              <a:rPr lang="en-US" u="sng" dirty="0"/>
              <a:t>Data and Methodology</a:t>
            </a:r>
          </a:p>
        </p:txBody>
      </p:sp>
      <p:graphicFrame>
        <p:nvGraphicFramePr>
          <p:cNvPr id="4" name="Table 4">
            <a:extLst>
              <a:ext uri="{FF2B5EF4-FFF2-40B4-BE49-F238E27FC236}">
                <a16:creationId xmlns:a16="http://schemas.microsoft.com/office/drawing/2014/main" id="{C3D4B71C-2A9B-4F0F-83F4-1F4B1924DD2F}"/>
              </a:ext>
            </a:extLst>
          </p:cNvPr>
          <p:cNvGraphicFramePr>
            <a:graphicFrameLocks noGrp="1"/>
          </p:cNvGraphicFramePr>
          <p:nvPr>
            <p:ph idx="1"/>
            <p:extLst>
              <p:ext uri="{D42A27DB-BD31-4B8C-83A1-F6EECF244321}">
                <p14:modId xmlns:p14="http://schemas.microsoft.com/office/powerpoint/2010/main" val="3501255491"/>
              </p:ext>
            </p:extLst>
          </p:nvPr>
        </p:nvGraphicFramePr>
        <p:xfrm>
          <a:off x="838202" y="1690688"/>
          <a:ext cx="10515602" cy="4353880"/>
        </p:xfrm>
        <a:graphic>
          <a:graphicData uri="http://schemas.openxmlformats.org/drawingml/2006/table">
            <a:tbl>
              <a:tblPr firstRow="1" bandRow="1">
                <a:tableStyleId>{5940675A-B579-460E-94D1-54222C63F5DA}</a:tableStyleId>
              </a:tblPr>
              <a:tblGrid>
                <a:gridCol w="4136470">
                  <a:extLst>
                    <a:ext uri="{9D8B030D-6E8A-4147-A177-3AD203B41FA5}">
                      <a16:colId xmlns:a16="http://schemas.microsoft.com/office/drawing/2014/main" val="2841653629"/>
                    </a:ext>
                  </a:extLst>
                </a:gridCol>
                <a:gridCol w="6379132">
                  <a:extLst>
                    <a:ext uri="{9D8B030D-6E8A-4147-A177-3AD203B41FA5}">
                      <a16:colId xmlns:a16="http://schemas.microsoft.com/office/drawing/2014/main" val="3807393696"/>
                    </a:ext>
                  </a:extLst>
                </a:gridCol>
              </a:tblGrid>
              <a:tr h="274687">
                <a:tc>
                  <a:txBody>
                    <a:bodyPr/>
                    <a:lstStyle/>
                    <a:p>
                      <a:r>
                        <a:rPr lang="en-US" sz="1600" b="1" dirty="0"/>
                        <a:t>Data</a:t>
                      </a:r>
                    </a:p>
                  </a:txBody>
                  <a:tcPr marT="45721" marB="45721"/>
                </a:tc>
                <a:tc>
                  <a:txBody>
                    <a:bodyPr/>
                    <a:lstStyle/>
                    <a:p>
                      <a:r>
                        <a:rPr lang="en-US" sz="1600" b="1" dirty="0"/>
                        <a:t>Methodology</a:t>
                      </a:r>
                    </a:p>
                  </a:txBody>
                  <a:tcPr marT="45721" marB="45721"/>
                </a:tc>
                <a:extLst>
                  <a:ext uri="{0D108BD9-81ED-4DB2-BD59-A6C34878D82A}">
                    <a16:rowId xmlns:a16="http://schemas.microsoft.com/office/drawing/2014/main" val="893506936"/>
                  </a:ext>
                </a:extLst>
              </a:tr>
              <a:tr h="274687">
                <a:tc>
                  <a:txBody>
                    <a:bodyPr/>
                    <a:lstStyle/>
                    <a:p>
                      <a:r>
                        <a:rPr lang="en-US" sz="1600" dirty="0"/>
                        <a:t>List of boroughs in Warsaw</a:t>
                      </a:r>
                    </a:p>
                  </a:txBody>
                  <a:tcPr marT="45721" marB="45721"/>
                </a:tc>
                <a:tc>
                  <a:txBody>
                    <a:bodyPr/>
                    <a:lstStyle/>
                    <a:p>
                      <a:r>
                        <a:rPr lang="en-US" sz="1600" dirty="0"/>
                        <a:t>Data manually scraped from https://en.wikipedia.org/wiki/Category:Districts_of_Warsaw</a:t>
                      </a:r>
                    </a:p>
                  </a:txBody>
                  <a:tcPr marT="45721" marB="45721"/>
                </a:tc>
                <a:extLst>
                  <a:ext uri="{0D108BD9-81ED-4DB2-BD59-A6C34878D82A}">
                    <a16:rowId xmlns:a16="http://schemas.microsoft.com/office/drawing/2014/main" val="2094237254"/>
                  </a:ext>
                </a:extLst>
              </a:tr>
              <a:tr h="274687">
                <a:tc>
                  <a:txBody>
                    <a:bodyPr/>
                    <a:lstStyle/>
                    <a:p>
                      <a:r>
                        <a:rPr lang="en-US" sz="1600" dirty="0"/>
                        <a:t>Boroughs’ respective latitudes and longitudes</a:t>
                      </a:r>
                    </a:p>
                  </a:txBody>
                  <a:tcPr marT="45721" marB="45721"/>
                </a:tc>
                <a:tc>
                  <a:txBody>
                    <a:bodyPr/>
                    <a:lstStyle/>
                    <a:p>
                      <a:r>
                        <a:rPr lang="en-US" sz="1600" dirty="0"/>
                        <a:t>Obtained using </a:t>
                      </a:r>
                      <a:r>
                        <a:rPr lang="en-US" sz="1600" dirty="0" err="1"/>
                        <a:t>Geopy’s</a:t>
                      </a:r>
                      <a:r>
                        <a:rPr lang="en-US" sz="1600" dirty="0"/>
                        <a:t> </a:t>
                      </a:r>
                      <a:r>
                        <a:rPr lang="en-US" sz="1600" dirty="0" err="1"/>
                        <a:t>Nominatim</a:t>
                      </a:r>
                      <a:r>
                        <a:rPr lang="en-US" sz="1600" dirty="0"/>
                        <a:t>  based on the names of the boroughs</a:t>
                      </a:r>
                    </a:p>
                  </a:txBody>
                  <a:tcPr marT="45721" marB="45721"/>
                </a:tc>
                <a:extLst>
                  <a:ext uri="{0D108BD9-81ED-4DB2-BD59-A6C34878D82A}">
                    <a16:rowId xmlns:a16="http://schemas.microsoft.com/office/drawing/2014/main" val="2452616024"/>
                  </a:ext>
                </a:extLst>
              </a:tr>
              <a:tr h="274687">
                <a:tc>
                  <a:txBody>
                    <a:bodyPr/>
                    <a:lstStyle/>
                    <a:p>
                      <a:r>
                        <a:rPr lang="en-US" sz="1600" dirty="0"/>
                        <a:t>Warsaw map overview of all boroughs</a:t>
                      </a:r>
                    </a:p>
                  </a:txBody>
                  <a:tcPr marT="45721" marB="45721"/>
                </a:tc>
                <a:tc>
                  <a:txBody>
                    <a:bodyPr/>
                    <a:lstStyle/>
                    <a:p>
                      <a:r>
                        <a:rPr lang="en-US" sz="1600" dirty="0"/>
                        <a:t>Using  Folium to check geographic accuracy</a:t>
                      </a:r>
                    </a:p>
                  </a:txBody>
                  <a:tcPr marT="45721" marB="45721"/>
                </a:tc>
                <a:extLst>
                  <a:ext uri="{0D108BD9-81ED-4DB2-BD59-A6C34878D82A}">
                    <a16:rowId xmlns:a16="http://schemas.microsoft.com/office/drawing/2014/main" val="1030451218"/>
                  </a:ext>
                </a:extLst>
              </a:tr>
              <a:tr h="274687">
                <a:tc>
                  <a:txBody>
                    <a:bodyPr/>
                    <a:lstStyle/>
                    <a:p>
                      <a:r>
                        <a:rPr lang="en-US" sz="1600" dirty="0"/>
                        <a:t>Relationship between boroughs and radius around borough</a:t>
                      </a:r>
                    </a:p>
                  </a:txBody>
                  <a:tcPr marT="45721" marB="45721"/>
                </a:tc>
                <a:tc>
                  <a:txBody>
                    <a:bodyPr/>
                    <a:lstStyle/>
                    <a:p>
                      <a:r>
                        <a:rPr lang="en-US" sz="1600" dirty="0"/>
                        <a:t>Using Folium to determine an optimal radius value that is sensible</a:t>
                      </a:r>
                    </a:p>
                  </a:txBody>
                  <a:tcPr marT="45721" marB="45721"/>
                </a:tc>
                <a:extLst>
                  <a:ext uri="{0D108BD9-81ED-4DB2-BD59-A6C34878D82A}">
                    <a16:rowId xmlns:a16="http://schemas.microsoft.com/office/drawing/2014/main" val="3934188816"/>
                  </a:ext>
                </a:extLst>
              </a:tr>
              <a:tr h="274687">
                <a:tc>
                  <a:txBody>
                    <a:bodyPr/>
                    <a:lstStyle/>
                    <a:p>
                      <a:r>
                        <a:rPr lang="en-US" sz="1600" dirty="0"/>
                        <a:t>Venue categories that are within the aforementioned radius</a:t>
                      </a:r>
                    </a:p>
                  </a:txBody>
                  <a:tcPr marT="45721" marB="45721"/>
                </a:tc>
                <a:tc>
                  <a:txBody>
                    <a:bodyPr/>
                    <a:lstStyle/>
                    <a:p>
                      <a:r>
                        <a:rPr lang="en-US" sz="1600" dirty="0"/>
                        <a:t>Using Foursquare API by using borough’s latitudes, borough’s longitudes, and optimal radius value as parameters</a:t>
                      </a:r>
                    </a:p>
                  </a:txBody>
                  <a:tcPr marT="45721" marB="45721"/>
                </a:tc>
                <a:extLst>
                  <a:ext uri="{0D108BD9-81ED-4DB2-BD59-A6C34878D82A}">
                    <a16:rowId xmlns:a16="http://schemas.microsoft.com/office/drawing/2014/main" val="1317858372"/>
                  </a:ext>
                </a:extLst>
              </a:tr>
              <a:tr h="274687">
                <a:tc>
                  <a:txBody>
                    <a:bodyPr/>
                    <a:lstStyle/>
                    <a:p>
                      <a:r>
                        <a:rPr lang="en-US" sz="1600" dirty="0"/>
                        <a:t>Filtered venue categories</a:t>
                      </a:r>
                    </a:p>
                  </a:txBody>
                  <a:tcPr marT="45721" marB="45721"/>
                </a:tc>
                <a:tc>
                  <a:txBody>
                    <a:bodyPr/>
                    <a:lstStyle/>
                    <a:p>
                      <a:r>
                        <a:rPr lang="en-US" sz="1600" dirty="0"/>
                        <a:t>Filtered manually for venue categories that were relevant to my new apartment location decision</a:t>
                      </a:r>
                    </a:p>
                  </a:txBody>
                  <a:tcPr marT="45721" marB="45721"/>
                </a:tc>
                <a:extLst>
                  <a:ext uri="{0D108BD9-81ED-4DB2-BD59-A6C34878D82A}">
                    <a16:rowId xmlns:a16="http://schemas.microsoft.com/office/drawing/2014/main" val="987654751"/>
                  </a:ext>
                </a:extLst>
              </a:tr>
              <a:tr h="452424">
                <a:tc>
                  <a:txBody>
                    <a:bodyPr/>
                    <a:lstStyle/>
                    <a:p>
                      <a:r>
                        <a:rPr lang="en-US" sz="1600" dirty="0"/>
                        <a:t>Merged venue categories</a:t>
                      </a:r>
                    </a:p>
                  </a:txBody>
                  <a:tcPr marT="45721" marB="45721"/>
                </a:tc>
                <a:tc>
                  <a:txBody>
                    <a:bodyPr/>
                    <a:lstStyle/>
                    <a:p>
                      <a:r>
                        <a:rPr lang="en-US" sz="1600" dirty="0"/>
                        <a:t>Merged manually to group venue categories that were similar to each other before feeding into K-Means algorithm for clustering</a:t>
                      </a:r>
                    </a:p>
                  </a:txBody>
                  <a:tcPr marT="45721" marB="45721"/>
                </a:tc>
                <a:extLst>
                  <a:ext uri="{0D108BD9-81ED-4DB2-BD59-A6C34878D82A}">
                    <a16:rowId xmlns:a16="http://schemas.microsoft.com/office/drawing/2014/main" val="1776124294"/>
                  </a:ext>
                </a:extLst>
              </a:tr>
              <a:tr h="452424">
                <a:tc>
                  <a:txBody>
                    <a:bodyPr/>
                    <a:lstStyle/>
                    <a:p>
                      <a:r>
                        <a:rPr lang="en-US" sz="1600" dirty="0"/>
                        <a:t>Cluster of boroughs</a:t>
                      </a:r>
                    </a:p>
                  </a:txBody>
                  <a:tcPr marT="45721" marB="45721"/>
                </a:tc>
                <a:tc>
                  <a:txBody>
                    <a:bodyPr/>
                    <a:lstStyle/>
                    <a:p>
                      <a:r>
                        <a:rPr lang="en-US" sz="1600" dirty="0"/>
                        <a:t>Using K-Means algorithm from </a:t>
                      </a:r>
                      <a:r>
                        <a:rPr lang="en-US" sz="1600" dirty="0" err="1"/>
                        <a:t>SciKit</a:t>
                      </a:r>
                      <a:r>
                        <a:rPr lang="en-US" sz="1600" dirty="0"/>
                        <a:t>-Learn Clustering</a:t>
                      </a:r>
                    </a:p>
                  </a:txBody>
                  <a:tcPr marT="45721" marB="45721"/>
                </a:tc>
                <a:extLst>
                  <a:ext uri="{0D108BD9-81ED-4DB2-BD59-A6C34878D82A}">
                    <a16:rowId xmlns:a16="http://schemas.microsoft.com/office/drawing/2014/main" val="2548680846"/>
                  </a:ext>
                </a:extLst>
              </a:tr>
            </a:tbl>
          </a:graphicData>
        </a:graphic>
      </p:graphicFrame>
    </p:spTree>
    <p:extLst>
      <p:ext uri="{BB962C8B-B14F-4D97-AF65-F5344CB8AC3E}">
        <p14:creationId xmlns:p14="http://schemas.microsoft.com/office/powerpoint/2010/main" val="399152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7AC5-5F2E-4D64-8598-247691BDD63D}"/>
              </a:ext>
            </a:extLst>
          </p:cNvPr>
          <p:cNvSpPr>
            <a:spLocks noGrp="1"/>
          </p:cNvSpPr>
          <p:nvPr>
            <p:ph type="title"/>
          </p:nvPr>
        </p:nvSpPr>
        <p:spPr/>
        <p:txBody>
          <a:bodyPr/>
          <a:lstStyle/>
          <a:p>
            <a:r>
              <a:rPr lang="en-US" u="sng" dirty="0"/>
              <a:t>Results: 4 clusters obtained</a:t>
            </a:r>
          </a:p>
        </p:txBody>
      </p:sp>
      <p:pic>
        <p:nvPicPr>
          <p:cNvPr id="5" name="Content Placeholder 4">
            <a:extLst>
              <a:ext uri="{FF2B5EF4-FFF2-40B4-BE49-F238E27FC236}">
                <a16:creationId xmlns:a16="http://schemas.microsoft.com/office/drawing/2014/main" id="{32BCC1D7-528B-48A5-8D66-6C818D3F4971}"/>
              </a:ext>
            </a:extLst>
          </p:cNvPr>
          <p:cNvPicPr>
            <a:picLocks noGrp="1"/>
          </p:cNvPicPr>
          <p:nvPr>
            <p:ph idx="1"/>
          </p:nvPr>
        </p:nvPicPr>
        <p:blipFill>
          <a:blip r:embed="rId2"/>
          <a:stretch>
            <a:fillRect/>
          </a:stretch>
        </p:blipFill>
        <p:spPr>
          <a:xfrm>
            <a:off x="2152460" y="1825624"/>
            <a:ext cx="7887084" cy="4351339"/>
          </a:xfrm>
          <a:prstGeom prst="rect">
            <a:avLst/>
          </a:prstGeom>
        </p:spPr>
      </p:pic>
    </p:spTree>
    <p:extLst>
      <p:ext uri="{BB962C8B-B14F-4D97-AF65-F5344CB8AC3E}">
        <p14:creationId xmlns:p14="http://schemas.microsoft.com/office/powerpoint/2010/main" val="220756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370E-9936-46EB-81C6-7FECF147464C}"/>
              </a:ext>
            </a:extLst>
          </p:cNvPr>
          <p:cNvSpPr>
            <a:spLocks noGrp="1"/>
          </p:cNvSpPr>
          <p:nvPr>
            <p:ph type="title"/>
          </p:nvPr>
        </p:nvSpPr>
        <p:spPr/>
        <p:txBody>
          <a:bodyPr/>
          <a:lstStyle/>
          <a:p>
            <a:r>
              <a:rPr lang="en-US" u="sng" dirty="0"/>
              <a:t>Results and Discussion (1)</a:t>
            </a:r>
          </a:p>
        </p:txBody>
      </p:sp>
      <p:pic>
        <p:nvPicPr>
          <p:cNvPr id="4" name="Picture 3">
            <a:extLst>
              <a:ext uri="{FF2B5EF4-FFF2-40B4-BE49-F238E27FC236}">
                <a16:creationId xmlns:a16="http://schemas.microsoft.com/office/drawing/2014/main" id="{B1072D25-AF0C-42E9-9743-091A061BF858}"/>
              </a:ext>
            </a:extLst>
          </p:cNvPr>
          <p:cNvPicPr/>
          <p:nvPr/>
        </p:nvPicPr>
        <p:blipFill>
          <a:blip r:embed="rId2"/>
          <a:stretch>
            <a:fillRect/>
          </a:stretch>
        </p:blipFill>
        <p:spPr>
          <a:xfrm>
            <a:off x="838202" y="1825625"/>
            <a:ext cx="10515596" cy="3009751"/>
          </a:xfrm>
          <a:prstGeom prst="rect">
            <a:avLst/>
          </a:prstGeom>
        </p:spPr>
      </p:pic>
      <p:sp>
        <p:nvSpPr>
          <p:cNvPr id="8" name="Rectangle 7">
            <a:extLst>
              <a:ext uri="{FF2B5EF4-FFF2-40B4-BE49-F238E27FC236}">
                <a16:creationId xmlns:a16="http://schemas.microsoft.com/office/drawing/2014/main" id="{A1DD2680-E476-4BAB-B90A-D4D2E93676A8}"/>
              </a:ext>
            </a:extLst>
          </p:cNvPr>
          <p:cNvSpPr/>
          <p:nvPr/>
        </p:nvSpPr>
        <p:spPr>
          <a:xfrm>
            <a:off x="838202" y="4970313"/>
            <a:ext cx="10515596" cy="923330"/>
          </a:xfrm>
          <a:prstGeom prst="rect">
            <a:avLst/>
          </a:prstGeom>
        </p:spPr>
        <p:txBody>
          <a:bodyPr wrap="square">
            <a:spAutoFit/>
          </a:bodyPr>
          <a:lstStyle/>
          <a:p>
            <a:r>
              <a:rPr lang="en-US" dirty="0"/>
              <a:t>Cluster 1 (Dark Red): These boroughs have Nature and Gym Amenities as the most common type of venue. They are most suitable for families who would enjoy nature or the occasional walk in the park and/or working out.</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897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370E-9936-46EB-81C6-7FECF147464C}"/>
              </a:ext>
            </a:extLst>
          </p:cNvPr>
          <p:cNvSpPr>
            <a:spLocks noGrp="1"/>
          </p:cNvSpPr>
          <p:nvPr>
            <p:ph type="title"/>
          </p:nvPr>
        </p:nvSpPr>
        <p:spPr/>
        <p:txBody>
          <a:bodyPr/>
          <a:lstStyle/>
          <a:p>
            <a:r>
              <a:rPr lang="en-US" u="sng" dirty="0"/>
              <a:t>Results and Discussion (2)</a:t>
            </a:r>
          </a:p>
        </p:txBody>
      </p:sp>
      <p:pic>
        <p:nvPicPr>
          <p:cNvPr id="5" name="Picture 4">
            <a:extLst>
              <a:ext uri="{FF2B5EF4-FFF2-40B4-BE49-F238E27FC236}">
                <a16:creationId xmlns:a16="http://schemas.microsoft.com/office/drawing/2014/main" id="{9DE7F640-BF1E-40D9-BDF6-640A6EB64397}"/>
              </a:ext>
            </a:extLst>
          </p:cNvPr>
          <p:cNvPicPr/>
          <p:nvPr/>
        </p:nvPicPr>
        <p:blipFill>
          <a:blip r:embed="rId2"/>
          <a:stretch>
            <a:fillRect/>
          </a:stretch>
        </p:blipFill>
        <p:spPr>
          <a:xfrm>
            <a:off x="838198" y="1690688"/>
            <a:ext cx="10515600" cy="2667098"/>
          </a:xfrm>
          <a:prstGeom prst="rect">
            <a:avLst/>
          </a:prstGeom>
        </p:spPr>
      </p:pic>
      <p:sp>
        <p:nvSpPr>
          <p:cNvPr id="3" name="Rectangle 2">
            <a:extLst>
              <a:ext uri="{FF2B5EF4-FFF2-40B4-BE49-F238E27FC236}">
                <a16:creationId xmlns:a16="http://schemas.microsoft.com/office/drawing/2014/main" id="{F6455A3A-DCBA-46B4-98AA-3F444F0875B6}"/>
              </a:ext>
            </a:extLst>
          </p:cNvPr>
          <p:cNvSpPr/>
          <p:nvPr/>
        </p:nvSpPr>
        <p:spPr>
          <a:xfrm>
            <a:off x="838198" y="4529187"/>
            <a:ext cx="10515600" cy="1477328"/>
          </a:xfrm>
          <a:prstGeom prst="rect">
            <a:avLst/>
          </a:prstGeom>
        </p:spPr>
        <p:txBody>
          <a:bodyPr wrap="square">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Cluster 2 (Dark Blue): These boroughs have supermarkets as the most common type of venue. They are most suitable for families who purchase groceries frequently and with specific items/brands to purchase. These families would probably want to be practical and live close to different supermarkets since different supermarkets carry different groceries at any one time - being in a borough with many supermarkets will almost guarantee the availability of items the families desire. </a:t>
            </a:r>
            <a:endParaRPr lang="en-US" dirty="0"/>
          </a:p>
        </p:txBody>
      </p:sp>
    </p:spTree>
    <p:extLst>
      <p:ext uri="{BB962C8B-B14F-4D97-AF65-F5344CB8AC3E}">
        <p14:creationId xmlns:p14="http://schemas.microsoft.com/office/powerpoint/2010/main" val="18023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370E-9936-46EB-81C6-7FECF147464C}"/>
              </a:ext>
            </a:extLst>
          </p:cNvPr>
          <p:cNvSpPr>
            <a:spLocks noGrp="1"/>
          </p:cNvSpPr>
          <p:nvPr>
            <p:ph type="title"/>
          </p:nvPr>
        </p:nvSpPr>
        <p:spPr/>
        <p:txBody>
          <a:bodyPr/>
          <a:lstStyle/>
          <a:p>
            <a:r>
              <a:rPr lang="en-US" u="sng" dirty="0"/>
              <a:t>Results and Discussion (3)</a:t>
            </a:r>
          </a:p>
        </p:txBody>
      </p:sp>
      <p:pic>
        <p:nvPicPr>
          <p:cNvPr id="6" name="Picture 5">
            <a:extLst>
              <a:ext uri="{FF2B5EF4-FFF2-40B4-BE49-F238E27FC236}">
                <a16:creationId xmlns:a16="http://schemas.microsoft.com/office/drawing/2014/main" id="{3EEA0B08-C60C-404E-8B05-44850587500A}"/>
              </a:ext>
            </a:extLst>
          </p:cNvPr>
          <p:cNvPicPr/>
          <p:nvPr/>
        </p:nvPicPr>
        <p:blipFill>
          <a:blip r:embed="rId2"/>
          <a:stretch>
            <a:fillRect/>
          </a:stretch>
        </p:blipFill>
        <p:spPr>
          <a:xfrm>
            <a:off x="838198" y="1690688"/>
            <a:ext cx="10515600" cy="1002128"/>
          </a:xfrm>
          <a:prstGeom prst="rect">
            <a:avLst/>
          </a:prstGeom>
        </p:spPr>
      </p:pic>
      <p:pic>
        <p:nvPicPr>
          <p:cNvPr id="7" name="Picture 6">
            <a:extLst>
              <a:ext uri="{FF2B5EF4-FFF2-40B4-BE49-F238E27FC236}">
                <a16:creationId xmlns:a16="http://schemas.microsoft.com/office/drawing/2014/main" id="{B953CE19-D2AA-4705-8855-D1AF52EA3EEB}"/>
              </a:ext>
            </a:extLst>
          </p:cNvPr>
          <p:cNvPicPr/>
          <p:nvPr/>
        </p:nvPicPr>
        <p:blipFill>
          <a:blip r:embed="rId3"/>
          <a:stretch>
            <a:fillRect/>
          </a:stretch>
        </p:blipFill>
        <p:spPr>
          <a:xfrm>
            <a:off x="838198" y="4724227"/>
            <a:ext cx="10695072" cy="693580"/>
          </a:xfrm>
          <a:prstGeom prst="rect">
            <a:avLst/>
          </a:prstGeom>
        </p:spPr>
      </p:pic>
      <p:sp>
        <p:nvSpPr>
          <p:cNvPr id="4" name="Rectangle 3">
            <a:extLst>
              <a:ext uri="{FF2B5EF4-FFF2-40B4-BE49-F238E27FC236}">
                <a16:creationId xmlns:a16="http://schemas.microsoft.com/office/drawing/2014/main" id="{D1C61E0E-ACC7-4CB4-BB31-9EE3CD41A4C8}"/>
              </a:ext>
            </a:extLst>
          </p:cNvPr>
          <p:cNvSpPr/>
          <p:nvPr/>
        </p:nvSpPr>
        <p:spPr>
          <a:xfrm>
            <a:off x="838197" y="2983064"/>
            <a:ext cx="10515601" cy="923330"/>
          </a:xfrm>
          <a:prstGeom prst="rect">
            <a:avLst/>
          </a:prstGeom>
        </p:spPr>
        <p:txBody>
          <a:bodyPr wrap="square">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Cluster 3 (Light Blue): These boroughs have public transportation as the most common type of venue. They are most suitable for families who probably do not own a car and would want to be leverage on public transportation such as the bus and metro stations the most.</a:t>
            </a:r>
            <a:endParaRPr lang="en-US" dirty="0"/>
          </a:p>
        </p:txBody>
      </p:sp>
      <p:sp>
        <p:nvSpPr>
          <p:cNvPr id="8" name="Rectangle 7">
            <a:extLst>
              <a:ext uri="{FF2B5EF4-FFF2-40B4-BE49-F238E27FC236}">
                <a16:creationId xmlns:a16="http://schemas.microsoft.com/office/drawing/2014/main" id="{651E910A-697B-4856-9937-27C80F9FEB52}"/>
              </a:ext>
            </a:extLst>
          </p:cNvPr>
          <p:cNvSpPr/>
          <p:nvPr/>
        </p:nvSpPr>
        <p:spPr>
          <a:xfrm>
            <a:off x="838197" y="5517809"/>
            <a:ext cx="10695071" cy="646331"/>
          </a:xfrm>
          <a:prstGeom prst="rect">
            <a:avLst/>
          </a:prstGeom>
        </p:spPr>
        <p:txBody>
          <a:bodyPr wrap="square">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Cluster 4 (Yellow): With cinema as most common type of venue, this borough is best for families who are frequent movie-goers.</a:t>
            </a:r>
            <a:endParaRPr lang="en-US" dirty="0"/>
          </a:p>
        </p:txBody>
      </p:sp>
    </p:spTree>
    <p:extLst>
      <p:ext uri="{BB962C8B-B14F-4D97-AF65-F5344CB8AC3E}">
        <p14:creationId xmlns:p14="http://schemas.microsoft.com/office/powerpoint/2010/main" val="370214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4191-D64A-4117-AD12-3362105C7980}"/>
              </a:ext>
            </a:extLst>
          </p:cNvPr>
          <p:cNvSpPr>
            <a:spLocks noGrp="1"/>
          </p:cNvSpPr>
          <p:nvPr>
            <p:ph type="title"/>
          </p:nvPr>
        </p:nvSpPr>
        <p:spPr/>
        <p:txBody>
          <a:bodyPr/>
          <a:lstStyle/>
          <a:p>
            <a:r>
              <a:rPr lang="en-US" u="sng" dirty="0"/>
              <a:t>Conclusion</a:t>
            </a:r>
          </a:p>
        </p:txBody>
      </p:sp>
      <p:sp>
        <p:nvSpPr>
          <p:cNvPr id="3" name="Content Placeholder 2">
            <a:extLst>
              <a:ext uri="{FF2B5EF4-FFF2-40B4-BE49-F238E27FC236}">
                <a16:creationId xmlns:a16="http://schemas.microsoft.com/office/drawing/2014/main" id="{4BCDB11D-9896-4F95-B2B6-51C3F734BB5E}"/>
              </a:ext>
            </a:extLst>
          </p:cNvPr>
          <p:cNvSpPr>
            <a:spLocks noGrp="1"/>
          </p:cNvSpPr>
          <p:nvPr>
            <p:ph idx="1"/>
          </p:nvPr>
        </p:nvSpPr>
        <p:spPr/>
        <p:txBody>
          <a:bodyPr/>
          <a:lstStyle/>
          <a:p>
            <a:r>
              <a:rPr lang="en-US" dirty="0"/>
              <a:t>Since my wife and I enjoy nature and we already own a vehicle, the cluster weighted with Nature is our top priority and the cluster weighted with public transportation is our least priority”</a:t>
            </a:r>
          </a:p>
          <a:p>
            <a:r>
              <a:rPr lang="en-US" sz="3600" b="1" dirty="0"/>
              <a:t>Choose boroughs in Cluster 1.</a:t>
            </a:r>
          </a:p>
          <a:p>
            <a:r>
              <a:rPr lang="en-US" sz="3600" b="1" dirty="0"/>
              <a:t>Avoid boroughs in Cluster 3.</a:t>
            </a:r>
          </a:p>
          <a:p>
            <a:endParaRPr lang="en-US" dirty="0"/>
          </a:p>
        </p:txBody>
      </p:sp>
    </p:spTree>
    <p:extLst>
      <p:ext uri="{BB962C8B-B14F-4D97-AF65-F5344CB8AC3E}">
        <p14:creationId xmlns:p14="http://schemas.microsoft.com/office/powerpoint/2010/main" val="146573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497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Choosing the Best Districts for us to Live in Warsaw</vt:lpstr>
      <vt:lpstr>Problem</vt:lpstr>
      <vt:lpstr>Data and Methodology</vt:lpstr>
      <vt:lpstr>Results: 4 clusters obtained</vt:lpstr>
      <vt:lpstr>Results and Discussion (1)</vt:lpstr>
      <vt:lpstr>Results and Discussion (2)</vt:lpstr>
      <vt:lpstr>Results and Discussion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the Best Districts for us to Live in Warsaw</dc:title>
  <dc:creator>JJ Wong</dc:creator>
  <cp:lastModifiedBy>JJ Wong</cp:lastModifiedBy>
  <cp:revision>9</cp:revision>
  <dcterms:created xsi:type="dcterms:W3CDTF">2020-08-02T07:49:16Z</dcterms:created>
  <dcterms:modified xsi:type="dcterms:W3CDTF">2020-08-02T12:07:49Z</dcterms:modified>
</cp:coreProperties>
</file>