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300" r:id="rId6"/>
    <p:sldId id="314" r:id="rId7"/>
    <p:sldId id="315" r:id="rId8"/>
    <p:sldId id="316" r:id="rId9"/>
    <p:sldId id="308" r:id="rId10"/>
    <p:sldId id="276" r:id="rId11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725" autoAdjust="0"/>
  </p:normalViewPr>
  <p:slideViewPr>
    <p:cSldViewPr snapToGrid="0">
      <p:cViewPr varScale="1">
        <p:scale>
          <a:sx n="111" d="100"/>
          <a:sy n="111" d="100"/>
        </p:scale>
        <p:origin x="108" y="114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106" d="100"/>
          <a:sy n="106" d="100"/>
        </p:scale>
        <p:origin x="53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EC97FE-BEE7-4703-B43F-A1062FA6E97D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2022/4/28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F75FB2-D12E-4669-8522-D3E2C7E6DC9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19EBA5C-D931-4CD7-A589-D9F873B040AF}" type="datetime1">
              <a:rPr lang="zh-TW" altLang="en-US" noProof="0" smtClean="0"/>
              <a:t>2022/4/28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D18E0B9-48E4-499D-93B2-B07D00395BA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4691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7354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7320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D18E0B9-48E4-499D-93B2-B07D00395BAC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455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圖片版面配置區 7">
            <a:extLst>
              <a:ext uri="{FF2B5EF4-FFF2-40B4-BE49-F238E27FC236}">
                <a16:creationId xmlns:a16="http://schemas.microsoft.com/office/drawing/2014/main" id="{AD3492AC-2023-4442-AF40-53B11C2EF8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5966" y="1008063"/>
            <a:ext cx="5120640" cy="2054388"/>
          </a:xfrm>
        </p:spPr>
        <p:txBody>
          <a:bodyPr rtlCol="0" anchor="b">
            <a:normAutofit/>
          </a:bodyPr>
          <a:lstStyle>
            <a:lvl1pPr algn="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98970" y="3105163"/>
            <a:ext cx="3167636" cy="64767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募資簡報標題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市場概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C06C6CB5-A7CF-4AA0-8E61-3C46EFA04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524" y="4572000"/>
            <a:ext cx="12188952" cy="2286000"/>
          </a:xfrm>
          <a:solidFill>
            <a:schemeClr val="accent6"/>
          </a:solidFill>
        </p:spPr>
        <p:txBody>
          <a:bodyPr rtlCol="0" anchor="b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按一下以新增圖片</a:t>
            </a:r>
          </a:p>
        </p:txBody>
      </p:sp>
      <p:sp>
        <p:nvSpPr>
          <p:cNvPr id="15" name="文字版面配置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8305" y="1696389"/>
            <a:ext cx="3210331" cy="3647605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lIns="91440"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副標題</a:t>
            </a:r>
          </a:p>
        </p:txBody>
      </p:sp>
      <p:sp>
        <p:nvSpPr>
          <p:cNvPr id="17" name="文字版面配置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16628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副標題</a:t>
            </a:r>
          </a:p>
        </p:txBody>
      </p:sp>
      <p:sp>
        <p:nvSpPr>
          <p:cNvPr id="18" name="文字版面配置區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65548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20" name="文字版面配置區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48764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副標題</a:t>
            </a:r>
          </a:p>
        </p:txBody>
      </p:sp>
      <p:sp>
        <p:nvSpPr>
          <p:cNvPr id="21" name="文字版面配置區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7130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07258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市場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版面配置區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66593" y="2207455"/>
            <a:ext cx="1351811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zh-TW" noProof="0"/>
              <a:t>1</a:t>
            </a:r>
          </a:p>
        </p:txBody>
      </p:sp>
      <p:sp>
        <p:nvSpPr>
          <p:cNvPr id="22" name="文字版面配置區 3">
            <a:extLst>
              <a:ext uri="{FF2B5EF4-FFF2-40B4-BE49-F238E27FC236}">
                <a16:creationId xmlns:a16="http://schemas.microsoft.com/office/drawing/2014/main" id="{98516B14-EF29-444F-82DA-19F5011C7D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66592" y="3559605"/>
            <a:ext cx="1353313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zh-TW" noProof="0"/>
              <a:t>2</a:t>
            </a:r>
            <a:endParaRPr lang="zh-TW" altLang="en-ZA" noProof="0"/>
          </a:p>
        </p:txBody>
      </p:sp>
      <p:sp>
        <p:nvSpPr>
          <p:cNvPr id="23" name="文字版面配置區 3">
            <a:extLst>
              <a:ext uri="{FF2B5EF4-FFF2-40B4-BE49-F238E27FC236}">
                <a16:creationId xmlns:a16="http://schemas.microsoft.com/office/drawing/2014/main" id="{BFDD67D8-D69E-405B-825C-A9AF88C1A80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66592" y="4905756"/>
            <a:ext cx="1353314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zh-TW" noProof="0"/>
              <a:t>3</a:t>
            </a:r>
            <a:endParaRPr lang="zh-TW" altLang="en-ZA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ZA" noProof="0"/>
          </a:p>
        </p:txBody>
      </p:sp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E3354A33-C884-44F0-A320-DF2EBA500D1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371600" y="2202883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8" name="圖片版面配置區 8">
            <a:extLst>
              <a:ext uri="{FF2B5EF4-FFF2-40B4-BE49-F238E27FC236}">
                <a16:creationId xmlns:a16="http://schemas.microsoft.com/office/drawing/2014/main" id="{7AF29B8F-D39A-4F3A-909A-9D298FB7224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71600" y="3555033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1" name="圖片版面配置區 8">
            <a:extLst>
              <a:ext uri="{FF2B5EF4-FFF2-40B4-BE49-F238E27FC236}">
                <a16:creationId xmlns:a16="http://schemas.microsoft.com/office/drawing/2014/main" id="{83A1C8AA-5F7D-4C12-9724-97F4B72D8A7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371600" y="4901184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4" name="文字版面配置區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13048" y="220745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 noProof="0"/>
              <a:t>章節標題</a:t>
            </a:r>
          </a:p>
        </p:txBody>
      </p:sp>
      <p:sp>
        <p:nvSpPr>
          <p:cNvPr id="24" name="文字版面配置區 9">
            <a:extLst>
              <a:ext uri="{FF2B5EF4-FFF2-40B4-BE49-F238E27FC236}">
                <a16:creationId xmlns:a16="http://schemas.microsoft.com/office/drawing/2014/main" id="{4ADD189D-5EFF-456A-9AEB-E8DB345274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813048" y="355960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 noProof="0"/>
              <a:t>章節標題</a:t>
            </a:r>
          </a:p>
        </p:txBody>
      </p:sp>
      <p:sp>
        <p:nvSpPr>
          <p:cNvPr id="29" name="文字版面配置區 9">
            <a:extLst>
              <a:ext uri="{FF2B5EF4-FFF2-40B4-BE49-F238E27FC236}">
                <a16:creationId xmlns:a16="http://schemas.microsoft.com/office/drawing/2014/main" id="{53862BA6-E42C-4C58-871B-8705122D668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813048" y="4905756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 noProof="0"/>
              <a:t>章節標題</a:t>
            </a:r>
          </a:p>
        </p:txBody>
      </p:sp>
      <p:sp>
        <p:nvSpPr>
          <p:cNvPr id="19" name="內容版面配置區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70648" y="220745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章節描述</a:t>
            </a:r>
            <a:endParaRPr lang="zh-TW" altLang="en-ZA" noProof="0"/>
          </a:p>
        </p:txBody>
      </p:sp>
      <p:sp>
        <p:nvSpPr>
          <p:cNvPr id="27" name="內容版面配置區 3">
            <a:extLst>
              <a:ext uri="{FF2B5EF4-FFF2-40B4-BE49-F238E27FC236}">
                <a16:creationId xmlns:a16="http://schemas.microsoft.com/office/drawing/2014/main" id="{C670C5D6-AD2E-415C-BAFE-A8239C15159E}"/>
              </a:ext>
            </a:extLst>
          </p:cNvPr>
          <p:cNvSpPr>
            <a:spLocks noGrp="1"/>
          </p:cNvSpPr>
          <p:nvPr>
            <p:ph sz="half" idx="38" hasCustomPrompt="1"/>
          </p:nvPr>
        </p:nvSpPr>
        <p:spPr>
          <a:xfrm>
            <a:off x="7470648" y="355960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章節描述</a:t>
            </a:r>
            <a:endParaRPr lang="zh-TW" altLang="en-ZA" noProof="0"/>
          </a:p>
        </p:txBody>
      </p:sp>
      <p:sp>
        <p:nvSpPr>
          <p:cNvPr id="30" name="內容版面配置區 3">
            <a:extLst>
              <a:ext uri="{FF2B5EF4-FFF2-40B4-BE49-F238E27FC236}">
                <a16:creationId xmlns:a16="http://schemas.microsoft.com/office/drawing/2014/main" id="{26DDBF97-B5FA-415C-9E0D-A4A556C40805}"/>
              </a:ext>
            </a:extLst>
          </p:cNvPr>
          <p:cNvSpPr>
            <a:spLocks noGrp="1"/>
          </p:cNvSpPr>
          <p:nvPr>
            <p:ph sz="half" idx="41" hasCustomPrompt="1"/>
          </p:nvPr>
        </p:nvSpPr>
        <p:spPr>
          <a:xfrm>
            <a:off x="7470648" y="4905756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章節描述</a:t>
            </a:r>
            <a:endParaRPr lang="zh-TW" altLang="en-ZA" noProof="0"/>
          </a:p>
        </p:txBody>
      </p:sp>
      <p:sp>
        <p:nvSpPr>
          <p:cNvPr id="17" name="日期版面配置區 1">
            <a:extLst>
              <a:ext uri="{FF2B5EF4-FFF2-40B4-BE49-F238E27FC236}">
                <a16:creationId xmlns:a16="http://schemas.microsoft.com/office/drawing/2014/main" id="{8408DD66-4FD2-41B2-AD2E-24ADA0398198}"/>
              </a:ext>
            </a:extLst>
          </p:cNvPr>
          <p:cNvSpPr>
            <a:spLocks noGrp="1"/>
          </p:cNvSpPr>
          <p:nvPr>
            <p:ph type="dt" sz="half" idx="4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ZA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21540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象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ZA" noProof="0"/>
          </a:p>
        </p:txBody>
      </p:sp>
      <p:sp>
        <p:nvSpPr>
          <p:cNvPr id="10" name="文字版面配置區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2992" y="2232908"/>
            <a:ext cx="2194560" cy="27432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象限標題</a:t>
            </a:r>
          </a:p>
        </p:txBody>
      </p:sp>
      <p:sp>
        <p:nvSpPr>
          <p:cNvPr id="12" name="文字版面配置區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8728" y="3494402"/>
            <a:ext cx="2194560" cy="274320"/>
          </a:xfrm>
        </p:spPr>
        <p:txBody>
          <a:bodyPr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象限標題</a:t>
            </a:r>
          </a:p>
        </p:txBody>
      </p:sp>
      <p:sp>
        <p:nvSpPr>
          <p:cNvPr id="13" name="文字版面配置區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10732" y="3494402"/>
            <a:ext cx="2194560" cy="274320"/>
          </a:xfrm>
        </p:spPr>
        <p:txBody>
          <a:bodyPr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象限標題</a:t>
            </a:r>
          </a:p>
        </p:txBody>
      </p:sp>
      <p:sp>
        <p:nvSpPr>
          <p:cNvPr id="11" name="文字版面配置區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92992" y="5287722"/>
            <a:ext cx="2194560" cy="27432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象限標題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37F7357E-EB66-4B24-BD83-CDF02BFE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7923" y="2586939"/>
            <a:ext cx="10677317" cy="2637195"/>
            <a:chOff x="767923" y="2586939"/>
            <a:chExt cx="10677317" cy="2637195"/>
          </a:xfrm>
        </p:grpSpPr>
        <p:sp>
          <p:nvSpPr>
            <p:cNvPr id="26" name="手繪多邊形：圖案 25">
              <a:extLst>
                <a:ext uri="{FF2B5EF4-FFF2-40B4-BE49-F238E27FC236}">
                  <a16:creationId xmlns:a16="http://schemas.microsoft.com/office/drawing/2014/main" id="{E5CC96AF-1ECA-45C5-A903-6341850289F9}"/>
                </a:ext>
              </a:extLst>
            </p:cNvPr>
            <p:cNvSpPr/>
            <p:nvPr userDrawn="1"/>
          </p:nvSpPr>
          <p:spPr>
            <a:xfrm>
              <a:off x="6098501" y="2586991"/>
              <a:ext cx="46095" cy="1231565"/>
            </a:xfrm>
            <a:custGeom>
              <a:avLst/>
              <a:gdLst>
                <a:gd name="connsiteX0" fmla="*/ 375 w 46095"/>
                <a:gd name="connsiteY0" fmla="*/ 0 h 1231565"/>
                <a:gd name="connsiteX1" fmla="*/ 46095 w 46095"/>
                <a:gd name="connsiteY1" fmla="*/ 114776 h 1231565"/>
                <a:gd name="connsiteX2" fmla="*/ 46095 w 46095"/>
                <a:gd name="connsiteY2" fmla="*/ 1231565 h 1231565"/>
                <a:gd name="connsiteX3" fmla="*/ 0 w 46095"/>
                <a:gd name="connsiteY3" fmla="*/ 1231565 h 1231565"/>
                <a:gd name="connsiteX4" fmla="*/ 0 w 46095"/>
                <a:gd name="connsiteY4" fmla="*/ 942 h 1231565"/>
                <a:gd name="connsiteX5" fmla="*/ 375 w 46095"/>
                <a:gd name="connsiteY5" fmla="*/ 0 h 123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095" h="1231565">
                  <a:moveTo>
                    <a:pt x="375" y="0"/>
                  </a:moveTo>
                  <a:lnTo>
                    <a:pt x="46095" y="114776"/>
                  </a:lnTo>
                  <a:lnTo>
                    <a:pt x="46095" y="1231565"/>
                  </a:lnTo>
                  <a:lnTo>
                    <a:pt x="0" y="1231565"/>
                  </a:lnTo>
                  <a:lnTo>
                    <a:pt x="0" y="942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" name="手繪多邊形：圖案 24">
              <a:extLst>
                <a:ext uri="{FF2B5EF4-FFF2-40B4-BE49-F238E27FC236}">
                  <a16:creationId xmlns:a16="http://schemas.microsoft.com/office/drawing/2014/main" id="{07574821-21A4-483A-9824-B9CB9EC4B770}"/>
                </a:ext>
              </a:extLst>
            </p:cNvPr>
            <p:cNvSpPr/>
            <p:nvPr userDrawn="1"/>
          </p:nvSpPr>
          <p:spPr>
            <a:xfrm>
              <a:off x="6053156" y="3818555"/>
              <a:ext cx="45345" cy="97190"/>
            </a:xfrm>
            <a:custGeom>
              <a:avLst/>
              <a:gdLst>
                <a:gd name="connsiteX0" fmla="*/ 0 w 45345"/>
                <a:gd name="connsiteY0" fmla="*/ 0 h 97190"/>
                <a:gd name="connsiteX1" fmla="*/ 45345 w 45345"/>
                <a:gd name="connsiteY1" fmla="*/ 0 h 97190"/>
                <a:gd name="connsiteX2" fmla="*/ 45345 w 45345"/>
                <a:gd name="connsiteY2" fmla="*/ 97190 h 97190"/>
                <a:gd name="connsiteX3" fmla="*/ 0 w 45345"/>
                <a:gd name="connsiteY3" fmla="*/ 97190 h 97190"/>
                <a:gd name="connsiteX4" fmla="*/ 0 w 45345"/>
                <a:gd name="connsiteY4" fmla="*/ 0 h 9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45" h="97190">
                  <a:moveTo>
                    <a:pt x="0" y="0"/>
                  </a:moveTo>
                  <a:lnTo>
                    <a:pt x="45345" y="0"/>
                  </a:lnTo>
                  <a:lnTo>
                    <a:pt x="45345" y="97190"/>
                  </a:lnTo>
                  <a:lnTo>
                    <a:pt x="0" y="97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" name="手繪多邊形：圖案 21">
              <a:extLst>
                <a:ext uri="{FF2B5EF4-FFF2-40B4-BE49-F238E27FC236}">
                  <a16:creationId xmlns:a16="http://schemas.microsoft.com/office/drawing/2014/main" id="{F8C191E1-94CD-4DEF-9125-7E667370926A}"/>
                </a:ext>
              </a:extLst>
            </p:cNvPr>
            <p:cNvSpPr/>
            <p:nvPr userDrawn="1"/>
          </p:nvSpPr>
          <p:spPr>
            <a:xfrm>
              <a:off x="6098500" y="2586939"/>
              <a:ext cx="111238" cy="1231616"/>
            </a:xfrm>
            <a:custGeom>
              <a:avLst/>
              <a:gdLst>
                <a:gd name="connsiteX0" fmla="*/ 0 w 111238"/>
                <a:gd name="connsiteY0" fmla="*/ 0 h 1231616"/>
                <a:gd name="connsiteX1" fmla="*/ 111238 w 111238"/>
                <a:gd name="connsiteY1" fmla="*/ 0 h 1231616"/>
                <a:gd name="connsiteX2" fmla="*/ 111238 w 111238"/>
                <a:gd name="connsiteY2" fmla="*/ 1231616 h 1231616"/>
                <a:gd name="connsiteX3" fmla="*/ 46095 w 111238"/>
                <a:gd name="connsiteY3" fmla="*/ 1231616 h 1231616"/>
                <a:gd name="connsiteX4" fmla="*/ 46095 w 111238"/>
                <a:gd name="connsiteY4" fmla="*/ 114827 h 1231616"/>
                <a:gd name="connsiteX5" fmla="*/ 375 w 111238"/>
                <a:gd name="connsiteY5" fmla="*/ 51 h 1231616"/>
                <a:gd name="connsiteX6" fmla="*/ 0 w 111238"/>
                <a:gd name="connsiteY6" fmla="*/ 993 h 1231616"/>
                <a:gd name="connsiteX7" fmla="*/ 0 w 111238"/>
                <a:gd name="connsiteY7" fmla="*/ 0 h 123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8" h="1231616">
                  <a:moveTo>
                    <a:pt x="0" y="0"/>
                  </a:moveTo>
                  <a:lnTo>
                    <a:pt x="111238" y="0"/>
                  </a:lnTo>
                  <a:lnTo>
                    <a:pt x="111238" y="1231616"/>
                  </a:lnTo>
                  <a:lnTo>
                    <a:pt x="46095" y="1231616"/>
                  </a:lnTo>
                  <a:lnTo>
                    <a:pt x="46095" y="114827"/>
                  </a:lnTo>
                  <a:lnTo>
                    <a:pt x="375" y="51"/>
                  </a:lnTo>
                  <a:lnTo>
                    <a:pt x="0" y="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E6DEF02-ADC5-487F-AA38-28AE410EBEB1}"/>
                </a:ext>
              </a:extLst>
            </p:cNvPr>
            <p:cNvSpPr/>
            <p:nvPr userDrawn="1"/>
          </p:nvSpPr>
          <p:spPr>
            <a:xfrm>
              <a:off x="6053156" y="2587933"/>
              <a:ext cx="36576" cy="126204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F5BD053-8127-4207-8BB6-88934D1FE4A5}"/>
                </a:ext>
              </a:extLst>
            </p:cNvPr>
            <p:cNvSpPr/>
            <p:nvPr userDrawn="1"/>
          </p:nvSpPr>
          <p:spPr>
            <a:xfrm>
              <a:off x="767923" y="3818556"/>
              <a:ext cx="534924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6CFD50B-0B31-48EB-8D44-673C8CEC29B7}"/>
                </a:ext>
              </a:extLst>
            </p:cNvPr>
            <p:cNvSpPr/>
            <p:nvPr userDrawn="1"/>
          </p:nvSpPr>
          <p:spPr>
            <a:xfrm>
              <a:off x="6117163" y="3818554"/>
              <a:ext cx="5328077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C715010-62CF-4E58-992F-47427FCB0C02}"/>
                </a:ext>
              </a:extLst>
            </p:cNvPr>
            <p:cNvSpPr/>
            <p:nvPr userDrawn="1"/>
          </p:nvSpPr>
          <p:spPr>
            <a:xfrm>
              <a:off x="6053155" y="3852534"/>
              <a:ext cx="36576" cy="1371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7" name="日期版面配置區 1">
            <a:extLst>
              <a:ext uri="{FF2B5EF4-FFF2-40B4-BE49-F238E27FC236}">
                <a16:creationId xmlns:a16="http://schemas.microsoft.com/office/drawing/2014/main" id="{17311117-A0EF-438B-BF68-75DF09D8504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ZA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780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成長策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9924"/>
          </a:xfrm>
        </p:spPr>
        <p:txBody>
          <a:bodyPr bIns="91440" rtlCol="0" anchor="b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3" name="文字版面配置區 2">
            <a:extLst>
              <a:ext uri="{FF2B5EF4-FFF2-40B4-BE49-F238E27FC236}">
                <a16:creationId xmlns:a16="http://schemas.microsoft.com/office/drawing/2014/main" id="{8FDD847D-284F-43B9-91A9-0A2AE4977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426525"/>
            <a:ext cx="10515600" cy="457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5" name="文字版面配置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7280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17" name="文字版面配置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9144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25274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18" name="文字版面配置區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26864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20" name="文字版面配置區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53269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21" name="文字版面配置區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56448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15863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表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0" name="文字版面配置區 2">
            <a:extLst>
              <a:ext uri="{FF2B5EF4-FFF2-40B4-BE49-F238E27FC236}">
                <a16:creationId xmlns:a16="http://schemas.microsoft.com/office/drawing/2014/main" id="{0DD8E1C1-2F29-4EF8-B7B9-75E2DC5049C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1850" y="1426525"/>
            <a:ext cx="10515600" cy="457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6438" y="2071688"/>
            <a:ext cx="5029200" cy="45720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438" y="2641555"/>
            <a:ext cx="5029200" cy="347472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7475" y="2071688"/>
            <a:ext cx="5029200" cy="45720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7475" y="2641555"/>
            <a:ext cx="5029200" cy="347472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時間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ZA" noProof="0"/>
          </a:p>
        </p:txBody>
      </p:sp>
      <p:sp>
        <p:nvSpPr>
          <p:cNvPr id="64" name="文字版面配置區 3">
            <a:extLst>
              <a:ext uri="{FF2B5EF4-FFF2-40B4-BE49-F238E27FC236}">
                <a16:creationId xmlns:a16="http://schemas.microsoft.com/office/drawing/2014/main" id="{A8B6EDEE-DE90-436D-BFA9-9709BE86FD0A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accent3"/>
          </a:solidFill>
          <a:ln>
            <a:noFill/>
          </a:ln>
        </p:spPr>
        <p:txBody>
          <a:bodyPr tIns="36000" rtlCol="0" anchor="ctr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項目標題</a:t>
            </a:r>
            <a:endParaRPr lang="zh-TW" altLang="en-ZA" noProof="0"/>
          </a:p>
        </p:txBody>
      </p:sp>
      <p:sp>
        <p:nvSpPr>
          <p:cNvPr id="38" name="文字版面配置區 10">
            <a:extLst>
              <a:ext uri="{FF2B5EF4-FFF2-40B4-BE49-F238E27FC236}">
                <a16:creationId xmlns:a16="http://schemas.microsoft.com/office/drawing/2014/main" id="{5FBFE975-0A80-48E8-AA52-A4674F3B96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年份</a:t>
            </a:r>
            <a:endParaRPr lang="zh-TW" altLang="en-ZA" noProof="0"/>
          </a:p>
        </p:txBody>
      </p:sp>
      <p:sp>
        <p:nvSpPr>
          <p:cNvPr id="39" name="文字版面配置區 10">
            <a:extLst>
              <a:ext uri="{FF2B5EF4-FFF2-40B4-BE49-F238E27FC236}">
                <a16:creationId xmlns:a16="http://schemas.microsoft.com/office/drawing/2014/main" id="{8BD9D56F-24FE-4F7D-8E40-A0D0AC7197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40" name="文字版面配置區 10">
            <a:extLst>
              <a:ext uri="{FF2B5EF4-FFF2-40B4-BE49-F238E27FC236}">
                <a16:creationId xmlns:a16="http://schemas.microsoft.com/office/drawing/2014/main" id="{D46B7BD9-7D98-4035-8A5E-463BD7C3BF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41" name="文字版面配置區 10">
            <a:extLst>
              <a:ext uri="{FF2B5EF4-FFF2-40B4-BE49-F238E27FC236}">
                <a16:creationId xmlns:a16="http://schemas.microsoft.com/office/drawing/2014/main" id="{8AA70B58-94EB-4879-8CBB-F170B13437D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42" name="文字版面配置區 10">
            <a:extLst>
              <a:ext uri="{FF2B5EF4-FFF2-40B4-BE49-F238E27FC236}">
                <a16:creationId xmlns:a16="http://schemas.microsoft.com/office/drawing/2014/main" id="{7309DED8-0AF6-493B-A2EC-E3C6524C403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44" name="文字版面配置區 10">
            <a:extLst>
              <a:ext uri="{FF2B5EF4-FFF2-40B4-BE49-F238E27FC236}">
                <a16:creationId xmlns:a16="http://schemas.microsoft.com/office/drawing/2014/main" id="{634511C9-82EE-4918-850A-C11AB497D8C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45" name="文字版面配置區 10">
            <a:extLst>
              <a:ext uri="{FF2B5EF4-FFF2-40B4-BE49-F238E27FC236}">
                <a16:creationId xmlns:a16="http://schemas.microsoft.com/office/drawing/2014/main" id="{9DFB519F-3772-4743-A8B2-EE749BE7907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46" name="文字版面配置區 10">
            <a:extLst>
              <a:ext uri="{FF2B5EF4-FFF2-40B4-BE49-F238E27FC236}">
                <a16:creationId xmlns:a16="http://schemas.microsoft.com/office/drawing/2014/main" id="{FF1ED3A9-45CD-4A8C-94E6-BFD948CC06A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48" name="文字版面配置區 10">
            <a:extLst>
              <a:ext uri="{FF2B5EF4-FFF2-40B4-BE49-F238E27FC236}">
                <a16:creationId xmlns:a16="http://schemas.microsoft.com/office/drawing/2014/main" id="{DF614219-217C-4657-8BF6-1BDE7D2907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49" name="文字版面配置區 10">
            <a:extLst>
              <a:ext uri="{FF2B5EF4-FFF2-40B4-BE49-F238E27FC236}">
                <a16:creationId xmlns:a16="http://schemas.microsoft.com/office/drawing/2014/main" id="{CF5EB19D-BC9E-40FA-BC6F-DA9B98DA7DC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47" name="文字版面配置區 10">
            <a:extLst>
              <a:ext uri="{FF2B5EF4-FFF2-40B4-BE49-F238E27FC236}">
                <a16:creationId xmlns:a16="http://schemas.microsoft.com/office/drawing/2014/main" id="{1E8B9B06-EF32-482E-A7E7-C1BAFE1A45D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50" name="文字版面配置區 10">
            <a:extLst>
              <a:ext uri="{FF2B5EF4-FFF2-40B4-BE49-F238E27FC236}">
                <a16:creationId xmlns:a16="http://schemas.microsoft.com/office/drawing/2014/main" id="{B243085E-635F-44B9-A90B-BCE5763AD3E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51" name="文字版面配置區 10">
            <a:extLst>
              <a:ext uri="{FF2B5EF4-FFF2-40B4-BE49-F238E27FC236}">
                <a16:creationId xmlns:a16="http://schemas.microsoft.com/office/drawing/2014/main" id="{5E2D6E88-5F8C-4406-9211-D4A50B968B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43" name="文字版面配置區 10">
            <a:extLst>
              <a:ext uri="{FF2B5EF4-FFF2-40B4-BE49-F238E27FC236}">
                <a16:creationId xmlns:a16="http://schemas.microsoft.com/office/drawing/2014/main" id="{CC994534-ACB6-4B33-A7F8-59ED88636D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年份</a:t>
            </a:r>
            <a:endParaRPr lang="zh-TW" altLang="en-ZA" noProof="0"/>
          </a:p>
        </p:txBody>
      </p:sp>
      <p:sp>
        <p:nvSpPr>
          <p:cNvPr id="52" name="文字版面配置區 10">
            <a:extLst>
              <a:ext uri="{FF2B5EF4-FFF2-40B4-BE49-F238E27FC236}">
                <a16:creationId xmlns:a16="http://schemas.microsoft.com/office/drawing/2014/main" id="{BFBFB5AF-B984-48A4-A2D5-B0F9A7168B9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53" name="文字版面配置區 10">
            <a:extLst>
              <a:ext uri="{FF2B5EF4-FFF2-40B4-BE49-F238E27FC236}">
                <a16:creationId xmlns:a16="http://schemas.microsoft.com/office/drawing/2014/main" id="{5920D2EA-A217-4744-834D-D00BD41BD3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54" name="文字版面配置區 10">
            <a:extLst>
              <a:ext uri="{FF2B5EF4-FFF2-40B4-BE49-F238E27FC236}">
                <a16:creationId xmlns:a16="http://schemas.microsoft.com/office/drawing/2014/main" id="{FD2FC71C-590D-4C50-9D20-D98F73D8442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55" name="文字版面配置區 10">
            <a:extLst>
              <a:ext uri="{FF2B5EF4-FFF2-40B4-BE49-F238E27FC236}">
                <a16:creationId xmlns:a16="http://schemas.microsoft.com/office/drawing/2014/main" id="{AD895D25-09BE-492D-944C-8B0E710ADF1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56" name="文字版面配置區 10">
            <a:extLst>
              <a:ext uri="{FF2B5EF4-FFF2-40B4-BE49-F238E27FC236}">
                <a16:creationId xmlns:a16="http://schemas.microsoft.com/office/drawing/2014/main" id="{F6192086-61CF-42A5-905D-851D1EEBC25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57" name="文字版面配置區 10">
            <a:extLst>
              <a:ext uri="{FF2B5EF4-FFF2-40B4-BE49-F238E27FC236}">
                <a16:creationId xmlns:a16="http://schemas.microsoft.com/office/drawing/2014/main" id="{FD1AF556-814F-4B48-B1F0-29450A00904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58" name="文字版面配置區 10">
            <a:extLst>
              <a:ext uri="{FF2B5EF4-FFF2-40B4-BE49-F238E27FC236}">
                <a16:creationId xmlns:a16="http://schemas.microsoft.com/office/drawing/2014/main" id="{EEEE7A48-BA7F-4AD6-948F-8AF34748D37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60" name="文字版面配置區 10">
            <a:extLst>
              <a:ext uri="{FF2B5EF4-FFF2-40B4-BE49-F238E27FC236}">
                <a16:creationId xmlns:a16="http://schemas.microsoft.com/office/drawing/2014/main" id="{1ECC3963-8620-45EA-8E9B-B5ED79CD7A4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61" name="文字版面配置區 10">
            <a:extLst>
              <a:ext uri="{FF2B5EF4-FFF2-40B4-BE49-F238E27FC236}">
                <a16:creationId xmlns:a16="http://schemas.microsoft.com/office/drawing/2014/main" id="{8A5FB4BB-2FEF-496A-8E3A-C4D43AE0498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59" name="文字版面配置區 10">
            <a:extLst>
              <a:ext uri="{FF2B5EF4-FFF2-40B4-BE49-F238E27FC236}">
                <a16:creationId xmlns:a16="http://schemas.microsoft.com/office/drawing/2014/main" id="{A7187E67-FC95-4CA0-9570-815E315916E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62" name="文字版面配置區 10">
            <a:extLst>
              <a:ext uri="{FF2B5EF4-FFF2-40B4-BE49-F238E27FC236}">
                <a16:creationId xmlns:a16="http://schemas.microsoft.com/office/drawing/2014/main" id="{D03EF82F-F37F-48CB-A978-E3BAD66F5C7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63" name="文字版面配置區 10">
            <a:extLst>
              <a:ext uri="{FF2B5EF4-FFF2-40B4-BE49-F238E27FC236}">
                <a16:creationId xmlns:a16="http://schemas.microsoft.com/office/drawing/2014/main" id="{5F250D41-02CE-4633-9E26-F722FCA110BB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711E3559-68CA-437E-BD12-A9953AE1E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0445" y="4069080"/>
            <a:ext cx="1033272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日期版面配置區 1">
            <a:extLst>
              <a:ext uri="{FF2B5EF4-FFF2-40B4-BE49-F238E27FC236}">
                <a16:creationId xmlns:a16="http://schemas.microsoft.com/office/drawing/2014/main" id="{62C0F98D-B2D7-4EDC-ADD0-9B61A901FCEA}"/>
              </a:ext>
            </a:extLst>
          </p:cNvPr>
          <p:cNvSpPr>
            <a:spLocks noGrp="1"/>
          </p:cNvSpPr>
          <p:nvPr>
            <p:ph type="dt" sz="half" idx="6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ZA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42866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925"/>
            <a:ext cx="10515600" cy="409705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選項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8402"/>
            <a:ext cx="2286000" cy="356616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5359799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0" name="文字版面配置區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5743005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11" name="圖片版面配置區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8798"/>
            <a:ext cx="2286000" cy="356616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2" name="文字版面配置區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3" name="文字版面配置區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14" name="圖片版面配置區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8402"/>
            <a:ext cx="2286000" cy="356616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5" name="文字版面配置區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6" name="文字版面配置區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17" name="圖片版面配置區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8798"/>
            <a:ext cx="2286000" cy="356616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8" name="文字版面配置區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9" name="文字版面配置區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選項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7141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0" name="文字版面配置區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11" name="圖片版面配置區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7537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2" name="文字版面配置區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3323409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3" name="文字版面配置區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3611203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14" name="圖片版面配置區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7141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5" name="文字版面配置區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6" name="文字版面配置區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17" name="圖片版面配置區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7141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8" name="文字版面配置區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9" name="文字版面配置區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4" name="圖片版面配置區 6">
            <a:extLst>
              <a:ext uri="{FF2B5EF4-FFF2-40B4-BE49-F238E27FC236}">
                <a16:creationId xmlns:a16="http://schemas.microsoft.com/office/drawing/2014/main" id="{27688D91-F8AA-4C0A-BF29-90F8FE202DA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325219" y="4131915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5" name="文字版面配置區 8">
            <a:extLst>
              <a:ext uri="{FF2B5EF4-FFF2-40B4-BE49-F238E27FC236}">
                <a16:creationId xmlns:a16="http://schemas.microsoft.com/office/drawing/2014/main" id="{D9AECBF7-0508-4905-9DF6-C0FF9D9ADA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25219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46" name="文字版面配置區 8">
            <a:extLst>
              <a:ext uri="{FF2B5EF4-FFF2-40B4-BE49-F238E27FC236}">
                <a16:creationId xmlns:a16="http://schemas.microsoft.com/office/drawing/2014/main" id="{A7F920A3-CA67-4CD0-A639-1CE803DE26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25219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7" name="圖片版面配置區 6">
            <a:extLst>
              <a:ext uri="{FF2B5EF4-FFF2-40B4-BE49-F238E27FC236}">
                <a16:creationId xmlns:a16="http://schemas.microsoft.com/office/drawing/2014/main" id="{463E2C69-9A20-4A90-8F45-4EE6CFD469B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43740" y="4132311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8" name="文字版面配置區 8">
            <a:extLst>
              <a:ext uri="{FF2B5EF4-FFF2-40B4-BE49-F238E27FC236}">
                <a16:creationId xmlns:a16="http://schemas.microsoft.com/office/drawing/2014/main" id="{D33409A7-C60B-4AD7-AFDF-23C2F042CEC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43740" y="573818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49" name="文字版面配置區 8">
            <a:extLst>
              <a:ext uri="{FF2B5EF4-FFF2-40B4-BE49-F238E27FC236}">
                <a16:creationId xmlns:a16="http://schemas.microsoft.com/office/drawing/2014/main" id="{4870155B-647D-44E9-AE54-24D2BB2404B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43740" y="602597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50" name="圖片版面配置區 6">
            <a:extLst>
              <a:ext uri="{FF2B5EF4-FFF2-40B4-BE49-F238E27FC236}">
                <a16:creationId xmlns:a16="http://schemas.microsoft.com/office/drawing/2014/main" id="{3876D40F-6DE8-45F1-B56E-986312109BA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62261" y="4131915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1" name="文字版面配置區 8">
            <a:extLst>
              <a:ext uri="{FF2B5EF4-FFF2-40B4-BE49-F238E27FC236}">
                <a16:creationId xmlns:a16="http://schemas.microsoft.com/office/drawing/2014/main" id="{D0A39ABE-EF7B-477F-A346-C5CDA9F5D6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62261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52" name="文字版面配置區 8">
            <a:extLst>
              <a:ext uri="{FF2B5EF4-FFF2-40B4-BE49-F238E27FC236}">
                <a16:creationId xmlns:a16="http://schemas.microsoft.com/office/drawing/2014/main" id="{7787A6CA-4AF6-46F5-BA39-50F328D9A8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62261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53" name="圖片版面配置區 6">
            <a:extLst>
              <a:ext uri="{FF2B5EF4-FFF2-40B4-BE49-F238E27FC236}">
                <a16:creationId xmlns:a16="http://schemas.microsoft.com/office/drawing/2014/main" id="{EC171A7C-639D-47C1-A626-7E4772629B2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8580782" y="4131915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4" name="文字版面配置區 8">
            <a:extLst>
              <a:ext uri="{FF2B5EF4-FFF2-40B4-BE49-F238E27FC236}">
                <a16:creationId xmlns:a16="http://schemas.microsoft.com/office/drawing/2014/main" id="{674313BD-D2AD-4F0E-96FE-469C176818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80782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55" name="文字版面配置區 8">
            <a:extLst>
              <a:ext uri="{FF2B5EF4-FFF2-40B4-BE49-F238E27FC236}">
                <a16:creationId xmlns:a16="http://schemas.microsoft.com/office/drawing/2014/main" id="{7141AE4E-36D0-4176-9FCB-E580378893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80782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07401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基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01F6AC7C-4EFC-4C76-8784-963130151FD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1137509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新增內容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02AED95B-59A7-4359-BD74-24F920F715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8637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zh-TW" altLang="en-US" noProof="0"/>
              <a:t>章節標題</a:t>
            </a:r>
          </a:p>
        </p:txBody>
      </p:sp>
      <p:sp>
        <p:nvSpPr>
          <p:cNvPr id="9" name="文字版面配置區 7">
            <a:extLst>
              <a:ext uri="{FF2B5EF4-FFF2-40B4-BE49-F238E27FC236}">
                <a16:creationId xmlns:a16="http://schemas.microsoft.com/office/drawing/2014/main" id="{286DAE13-A93D-453A-8164-3F1E97F8F2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4480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zh-TW" altLang="en-US" noProof="0"/>
              <a:t>章節標題</a:t>
            </a:r>
          </a:p>
        </p:txBody>
      </p:sp>
      <p:sp>
        <p:nvSpPr>
          <p:cNvPr id="10" name="文字版面配置區 7">
            <a:extLst>
              <a:ext uri="{FF2B5EF4-FFF2-40B4-BE49-F238E27FC236}">
                <a16:creationId xmlns:a16="http://schemas.microsoft.com/office/drawing/2014/main" id="{1FD2C3F4-5FD0-4B09-A5D5-7365D61084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480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zh-TW" altLang="en-US" noProof="0"/>
              <a:t>章節描述</a:t>
            </a:r>
          </a:p>
        </p:txBody>
      </p:sp>
      <p:sp>
        <p:nvSpPr>
          <p:cNvPr id="28" name="內容版面配置區 13">
            <a:extLst>
              <a:ext uri="{FF2B5EF4-FFF2-40B4-BE49-F238E27FC236}">
                <a16:creationId xmlns:a16="http://schemas.microsoft.com/office/drawing/2014/main" id="{7BF6ABBB-7B41-4F0C-8416-9C72862D93C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859487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新增內容</a:t>
            </a:r>
          </a:p>
        </p:txBody>
      </p:sp>
      <p:sp>
        <p:nvSpPr>
          <p:cNvPr id="30" name="文字版面配置區 7">
            <a:extLst>
              <a:ext uri="{FF2B5EF4-FFF2-40B4-BE49-F238E27FC236}">
                <a16:creationId xmlns:a16="http://schemas.microsoft.com/office/drawing/2014/main" id="{E1B58033-4461-43F1-8E7C-C6E5988BDE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0615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zh-TW" altLang="en-US" noProof="0"/>
              <a:t>章節標題</a:t>
            </a:r>
          </a:p>
        </p:txBody>
      </p:sp>
      <p:sp>
        <p:nvSpPr>
          <p:cNvPr id="31" name="文字版面配置區 7">
            <a:extLst>
              <a:ext uri="{FF2B5EF4-FFF2-40B4-BE49-F238E27FC236}">
                <a16:creationId xmlns:a16="http://schemas.microsoft.com/office/drawing/2014/main" id="{80CE999C-FC94-4BF1-BBCE-0A3A934097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6458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zh-TW" altLang="en-US" noProof="0"/>
              <a:t>章節標題</a:t>
            </a:r>
          </a:p>
        </p:txBody>
      </p:sp>
      <p:sp>
        <p:nvSpPr>
          <p:cNvPr id="32" name="文字版面配置區 7">
            <a:extLst>
              <a:ext uri="{FF2B5EF4-FFF2-40B4-BE49-F238E27FC236}">
                <a16:creationId xmlns:a16="http://schemas.microsoft.com/office/drawing/2014/main" id="{6AFDE949-FC25-431E-8298-75F5A7B83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56458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zh-TW" altLang="en-US" noProof="0"/>
              <a:t>章節描述</a:t>
            </a:r>
          </a:p>
        </p:txBody>
      </p:sp>
      <p:sp>
        <p:nvSpPr>
          <p:cNvPr id="29" name="內容版面配置區 13">
            <a:extLst>
              <a:ext uri="{FF2B5EF4-FFF2-40B4-BE49-F238E27FC236}">
                <a16:creationId xmlns:a16="http://schemas.microsoft.com/office/drawing/2014/main" id="{426B07AE-648A-4C6E-8FE4-B8C6D4A1B42E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549780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新增內容</a:t>
            </a:r>
          </a:p>
        </p:txBody>
      </p:sp>
      <p:sp>
        <p:nvSpPr>
          <p:cNvPr id="34" name="文字版面配置區 7">
            <a:extLst>
              <a:ext uri="{FF2B5EF4-FFF2-40B4-BE49-F238E27FC236}">
                <a16:creationId xmlns:a16="http://schemas.microsoft.com/office/drawing/2014/main" id="{BAB49F71-4118-47B2-B571-8DC9A3E940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0908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zh-TW" altLang="en-US" noProof="0"/>
              <a:t>章節標題</a:t>
            </a:r>
          </a:p>
        </p:txBody>
      </p:sp>
      <p:sp>
        <p:nvSpPr>
          <p:cNvPr id="35" name="文字版面配置區 7">
            <a:extLst>
              <a:ext uri="{FF2B5EF4-FFF2-40B4-BE49-F238E27FC236}">
                <a16:creationId xmlns:a16="http://schemas.microsoft.com/office/drawing/2014/main" id="{E6D674D8-A1E4-4A7E-929B-32FBA30823A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0908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zh-TW" altLang="en-US" noProof="0"/>
              <a:t>章節標題</a:t>
            </a:r>
          </a:p>
        </p:txBody>
      </p:sp>
      <p:sp>
        <p:nvSpPr>
          <p:cNvPr id="36" name="文字版面配置區 7">
            <a:extLst>
              <a:ext uri="{FF2B5EF4-FFF2-40B4-BE49-F238E27FC236}">
                <a16:creationId xmlns:a16="http://schemas.microsoft.com/office/drawing/2014/main" id="{18E1E8CE-0AA4-4E2F-8DD0-006946935AD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0908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zh-TW" altLang="en-US" noProof="0"/>
              <a:t>章節描述</a:t>
            </a:r>
          </a:p>
        </p:txBody>
      </p:sp>
      <p:sp>
        <p:nvSpPr>
          <p:cNvPr id="42" name="內容版面配置區 13">
            <a:extLst>
              <a:ext uri="{FF2B5EF4-FFF2-40B4-BE49-F238E27FC236}">
                <a16:creationId xmlns:a16="http://schemas.microsoft.com/office/drawing/2014/main" id="{0C1E203C-1E7A-4194-97B0-B477E6F37235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9264601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新增內容</a:t>
            </a:r>
          </a:p>
        </p:txBody>
      </p:sp>
      <p:sp>
        <p:nvSpPr>
          <p:cNvPr id="38" name="文字版面配置區 7">
            <a:extLst>
              <a:ext uri="{FF2B5EF4-FFF2-40B4-BE49-F238E27FC236}">
                <a16:creationId xmlns:a16="http://schemas.microsoft.com/office/drawing/2014/main" id="{C03A45F5-F36F-429B-9C83-90B1DB716F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45729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zh-TW" altLang="en-US" noProof="0"/>
              <a:t>章節標題</a:t>
            </a:r>
          </a:p>
        </p:txBody>
      </p:sp>
      <p:sp>
        <p:nvSpPr>
          <p:cNvPr id="39" name="文字版面配置區 7">
            <a:extLst>
              <a:ext uri="{FF2B5EF4-FFF2-40B4-BE49-F238E27FC236}">
                <a16:creationId xmlns:a16="http://schemas.microsoft.com/office/drawing/2014/main" id="{6A7CD68A-F84C-4F36-A46D-DB7BA329A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5729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zh-TW" altLang="en-US" noProof="0"/>
              <a:t>章節標題</a:t>
            </a:r>
          </a:p>
        </p:txBody>
      </p:sp>
      <p:sp>
        <p:nvSpPr>
          <p:cNvPr id="40" name="文字版面配置區 7">
            <a:extLst>
              <a:ext uri="{FF2B5EF4-FFF2-40B4-BE49-F238E27FC236}">
                <a16:creationId xmlns:a16="http://schemas.microsoft.com/office/drawing/2014/main" id="{E67019EA-0584-46F5-BDB3-D2B3C717B01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45729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zh-TW" altLang="en-US" noProof="0"/>
              <a:t>章節描述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8EA36FF-A158-49B3-9C17-39C94920B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8617" y="179270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F42D5D-9DBF-475A-BC06-666D080D3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0595" y="1800726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6AEDC3F-C3D2-4184-860D-65645BBD6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70888" y="180072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227352-6F71-4914-9AB1-AB4448667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5709" y="182077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2289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關於我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C593254-CE4F-4114-A997-06CBC039F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287768" cy="1325563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5E7DBF41-B4A1-4B29-B32C-DDF5058C12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941230"/>
            <a:ext cx="9144000" cy="22860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E442D9A9-D2E2-42FD-945D-1EF6DC4351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84448" y="4407408"/>
            <a:ext cx="7287768" cy="1371600"/>
          </a:xfrm>
        </p:spPr>
        <p:txBody>
          <a:bodyPr rtlCol="0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39067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2555875"/>
            <a:ext cx="4953000" cy="3159125"/>
          </a:xfrm>
        </p:spPr>
        <p:txBody>
          <a:bodyPr rtlCol="0">
            <a:norm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93847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謝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rtlCol="0" anchor="ctr" anchorCtr="0">
            <a:normAutofit/>
          </a:bodyPr>
          <a:lstStyle>
            <a:lvl1pPr algn="ctr">
              <a:defRPr sz="4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8" name="圖片版面配置區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5637276" cy="41148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7">
            <a:extLst>
              <a:ext uri="{FF2B5EF4-FFF2-40B4-BE49-F238E27FC236}">
                <a16:creationId xmlns:a16="http://schemas.microsoft.com/office/drawing/2014/main" id="{6B717642-3C5E-4830-BCBC-E7FAE8B7794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390524"/>
            <a:ext cx="5637276" cy="41148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1A83FC01-0C03-4607-B5EA-8C230EA7CA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0759" y="4687863"/>
            <a:ext cx="5029200" cy="1463040"/>
          </a:xfrm>
        </p:spPr>
        <p:txBody>
          <a:bodyPr rtlCol="0" anchor="ctr" anchorCtr="0">
            <a:noAutofit/>
          </a:bodyPr>
          <a:lstStyle>
            <a:lvl1pPr marL="0" indent="0">
              <a:lnSpc>
                <a:spcPts val="20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0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ts val="2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lnSpc>
                <a:spcPts val="20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lnSpc>
                <a:spcPts val="20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208221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圖片版面配置區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11274552" cy="4171951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99C910F3-1CC6-467F-A64A-2DDFE463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rtlCol="0" anchor="ctr" anchorCtr="0">
            <a:normAutofit/>
          </a:bodyPr>
          <a:lstStyle>
            <a:lvl1pPr algn="ctr">
              <a:defRPr sz="4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0" name="文字版面配置區 8">
            <a:extLst>
              <a:ext uri="{FF2B5EF4-FFF2-40B4-BE49-F238E27FC236}">
                <a16:creationId xmlns:a16="http://schemas.microsoft.com/office/drawing/2014/main" id="{5550E3EA-37A2-40C0-A78F-3C0AB0F781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0759" y="4687863"/>
            <a:ext cx="5029200" cy="1463040"/>
          </a:xfrm>
        </p:spPr>
        <p:txBody>
          <a:bodyPr rtlCol="0" anchor="ctr" anchorCtr="0">
            <a:noAutofit/>
          </a:bodyPr>
          <a:lstStyle>
            <a:lvl1pPr marL="0" indent="0">
              <a:lnSpc>
                <a:spcPts val="18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18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lnSpc>
                <a:spcPts val="18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lnSpc>
                <a:spcPts val="18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63244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79929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35CF363-F733-460B-9E71-BF70442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894937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3 欄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17" name="文字版面配置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31" name="文字版面配置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2182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32" name="文字版面配置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2557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33" name="文字版面配置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6164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34" name="文字版面配置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86913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070860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813B5FF-9D53-4FD4-B752-22F188FA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9083EC5-999D-4EF5-A22C-FD19C31D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215B34-3A95-488E-8DAD-34652A5B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925497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197C18-82B5-4EB5-9010-63FFB7F5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925D6D-4906-4DAB-B1BA-9436026F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9975A10-62C2-4D29-B192-A142562FE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3B58235-2C90-48E1-8A68-7413F783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FCAF9B-D406-4E4F-B804-AF188F65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E5FF7C-B4CA-48C1-B1A5-2AA329D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AABB43-2086-4CDB-B2A4-E51E7D83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47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問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86" y="365125"/>
            <a:ext cx="9986601" cy="1325563"/>
          </a:xfrm>
        </p:spPr>
        <p:txBody>
          <a:bodyPr rtlCol="0"/>
          <a:lstStyle>
            <a:lvl1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8692" y="1912336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73892" y="1874838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08692" y="2388253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4" name="文字版面配置區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73892" y="2337741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9" name="文字版面配置區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518687" y="3608720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0" name="文字版面配置區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83887" y="3571222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1" name="文字版面配置區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18687" y="4084637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文字版面配置區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83887" y="4034125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6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</p:txBody>
      </p:sp>
      <p:sp>
        <p:nvSpPr>
          <p:cNvPr id="15" name="圖片版面配置區 10">
            <a:extLst>
              <a:ext uri="{FF2B5EF4-FFF2-40B4-BE49-F238E27FC236}">
                <a16:creationId xmlns:a16="http://schemas.microsoft.com/office/drawing/2014/main" id="{A12F2D63-1E00-4379-A32F-B52857A502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74271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解決方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65125"/>
            <a:ext cx="4602318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0" y="1691640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4" name="文字版面配置區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58000" y="2093976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0" name="文字版面配置區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58000" y="2962656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文字版面配置區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58000" y="3310128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3" name="文字版面配置區 4">
            <a:extLst>
              <a:ext uri="{FF2B5EF4-FFF2-40B4-BE49-F238E27FC236}">
                <a16:creationId xmlns:a16="http://schemas.microsoft.com/office/drawing/2014/main" id="{8462AFAF-169F-4E2A-AC00-6E8666595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70354" y="3931920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4" name="文字版面配置區 12">
            <a:extLst>
              <a:ext uri="{FF2B5EF4-FFF2-40B4-BE49-F238E27FC236}">
                <a16:creationId xmlns:a16="http://schemas.microsoft.com/office/drawing/2014/main" id="{9FDE6BB6-DE86-4B19-B83F-5B83A89477B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870354" y="4270248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5" name="文字版面配置區 4">
            <a:extLst>
              <a:ext uri="{FF2B5EF4-FFF2-40B4-BE49-F238E27FC236}">
                <a16:creationId xmlns:a16="http://schemas.microsoft.com/office/drawing/2014/main" id="{2B544474-29CA-4D8E-AC15-C05ABDF606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70354" y="4855464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文字版面配置區 12">
            <a:extLst>
              <a:ext uri="{FF2B5EF4-FFF2-40B4-BE49-F238E27FC236}">
                <a16:creationId xmlns:a16="http://schemas.microsoft.com/office/drawing/2014/main" id="{7C778245-11E1-4B65-ADC1-E9D3DE34E5D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70354" y="5193792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 rtlCol="0"/>
          <a:lstStyle>
            <a:lvl1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21357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產品概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B1C922A-9F54-409C-8C2C-90A55B890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0706" y="0"/>
            <a:ext cx="6095999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65125"/>
            <a:ext cx="5386078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4384" y="1566525"/>
            <a:ext cx="3401568" cy="3712464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922" y="1893053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57506" y="1893053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922" y="2368970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4" name="文字版面配置區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57506" y="2355956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9" name="文字版面配置區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19917" y="3843877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0" name="文字版面配置區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67501" y="3843877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1" name="文字版面配置區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917" y="4319794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文字版面配置區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67501" y="4306780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4785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18" name="頁尾版面配置區 7">
            <a:extLst>
              <a:ext uri="{FF2B5EF4-FFF2-40B4-BE49-F238E27FC236}">
                <a16:creationId xmlns:a16="http://schemas.microsoft.com/office/drawing/2014/main" id="{37667359-6B2F-4D7C-932B-CE6A0E91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 rtlCol="0"/>
          <a:lstStyle>
            <a:lvl1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23" name="投影片編號版面配置區 8">
            <a:extLst>
              <a:ext uri="{FF2B5EF4-FFF2-40B4-BE49-F238E27FC236}">
                <a16:creationId xmlns:a16="http://schemas.microsoft.com/office/drawing/2014/main" id="{C69C9BA9-6130-4098-A0A6-E1A00A3B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89969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問題與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2555875"/>
            <a:ext cx="4953000" cy="31591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6580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節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圖片版面配置區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1112" y="3513220"/>
            <a:ext cx="8682164" cy="1828799"/>
          </a:xfrm>
          <a:solidFill>
            <a:schemeClr val="accent3">
              <a:alpha val="90000"/>
            </a:schemeClr>
          </a:solidFill>
        </p:spPr>
        <p:txBody>
          <a:bodyPr lIns="1371600" tIns="0" bIns="0" rtlCol="0" anchor="ctr">
            <a:noAutofit/>
          </a:bodyPr>
          <a:lstStyle>
            <a:lvl1pPr algn="ctr">
              <a:defRPr sz="54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按一下以新增標題</a:t>
            </a:r>
          </a:p>
        </p:txBody>
      </p:sp>
    </p:spTree>
    <p:extLst>
      <p:ext uri="{BB962C8B-B14F-4D97-AF65-F5344CB8AC3E}">
        <p14:creationId xmlns:p14="http://schemas.microsoft.com/office/powerpoint/2010/main" val="99958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商業模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ZA" noProof="0"/>
          </a:p>
        </p:txBody>
      </p:sp>
      <p:sp>
        <p:nvSpPr>
          <p:cNvPr id="18" name="圖片版面配置區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910104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TW" altLang="en-US" noProof="0"/>
              <a:t>按一下圖示以新增圖片</a:t>
            </a:r>
            <a:endParaRPr lang="zh-TW" altLang="en-ZA" noProof="0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11096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項目符號 </a:t>
            </a:r>
            <a:r>
              <a:rPr lang="en-US" altLang="zh-TW" noProof="0"/>
              <a:t>2</a:t>
            </a:r>
            <a:endParaRPr lang="zh-TW" altLang="en-ZA" noProof="0"/>
          </a:p>
        </p:txBody>
      </p:sp>
      <p:sp>
        <p:nvSpPr>
          <p:cNvPr id="10" name="文字版面配置區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11096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項目符號描述</a:t>
            </a:r>
            <a:endParaRPr lang="zh-TW" altLang="en-ZA" noProof="0"/>
          </a:p>
        </p:txBody>
      </p:sp>
      <p:sp>
        <p:nvSpPr>
          <p:cNvPr id="19" name="圖片版面配置區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51917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TW" altLang="en-US" noProof="0"/>
              <a:t>按一下圖示以新增圖片</a:t>
            </a:r>
            <a:endParaRPr lang="zh-TW" altLang="en-ZA" noProof="0"/>
          </a:p>
        </p:txBody>
      </p:sp>
      <p:sp>
        <p:nvSpPr>
          <p:cNvPr id="11" name="文字版面配置區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956048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項目符號 </a:t>
            </a:r>
            <a:r>
              <a:rPr lang="en-US" altLang="zh-TW" noProof="0"/>
              <a:t>3</a:t>
            </a:r>
            <a:endParaRPr lang="zh-TW" altLang="en-ZA" noProof="0"/>
          </a:p>
        </p:txBody>
      </p:sp>
      <p:sp>
        <p:nvSpPr>
          <p:cNvPr id="12" name="文字版面配置區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56048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項目符號描述</a:t>
            </a:r>
            <a:endParaRPr lang="zh-TW" altLang="en-ZA" noProof="0"/>
          </a:p>
        </p:txBody>
      </p:sp>
      <p:sp>
        <p:nvSpPr>
          <p:cNvPr id="20" name="圖片版面配置區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993730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TW" altLang="en-US" noProof="0"/>
              <a:t>按一下圖示以新增圖片</a:t>
            </a:r>
            <a:endParaRPr lang="zh-TW" altLang="en-ZA" noProof="0"/>
          </a:p>
        </p:txBody>
      </p:sp>
      <p:sp>
        <p:nvSpPr>
          <p:cNvPr id="13" name="文字版面配置區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991856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項目符號 </a:t>
            </a:r>
            <a:r>
              <a:rPr lang="en-US" altLang="zh-TW" noProof="0"/>
              <a:t>4</a:t>
            </a:r>
            <a:endParaRPr lang="zh-TW" altLang="en-ZA" noProof="0"/>
          </a:p>
        </p:txBody>
      </p:sp>
      <p:sp>
        <p:nvSpPr>
          <p:cNvPr id="14" name="文字版面配置區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91856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項目符號描述</a:t>
            </a:r>
            <a:endParaRPr lang="zh-TW" altLang="en-ZA" noProof="0"/>
          </a:p>
        </p:txBody>
      </p:sp>
      <p:sp>
        <p:nvSpPr>
          <p:cNvPr id="15" name="日期版面配置區 1">
            <a:extLst>
              <a:ext uri="{FF2B5EF4-FFF2-40B4-BE49-F238E27FC236}">
                <a16:creationId xmlns:a16="http://schemas.microsoft.com/office/drawing/2014/main" id="{6FCC4B1F-E859-43CC-8B33-EE155744227A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ZA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0068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競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72" y="365125"/>
            <a:ext cx="10193315" cy="1325563"/>
          </a:xfrm>
        </p:spPr>
        <p:txBody>
          <a:bodyPr rtlCol="0"/>
          <a:lstStyle>
            <a:lvl1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2073" y="1853548"/>
            <a:ext cx="4572000" cy="64008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2073" y="2505075"/>
            <a:ext cx="4572000" cy="3200400"/>
          </a:xfrm>
        </p:spPr>
        <p:txBody>
          <a:bodyPr rtlCol="0">
            <a:normAutofit/>
          </a:bodyPr>
          <a:lstStyle>
            <a:lvl1pPr>
              <a:lnSpc>
                <a:spcPts val="26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lnSpc>
                <a:spcPts val="26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lnSpc>
                <a:spcPts val="26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lnSpc>
                <a:spcPts val="26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lnSpc>
                <a:spcPts val="26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4485" y="1853548"/>
            <a:ext cx="4572000" cy="640080"/>
          </a:xfrm>
          <a:noFill/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4485" y="2505075"/>
            <a:ext cx="4572000" cy="3200400"/>
          </a:xfrm>
        </p:spPr>
        <p:txBody>
          <a:bodyPr rtlCol="0">
            <a:normAutofit/>
          </a:bodyPr>
          <a:lstStyle>
            <a:lvl1pPr>
              <a:lnSpc>
                <a:spcPts val="26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lnSpc>
                <a:spcPts val="26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lnSpc>
                <a:spcPts val="26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lnSpc>
                <a:spcPts val="26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lnSpc>
                <a:spcPts val="26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582C2B31-DB43-4AEF-AA1E-62866E69E5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75009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84" r:id="rId3"/>
    <p:sldLayoutId id="2147483671" r:id="rId4"/>
    <p:sldLayoutId id="2147483683" r:id="rId5"/>
    <p:sldLayoutId id="2147483667" r:id="rId6"/>
    <p:sldLayoutId id="2147483688" r:id="rId7"/>
    <p:sldLayoutId id="2147483673" r:id="rId8"/>
    <p:sldLayoutId id="2147483672" r:id="rId9"/>
    <p:sldLayoutId id="2147483669" r:id="rId10"/>
    <p:sldLayoutId id="2147483682" r:id="rId11"/>
    <p:sldLayoutId id="2147483663" r:id="rId12"/>
    <p:sldLayoutId id="2147483677" r:id="rId13"/>
    <p:sldLayoutId id="2147483653" r:id="rId14"/>
    <p:sldLayoutId id="2147483678" r:id="rId15"/>
    <p:sldLayoutId id="2147483650" r:id="rId16"/>
    <p:sldLayoutId id="2147483654" r:id="rId17"/>
    <p:sldLayoutId id="2147483681" r:id="rId18"/>
    <p:sldLayoutId id="2147483686" r:id="rId19"/>
    <p:sldLayoutId id="2147483690" r:id="rId20"/>
    <p:sldLayoutId id="2147483676" r:id="rId21"/>
    <p:sldLayoutId id="2147483680" r:id="rId22"/>
    <p:sldLayoutId id="2147483675" r:id="rId23"/>
    <p:sldLayoutId id="2147483652" r:id="rId24"/>
    <p:sldLayoutId id="2147483665" r:id="rId25"/>
    <p:sldLayoutId id="2147483655" r:id="rId26"/>
    <p:sldLayoutId id="2147483656" r:id="rId27"/>
    <p:sldLayoutId id="2147483657" r:id="rId2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版面配置區 5" descr="四個仙人掌在盆子中的相片">
            <a:extLst>
              <a:ext uri="{FF2B5EF4-FFF2-40B4-BE49-F238E27FC236}">
                <a16:creationId xmlns:a16="http://schemas.microsoft.com/office/drawing/2014/main" id="{BF9CB5A5-086A-4BC4-A3F9-0BFA2C0AEE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724" y="457200"/>
            <a:ext cx="11274552" cy="5943600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5966" y="1008063"/>
            <a:ext cx="5120640" cy="2054388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sz="4400" dirty="0"/>
              <a:t>Amazon Review Numbers</a:t>
            </a:r>
            <a:br>
              <a:rPr lang="en-US" altLang="zh-TW" sz="4400" dirty="0"/>
            </a:br>
            <a:r>
              <a:rPr lang="en-US" altLang="zh-TW" sz="2200" dirty="0"/>
              <a:t>of Diabetic Blood Test Trips</a:t>
            </a:r>
            <a:endParaRPr lang="zh-TW" altLang="en-US" sz="2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8702" y="3105163"/>
            <a:ext cx="2837903" cy="647673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dirty="0"/>
              <a:t>Jonathan Wu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287768" cy="1325563"/>
          </a:xfrm>
        </p:spPr>
        <p:txBody>
          <a:bodyPr rtlCol="0"/>
          <a:lstStyle/>
          <a:p>
            <a:pPr rtl="0"/>
            <a:r>
              <a:rPr lang="zh-TW" altLang="en-US" dirty="0"/>
              <a:t>簡介</a:t>
            </a:r>
          </a:p>
        </p:txBody>
      </p:sp>
      <p:pic>
        <p:nvPicPr>
          <p:cNvPr id="10" name="圖片版面配置區 9" descr="白色盆子中三種多肉植物的相片&#10;">
            <a:extLst>
              <a:ext uri="{FF2B5EF4-FFF2-40B4-BE49-F238E27FC236}">
                <a16:creationId xmlns:a16="http://schemas.microsoft.com/office/drawing/2014/main" id="{950F1AD8-D083-461E-A758-E3AA785CE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1941230"/>
            <a:ext cx="9144000" cy="2286000"/>
          </a:xfrm>
        </p:spPr>
      </p:pic>
      <p:sp>
        <p:nvSpPr>
          <p:cNvPr id="3" name="副標題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84448" y="4407407"/>
            <a:ext cx="7287768" cy="2018559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zh-TW" altLang="en-US" sz="1900" dirty="0"/>
              <a:t>使用</a:t>
            </a:r>
            <a:r>
              <a:rPr lang="en-US" altLang="zh-TW" sz="1900" dirty="0" err="1"/>
              <a:t>Webscrapping</a:t>
            </a:r>
            <a:r>
              <a:rPr lang="en-US" altLang="zh-TW" sz="1900" dirty="0"/>
              <a:t> API</a:t>
            </a:r>
            <a:r>
              <a:rPr lang="zh-TW" altLang="en-US" sz="1900" dirty="0"/>
              <a:t>來查詢美國</a:t>
            </a:r>
            <a:r>
              <a:rPr lang="en-US" altLang="zh-TW" sz="1900" dirty="0"/>
              <a:t>Amazon</a:t>
            </a:r>
            <a:r>
              <a:rPr lang="zh-TW" altLang="en-US" sz="1900" dirty="0"/>
              <a:t>的血糖儀商品資料 </a:t>
            </a:r>
            <a:r>
              <a:rPr lang="en-US" altLang="zh-TW" sz="1900" dirty="0"/>
              <a:t>(</a:t>
            </a:r>
            <a:r>
              <a:rPr lang="zh-TW" altLang="en-US" sz="1900" dirty="0"/>
              <a:t>前</a:t>
            </a:r>
            <a:r>
              <a:rPr lang="en-US" altLang="zh-TW" sz="1900" dirty="0"/>
              <a:t>4</a:t>
            </a:r>
            <a:r>
              <a:rPr lang="zh-TW" altLang="en-US" sz="1900" dirty="0"/>
              <a:t>頁的搜尋結果</a:t>
            </a:r>
            <a:r>
              <a:rPr lang="en-US" altLang="zh-TW" sz="1900" dirty="0"/>
              <a:t>)</a:t>
            </a:r>
            <a:r>
              <a:rPr lang="zh-TW" altLang="en-US" sz="1900" dirty="0"/>
              <a:t>。</a:t>
            </a:r>
            <a:endParaRPr lang="en-US" altLang="zh-TW" sz="1900" dirty="0"/>
          </a:p>
          <a:p>
            <a:pPr rtl="0"/>
            <a:r>
              <a:rPr lang="zh-TW" altLang="en-US" sz="1900" dirty="0"/>
              <a:t>主要分兩種搜尋方式</a:t>
            </a:r>
            <a:r>
              <a:rPr lang="en-US" altLang="zh-TW" sz="1900" dirty="0"/>
              <a:t>:</a:t>
            </a:r>
          </a:p>
          <a:p>
            <a:pPr marL="342900" indent="-342900" rtl="0">
              <a:buAutoNum type="arabicPeriod"/>
            </a:pPr>
            <a:r>
              <a:rPr lang="en-US" altLang="zh-TW" sz="1900" dirty="0"/>
              <a:t>Glucometer blood test trips</a:t>
            </a:r>
          </a:p>
          <a:p>
            <a:pPr marL="342900" indent="-342900" rtl="0">
              <a:buAutoNum type="arabicPeriod"/>
            </a:pPr>
            <a:r>
              <a:rPr lang="en-US" altLang="zh-TW" sz="1900" dirty="0"/>
              <a:t>Diabetic blood test trips</a:t>
            </a:r>
          </a:p>
          <a:p>
            <a:pPr rtl="0"/>
            <a:endParaRPr lang="en-US" altLang="zh-TW" sz="1900" dirty="0"/>
          </a:p>
          <a:p>
            <a:pPr rtl="0"/>
            <a:r>
              <a:rPr lang="zh-TW" altLang="en-US" sz="1900" dirty="0"/>
              <a:t>統計各項商品的</a:t>
            </a:r>
            <a:r>
              <a:rPr lang="en-US" altLang="zh-TW" sz="1900" dirty="0"/>
              <a:t>review</a:t>
            </a:r>
            <a:r>
              <a:rPr lang="zh-TW" altLang="en-US" sz="1900" dirty="0"/>
              <a:t>量並以圖表的方式顯示</a:t>
            </a:r>
            <a:endParaRPr lang="en-US" altLang="zh-TW" sz="1900" dirty="0"/>
          </a:p>
          <a:p>
            <a:pPr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339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4">
            <a:extLst>
              <a:ext uri="{FF2B5EF4-FFF2-40B4-BE49-F238E27FC236}">
                <a16:creationId xmlns:a16="http://schemas.microsoft.com/office/drawing/2014/main" id="{FEB78217-8734-4983-9451-CDC4E116A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72" y="365126"/>
            <a:ext cx="10193315" cy="683226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單項商品</a:t>
            </a:r>
            <a:r>
              <a:rPr lang="en-US" altLang="zh-TW" dirty="0"/>
              <a:t>Review</a:t>
            </a:r>
            <a:r>
              <a:rPr lang="zh-TW" altLang="en-US" dirty="0"/>
              <a:t>量 </a:t>
            </a:r>
            <a:r>
              <a:rPr lang="en-US" altLang="zh-TW" dirty="0"/>
              <a:t>(</a:t>
            </a:r>
            <a:r>
              <a:rPr lang="zh-TW" altLang="en-US" dirty="0"/>
              <a:t>只顯示品牌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863CC9C6-B74A-4A18-A6DB-359D16E1E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4028" y="5386835"/>
            <a:ext cx="5900294" cy="1198550"/>
          </a:xfrm>
        </p:spPr>
        <p:txBody>
          <a:bodyPr/>
          <a:lstStyle/>
          <a:p>
            <a:r>
              <a:rPr lang="zh-TW" altLang="en-US" dirty="0"/>
              <a:t>顯示單項商品的</a:t>
            </a:r>
            <a:r>
              <a:rPr lang="en-US" altLang="zh-TW" dirty="0"/>
              <a:t>Review</a:t>
            </a:r>
            <a:r>
              <a:rPr lang="zh-TW" altLang="en-US" dirty="0"/>
              <a:t>數量，從中可以看出 </a:t>
            </a:r>
            <a:r>
              <a:rPr lang="en-US" altLang="zh-TW" dirty="0"/>
              <a:t>Care Touch,</a:t>
            </a:r>
            <a:r>
              <a:rPr lang="zh-TW" altLang="en-US" dirty="0"/>
              <a:t> </a:t>
            </a:r>
            <a:r>
              <a:rPr lang="en-US" altLang="zh-TW" dirty="0"/>
              <a:t>TRUE</a:t>
            </a:r>
            <a:r>
              <a:rPr lang="zh-TW" altLang="en-US" dirty="0"/>
              <a:t> </a:t>
            </a:r>
            <a:r>
              <a:rPr lang="en-US" altLang="zh-TW" dirty="0"/>
              <a:t>METRIX, Accu-Chek</a:t>
            </a:r>
            <a:r>
              <a:rPr lang="zh-TW" altLang="en-US" dirty="0"/>
              <a:t> 的其中一樣產品的</a:t>
            </a:r>
            <a:r>
              <a:rPr lang="en-US" altLang="zh-TW" dirty="0"/>
              <a:t>Review</a:t>
            </a:r>
            <a:r>
              <a:rPr lang="zh-TW" altLang="en-US" dirty="0"/>
              <a:t>量特別高。</a:t>
            </a:r>
            <a:endParaRPr lang="en-US" altLang="zh-TW" dirty="0"/>
          </a:p>
        </p:txBody>
      </p:sp>
      <p:sp>
        <p:nvSpPr>
          <p:cNvPr id="18" name="文字版面配置區 17">
            <a:extLst>
              <a:ext uri="{FF2B5EF4-FFF2-40B4-BE49-F238E27FC236}">
                <a16:creationId xmlns:a16="http://schemas.microsoft.com/office/drawing/2014/main" id="{9DF8822F-9587-4A77-ACEE-5F88EF2DC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097161" y="6254240"/>
            <a:ext cx="3581400" cy="467235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/>
              <a:t>Filtered by items with 2500+ reviews only</a:t>
            </a:r>
          </a:p>
          <a:p>
            <a:r>
              <a:rPr lang="en-US" altLang="zh-TW" dirty="0"/>
              <a:t>Data from 2022/4/26</a:t>
            </a:r>
            <a:endParaRPr lang="zh-TW" altLang="en-US" dirty="0"/>
          </a:p>
        </p:txBody>
      </p:sp>
      <p:sp>
        <p:nvSpPr>
          <p:cNvPr id="12" name="日期版面配置區 11">
            <a:extLst>
              <a:ext uri="{FF2B5EF4-FFF2-40B4-BE49-F238E27FC236}">
                <a16:creationId xmlns:a16="http://schemas.microsoft.com/office/drawing/2014/main" id="{FFBF2547-05FB-4AEE-AE9C-969E4AE9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13" name="頁尾版面配置區 12">
            <a:extLst>
              <a:ext uri="{FF2B5EF4-FFF2-40B4-BE49-F238E27FC236}">
                <a16:creationId xmlns:a16="http://schemas.microsoft.com/office/drawing/2014/main" id="{DF604938-1244-401A-B9DC-FDF9281A7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dirty="0"/>
              <a:t>募資簡報標題</a:t>
            </a: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1F830174-3A93-4F86-9609-BEC47BC1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zh-TW" noProof="0" smtClean="0"/>
              <a:pPr/>
              <a:t>3</a:t>
            </a:fld>
            <a:endParaRPr lang="zh-TW" altLang="en-US" noProof="0"/>
          </a:p>
        </p:txBody>
      </p:sp>
      <p:pic>
        <p:nvPicPr>
          <p:cNvPr id="37" name="內容版面配置區 36">
            <a:extLst>
              <a:ext uri="{FF2B5EF4-FFF2-40B4-BE49-F238E27FC236}">
                <a16:creationId xmlns:a16="http://schemas.microsoft.com/office/drawing/2014/main" id="{CD64CF2C-9CD6-46BF-90EE-789A8C21822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5762" y="1048353"/>
            <a:ext cx="4888038" cy="4383852"/>
          </a:xfrm>
        </p:spPr>
      </p:pic>
      <p:pic>
        <p:nvPicPr>
          <p:cNvPr id="35" name="內容版面配置區 34">
            <a:extLst>
              <a:ext uri="{FF2B5EF4-FFF2-40B4-BE49-F238E27FC236}">
                <a16:creationId xmlns:a16="http://schemas.microsoft.com/office/drawing/2014/main" id="{06DD3755-2ECD-4DAA-8114-94B100C112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339" y="1048352"/>
            <a:ext cx="4927483" cy="4509525"/>
          </a:xfrm>
        </p:spPr>
      </p:pic>
    </p:spTree>
    <p:extLst>
      <p:ext uri="{BB962C8B-B14F-4D97-AF65-F5344CB8AC3E}">
        <p14:creationId xmlns:p14="http://schemas.microsoft.com/office/powerpoint/2010/main" val="122859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4">
            <a:extLst>
              <a:ext uri="{FF2B5EF4-FFF2-40B4-BE49-F238E27FC236}">
                <a16:creationId xmlns:a16="http://schemas.microsoft.com/office/drawing/2014/main" id="{FEB78217-8734-4983-9451-CDC4E116A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72" y="365126"/>
            <a:ext cx="10193315" cy="683226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同品牌商品統合</a:t>
            </a:r>
            <a:r>
              <a:rPr lang="en-US" altLang="zh-TW" dirty="0"/>
              <a:t>Review</a:t>
            </a:r>
            <a:r>
              <a:rPr lang="zh-TW" altLang="en-US" dirty="0"/>
              <a:t>量</a:t>
            </a:r>
          </a:p>
        </p:txBody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863CC9C6-B74A-4A18-A6DB-359D16E1E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3281" y="5512719"/>
            <a:ext cx="5870895" cy="1026193"/>
          </a:xfrm>
        </p:spPr>
        <p:txBody>
          <a:bodyPr>
            <a:normAutofit/>
          </a:bodyPr>
          <a:lstStyle/>
          <a:p>
            <a:r>
              <a:rPr lang="zh-TW" altLang="en-US" dirty="0"/>
              <a:t>將同品牌的商品資料統合後</a:t>
            </a:r>
            <a:r>
              <a:rPr lang="en-US" altLang="zh-TW" dirty="0"/>
              <a:t>, TRUE</a:t>
            </a:r>
            <a:r>
              <a:rPr lang="zh-TW" altLang="en-US" dirty="0"/>
              <a:t> </a:t>
            </a:r>
            <a:r>
              <a:rPr lang="en-US" altLang="zh-TW" dirty="0"/>
              <a:t>METRIX, Accu-Chek, Care Touch </a:t>
            </a:r>
            <a:r>
              <a:rPr lang="zh-TW" altLang="en-US" dirty="0"/>
              <a:t>的 </a:t>
            </a:r>
            <a:r>
              <a:rPr lang="en-US" altLang="zh-TW" dirty="0"/>
              <a:t>Review</a:t>
            </a:r>
            <a:r>
              <a:rPr lang="zh-TW" altLang="en-US" dirty="0"/>
              <a:t>量遠高於其他品牌。</a:t>
            </a:r>
          </a:p>
        </p:txBody>
      </p:sp>
      <p:sp>
        <p:nvSpPr>
          <p:cNvPr id="18" name="文字版面配置區 17">
            <a:extLst>
              <a:ext uri="{FF2B5EF4-FFF2-40B4-BE49-F238E27FC236}">
                <a16:creationId xmlns:a16="http://schemas.microsoft.com/office/drawing/2014/main" id="{9DF8822F-9587-4A77-ACEE-5F88EF2DC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977932" y="6356350"/>
            <a:ext cx="4760052" cy="527628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/>
              <a:t>Aggregate by brand then filter by brand with 2500+ reviews</a:t>
            </a:r>
          </a:p>
          <a:p>
            <a:r>
              <a:rPr lang="en-US" altLang="zh-TW" dirty="0"/>
              <a:t>Data from 2022/4/26</a:t>
            </a:r>
            <a:endParaRPr lang="zh-TW" altLang="en-US" dirty="0"/>
          </a:p>
        </p:txBody>
      </p:sp>
      <p:sp>
        <p:nvSpPr>
          <p:cNvPr id="12" name="日期版面配置區 11">
            <a:extLst>
              <a:ext uri="{FF2B5EF4-FFF2-40B4-BE49-F238E27FC236}">
                <a16:creationId xmlns:a16="http://schemas.microsoft.com/office/drawing/2014/main" id="{FFBF2547-05FB-4AEE-AE9C-969E4AE9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13" name="頁尾版面配置區 12">
            <a:extLst>
              <a:ext uri="{FF2B5EF4-FFF2-40B4-BE49-F238E27FC236}">
                <a16:creationId xmlns:a16="http://schemas.microsoft.com/office/drawing/2014/main" id="{DF604938-1244-401A-B9DC-FDF9281A7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dirty="0"/>
              <a:t>募資簡報標題</a:t>
            </a: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1F830174-3A93-4F86-9609-BEC47BC1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zh-TW" noProof="0" smtClean="0"/>
              <a:pPr/>
              <a:t>4</a:t>
            </a:fld>
            <a:endParaRPr lang="zh-TW" altLang="en-US" noProof="0" dirty="0"/>
          </a:p>
        </p:txBody>
      </p:sp>
      <p:pic>
        <p:nvPicPr>
          <p:cNvPr id="24" name="內容版面配置區 23">
            <a:extLst>
              <a:ext uri="{FF2B5EF4-FFF2-40B4-BE49-F238E27FC236}">
                <a16:creationId xmlns:a16="http://schemas.microsoft.com/office/drawing/2014/main" id="{445C3D3F-0163-4D7B-A387-B6C64E057D9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8729" y="1048352"/>
            <a:ext cx="5214000" cy="4539648"/>
          </a:xfrm>
        </p:spPr>
      </p:pic>
      <p:pic>
        <p:nvPicPr>
          <p:cNvPr id="21" name="內容版面配置區 20">
            <a:extLst>
              <a:ext uri="{FF2B5EF4-FFF2-40B4-BE49-F238E27FC236}">
                <a16:creationId xmlns:a16="http://schemas.microsoft.com/office/drawing/2014/main" id="{71E21ABB-101D-4128-B862-1E7AB43A83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876" y="1045200"/>
            <a:ext cx="4960396" cy="4539648"/>
          </a:xfrm>
        </p:spPr>
      </p:pic>
    </p:spTree>
    <p:extLst>
      <p:ext uri="{BB962C8B-B14F-4D97-AF65-F5344CB8AC3E}">
        <p14:creationId xmlns:p14="http://schemas.microsoft.com/office/powerpoint/2010/main" val="31008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4">
            <a:extLst>
              <a:ext uri="{FF2B5EF4-FFF2-40B4-BE49-F238E27FC236}">
                <a16:creationId xmlns:a16="http://schemas.microsoft.com/office/drawing/2014/main" id="{FEB78217-8734-4983-9451-CDC4E116A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72" y="365126"/>
            <a:ext cx="10193315" cy="683226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同品牌商品統合</a:t>
            </a:r>
            <a:r>
              <a:rPr lang="en-US" altLang="zh-TW" dirty="0"/>
              <a:t>Review</a:t>
            </a:r>
            <a:r>
              <a:rPr lang="zh-TW" altLang="en-US" dirty="0"/>
              <a:t>量</a:t>
            </a:r>
          </a:p>
        </p:txBody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863CC9C6-B74A-4A18-A6DB-359D16E1E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6835" y="5753180"/>
            <a:ext cx="4751119" cy="846027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只用</a:t>
            </a:r>
            <a:r>
              <a:rPr lang="en-US" altLang="zh-TW" dirty="0"/>
              <a:t>2500+</a:t>
            </a:r>
            <a:r>
              <a:rPr lang="zh-TW" altLang="en-US" dirty="0"/>
              <a:t>總</a:t>
            </a:r>
            <a:r>
              <a:rPr lang="en-US" altLang="zh-TW" dirty="0"/>
              <a:t>Review</a:t>
            </a:r>
            <a:r>
              <a:rPr lang="zh-TW" altLang="en-US" dirty="0"/>
              <a:t>量的品牌來構圖，其中以</a:t>
            </a:r>
            <a:r>
              <a:rPr lang="en-US" altLang="zh-TW" dirty="0"/>
              <a:t>Care Touch</a:t>
            </a:r>
            <a:r>
              <a:rPr lang="zh-TW" altLang="en-US" dirty="0"/>
              <a:t>的</a:t>
            </a:r>
            <a:r>
              <a:rPr lang="en-US" altLang="zh-TW" dirty="0"/>
              <a:t>Glucometer</a:t>
            </a:r>
            <a:r>
              <a:rPr lang="zh-TW" altLang="en-US" dirty="0"/>
              <a:t>和</a:t>
            </a:r>
            <a:r>
              <a:rPr lang="en-US" altLang="zh-TW" dirty="0"/>
              <a:t>TRUE</a:t>
            </a:r>
            <a:r>
              <a:rPr lang="zh-TW" altLang="en-US" dirty="0"/>
              <a:t> </a:t>
            </a:r>
            <a:r>
              <a:rPr lang="en-US" altLang="zh-TW" dirty="0"/>
              <a:t>METRIX</a:t>
            </a:r>
            <a:r>
              <a:rPr lang="zh-TW" altLang="en-US" dirty="0"/>
              <a:t>的</a:t>
            </a:r>
            <a:r>
              <a:rPr lang="en-US" altLang="zh-TW" dirty="0"/>
              <a:t>Test Strip</a:t>
            </a:r>
            <a:r>
              <a:rPr lang="zh-TW" altLang="en-US" dirty="0"/>
              <a:t>獲勝。</a:t>
            </a:r>
          </a:p>
        </p:txBody>
      </p:sp>
      <p:sp>
        <p:nvSpPr>
          <p:cNvPr id="18" name="文字版面配置區 17">
            <a:extLst>
              <a:ext uri="{FF2B5EF4-FFF2-40B4-BE49-F238E27FC236}">
                <a16:creationId xmlns:a16="http://schemas.microsoft.com/office/drawing/2014/main" id="{9DF8822F-9587-4A77-ACEE-5F88EF2DC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868618" y="6239611"/>
            <a:ext cx="4201064" cy="481864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/>
              <a:t>Brands with 2500+ Reviews only</a:t>
            </a:r>
          </a:p>
          <a:p>
            <a:r>
              <a:rPr lang="en-US" altLang="zh-TW" dirty="0"/>
              <a:t>Data from 2022/4/26</a:t>
            </a:r>
            <a:endParaRPr lang="zh-TW" altLang="en-US" dirty="0"/>
          </a:p>
        </p:txBody>
      </p:sp>
      <p:sp>
        <p:nvSpPr>
          <p:cNvPr id="12" name="日期版面配置區 11">
            <a:extLst>
              <a:ext uri="{FF2B5EF4-FFF2-40B4-BE49-F238E27FC236}">
                <a16:creationId xmlns:a16="http://schemas.microsoft.com/office/drawing/2014/main" id="{FFBF2547-05FB-4AEE-AE9C-969E4AE9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13" name="頁尾版面配置區 12">
            <a:extLst>
              <a:ext uri="{FF2B5EF4-FFF2-40B4-BE49-F238E27FC236}">
                <a16:creationId xmlns:a16="http://schemas.microsoft.com/office/drawing/2014/main" id="{DF604938-1244-401A-B9DC-FDF9281A7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dirty="0"/>
              <a:t>募資簡報標題</a:t>
            </a: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1F830174-3A93-4F86-9609-BEC47BC1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zh-TW" noProof="0" smtClean="0"/>
              <a:pPr/>
              <a:t>5</a:t>
            </a:fld>
            <a:endParaRPr lang="zh-TW" altLang="en-US" noProof="0"/>
          </a:p>
        </p:txBody>
      </p:sp>
      <p:pic>
        <p:nvPicPr>
          <p:cNvPr id="27" name="內容版面配置區 26">
            <a:extLst>
              <a:ext uri="{FF2B5EF4-FFF2-40B4-BE49-F238E27FC236}">
                <a16:creationId xmlns:a16="http://schemas.microsoft.com/office/drawing/2014/main" id="{AFC4A493-BB24-46F3-A80C-79E14E81322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1232291"/>
            <a:ext cx="6445344" cy="4336951"/>
          </a:xfrm>
        </p:spPr>
      </p:pic>
      <p:pic>
        <p:nvPicPr>
          <p:cNvPr id="25" name="內容版面配置區 24">
            <a:extLst>
              <a:ext uri="{FF2B5EF4-FFF2-40B4-BE49-F238E27FC236}">
                <a16:creationId xmlns:a16="http://schemas.microsoft.com/office/drawing/2014/main" id="{2F38B528-5569-46B3-960C-428F7864D4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2507" y="1232291"/>
            <a:ext cx="6445343" cy="4342412"/>
          </a:xfrm>
        </p:spPr>
      </p:pic>
    </p:spTree>
    <p:extLst>
      <p:ext uri="{BB962C8B-B14F-4D97-AF65-F5344CB8AC3E}">
        <p14:creationId xmlns:p14="http://schemas.microsoft.com/office/powerpoint/2010/main" val="413068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65125"/>
            <a:ext cx="4602318" cy="1325563"/>
          </a:xfrm>
        </p:spPr>
        <p:txBody>
          <a:bodyPr rtlCol="0"/>
          <a:lstStyle/>
          <a:p>
            <a:pPr rtl="0"/>
            <a:r>
              <a:rPr lang="en-US" altLang="zh-TW" dirty="0"/>
              <a:t>Conclusion</a:t>
            </a:r>
            <a:endParaRPr lang="zh-TW" altLang="en-US" dirty="0"/>
          </a:p>
        </p:txBody>
      </p:sp>
      <p:pic>
        <p:nvPicPr>
          <p:cNvPr id="149" name="圖片版面配置區 148" descr="兩名女士微笑看著藍圖的相片&#10;">
            <a:extLst>
              <a:ext uri="{FF2B5EF4-FFF2-40B4-BE49-F238E27FC236}">
                <a16:creationId xmlns:a16="http://schemas.microsoft.com/office/drawing/2014/main" id="{52410740-BA13-42EC-B6E7-A19713EDE71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" r="50"/>
          <a:stretch/>
        </p:blipFill>
        <p:spPr>
          <a:xfrm>
            <a:off x="0" y="0"/>
            <a:ext cx="6096000" cy="6858000"/>
          </a:xfr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0" y="1691640"/>
            <a:ext cx="3931920" cy="338328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zh-TW" altLang="en-US" dirty="0"/>
              <a:t>縮小差距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BB1D29FD-175B-4836-A202-052373FB43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58000" y="2093975"/>
            <a:ext cx="4788568" cy="2895119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zh-TW" dirty="0"/>
              <a:t>TRUE METRIX, </a:t>
            </a:r>
            <a:r>
              <a:rPr lang="en-US" altLang="zh-TW" dirty="0" err="1"/>
              <a:t>Accu</a:t>
            </a:r>
            <a:r>
              <a:rPr lang="en-US" altLang="zh-TW" dirty="0"/>
              <a:t>-Check, Care Touch </a:t>
            </a:r>
            <a:r>
              <a:rPr lang="zh-TW" altLang="en-US" dirty="0"/>
              <a:t>的 </a:t>
            </a:r>
            <a:r>
              <a:rPr lang="en-US" altLang="zh-TW" dirty="0"/>
              <a:t>Review </a:t>
            </a:r>
            <a:r>
              <a:rPr lang="zh-TW" altLang="en-US" dirty="0"/>
              <a:t>數量最大。</a:t>
            </a:r>
            <a:endParaRPr lang="en-US" altLang="zh-TW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TW" altLang="en-US" dirty="0"/>
              <a:t>雖然不確定有多少是假的</a:t>
            </a:r>
            <a:r>
              <a:rPr lang="en-US" altLang="zh-TW" dirty="0"/>
              <a:t>review, </a:t>
            </a:r>
            <a:r>
              <a:rPr lang="zh-TW" altLang="en-US" dirty="0"/>
              <a:t>不過從中可以大略看出此</a:t>
            </a:r>
            <a:r>
              <a:rPr lang="en-US" altLang="zh-TW" dirty="0"/>
              <a:t>3</a:t>
            </a:r>
            <a:r>
              <a:rPr lang="zh-TW" altLang="en-US" dirty="0"/>
              <a:t>個品牌在北美</a:t>
            </a:r>
            <a:r>
              <a:rPr lang="en-US" altLang="zh-TW" dirty="0"/>
              <a:t>Amazon</a:t>
            </a:r>
            <a:r>
              <a:rPr lang="zh-TW" altLang="en-US" dirty="0"/>
              <a:t>上的佔有率</a:t>
            </a:r>
            <a:r>
              <a:rPr lang="en-US" altLang="zh-TW" dirty="0"/>
              <a:t>(3</a:t>
            </a:r>
            <a:r>
              <a:rPr lang="zh-TW" altLang="en-US" dirty="0"/>
              <a:t>個合起來約占</a:t>
            </a:r>
            <a:r>
              <a:rPr lang="en-US" altLang="zh-TW" dirty="0"/>
              <a:t>40%</a:t>
            </a:r>
            <a:r>
              <a:rPr lang="zh-TW" altLang="en-US" dirty="0"/>
              <a:t>的總</a:t>
            </a:r>
            <a:r>
              <a:rPr lang="en-US" altLang="zh-TW" dirty="0"/>
              <a:t>review</a:t>
            </a:r>
            <a:r>
              <a:rPr lang="zh-TW" altLang="en-US" dirty="0"/>
              <a:t>量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TW" altLang="en-US" dirty="0"/>
              <a:t>相較之下，</a:t>
            </a:r>
            <a:r>
              <a:rPr lang="en-US" altLang="zh-TW" dirty="0"/>
              <a:t>Prodigy</a:t>
            </a:r>
            <a:r>
              <a:rPr lang="zh-TW" altLang="en-US" dirty="0"/>
              <a:t>在</a:t>
            </a:r>
            <a:r>
              <a:rPr lang="en-US" altLang="zh-TW" dirty="0"/>
              <a:t>Amazon</a:t>
            </a:r>
            <a:r>
              <a:rPr lang="zh-TW" altLang="en-US" dirty="0"/>
              <a:t>上的存在感並不高 </a:t>
            </a:r>
            <a:r>
              <a:rPr lang="en-US" altLang="zh-TW" dirty="0"/>
              <a:t>(</a:t>
            </a:r>
            <a:r>
              <a:rPr lang="zh-TW" altLang="en-US" dirty="0"/>
              <a:t>約</a:t>
            </a:r>
            <a:r>
              <a:rPr lang="en-US" altLang="zh-TW" dirty="0"/>
              <a:t>3~5%)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34" name="日期版面配置區 33">
            <a:extLst>
              <a:ext uri="{FF2B5EF4-FFF2-40B4-BE49-F238E27FC236}">
                <a16:creationId xmlns:a16="http://schemas.microsoft.com/office/drawing/2014/main" id="{819C09A1-D392-4696-8592-3B25D659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TW"/>
              <a:t>20XX </a:t>
            </a:r>
            <a:r>
              <a:rPr lang="zh-TW" altLang="en-US"/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210478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rtlCol="0"/>
          <a:lstStyle/>
          <a:p>
            <a:pPr rtl="0"/>
            <a:r>
              <a:rPr lang="zh-TW" altLang="en-US"/>
              <a:t>感謝您</a:t>
            </a:r>
          </a:p>
        </p:txBody>
      </p:sp>
      <p:pic>
        <p:nvPicPr>
          <p:cNvPr id="30" name="圖片版面配置區 29" descr="穿條紋衣的人拿著小杯植物的相片&#10;">
            <a:extLst>
              <a:ext uri="{FF2B5EF4-FFF2-40B4-BE49-F238E27FC236}">
                <a16:creationId xmlns:a16="http://schemas.microsoft.com/office/drawing/2014/main" id="{0A59A12A-37A4-421F-9DA9-D4E61AB738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8" r="68"/>
          <a:stretch/>
        </p:blipFill>
        <p:spPr>
          <a:xfrm>
            <a:off x="458724" y="390524"/>
            <a:ext cx="5637276" cy="4114800"/>
          </a:xfrm>
        </p:spPr>
      </p:pic>
      <p:pic>
        <p:nvPicPr>
          <p:cNvPr id="6" name="圖片版面配置區 5" descr="一名男子在即將開業的商店櫥窗裡張貼告示的相片">
            <a:extLst>
              <a:ext uri="{FF2B5EF4-FFF2-40B4-BE49-F238E27FC236}">
                <a16:creationId xmlns:a16="http://schemas.microsoft.com/office/drawing/2014/main" id="{691AD6B7-0ED8-43AE-BD4D-3006299F9EF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8" r="68"/>
          <a:stretch/>
        </p:blipFill>
        <p:spPr>
          <a:xfrm>
            <a:off x="6096000" y="390524"/>
            <a:ext cx="5637276" cy="4114800"/>
          </a:xfr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0759" y="4687862"/>
            <a:ext cx="5029200" cy="1668487"/>
          </a:xfrm>
        </p:spPr>
        <p:txBody>
          <a:bodyPr rtlCol="0"/>
          <a:lstStyle/>
          <a:p>
            <a:pPr rtl="0"/>
            <a:r>
              <a:rPr lang="en-US" altLang="zh-TW" dirty="0"/>
              <a:t>Jonathan Wu</a:t>
            </a:r>
          </a:p>
          <a:p>
            <a:pPr rtl="0"/>
            <a:r>
              <a:rPr lang="en-US" altLang="zh-TW" dirty="0"/>
              <a:t>0922272727</a:t>
            </a:r>
          </a:p>
          <a:p>
            <a:pPr rtl="0"/>
            <a:r>
              <a:rPr lang="en-US" altLang="zh-TW" dirty="0"/>
              <a:t>jonathan.wu@okbiotech.com</a:t>
            </a:r>
          </a:p>
          <a:p>
            <a:pPr rtl="0"/>
            <a:r>
              <a:rPr lang="en-US" altLang="zh-TW" dirty="0"/>
              <a:t>https://github.com/jjwu1019/Amazon_DiabeticTestStrip_Review</a:t>
            </a:r>
            <a:endParaRPr lang="zh-TW" altLang="en-US" dirty="0"/>
          </a:p>
        </p:txBody>
      </p:sp>
      <p:sp>
        <p:nvSpPr>
          <p:cNvPr id="11" name="日期版面配置區 10">
            <a:extLst>
              <a:ext uri="{FF2B5EF4-FFF2-40B4-BE49-F238E27FC236}">
                <a16:creationId xmlns:a16="http://schemas.microsoft.com/office/drawing/2014/main" id="{FDC804E2-80CF-4E0D-9B64-83E149C4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TW" dirty="0"/>
              <a:t>2022 </a:t>
            </a:r>
            <a:r>
              <a:rPr lang="zh-TW" altLang="en-US" dirty="0"/>
              <a:t>年</a:t>
            </a:r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E458DEBB-751A-4BD3-9B01-ED88C97E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US" altLang="zh-TW" dirty="0"/>
              <a:t>Amazon</a:t>
            </a:r>
            <a:r>
              <a:rPr lang="zh-TW" altLang="en-US" dirty="0"/>
              <a:t>市場調查報告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7595_TF66722518_Win32" id="{4D3DFB67-0051-4BFD-BCDB-D7E4E2CE6AB3}" vid="{13B42BC5-09EF-4724-9220-64070B48ADA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C88140-B977-44ED-8877-83D5BCE763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E6AE0A-D4B0-4A5B-9359-3C20E0AE6F6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4F12D6A-2BE8-4847-A724-6F141C79A2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精簡銷售宣傳簡報</Template>
  <TotalTime>77</TotalTime>
  <Words>317</Words>
  <Application>Microsoft Office PowerPoint</Application>
  <PresentationFormat>寬螢幕</PresentationFormat>
  <Paragraphs>47</Paragraphs>
  <Slides>7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0" baseType="lpstr">
      <vt:lpstr>Microsoft JhengHei UI</vt:lpstr>
      <vt:lpstr>Arial</vt:lpstr>
      <vt:lpstr>Office 佈景主題</vt:lpstr>
      <vt:lpstr>Amazon Review Numbers of Diabetic Blood Test Trips</vt:lpstr>
      <vt:lpstr>簡介</vt:lpstr>
      <vt:lpstr>單項商品Review量 (只顯示品牌)</vt:lpstr>
      <vt:lpstr>同品牌商品統合Review量</vt:lpstr>
      <vt:lpstr>同品牌商品統合Review量</vt:lpstr>
      <vt:lpstr>Conclusion</vt:lpstr>
      <vt:lpstr>感謝您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Review Numbers of Diabetic Blood Test Trips</dc:title>
  <dc:creator>okmeter</dc:creator>
  <cp:lastModifiedBy>okmeter</cp:lastModifiedBy>
  <cp:revision>8</cp:revision>
  <dcterms:created xsi:type="dcterms:W3CDTF">2022-04-27T03:51:49Z</dcterms:created>
  <dcterms:modified xsi:type="dcterms:W3CDTF">2022-04-28T06:21:10Z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