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83" r:id="rId4"/>
    <p:sldId id="261" r:id="rId5"/>
    <p:sldId id="262" r:id="rId6"/>
    <p:sldId id="258" r:id="rId7"/>
    <p:sldId id="272" r:id="rId8"/>
    <p:sldId id="257" r:id="rId9"/>
    <p:sldId id="276" r:id="rId10"/>
    <p:sldId id="275" r:id="rId11"/>
    <p:sldId id="274" r:id="rId12"/>
    <p:sldId id="278" r:id="rId13"/>
    <p:sldId id="280" r:id="rId14"/>
    <p:sldId id="277" r:id="rId15"/>
    <p:sldId id="281" r:id="rId16"/>
    <p:sldId id="285" r:id="rId17"/>
    <p:sldId id="284" r:id="rId18"/>
    <p:sldId id="286" r:id="rId19"/>
    <p:sldId id="288" r:id="rId20"/>
    <p:sldId id="287" r:id="rId21"/>
    <p:sldId id="282" r:id="rId22"/>
    <p:sldId id="268" r:id="rId23"/>
    <p:sldId id="264" r:id="rId24"/>
    <p:sldId id="263"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4"/>
    <p:restoredTop sz="94687"/>
  </p:normalViewPr>
  <p:slideViewPr>
    <p:cSldViewPr snapToGrid="0" snapToObjects="1">
      <p:cViewPr varScale="1">
        <p:scale>
          <a:sx n="112" d="100"/>
          <a:sy n="112" d="100"/>
        </p:scale>
        <p:origin x="6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5FD3C0D-F1A6-B244-84AD-FDF5517E3CB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72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A1183-DBC9-494B-A24A-E38219F5EFF8}"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166413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93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45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2432215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9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98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731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03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295433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19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A1183-DBC9-494B-A24A-E38219F5EFF8}"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296629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A1183-DBC9-494B-A24A-E38219F5EFF8}"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D3C0D-F1A6-B244-84AD-FDF5517E3CB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96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A1183-DBC9-494B-A24A-E38219F5EFF8}"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D3C0D-F1A6-B244-84AD-FDF5517E3CB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43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A1183-DBC9-494B-A24A-E38219F5EFF8}"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131044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A1183-DBC9-494B-A24A-E38219F5EFF8}"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4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A1183-DBC9-494B-A24A-E38219F5EFF8}"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42480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EA1183-DBC9-494B-A24A-E38219F5EFF8}" type="datetimeFigureOut">
              <a:rPr lang="en-US" smtClean="0"/>
              <a:t>1/13/20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FD3C0D-F1A6-B244-84AD-FDF5517E3CBD}" type="slidenum">
              <a:rPr lang="en-US" smtClean="0"/>
              <a:t>‹#›</a:t>
            </a:fld>
            <a:endParaRPr lang="en-US"/>
          </a:p>
        </p:txBody>
      </p:sp>
    </p:spTree>
    <p:extLst>
      <p:ext uri="{BB962C8B-B14F-4D97-AF65-F5344CB8AC3E}">
        <p14:creationId xmlns:p14="http://schemas.microsoft.com/office/powerpoint/2010/main" val="2425018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2FEB-9F13-4844-ABD6-05D0A5D825E6}"/>
              </a:ext>
            </a:extLst>
          </p:cNvPr>
          <p:cNvSpPr>
            <a:spLocks noGrp="1"/>
          </p:cNvSpPr>
          <p:nvPr>
            <p:ph type="ctrTitle"/>
          </p:nvPr>
        </p:nvSpPr>
        <p:spPr/>
        <p:txBody>
          <a:bodyPr/>
          <a:lstStyle/>
          <a:p>
            <a:r>
              <a:rPr lang="en-US" dirty="0"/>
              <a:t>Employment Statistics</a:t>
            </a:r>
          </a:p>
        </p:txBody>
      </p:sp>
      <p:sp>
        <p:nvSpPr>
          <p:cNvPr id="3" name="Subtitle 2">
            <a:extLst>
              <a:ext uri="{FF2B5EF4-FFF2-40B4-BE49-F238E27FC236}">
                <a16:creationId xmlns:a16="http://schemas.microsoft.com/office/drawing/2014/main" id="{CEEF37E7-B51C-5A41-8091-561618DAAD6A}"/>
              </a:ext>
            </a:extLst>
          </p:cNvPr>
          <p:cNvSpPr>
            <a:spLocks noGrp="1"/>
          </p:cNvSpPr>
          <p:nvPr>
            <p:ph type="subTitle" idx="1"/>
          </p:nvPr>
        </p:nvSpPr>
        <p:spPr/>
        <p:txBody>
          <a:bodyPr>
            <a:normAutofit fontScale="77500" lnSpcReduction="20000"/>
          </a:bodyPr>
          <a:lstStyle/>
          <a:p>
            <a:pPr algn="r"/>
            <a:r>
              <a:rPr lang="en-US" dirty="0"/>
              <a:t>Jonathan Wu</a:t>
            </a:r>
          </a:p>
          <a:p>
            <a:pPr algn="r"/>
            <a:r>
              <a:rPr lang="en-US" dirty="0"/>
              <a:t>Daniel </a:t>
            </a:r>
            <a:r>
              <a:rPr lang="en-US" dirty="0" err="1"/>
              <a:t>Toohey</a:t>
            </a:r>
            <a:endParaRPr lang="en-US" dirty="0"/>
          </a:p>
          <a:p>
            <a:pPr algn="r"/>
            <a:r>
              <a:rPr lang="en-US" dirty="0"/>
              <a:t>Mina </a:t>
            </a:r>
            <a:r>
              <a:rPr lang="en-US" dirty="0" err="1"/>
              <a:t>Morcos</a:t>
            </a:r>
            <a:endParaRPr lang="en-US" dirty="0"/>
          </a:p>
          <a:p>
            <a:pPr algn="r"/>
            <a:r>
              <a:rPr lang="en-US" dirty="0"/>
              <a:t>Darrell Collison</a:t>
            </a:r>
          </a:p>
        </p:txBody>
      </p:sp>
    </p:spTree>
    <p:extLst>
      <p:ext uri="{BB962C8B-B14F-4D97-AF65-F5344CB8AC3E}">
        <p14:creationId xmlns:p14="http://schemas.microsoft.com/office/powerpoint/2010/main" val="1765456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93A1-86A6-D641-91C7-B69EB15A7200}"/>
              </a:ext>
            </a:extLst>
          </p:cNvPr>
          <p:cNvSpPr>
            <a:spLocks noGrp="1"/>
          </p:cNvSpPr>
          <p:nvPr>
            <p:ph type="title"/>
          </p:nvPr>
        </p:nvSpPr>
        <p:spPr/>
        <p:txBody>
          <a:bodyPr/>
          <a:lstStyle/>
          <a:p>
            <a:r>
              <a:rPr lang="en-US" dirty="0"/>
              <a:t>Earnings</a:t>
            </a:r>
          </a:p>
        </p:txBody>
      </p:sp>
      <p:pic>
        <p:nvPicPr>
          <p:cNvPr id="5" name="Content Placeholder 4" descr="A close up of text on a white background&#10;&#10;Description automatically generated">
            <a:extLst>
              <a:ext uri="{FF2B5EF4-FFF2-40B4-BE49-F238E27FC236}">
                <a16:creationId xmlns:a16="http://schemas.microsoft.com/office/drawing/2014/main" id="{959A7D34-A9B2-C042-BCB5-CD28E31B8A87}"/>
              </a:ext>
            </a:extLst>
          </p:cNvPr>
          <p:cNvPicPr>
            <a:picLocks noGrp="1" noChangeAspect="1"/>
          </p:cNvPicPr>
          <p:nvPr>
            <p:ph idx="1"/>
          </p:nvPr>
        </p:nvPicPr>
        <p:blipFill>
          <a:blip r:embed="rId2"/>
          <a:stretch>
            <a:fillRect/>
          </a:stretch>
        </p:blipFill>
        <p:spPr>
          <a:xfrm>
            <a:off x="1295402" y="2557993"/>
            <a:ext cx="4976812" cy="3317875"/>
          </a:xfrm>
        </p:spPr>
      </p:pic>
      <p:pic>
        <p:nvPicPr>
          <p:cNvPr id="7" name="Picture 6" descr="A close up of a map&#10;&#10;Description automatically generated">
            <a:extLst>
              <a:ext uri="{FF2B5EF4-FFF2-40B4-BE49-F238E27FC236}">
                <a16:creationId xmlns:a16="http://schemas.microsoft.com/office/drawing/2014/main" id="{008E7436-A569-1A46-8C3C-A758CD45D76B}"/>
              </a:ext>
            </a:extLst>
          </p:cNvPr>
          <p:cNvPicPr>
            <a:picLocks noChangeAspect="1"/>
          </p:cNvPicPr>
          <p:nvPr/>
        </p:nvPicPr>
        <p:blipFill>
          <a:blip r:embed="rId3"/>
          <a:stretch>
            <a:fillRect/>
          </a:stretch>
        </p:blipFill>
        <p:spPr>
          <a:xfrm>
            <a:off x="6272214" y="2577376"/>
            <a:ext cx="4976812" cy="3317875"/>
          </a:xfrm>
          <a:prstGeom prst="rect">
            <a:avLst/>
          </a:prstGeom>
        </p:spPr>
      </p:pic>
    </p:spTree>
    <p:extLst>
      <p:ext uri="{BB962C8B-B14F-4D97-AF65-F5344CB8AC3E}">
        <p14:creationId xmlns:p14="http://schemas.microsoft.com/office/powerpoint/2010/main" val="188475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8DE9-84C4-4946-B43C-D4004742A47B}"/>
              </a:ext>
            </a:extLst>
          </p:cNvPr>
          <p:cNvSpPr>
            <a:spLocks noGrp="1"/>
          </p:cNvSpPr>
          <p:nvPr>
            <p:ph type="title"/>
          </p:nvPr>
        </p:nvSpPr>
        <p:spPr/>
        <p:txBody>
          <a:bodyPr/>
          <a:lstStyle/>
          <a:p>
            <a:r>
              <a:rPr lang="en-US" dirty="0"/>
              <a:t>CPI</a:t>
            </a:r>
          </a:p>
        </p:txBody>
      </p:sp>
      <p:pic>
        <p:nvPicPr>
          <p:cNvPr id="4" name="Picture 3" descr="A close up of a map&#10;&#10;Description automatically generated">
            <a:extLst>
              <a:ext uri="{FF2B5EF4-FFF2-40B4-BE49-F238E27FC236}">
                <a16:creationId xmlns:a16="http://schemas.microsoft.com/office/drawing/2014/main" id="{9FB150CA-A2B9-A141-A739-31CD25E901C8}"/>
              </a:ext>
            </a:extLst>
          </p:cNvPr>
          <p:cNvPicPr>
            <a:picLocks noChangeAspect="1"/>
          </p:cNvPicPr>
          <p:nvPr/>
        </p:nvPicPr>
        <p:blipFill>
          <a:blip r:embed="rId2"/>
          <a:stretch>
            <a:fillRect/>
          </a:stretch>
        </p:blipFill>
        <p:spPr>
          <a:xfrm>
            <a:off x="830453" y="2468105"/>
            <a:ext cx="5486400" cy="3657600"/>
          </a:xfrm>
          <a:prstGeom prst="rect">
            <a:avLst/>
          </a:prstGeom>
        </p:spPr>
      </p:pic>
      <p:pic>
        <p:nvPicPr>
          <p:cNvPr id="6" name="Picture 5" descr="A close up of a map&#10;&#10;Description automatically generated">
            <a:extLst>
              <a:ext uri="{FF2B5EF4-FFF2-40B4-BE49-F238E27FC236}">
                <a16:creationId xmlns:a16="http://schemas.microsoft.com/office/drawing/2014/main" id="{AEF4C1B7-6CA8-B840-AA4D-5A1E8146A441}"/>
              </a:ext>
            </a:extLst>
          </p:cNvPr>
          <p:cNvPicPr>
            <a:picLocks noChangeAspect="1"/>
          </p:cNvPicPr>
          <p:nvPr/>
        </p:nvPicPr>
        <p:blipFill>
          <a:blip r:embed="rId3"/>
          <a:stretch>
            <a:fillRect/>
          </a:stretch>
        </p:blipFill>
        <p:spPr>
          <a:xfrm>
            <a:off x="6096000" y="2468105"/>
            <a:ext cx="5486400" cy="3657600"/>
          </a:xfrm>
          <a:prstGeom prst="rect">
            <a:avLst/>
          </a:prstGeom>
        </p:spPr>
      </p:pic>
    </p:spTree>
    <p:extLst>
      <p:ext uri="{BB962C8B-B14F-4D97-AF65-F5344CB8AC3E}">
        <p14:creationId xmlns:p14="http://schemas.microsoft.com/office/powerpoint/2010/main" val="242550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6135-2128-4648-B043-7289613A5E3A}"/>
              </a:ext>
            </a:extLst>
          </p:cNvPr>
          <p:cNvSpPr>
            <a:spLocks noGrp="1"/>
          </p:cNvSpPr>
          <p:nvPr>
            <p:ph type="title"/>
          </p:nvPr>
        </p:nvSpPr>
        <p:spPr/>
        <p:txBody>
          <a:bodyPr/>
          <a:lstStyle/>
          <a:p>
            <a:r>
              <a:rPr lang="en-US" dirty="0"/>
              <a:t>Unemployment </a:t>
            </a:r>
          </a:p>
        </p:txBody>
      </p:sp>
      <p:pic>
        <p:nvPicPr>
          <p:cNvPr id="4" name="Picture 3">
            <a:extLst>
              <a:ext uri="{FF2B5EF4-FFF2-40B4-BE49-F238E27FC236}">
                <a16:creationId xmlns:a16="http://schemas.microsoft.com/office/drawing/2014/main" id="{4D1AAE51-33A8-5C41-BCFA-6A9B0E8892E9}"/>
              </a:ext>
            </a:extLst>
          </p:cNvPr>
          <p:cNvPicPr>
            <a:picLocks noChangeAspect="1"/>
          </p:cNvPicPr>
          <p:nvPr/>
        </p:nvPicPr>
        <p:blipFill>
          <a:blip r:embed="rId2"/>
          <a:stretch>
            <a:fillRect/>
          </a:stretch>
        </p:blipFill>
        <p:spPr>
          <a:xfrm>
            <a:off x="1295401" y="2636672"/>
            <a:ext cx="4858795" cy="3239196"/>
          </a:xfrm>
          <a:prstGeom prst="rect">
            <a:avLst/>
          </a:prstGeom>
        </p:spPr>
      </p:pic>
      <p:pic>
        <p:nvPicPr>
          <p:cNvPr id="6" name="Picture 5" descr="A picture containing sitting, lot, group&#10;&#10;Description automatically generated">
            <a:extLst>
              <a:ext uri="{FF2B5EF4-FFF2-40B4-BE49-F238E27FC236}">
                <a16:creationId xmlns:a16="http://schemas.microsoft.com/office/drawing/2014/main" id="{4418DE71-3A1B-0249-9853-73DB07A58881}"/>
              </a:ext>
            </a:extLst>
          </p:cNvPr>
          <p:cNvPicPr>
            <a:picLocks noChangeAspect="1"/>
          </p:cNvPicPr>
          <p:nvPr/>
        </p:nvPicPr>
        <p:blipFill>
          <a:blip r:embed="rId3"/>
          <a:stretch>
            <a:fillRect/>
          </a:stretch>
        </p:blipFill>
        <p:spPr>
          <a:xfrm>
            <a:off x="6154196" y="2636672"/>
            <a:ext cx="4858795" cy="3239197"/>
          </a:xfrm>
          <a:prstGeom prst="rect">
            <a:avLst/>
          </a:prstGeom>
        </p:spPr>
      </p:pic>
    </p:spTree>
    <p:extLst>
      <p:ext uri="{BB962C8B-B14F-4D97-AF65-F5344CB8AC3E}">
        <p14:creationId xmlns:p14="http://schemas.microsoft.com/office/powerpoint/2010/main" val="226392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itting, man, group&#10;&#10;Description automatically generated">
            <a:extLst>
              <a:ext uri="{FF2B5EF4-FFF2-40B4-BE49-F238E27FC236}">
                <a16:creationId xmlns:a16="http://schemas.microsoft.com/office/drawing/2014/main" id="{B2A72CB3-0CB9-D643-AE21-937189006F8C}"/>
              </a:ext>
            </a:extLst>
          </p:cNvPr>
          <p:cNvPicPr>
            <a:picLocks noChangeAspect="1"/>
          </p:cNvPicPr>
          <p:nvPr/>
        </p:nvPicPr>
        <p:blipFill>
          <a:blip r:embed="rId2"/>
          <a:stretch>
            <a:fillRect/>
          </a:stretch>
        </p:blipFill>
        <p:spPr>
          <a:xfrm>
            <a:off x="834452" y="1705132"/>
            <a:ext cx="5171607" cy="3447738"/>
          </a:xfrm>
          <a:prstGeom prst="rect">
            <a:avLst/>
          </a:prstGeom>
        </p:spPr>
      </p:pic>
      <p:pic>
        <p:nvPicPr>
          <p:cNvPr id="5" name="Picture 4">
            <a:extLst>
              <a:ext uri="{FF2B5EF4-FFF2-40B4-BE49-F238E27FC236}">
                <a16:creationId xmlns:a16="http://schemas.microsoft.com/office/drawing/2014/main" id="{28C8CF4B-2906-8D4E-A8BE-992FFCD4B36E}"/>
              </a:ext>
            </a:extLst>
          </p:cNvPr>
          <p:cNvPicPr>
            <a:picLocks noChangeAspect="1"/>
          </p:cNvPicPr>
          <p:nvPr/>
        </p:nvPicPr>
        <p:blipFill>
          <a:blip r:embed="rId3"/>
          <a:stretch>
            <a:fillRect/>
          </a:stretch>
        </p:blipFill>
        <p:spPr>
          <a:xfrm>
            <a:off x="6006059" y="1705131"/>
            <a:ext cx="5171607" cy="3447738"/>
          </a:xfrm>
          <a:prstGeom prst="rect">
            <a:avLst/>
          </a:prstGeom>
        </p:spPr>
      </p:pic>
    </p:spTree>
    <p:extLst>
      <p:ext uri="{BB962C8B-B14F-4D97-AF65-F5344CB8AC3E}">
        <p14:creationId xmlns:p14="http://schemas.microsoft.com/office/powerpoint/2010/main" val="227244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531D-ACA3-CF40-9FDD-EDAF138222A9}"/>
              </a:ext>
            </a:extLst>
          </p:cNvPr>
          <p:cNvSpPr>
            <a:spLocks noGrp="1"/>
          </p:cNvSpPr>
          <p:nvPr>
            <p:ph type="title"/>
          </p:nvPr>
        </p:nvSpPr>
        <p:spPr/>
        <p:txBody>
          <a:bodyPr/>
          <a:lstStyle/>
          <a:p>
            <a:r>
              <a:rPr lang="en-US" dirty="0"/>
              <a:t>Unemployment Y/Y</a:t>
            </a:r>
          </a:p>
        </p:txBody>
      </p:sp>
      <p:pic>
        <p:nvPicPr>
          <p:cNvPr id="4" name="Picture 3" descr="A close up of a map&#10;&#10;Description automatically generated">
            <a:extLst>
              <a:ext uri="{FF2B5EF4-FFF2-40B4-BE49-F238E27FC236}">
                <a16:creationId xmlns:a16="http://schemas.microsoft.com/office/drawing/2014/main" id="{1EBE1677-A55A-5346-9915-548550A320F1}"/>
              </a:ext>
            </a:extLst>
          </p:cNvPr>
          <p:cNvPicPr>
            <a:picLocks noChangeAspect="1"/>
          </p:cNvPicPr>
          <p:nvPr/>
        </p:nvPicPr>
        <p:blipFill>
          <a:blip r:embed="rId2"/>
          <a:stretch>
            <a:fillRect/>
          </a:stretch>
        </p:blipFill>
        <p:spPr>
          <a:xfrm>
            <a:off x="1295402" y="2499610"/>
            <a:ext cx="5064387" cy="3376258"/>
          </a:xfrm>
          <a:prstGeom prst="rect">
            <a:avLst/>
          </a:prstGeom>
        </p:spPr>
      </p:pic>
      <p:pic>
        <p:nvPicPr>
          <p:cNvPr id="8" name="Picture 7" descr="A close up of text on a white surface&#10;&#10;Description automatically generated">
            <a:extLst>
              <a:ext uri="{FF2B5EF4-FFF2-40B4-BE49-F238E27FC236}">
                <a16:creationId xmlns:a16="http://schemas.microsoft.com/office/drawing/2014/main" id="{381F0FE8-C35E-974D-BEF8-891F7FAA8FA2}"/>
              </a:ext>
            </a:extLst>
          </p:cNvPr>
          <p:cNvPicPr>
            <a:picLocks noChangeAspect="1"/>
          </p:cNvPicPr>
          <p:nvPr/>
        </p:nvPicPr>
        <p:blipFill>
          <a:blip r:embed="rId3"/>
          <a:stretch>
            <a:fillRect/>
          </a:stretch>
        </p:blipFill>
        <p:spPr>
          <a:xfrm>
            <a:off x="6359789" y="2499610"/>
            <a:ext cx="5064387" cy="3376258"/>
          </a:xfrm>
          <a:prstGeom prst="rect">
            <a:avLst/>
          </a:prstGeom>
        </p:spPr>
      </p:pic>
    </p:spTree>
    <p:extLst>
      <p:ext uri="{BB962C8B-B14F-4D97-AF65-F5344CB8AC3E}">
        <p14:creationId xmlns:p14="http://schemas.microsoft.com/office/powerpoint/2010/main" val="198476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CC93D480-AC36-B74E-8106-DCFD8E1BBCC8}"/>
              </a:ext>
            </a:extLst>
          </p:cNvPr>
          <p:cNvPicPr>
            <a:picLocks noChangeAspect="1"/>
          </p:cNvPicPr>
          <p:nvPr/>
        </p:nvPicPr>
        <p:blipFill>
          <a:blip r:embed="rId2"/>
          <a:stretch>
            <a:fillRect/>
          </a:stretch>
        </p:blipFill>
        <p:spPr>
          <a:xfrm>
            <a:off x="819150" y="1600200"/>
            <a:ext cx="5276850" cy="351790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9B57FBD1-E222-8A49-B71D-301CDA5F549F}"/>
              </a:ext>
            </a:extLst>
          </p:cNvPr>
          <p:cNvPicPr>
            <a:picLocks noChangeAspect="1"/>
          </p:cNvPicPr>
          <p:nvPr/>
        </p:nvPicPr>
        <p:blipFill>
          <a:blip r:embed="rId3"/>
          <a:stretch>
            <a:fillRect/>
          </a:stretch>
        </p:blipFill>
        <p:spPr>
          <a:xfrm>
            <a:off x="6096000" y="1600200"/>
            <a:ext cx="5276850" cy="3517900"/>
          </a:xfrm>
          <a:prstGeom prst="rect">
            <a:avLst/>
          </a:prstGeom>
        </p:spPr>
      </p:pic>
    </p:spTree>
    <p:extLst>
      <p:ext uri="{BB962C8B-B14F-4D97-AF65-F5344CB8AC3E}">
        <p14:creationId xmlns:p14="http://schemas.microsoft.com/office/powerpoint/2010/main" val="346945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604B-AE1B-FF48-A33A-98928DFEE65E}"/>
              </a:ext>
            </a:extLst>
          </p:cNvPr>
          <p:cNvSpPr>
            <a:spLocks noGrp="1"/>
          </p:cNvSpPr>
          <p:nvPr>
            <p:ph type="title"/>
          </p:nvPr>
        </p:nvSpPr>
        <p:spPr/>
        <p:txBody>
          <a:bodyPr>
            <a:normAutofit fontScale="90000"/>
          </a:bodyPr>
          <a:lstStyle/>
          <a:p>
            <a:r>
              <a:rPr lang="en-US" dirty="0"/>
              <a:t>Some Code</a:t>
            </a:r>
            <a:br>
              <a:rPr lang="en-US" dirty="0"/>
            </a:br>
            <a:endParaRPr lang="en-US" dirty="0"/>
          </a:p>
        </p:txBody>
      </p:sp>
      <p:sp>
        <p:nvSpPr>
          <p:cNvPr id="3" name="Content Placeholder 2">
            <a:extLst>
              <a:ext uri="{FF2B5EF4-FFF2-40B4-BE49-F238E27FC236}">
                <a16:creationId xmlns:a16="http://schemas.microsoft.com/office/drawing/2014/main" id="{FFEF35AB-9AF4-B94A-9BBD-291506FDD6B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5608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C5726244-0DF1-6648-AA4E-76DC029F97FA}"/>
              </a:ext>
            </a:extLst>
          </p:cNvPr>
          <p:cNvPicPr>
            <a:picLocks noChangeAspect="1"/>
          </p:cNvPicPr>
          <p:nvPr/>
        </p:nvPicPr>
        <p:blipFill>
          <a:blip r:embed="rId2"/>
          <a:stretch>
            <a:fillRect/>
          </a:stretch>
        </p:blipFill>
        <p:spPr>
          <a:xfrm>
            <a:off x="2400478" y="673701"/>
            <a:ext cx="7600825" cy="5510598"/>
          </a:xfrm>
          <a:prstGeom prst="rect">
            <a:avLst/>
          </a:prstGeom>
        </p:spPr>
      </p:pic>
    </p:spTree>
    <p:extLst>
      <p:ext uri="{BB962C8B-B14F-4D97-AF65-F5344CB8AC3E}">
        <p14:creationId xmlns:p14="http://schemas.microsoft.com/office/powerpoint/2010/main" val="344324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6AEBD768-E19C-3444-BFF6-260B0EF6A281}"/>
              </a:ext>
            </a:extLst>
          </p:cNvPr>
          <p:cNvPicPr>
            <a:picLocks noChangeAspect="1"/>
          </p:cNvPicPr>
          <p:nvPr/>
        </p:nvPicPr>
        <p:blipFill>
          <a:blip r:embed="rId2"/>
          <a:stretch>
            <a:fillRect/>
          </a:stretch>
        </p:blipFill>
        <p:spPr>
          <a:xfrm>
            <a:off x="1616169" y="759850"/>
            <a:ext cx="8959661" cy="5338300"/>
          </a:xfrm>
          <a:prstGeom prst="rect">
            <a:avLst/>
          </a:prstGeom>
        </p:spPr>
      </p:pic>
    </p:spTree>
    <p:extLst>
      <p:ext uri="{BB962C8B-B14F-4D97-AF65-F5344CB8AC3E}">
        <p14:creationId xmlns:p14="http://schemas.microsoft.com/office/powerpoint/2010/main" val="272201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47DBA15-18D3-F444-9437-E4FCCCFAC7C9}"/>
              </a:ext>
            </a:extLst>
          </p:cNvPr>
          <p:cNvPicPr>
            <a:picLocks noChangeAspect="1"/>
          </p:cNvPicPr>
          <p:nvPr/>
        </p:nvPicPr>
        <p:blipFill>
          <a:blip r:embed="rId2"/>
          <a:stretch>
            <a:fillRect/>
          </a:stretch>
        </p:blipFill>
        <p:spPr>
          <a:xfrm>
            <a:off x="2199503" y="804011"/>
            <a:ext cx="7477241" cy="5249977"/>
          </a:xfrm>
          <a:prstGeom prst="rect">
            <a:avLst/>
          </a:prstGeom>
        </p:spPr>
      </p:pic>
    </p:spTree>
    <p:extLst>
      <p:ext uri="{BB962C8B-B14F-4D97-AF65-F5344CB8AC3E}">
        <p14:creationId xmlns:p14="http://schemas.microsoft.com/office/powerpoint/2010/main" val="358631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E123-6A4B-A044-9824-BA9FCB61EC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8C20018-5299-4749-83DE-31CAD8D34B32}"/>
              </a:ext>
            </a:extLst>
          </p:cNvPr>
          <p:cNvSpPr>
            <a:spLocks noGrp="1"/>
          </p:cNvSpPr>
          <p:nvPr>
            <p:ph idx="1"/>
          </p:nvPr>
        </p:nvSpPr>
        <p:spPr/>
        <p:txBody>
          <a:bodyPr/>
          <a:lstStyle/>
          <a:p>
            <a:r>
              <a:rPr lang="en-US" dirty="0"/>
              <a:t>For this project we sought to visualize the relation between unemployment rate, GDP, average hourly earnings, CPI, and productivity for the years  1999-2018.</a:t>
            </a:r>
          </a:p>
          <a:p>
            <a:r>
              <a:rPr lang="en-US" dirty="0"/>
              <a:t>During this time period there were two economic recessions in the US, in 2000 and 2008, referred to as the dot com bubble and the great recession, respectively. </a:t>
            </a:r>
          </a:p>
          <a:p>
            <a:endParaRPr lang="en-US" dirty="0"/>
          </a:p>
          <a:p>
            <a:endParaRPr lang="en-US" dirty="0"/>
          </a:p>
        </p:txBody>
      </p:sp>
    </p:spTree>
    <p:extLst>
      <p:ext uri="{BB962C8B-B14F-4D97-AF65-F5344CB8AC3E}">
        <p14:creationId xmlns:p14="http://schemas.microsoft.com/office/powerpoint/2010/main" val="42762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A4C49C7-2B2A-B740-B64A-14316E3B0E0E}"/>
              </a:ext>
            </a:extLst>
          </p:cNvPr>
          <p:cNvPicPr>
            <a:picLocks noChangeAspect="1"/>
          </p:cNvPicPr>
          <p:nvPr/>
        </p:nvPicPr>
        <p:blipFill>
          <a:blip r:embed="rId2"/>
          <a:stretch>
            <a:fillRect/>
          </a:stretch>
        </p:blipFill>
        <p:spPr>
          <a:xfrm>
            <a:off x="1642708" y="765519"/>
            <a:ext cx="8906583" cy="5326962"/>
          </a:xfrm>
          <a:prstGeom prst="rect">
            <a:avLst/>
          </a:prstGeom>
        </p:spPr>
      </p:pic>
    </p:spTree>
    <p:extLst>
      <p:ext uri="{BB962C8B-B14F-4D97-AF65-F5344CB8AC3E}">
        <p14:creationId xmlns:p14="http://schemas.microsoft.com/office/powerpoint/2010/main" val="2163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FEC0-DC73-7E44-A63A-6C62387C3F7F}"/>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E019766A-DC98-A549-B0A8-D94C8F6F080E}"/>
              </a:ext>
            </a:extLst>
          </p:cNvPr>
          <p:cNvSpPr txBox="1"/>
          <p:nvPr/>
        </p:nvSpPr>
        <p:spPr>
          <a:xfrm>
            <a:off x="1295402" y="3010327"/>
            <a:ext cx="9993921" cy="2308324"/>
          </a:xfrm>
          <a:prstGeom prst="rect">
            <a:avLst/>
          </a:prstGeom>
          <a:noFill/>
        </p:spPr>
        <p:txBody>
          <a:bodyPr wrap="square" rtlCol="0">
            <a:spAutoFit/>
          </a:bodyPr>
          <a:lstStyle/>
          <a:p>
            <a:endParaRPr lang="en-US" dirty="0"/>
          </a:p>
          <a:p>
            <a:r>
              <a:rPr lang="en-US" dirty="0"/>
              <a:t>Answer the questions</a:t>
            </a:r>
          </a:p>
          <a:p>
            <a:endParaRPr lang="en-US" dirty="0"/>
          </a:p>
          <a:p>
            <a:r>
              <a:rPr lang="en-US" dirty="0"/>
              <a:t>Our findings show that productivity over the past 20 years has not gone up as high as we previously assumed, and it seems that paid wages have gone up considerably higher than we thought and has outpaced the rate of productivity in the US. We can also conclude that earnings and consumer price index are rising at the same pace over the past 20 years, showing that people are making enough money to afford the average “basket of goods” in the US.</a:t>
            </a:r>
          </a:p>
        </p:txBody>
      </p:sp>
    </p:spTree>
    <p:extLst>
      <p:ext uri="{BB962C8B-B14F-4D97-AF65-F5344CB8AC3E}">
        <p14:creationId xmlns:p14="http://schemas.microsoft.com/office/powerpoint/2010/main" val="543775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a.      Productivity has very slowly risen over the past 20 years, being greatly surpassed by average earnings. This shows us that although it is a common assumption, the work force in the US has been tasked with more work, but far greater pay on average.</a:t>
            </a:r>
          </a:p>
          <a:p>
            <a:endParaRPr lang="en-US" dirty="0"/>
          </a:p>
          <a:p>
            <a:r>
              <a:rPr lang="en-US" dirty="0"/>
              <a:t>(assumption and may be different if more granular look at data…bill gates average)</a:t>
            </a:r>
          </a:p>
          <a:p>
            <a:endParaRPr lang="en-US" dirty="0"/>
          </a:p>
        </p:txBody>
      </p:sp>
    </p:spTree>
    <p:extLst>
      <p:ext uri="{BB962C8B-B14F-4D97-AF65-F5344CB8AC3E}">
        <p14:creationId xmlns:p14="http://schemas.microsoft.com/office/powerpoint/2010/main" val="125275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E788-F78D-6644-8B01-F7DD9CAEF33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E1A4477-069B-4A42-801A-5A7BA3D3C1B2}"/>
              </a:ext>
            </a:extLst>
          </p:cNvPr>
          <p:cNvSpPr>
            <a:spLocks noGrp="1"/>
          </p:cNvSpPr>
          <p:nvPr>
            <p:ph idx="1"/>
          </p:nvPr>
        </p:nvSpPr>
        <p:spPr/>
        <p:txBody>
          <a:bodyPr>
            <a:normAutofit/>
          </a:bodyPr>
          <a:lstStyle/>
          <a:p>
            <a:r>
              <a:rPr lang="en-US" dirty="0"/>
              <a:t>There are several limitations of these results, including the small size of our dataset, and the number of factors that we analyzed.</a:t>
            </a:r>
          </a:p>
          <a:p>
            <a:r>
              <a:rPr lang="en-US" dirty="0"/>
              <a:t>We also specifically chose the time period (1999-2018) due to the fact that we believed it contained many periods of the economic cycle, and this may have introduced bias in our findings.</a:t>
            </a:r>
          </a:p>
          <a:p>
            <a:r>
              <a:rPr lang="en-US" dirty="0"/>
              <a:t>Standard Regression limitations relating to the sensitivity of outliers and the possibility that there is a nonlinear relationship are also likely. </a:t>
            </a:r>
          </a:p>
          <a:p>
            <a:endParaRPr lang="en-US" dirty="0"/>
          </a:p>
        </p:txBody>
      </p:sp>
    </p:spTree>
    <p:extLst>
      <p:ext uri="{BB962C8B-B14F-4D97-AF65-F5344CB8AC3E}">
        <p14:creationId xmlns:p14="http://schemas.microsoft.com/office/powerpoint/2010/main" val="80913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C5BB-7A78-B141-896C-CB995B131F2D}"/>
              </a:ext>
            </a:extLst>
          </p:cNvPr>
          <p:cNvSpPr>
            <a:spLocks noGrp="1"/>
          </p:cNvSpPr>
          <p:nvPr>
            <p:ph type="title"/>
          </p:nvPr>
        </p:nvSpPr>
        <p:spPr/>
        <p:txBody>
          <a:bodyPr>
            <a:normAutofit/>
          </a:bodyPr>
          <a:lstStyle/>
          <a:p>
            <a:r>
              <a:rPr lang="en-US" dirty="0"/>
              <a:t>Future Work</a:t>
            </a:r>
          </a:p>
        </p:txBody>
      </p:sp>
      <p:sp>
        <p:nvSpPr>
          <p:cNvPr id="3" name="Content Placeholder 2">
            <a:extLst>
              <a:ext uri="{FF2B5EF4-FFF2-40B4-BE49-F238E27FC236}">
                <a16:creationId xmlns:a16="http://schemas.microsoft.com/office/drawing/2014/main" id="{6C189C66-2FAC-434F-B86A-0989340477BE}"/>
              </a:ext>
            </a:extLst>
          </p:cNvPr>
          <p:cNvSpPr>
            <a:spLocks noGrp="1"/>
          </p:cNvSpPr>
          <p:nvPr>
            <p:ph idx="1"/>
          </p:nvPr>
        </p:nvSpPr>
        <p:spPr>
          <a:xfrm>
            <a:off x="1295401" y="2556932"/>
            <a:ext cx="9601196" cy="3549400"/>
          </a:xfrm>
        </p:spPr>
        <p:txBody>
          <a:bodyPr>
            <a:normAutofit lnSpcReduction="10000"/>
          </a:bodyPr>
          <a:lstStyle/>
          <a:p>
            <a:r>
              <a:rPr lang="en-US" dirty="0"/>
              <a:t>After analyzing our results and drawing conclusions, we noticed several interesting observations that could be explored further in future visualization projects.</a:t>
            </a:r>
          </a:p>
          <a:p>
            <a:r>
              <a:rPr lang="en-US" dirty="0"/>
              <a:t>These include the movement of production that seems to precede GDP contraction. We believe that including a broader date range and more economic variables will enable us to make more accurate predictions.</a:t>
            </a:r>
          </a:p>
          <a:p>
            <a:r>
              <a:rPr lang="en-US" dirty="0"/>
              <a:t>We also intend on including the SAP 500 moving average as well as housing prices, in order to investigate the impact these factors have on both the stock and housing markets. </a:t>
            </a:r>
          </a:p>
        </p:txBody>
      </p:sp>
    </p:spTree>
    <p:extLst>
      <p:ext uri="{BB962C8B-B14F-4D97-AF65-F5344CB8AC3E}">
        <p14:creationId xmlns:p14="http://schemas.microsoft.com/office/powerpoint/2010/main" val="299696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solidFill>
                  <a:schemeClr val="tx1"/>
                </a:solidFill>
              </a:rPr>
              <a:t>Gertner</a:t>
            </a:r>
            <a:r>
              <a:rPr lang="en-US" dirty="0">
                <a:solidFill>
                  <a:schemeClr val="tx1"/>
                </a:solidFill>
              </a:rPr>
              <a:t>, Jon. </a:t>
            </a:r>
            <a:r>
              <a:rPr lang="en-US" i="1" dirty="0">
                <a:solidFill>
                  <a:schemeClr val="tx1"/>
                </a:solidFill>
              </a:rPr>
              <a:t>The Rise and Fall of G.D.P. </a:t>
            </a:r>
            <a:r>
              <a:rPr lang="en-US" dirty="0">
                <a:solidFill>
                  <a:schemeClr val="tx1"/>
                </a:solidFill>
              </a:rPr>
              <a:t>New York Times Magazine          May 13, 2010.</a:t>
            </a:r>
          </a:p>
          <a:p>
            <a:r>
              <a:rPr lang="en-US" dirty="0">
                <a:solidFill>
                  <a:schemeClr val="tx1"/>
                </a:solidFill>
              </a:rPr>
              <a:t>Smith, Andrew. </a:t>
            </a:r>
            <a:r>
              <a:rPr lang="en-US" i="1" dirty="0">
                <a:solidFill>
                  <a:schemeClr val="tx1"/>
                </a:solidFill>
              </a:rPr>
              <a:t>Totally Wired: On the Trail of the Great Dotcom Swindle. </a:t>
            </a:r>
            <a:r>
              <a:rPr lang="en-US" dirty="0">
                <a:solidFill>
                  <a:schemeClr val="tx1"/>
                </a:solidFill>
              </a:rPr>
              <a:t>Simon &amp; Schuster, 2012.</a:t>
            </a:r>
          </a:p>
          <a:p>
            <a:r>
              <a:rPr lang="en-US" dirty="0">
                <a:solidFill>
                  <a:schemeClr val="tx1"/>
                </a:solidFill>
              </a:rPr>
              <a:t>V.I. </a:t>
            </a:r>
            <a:r>
              <a:rPr lang="en-US" dirty="0" err="1">
                <a:solidFill>
                  <a:schemeClr val="tx1"/>
                </a:solidFill>
              </a:rPr>
              <a:t>Keilis-Borok</a:t>
            </a:r>
            <a:r>
              <a:rPr lang="en-US" dirty="0">
                <a:solidFill>
                  <a:schemeClr val="tx1"/>
                </a:solidFill>
              </a:rPr>
              <a:t> et al., </a:t>
            </a:r>
            <a:r>
              <a:rPr lang="en-US" i="1" dirty="0">
                <a:solidFill>
                  <a:schemeClr val="tx1"/>
                </a:solidFill>
              </a:rPr>
              <a:t>Pattern of Macroeconomic Indicators Preceding the End of an American Economic Recession. </a:t>
            </a:r>
            <a:r>
              <a:rPr lang="en-US" dirty="0">
                <a:solidFill>
                  <a:schemeClr val="tx1"/>
                </a:solidFill>
              </a:rPr>
              <a:t>Journal of Pattern Recognition Research, JPRR Vol.3 (1) 2008.</a:t>
            </a:r>
          </a:p>
        </p:txBody>
      </p:sp>
    </p:spTree>
    <p:extLst>
      <p:ext uri="{BB962C8B-B14F-4D97-AF65-F5344CB8AC3E}">
        <p14:creationId xmlns:p14="http://schemas.microsoft.com/office/powerpoint/2010/main" val="9791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07E7-8B1B-6942-8EED-CD366794745B}"/>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0B5BECC2-4BFD-BD4B-816B-105EDC69387F}"/>
              </a:ext>
            </a:extLst>
          </p:cNvPr>
          <p:cNvSpPr>
            <a:spLocks noGrp="1"/>
          </p:cNvSpPr>
          <p:nvPr>
            <p:ph idx="1"/>
          </p:nvPr>
        </p:nvSpPr>
        <p:spPr/>
        <p:txBody>
          <a:bodyPr/>
          <a:lstStyle/>
          <a:p>
            <a:r>
              <a:rPr lang="en-US" dirty="0"/>
              <a:t>CPI – an index of the variation in prices paid by typical consumers for retail goods and other items. </a:t>
            </a:r>
          </a:p>
          <a:p>
            <a:r>
              <a:rPr lang="en-US" dirty="0"/>
              <a:t>GDP – Gross Domestic Product</a:t>
            </a:r>
          </a:p>
          <a:p>
            <a:r>
              <a:rPr lang="en-US" dirty="0"/>
              <a:t>Multifactor Productivity – Output per combined inputs where combined inputs are Capital, Labor, Energy, Materials and Services. </a:t>
            </a:r>
          </a:p>
          <a:p>
            <a:r>
              <a:rPr lang="en-US" dirty="0"/>
              <a:t>Earnings – Average hourly wages excluding Supervisory roles.</a:t>
            </a:r>
          </a:p>
          <a:p>
            <a:endParaRPr lang="en-US" dirty="0"/>
          </a:p>
        </p:txBody>
      </p:sp>
    </p:spTree>
    <p:extLst>
      <p:ext uri="{BB962C8B-B14F-4D97-AF65-F5344CB8AC3E}">
        <p14:creationId xmlns:p14="http://schemas.microsoft.com/office/powerpoint/2010/main" val="219691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7785-10A5-4848-879E-B128FE018A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3C3740A-7F98-0D4A-A693-2B65B99F4F25}"/>
              </a:ext>
            </a:extLst>
          </p:cNvPr>
          <p:cNvSpPr>
            <a:spLocks noGrp="1"/>
          </p:cNvSpPr>
          <p:nvPr>
            <p:ph idx="1"/>
          </p:nvPr>
        </p:nvSpPr>
        <p:spPr/>
        <p:txBody>
          <a:bodyPr>
            <a:normAutofit fontScale="92500"/>
          </a:bodyPr>
          <a:lstStyle/>
          <a:p>
            <a:pPr marL="0" lvl="0" indent="0">
              <a:buNone/>
            </a:pPr>
            <a:r>
              <a:rPr lang="en-US" dirty="0"/>
              <a:t>1. Does GDP affect the unemployment rate in the US?</a:t>
            </a:r>
          </a:p>
          <a:p>
            <a:pPr marL="0" lvl="0" indent="0">
              <a:buNone/>
            </a:pPr>
            <a:r>
              <a:rPr lang="en-US" dirty="0"/>
              <a:t>2. Have wages gone up along with increased productivity? (Are people being paid fairly for an increased workload)</a:t>
            </a:r>
          </a:p>
          <a:p>
            <a:pPr marL="0" lvl="0" indent="0">
              <a:buNone/>
            </a:pPr>
            <a:r>
              <a:rPr lang="en-US" dirty="0"/>
              <a:t>3. How do average hourly earnings relate to Unemployment? </a:t>
            </a:r>
          </a:p>
          <a:p>
            <a:pPr marL="0" lvl="0" indent="0">
              <a:buNone/>
            </a:pPr>
            <a:r>
              <a:rPr lang="en-US" dirty="0"/>
              <a:t>4. Do earnings increase with inflation as tracked by CPI?</a:t>
            </a:r>
          </a:p>
          <a:p>
            <a:pPr marL="0" lvl="0" indent="0">
              <a:buNone/>
            </a:pPr>
            <a:r>
              <a:rPr lang="en-US" dirty="0"/>
              <a:t>5. Are the Year over Year rate changes the above factors better than the absolute data?</a:t>
            </a:r>
            <a:br>
              <a:rPr lang="en-US" dirty="0"/>
            </a:br>
            <a:r>
              <a:rPr lang="en-US" dirty="0"/>
              <a:t>	</a:t>
            </a:r>
          </a:p>
        </p:txBody>
      </p:sp>
    </p:spTree>
    <p:extLst>
      <p:ext uri="{BB962C8B-B14F-4D97-AF65-F5344CB8AC3E}">
        <p14:creationId xmlns:p14="http://schemas.microsoft.com/office/powerpoint/2010/main" val="343361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67F1-1789-AC42-A5DB-350D38C4942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7B31D9D3-4906-C947-82D4-ED1E830D317C}"/>
              </a:ext>
            </a:extLst>
          </p:cNvPr>
          <p:cNvSpPr>
            <a:spLocks noGrp="1"/>
          </p:cNvSpPr>
          <p:nvPr>
            <p:ph idx="1"/>
          </p:nvPr>
        </p:nvSpPr>
        <p:spPr/>
        <p:txBody>
          <a:bodyPr/>
          <a:lstStyle/>
          <a:p>
            <a:pPr lvl="0"/>
            <a:r>
              <a:rPr lang="en-US" dirty="0"/>
              <a:t>The data analyzed for this project was gathered from the following databases:</a:t>
            </a:r>
          </a:p>
          <a:p>
            <a:pPr lvl="1"/>
            <a:r>
              <a:rPr lang="en-US" sz="2400" dirty="0"/>
              <a:t> US Bureau of Labor Statistics (bls.gov)</a:t>
            </a:r>
          </a:p>
          <a:p>
            <a:pPr lvl="1"/>
            <a:r>
              <a:rPr lang="en-US" sz="2400" dirty="0"/>
              <a:t>Federal Reserve Bank of St. Louis (</a:t>
            </a:r>
            <a:r>
              <a:rPr lang="en-US" sz="2400" dirty="0" err="1"/>
              <a:t>fred.stlouisfed.org</a:t>
            </a:r>
            <a:r>
              <a:rPr lang="en-US" sz="2400" dirty="0"/>
              <a:t>)</a:t>
            </a:r>
          </a:p>
          <a:p>
            <a:endParaRPr lang="en-US" dirty="0"/>
          </a:p>
        </p:txBody>
      </p:sp>
    </p:spTree>
    <p:extLst>
      <p:ext uri="{BB962C8B-B14F-4D97-AF65-F5344CB8AC3E}">
        <p14:creationId xmlns:p14="http://schemas.microsoft.com/office/powerpoint/2010/main" val="327262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0CD9-61B6-5043-A706-0147620B657F}"/>
              </a:ext>
            </a:extLst>
          </p:cNvPr>
          <p:cNvSpPr>
            <a:spLocks noGrp="1"/>
          </p:cNvSpPr>
          <p:nvPr>
            <p:ph type="title"/>
          </p:nvPr>
        </p:nvSpPr>
        <p:spPr/>
        <p:txBody>
          <a:bodyPr>
            <a:normAutofit/>
          </a:bodyPr>
          <a:lstStyle/>
          <a:p>
            <a:r>
              <a:rPr lang="en-US" dirty="0"/>
              <a:t>GDP, Earnings, CPI and Productivity</a:t>
            </a:r>
          </a:p>
        </p:txBody>
      </p:sp>
      <p:pic>
        <p:nvPicPr>
          <p:cNvPr id="6" name="Content Placeholder 5" descr="A screenshot of a cell phone&#10;&#10;Description automatically generated">
            <a:extLst>
              <a:ext uri="{FF2B5EF4-FFF2-40B4-BE49-F238E27FC236}">
                <a16:creationId xmlns:a16="http://schemas.microsoft.com/office/drawing/2014/main" id="{F782F543-E513-DB46-8D7D-1E0141D55DE8}"/>
              </a:ext>
            </a:extLst>
          </p:cNvPr>
          <p:cNvPicPr>
            <a:picLocks noGrp="1" noChangeAspect="1"/>
          </p:cNvPicPr>
          <p:nvPr>
            <p:ph idx="1"/>
          </p:nvPr>
        </p:nvPicPr>
        <p:blipFill>
          <a:blip r:embed="rId2"/>
          <a:stretch>
            <a:fillRect/>
          </a:stretch>
        </p:blipFill>
        <p:spPr>
          <a:xfrm>
            <a:off x="3607594" y="2557463"/>
            <a:ext cx="4976812" cy="3317875"/>
          </a:xfrm>
        </p:spPr>
      </p:pic>
    </p:spTree>
    <p:extLst>
      <p:ext uri="{BB962C8B-B14F-4D97-AF65-F5344CB8AC3E}">
        <p14:creationId xmlns:p14="http://schemas.microsoft.com/office/powerpoint/2010/main" val="60399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screenshot of a cell phone&#10;&#10;Description automatically generated">
            <a:extLst>
              <a:ext uri="{FF2B5EF4-FFF2-40B4-BE49-F238E27FC236}">
                <a16:creationId xmlns:a16="http://schemas.microsoft.com/office/drawing/2014/main" id="{014D4D8D-1DE4-7748-8C36-F60FD0028685}"/>
              </a:ext>
            </a:extLst>
          </p:cNvPr>
          <p:cNvPicPr>
            <a:picLocks noChangeAspect="1"/>
          </p:cNvPicPr>
          <p:nvPr/>
        </p:nvPicPr>
        <p:blipFill>
          <a:blip r:embed="rId2"/>
          <a:stretch>
            <a:fillRect/>
          </a:stretch>
        </p:blipFill>
        <p:spPr>
          <a:xfrm>
            <a:off x="2118178" y="777119"/>
            <a:ext cx="7955643" cy="5303762"/>
          </a:xfrm>
          <a:prstGeom prst="rect">
            <a:avLst/>
          </a:prstGeom>
        </p:spPr>
      </p:pic>
    </p:spTree>
    <p:extLst>
      <p:ext uri="{BB962C8B-B14F-4D97-AF65-F5344CB8AC3E}">
        <p14:creationId xmlns:p14="http://schemas.microsoft.com/office/powerpoint/2010/main" val="100194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7BC5-D1D4-2244-9F3A-219FF2AB8561}"/>
              </a:ext>
            </a:extLst>
          </p:cNvPr>
          <p:cNvSpPr>
            <a:spLocks noGrp="1"/>
          </p:cNvSpPr>
          <p:nvPr>
            <p:ph type="title"/>
          </p:nvPr>
        </p:nvSpPr>
        <p:spPr/>
        <p:txBody>
          <a:bodyPr>
            <a:normAutofit fontScale="90000"/>
          </a:bodyPr>
          <a:lstStyle/>
          <a:p>
            <a:r>
              <a:rPr lang="en-US" dirty="0"/>
              <a:t>GDP, Earnings, CPI and Productivity (Y/Y)</a:t>
            </a:r>
          </a:p>
        </p:txBody>
      </p:sp>
      <p:pic>
        <p:nvPicPr>
          <p:cNvPr id="6" name="Content Placeholder 5" descr="A close up of a map&#10;&#10;Description automatically generated">
            <a:extLst>
              <a:ext uri="{FF2B5EF4-FFF2-40B4-BE49-F238E27FC236}">
                <a16:creationId xmlns:a16="http://schemas.microsoft.com/office/drawing/2014/main" id="{1DB454CA-3E77-E94E-9857-7C9D14615795}"/>
              </a:ext>
            </a:extLst>
          </p:cNvPr>
          <p:cNvPicPr>
            <a:picLocks noGrp="1" noChangeAspect="1"/>
          </p:cNvPicPr>
          <p:nvPr>
            <p:ph idx="1"/>
          </p:nvPr>
        </p:nvPicPr>
        <p:blipFill>
          <a:blip r:embed="rId2"/>
          <a:stretch>
            <a:fillRect/>
          </a:stretch>
        </p:blipFill>
        <p:spPr>
          <a:xfrm>
            <a:off x="1295402" y="2554435"/>
            <a:ext cx="4976812" cy="3317875"/>
          </a:xfrm>
        </p:spPr>
      </p:pic>
      <p:pic>
        <p:nvPicPr>
          <p:cNvPr id="8" name="Picture 7" descr="A close up of a map&#10;&#10;Description automatically generated">
            <a:extLst>
              <a:ext uri="{FF2B5EF4-FFF2-40B4-BE49-F238E27FC236}">
                <a16:creationId xmlns:a16="http://schemas.microsoft.com/office/drawing/2014/main" id="{A134B4E5-6A6B-A945-9856-7AE6011FC21B}"/>
              </a:ext>
            </a:extLst>
          </p:cNvPr>
          <p:cNvPicPr>
            <a:picLocks noChangeAspect="1"/>
          </p:cNvPicPr>
          <p:nvPr/>
        </p:nvPicPr>
        <p:blipFill>
          <a:blip r:embed="rId3"/>
          <a:stretch>
            <a:fillRect/>
          </a:stretch>
        </p:blipFill>
        <p:spPr>
          <a:xfrm>
            <a:off x="6096000" y="2554435"/>
            <a:ext cx="5098472" cy="3398981"/>
          </a:xfrm>
          <a:prstGeom prst="rect">
            <a:avLst/>
          </a:prstGeom>
        </p:spPr>
      </p:pic>
    </p:spTree>
    <p:extLst>
      <p:ext uri="{BB962C8B-B14F-4D97-AF65-F5344CB8AC3E}">
        <p14:creationId xmlns:p14="http://schemas.microsoft.com/office/powerpoint/2010/main" val="17329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1F38-DDE7-B545-8955-F2968A9A2A5C}"/>
              </a:ext>
            </a:extLst>
          </p:cNvPr>
          <p:cNvSpPr>
            <a:spLocks noGrp="1"/>
          </p:cNvSpPr>
          <p:nvPr>
            <p:ph type="title"/>
          </p:nvPr>
        </p:nvSpPr>
        <p:spPr/>
        <p:txBody>
          <a:bodyPr/>
          <a:lstStyle/>
          <a:p>
            <a:r>
              <a:rPr lang="en-US" dirty="0"/>
              <a:t>GDP</a:t>
            </a:r>
          </a:p>
        </p:txBody>
      </p:sp>
      <p:pic>
        <p:nvPicPr>
          <p:cNvPr id="5" name="Picture 4" descr="A close up of a map&#10;&#10;Description automatically generated">
            <a:extLst>
              <a:ext uri="{FF2B5EF4-FFF2-40B4-BE49-F238E27FC236}">
                <a16:creationId xmlns:a16="http://schemas.microsoft.com/office/drawing/2014/main" id="{A2CE2834-9FC8-A54F-A9CD-D811C65474A7}"/>
              </a:ext>
            </a:extLst>
          </p:cNvPr>
          <p:cNvPicPr>
            <a:picLocks noChangeAspect="1"/>
          </p:cNvPicPr>
          <p:nvPr/>
        </p:nvPicPr>
        <p:blipFill>
          <a:blip r:embed="rId2"/>
          <a:stretch>
            <a:fillRect/>
          </a:stretch>
        </p:blipFill>
        <p:spPr>
          <a:xfrm>
            <a:off x="1295402" y="2564968"/>
            <a:ext cx="5160935" cy="3440623"/>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1D0660E0-BE39-8D44-9166-CC9D71A823EE}"/>
              </a:ext>
            </a:extLst>
          </p:cNvPr>
          <p:cNvPicPr>
            <a:picLocks noChangeAspect="1"/>
          </p:cNvPicPr>
          <p:nvPr/>
        </p:nvPicPr>
        <p:blipFill>
          <a:blip r:embed="rId3"/>
          <a:stretch>
            <a:fillRect/>
          </a:stretch>
        </p:blipFill>
        <p:spPr>
          <a:xfrm>
            <a:off x="6422480" y="2564968"/>
            <a:ext cx="5160935" cy="3440623"/>
          </a:xfrm>
          <a:prstGeom prst="rect">
            <a:avLst/>
          </a:prstGeom>
        </p:spPr>
      </p:pic>
    </p:spTree>
    <p:extLst>
      <p:ext uri="{BB962C8B-B14F-4D97-AF65-F5344CB8AC3E}">
        <p14:creationId xmlns:p14="http://schemas.microsoft.com/office/powerpoint/2010/main" val="4100469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98</TotalTime>
  <Words>695</Words>
  <Application>Microsoft Macintosh PowerPoint</Application>
  <PresentationFormat>Widescreen</PresentationFormat>
  <Paragraphs>52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Garamond</vt:lpstr>
      <vt:lpstr>Organic</vt:lpstr>
      <vt:lpstr>Employment Statistics</vt:lpstr>
      <vt:lpstr>Introduction</vt:lpstr>
      <vt:lpstr>Terms</vt:lpstr>
      <vt:lpstr>Questions</vt:lpstr>
      <vt:lpstr>Data Sources</vt:lpstr>
      <vt:lpstr>GDP, Earnings, CPI and Productivity</vt:lpstr>
      <vt:lpstr>PowerPoint Presentation</vt:lpstr>
      <vt:lpstr>GDP, Earnings, CPI and Productivity (Y/Y)</vt:lpstr>
      <vt:lpstr>GDP</vt:lpstr>
      <vt:lpstr>Earnings</vt:lpstr>
      <vt:lpstr>CPI</vt:lpstr>
      <vt:lpstr>Unemployment </vt:lpstr>
      <vt:lpstr>PowerPoint Presentation</vt:lpstr>
      <vt:lpstr>Unemployment Y/Y</vt:lpstr>
      <vt:lpstr>PowerPoint Presentation</vt:lpstr>
      <vt:lpstr>Some Code </vt:lpstr>
      <vt:lpstr>PowerPoint Presentation</vt:lpstr>
      <vt:lpstr>PowerPoint Presentation</vt:lpstr>
      <vt:lpstr>PowerPoint Presentation</vt:lpstr>
      <vt:lpstr>PowerPoint Presentation</vt:lpstr>
      <vt:lpstr>Results</vt:lpstr>
      <vt:lpstr>Discussion</vt:lpstr>
      <vt:lpstr>Limitations</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Statistics</dc:title>
  <dc:creator>Toohey, Daniel S</dc:creator>
  <cp:lastModifiedBy>Toohey, Daniel S</cp:lastModifiedBy>
  <cp:revision>8</cp:revision>
  <dcterms:created xsi:type="dcterms:W3CDTF">2020-01-14T01:28:56Z</dcterms:created>
  <dcterms:modified xsi:type="dcterms:W3CDTF">2020-01-14T03:10:44Z</dcterms:modified>
</cp:coreProperties>
</file>