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67" r:id="rId6"/>
    <p:sldId id="261" r:id="rId7"/>
    <p:sldId id="263" r:id="rId8"/>
    <p:sldId id="264" r:id="rId9"/>
    <p:sldId id="262" r:id="rId10"/>
    <p:sldId id="265" r:id="rId11"/>
    <p:sldId id="286" r:id="rId12"/>
    <p:sldId id="268" r:id="rId13"/>
    <p:sldId id="269" r:id="rId14"/>
    <p:sldId id="266" r:id="rId15"/>
    <p:sldId id="270" r:id="rId16"/>
    <p:sldId id="271" r:id="rId17"/>
    <p:sldId id="272" r:id="rId18"/>
    <p:sldId id="273" r:id="rId19"/>
    <p:sldId id="274" r:id="rId20"/>
    <p:sldId id="296" r:id="rId21"/>
    <p:sldId id="297" r:id="rId22"/>
    <p:sldId id="298" r:id="rId23"/>
    <p:sldId id="299" r:id="rId24"/>
    <p:sldId id="300" r:id="rId25"/>
    <p:sldId id="301" r:id="rId26"/>
    <p:sldId id="275" r:id="rId27"/>
    <p:sldId id="282" r:id="rId28"/>
    <p:sldId id="287" r:id="rId29"/>
    <p:sldId id="288" r:id="rId30"/>
    <p:sldId id="289" r:id="rId31"/>
    <p:sldId id="290" r:id="rId32"/>
    <p:sldId id="291" r:id="rId33"/>
    <p:sldId id="292" r:id="rId34"/>
    <p:sldId id="29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B3"/>
    <a:srgbClr val="00B6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114" d="100"/>
          <a:sy n="114" d="100"/>
        </p:scale>
        <p:origin x="1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BB175-9805-4CE6-B71B-DAEA0C608D43}" type="datetimeFigureOut">
              <a:rPr lang="ko-KR" altLang="en-US" smtClean="0"/>
              <a:t>2020-10-20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3DA23-14B8-4EE0-AD8B-990B4D224173}" type="slidenum">
              <a:rPr lang="ko-KR" altLang="en-US" smtClean="0"/>
              <a:t>‹#›</a:t>
            </a:fld>
            <a:endParaRPr lang="ko-KR" altLang="en-US"/>
          </a:p>
        </p:txBody>
      </p:sp>
    </p:spTree>
    <p:extLst>
      <p:ext uri="{BB962C8B-B14F-4D97-AF65-F5344CB8AC3E}">
        <p14:creationId xmlns:p14="http://schemas.microsoft.com/office/powerpoint/2010/main" val="226475329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847018-BF46-4958-B47A-1107C30665B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E18CAF6-D6D2-4BCE-8AA2-B203B41DD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23CDF0F-2DF4-48E4-BE5D-18DEBAFA1572}"/>
              </a:ext>
            </a:extLst>
          </p:cNvPr>
          <p:cNvSpPr>
            <a:spLocks noGrp="1"/>
          </p:cNvSpPr>
          <p:nvPr>
            <p:ph type="dt" sz="half" idx="10"/>
          </p:nvPr>
        </p:nvSpPr>
        <p:spPr/>
        <p:txBody>
          <a:body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2BCD9875-A5AF-4D8F-85ED-5210958F1D30}"/>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CA3E787F-8F58-464D-8660-11FE46B1BF4E}"/>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3690609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289C8B-98CB-4BD7-BD4A-25B61739A21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4E557A6-1B6F-45C1-B4C3-F872FC4A71C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E5461DE-3490-4EF2-84B0-B85DE708E26E}"/>
              </a:ext>
            </a:extLst>
          </p:cNvPr>
          <p:cNvSpPr>
            <a:spLocks noGrp="1"/>
          </p:cNvSpPr>
          <p:nvPr>
            <p:ph type="dt" sz="half" idx="10"/>
          </p:nvPr>
        </p:nvSpPr>
        <p:spPr/>
        <p:txBody>
          <a:body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08943E57-80D0-421C-BF6F-FB4E84EA17F9}"/>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28EF1B9D-3700-4194-A3BC-B6E9FEED0CC6}"/>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369317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6076A13-97BA-4D79-8DA4-041383058FD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2F0D352-44F2-4171-8B09-DE4C1D47FB2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DE3F25A-A3AB-41E7-A9AC-32BD69A2FED1}"/>
              </a:ext>
            </a:extLst>
          </p:cNvPr>
          <p:cNvSpPr>
            <a:spLocks noGrp="1"/>
          </p:cNvSpPr>
          <p:nvPr>
            <p:ph type="dt" sz="half" idx="10"/>
          </p:nvPr>
        </p:nvSpPr>
        <p:spPr/>
        <p:txBody>
          <a:body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6C99EACD-F405-4A54-A180-8BF3D2124AED}"/>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2C80A2F8-3DCB-4201-89FB-65B6A4AA4CA0}"/>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423713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E1469F-DE0B-4B59-B29F-90022A2B001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4B5DD8E4-2B9A-4916-8AA9-66EECCFD5B3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A6651B-3A59-4B43-B6C9-FF3BFCCFBCDE}"/>
              </a:ext>
            </a:extLst>
          </p:cNvPr>
          <p:cNvSpPr>
            <a:spLocks noGrp="1"/>
          </p:cNvSpPr>
          <p:nvPr>
            <p:ph type="dt" sz="half" idx="10"/>
          </p:nvPr>
        </p:nvSpPr>
        <p:spPr/>
        <p:txBody>
          <a:body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5A4DB4C2-690E-4069-8EBD-AEC6469D28A9}"/>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314A28AC-DC5B-4609-BC0A-D3EF1E544AEF}"/>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96280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262EDD-9A59-4439-9633-34BA30CBDEC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B944D6F-AF6C-45F4-AC05-7D397F3E9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5B64737-EACE-4E8C-A3B6-CA40A48B4984}"/>
              </a:ext>
            </a:extLst>
          </p:cNvPr>
          <p:cNvSpPr>
            <a:spLocks noGrp="1"/>
          </p:cNvSpPr>
          <p:nvPr>
            <p:ph type="dt" sz="half" idx="10"/>
          </p:nvPr>
        </p:nvSpPr>
        <p:spPr/>
        <p:txBody>
          <a:body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D6756980-344C-48AE-9E75-7D675C26C45F}"/>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D80BBA5F-4515-439A-B43C-91D34408256D}"/>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254035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5D1255-6850-494A-875C-BACDBE9DC2C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00C0149-08E0-40CE-862D-5483A501E99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415803B-A60B-43DD-A263-825A34366F0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A966879-6908-4D32-89EB-EFEB99B11530}"/>
              </a:ext>
            </a:extLst>
          </p:cNvPr>
          <p:cNvSpPr>
            <a:spLocks noGrp="1"/>
          </p:cNvSpPr>
          <p:nvPr>
            <p:ph type="dt" sz="half" idx="10"/>
          </p:nvPr>
        </p:nvSpPr>
        <p:spPr/>
        <p:txBody>
          <a:bodyPr/>
          <a:lstStyle/>
          <a:p>
            <a:r>
              <a:rPr lang="en-US" altLang="ko-KR"/>
              <a:t>Jaemin Jeong</a:t>
            </a:r>
            <a:endParaRPr lang="ko-KR" altLang="en-US"/>
          </a:p>
        </p:txBody>
      </p:sp>
      <p:sp>
        <p:nvSpPr>
          <p:cNvPr id="6" name="바닥글 개체 틀 5">
            <a:extLst>
              <a:ext uri="{FF2B5EF4-FFF2-40B4-BE49-F238E27FC236}">
                <a16:creationId xmlns:a16="http://schemas.microsoft.com/office/drawing/2014/main" id="{24C59FDC-C4F3-441C-B718-2E3C9E31BBDB}"/>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7" name="슬라이드 번호 개체 틀 6">
            <a:extLst>
              <a:ext uri="{FF2B5EF4-FFF2-40B4-BE49-F238E27FC236}">
                <a16:creationId xmlns:a16="http://schemas.microsoft.com/office/drawing/2014/main" id="{42601F63-95A3-48AA-AB4C-74FF38E922B1}"/>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325378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0704FA-D5F9-456B-9BFD-607FFB27DD8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E4B06DC-1E9A-4563-91B7-97BB37C56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2BE18EE-AFCA-493D-833D-6BF26A98C50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6D10CD5-4D91-493A-B5D5-8952ED6E7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8F1609B8-8FBA-470E-970E-25C131032A9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B6051389-7D3F-493F-AC8B-D380CF33188F}"/>
              </a:ext>
            </a:extLst>
          </p:cNvPr>
          <p:cNvSpPr>
            <a:spLocks noGrp="1"/>
          </p:cNvSpPr>
          <p:nvPr>
            <p:ph type="dt" sz="half" idx="10"/>
          </p:nvPr>
        </p:nvSpPr>
        <p:spPr/>
        <p:txBody>
          <a:bodyPr/>
          <a:lstStyle/>
          <a:p>
            <a:r>
              <a:rPr lang="en-US" altLang="ko-KR"/>
              <a:t>Jaemin Jeong</a:t>
            </a:r>
            <a:endParaRPr lang="ko-KR" altLang="en-US"/>
          </a:p>
        </p:txBody>
      </p:sp>
      <p:sp>
        <p:nvSpPr>
          <p:cNvPr id="8" name="바닥글 개체 틀 7">
            <a:extLst>
              <a:ext uri="{FF2B5EF4-FFF2-40B4-BE49-F238E27FC236}">
                <a16:creationId xmlns:a16="http://schemas.microsoft.com/office/drawing/2014/main" id="{DA5A9120-0B1B-4391-826D-509950576E13}"/>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9" name="슬라이드 번호 개체 틀 8">
            <a:extLst>
              <a:ext uri="{FF2B5EF4-FFF2-40B4-BE49-F238E27FC236}">
                <a16:creationId xmlns:a16="http://schemas.microsoft.com/office/drawing/2014/main" id="{81883C8A-C1C2-4AC4-B923-F8F4436E3244}"/>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345701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CE6A70-D1CC-4153-9882-10C9C405DE9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B2A4801-5094-4983-ACDB-D361F8CB633D}"/>
              </a:ext>
            </a:extLst>
          </p:cNvPr>
          <p:cNvSpPr>
            <a:spLocks noGrp="1"/>
          </p:cNvSpPr>
          <p:nvPr>
            <p:ph type="dt" sz="half" idx="10"/>
          </p:nvPr>
        </p:nvSpPr>
        <p:spPr/>
        <p:txBody>
          <a:bodyPr/>
          <a:lstStyle/>
          <a:p>
            <a:r>
              <a:rPr lang="en-US" altLang="ko-KR"/>
              <a:t>Jaemin Jeong</a:t>
            </a:r>
            <a:endParaRPr lang="ko-KR" altLang="en-US"/>
          </a:p>
        </p:txBody>
      </p:sp>
      <p:sp>
        <p:nvSpPr>
          <p:cNvPr id="4" name="바닥글 개체 틀 3">
            <a:extLst>
              <a:ext uri="{FF2B5EF4-FFF2-40B4-BE49-F238E27FC236}">
                <a16:creationId xmlns:a16="http://schemas.microsoft.com/office/drawing/2014/main" id="{8821B5FD-9137-408C-A6CD-553D07B46291}"/>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5" name="슬라이드 번호 개체 틀 4">
            <a:extLst>
              <a:ext uri="{FF2B5EF4-FFF2-40B4-BE49-F238E27FC236}">
                <a16:creationId xmlns:a16="http://schemas.microsoft.com/office/drawing/2014/main" id="{47953EF5-F32B-4DF0-BE24-9DD06168067F}"/>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147501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171E648-0C27-4E05-A559-805E195A6979}"/>
              </a:ext>
            </a:extLst>
          </p:cNvPr>
          <p:cNvSpPr>
            <a:spLocks noGrp="1"/>
          </p:cNvSpPr>
          <p:nvPr>
            <p:ph type="dt" sz="half" idx="10"/>
          </p:nvPr>
        </p:nvSpPr>
        <p:spPr/>
        <p:txBody>
          <a:bodyPr/>
          <a:lstStyle/>
          <a:p>
            <a:r>
              <a:rPr lang="en-US" altLang="ko-KR"/>
              <a:t>Jaemin Jeong</a:t>
            </a:r>
            <a:endParaRPr lang="ko-KR" altLang="en-US"/>
          </a:p>
        </p:txBody>
      </p:sp>
      <p:sp>
        <p:nvSpPr>
          <p:cNvPr id="3" name="바닥글 개체 틀 2">
            <a:extLst>
              <a:ext uri="{FF2B5EF4-FFF2-40B4-BE49-F238E27FC236}">
                <a16:creationId xmlns:a16="http://schemas.microsoft.com/office/drawing/2014/main" id="{328F7285-8727-4273-A15F-63E09B24594B}"/>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4" name="슬라이드 번호 개체 틀 3">
            <a:extLst>
              <a:ext uri="{FF2B5EF4-FFF2-40B4-BE49-F238E27FC236}">
                <a16:creationId xmlns:a16="http://schemas.microsoft.com/office/drawing/2014/main" id="{2934A729-EB94-4DE7-AD14-64F6CBA70084}"/>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286843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91941E-0C46-4152-A995-4073BEFF502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9FE5A52-DCDE-44BD-9751-81A78D1B99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A4D9A7D-239E-4EB3-8552-D5C9EEC03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9A89981-2285-49CE-8678-712D36B0EE2D}"/>
              </a:ext>
            </a:extLst>
          </p:cNvPr>
          <p:cNvSpPr>
            <a:spLocks noGrp="1"/>
          </p:cNvSpPr>
          <p:nvPr>
            <p:ph type="dt" sz="half" idx="10"/>
          </p:nvPr>
        </p:nvSpPr>
        <p:spPr/>
        <p:txBody>
          <a:bodyPr/>
          <a:lstStyle/>
          <a:p>
            <a:r>
              <a:rPr lang="en-US" altLang="ko-KR"/>
              <a:t>Jaemin Jeong</a:t>
            </a:r>
            <a:endParaRPr lang="ko-KR" altLang="en-US"/>
          </a:p>
        </p:txBody>
      </p:sp>
      <p:sp>
        <p:nvSpPr>
          <p:cNvPr id="6" name="바닥글 개체 틀 5">
            <a:extLst>
              <a:ext uri="{FF2B5EF4-FFF2-40B4-BE49-F238E27FC236}">
                <a16:creationId xmlns:a16="http://schemas.microsoft.com/office/drawing/2014/main" id="{DFD9B350-1AD0-43F6-81AD-CE7A031CA70F}"/>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7" name="슬라이드 번호 개체 틀 6">
            <a:extLst>
              <a:ext uri="{FF2B5EF4-FFF2-40B4-BE49-F238E27FC236}">
                <a16:creationId xmlns:a16="http://schemas.microsoft.com/office/drawing/2014/main" id="{384AE86D-F25D-4BC2-A4E6-51F1FEB2C1A8}"/>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282484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4FBC00-0C36-4FC4-B37D-7D0A6B010D0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695BD7A-73D3-4A35-9240-1BA1EFE36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a:extLst>
              <a:ext uri="{FF2B5EF4-FFF2-40B4-BE49-F238E27FC236}">
                <a16:creationId xmlns:a16="http://schemas.microsoft.com/office/drawing/2014/main" id="{C7650DA0-0519-4E9D-9BA9-D12160960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2BFFC4A-F7F1-4DAA-B86D-5B162B610E9D}"/>
              </a:ext>
            </a:extLst>
          </p:cNvPr>
          <p:cNvSpPr>
            <a:spLocks noGrp="1"/>
          </p:cNvSpPr>
          <p:nvPr>
            <p:ph type="dt" sz="half" idx="10"/>
          </p:nvPr>
        </p:nvSpPr>
        <p:spPr/>
        <p:txBody>
          <a:bodyPr/>
          <a:lstStyle/>
          <a:p>
            <a:r>
              <a:rPr lang="en-US" altLang="ko-KR"/>
              <a:t>Jaemin Jeong</a:t>
            </a:r>
            <a:endParaRPr lang="ko-KR" altLang="en-US"/>
          </a:p>
        </p:txBody>
      </p:sp>
      <p:sp>
        <p:nvSpPr>
          <p:cNvPr id="6" name="바닥글 개체 틀 5">
            <a:extLst>
              <a:ext uri="{FF2B5EF4-FFF2-40B4-BE49-F238E27FC236}">
                <a16:creationId xmlns:a16="http://schemas.microsoft.com/office/drawing/2014/main" id="{4FA51B50-ADF7-4DEB-A96E-C2FE1F6B8B72}"/>
              </a:ext>
            </a:extLst>
          </p:cNvPr>
          <p:cNvSpPr>
            <a:spLocks noGrp="1"/>
          </p:cNvSpPr>
          <p:nvPr>
            <p:ph type="ftr" sz="quarter" idx="11"/>
          </p:nvPr>
        </p:nvSpPr>
        <p:spPr/>
        <p:txBody>
          <a:bodyPr/>
          <a:lstStyle/>
          <a:p>
            <a:r>
              <a:rPr lang="en-US" altLang="ko-KR"/>
              <a:t>Seminar(</a:t>
            </a:r>
            <a:r>
              <a:rPr lang="ko-KR" altLang="en-US"/>
              <a:t>세미나</a:t>
            </a:r>
            <a:r>
              <a:rPr lang="en-US" altLang="ko-KR"/>
              <a:t>)</a:t>
            </a:r>
            <a:endParaRPr lang="ko-KR" altLang="en-US"/>
          </a:p>
        </p:txBody>
      </p:sp>
      <p:sp>
        <p:nvSpPr>
          <p:cNvPr id="7" name="슬라이드 번호 개체 틀 6">
            <a:extLst>
              <a:ext uri="{FF2B5EF4-FFF2-40B4-BE49-F238E27FC236}">
                <a16:creationId xmlns:a16="http://schemas.microsoft.com/office/drawing/2014/main" id="{4899C659-AEDC-41C8-B241-11533A30CF83}"/>
              </a:ext>
            </a:extLst>
          </p:cNvPr>
          <p:cNvSpPr>
            <a:spLocks noGrp="1"/>
          </p:cNvSpPr>
          <p:nvPr>
            <p:ph type="sldNum" sz="quarter" idx="12"/>
          </p:nvPr>
        </p:nvSpPr>
        <p:spPr/>
        <p:txBody>
          <a:body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238161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76905C4-9F5D-43BA-B60F-EA25D91D0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8E7A92D-18D2-4289-B46B-D7CC11AF8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C76CEAB-0B4E-4049-ADBA-6E4D2F95F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ko-KR"/>
              <a:t>Jaemin Jeong</a:t>
            </a:r>
            <a:endParaRPr lang="ko-KR" altLang="en-US"/>
          </a:p>
        </p:txBody>
      </p:sp>
      <p:sp>
        <p:nvSpPr>
          <p:cNvPr id="5" name="바닥글 개체 틀 4">
            <a:extLst>
              <a:ext uri="{FF2B5EF4-FFF2-40B4-BE49-F238E27FC236}">
                <a16:creationId xmlns:a16="http://schemas.microsoft.com/office/drawing/2014/main" id="{9B61D4DD-BBDA-4DA9-A830-836E0B036C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a:t>Seminar(</a:t>
            </a:r>
            <a:r>
              <a:rPr lang="ko-KR" altLang="en-US"/>
              <a:t>세미나</a:t>
            </a:r>
            <a:r>
              <a:rPr lang="en-US" altLang="ko-KR"/>
              <a:t>)</a:t>
            </a:r>
            <a:endParaRPr lang="ko-KR" altLang="en-US"/>
          </a:p>
        </p:txBody>
      </p:sp>
      <p:sp>
        <p:nvSpPr>
          <p:cNvPr id="6" name="슬라이드 번호 개체 틀 5">
            <a:extLst>
              <a:ext uri="{FF2B5EF4-FFF2-40B4-BE49-F238E27FC236}">
                <a16:creationId xmlns:a16="http://schemas.microsoft.com/office/drawing/2014/main" id="{369C1333-A38A-4DA3-BC21-23D930429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70ED9-8B4C-4028-AEB1-AC169DE65863}" type="slidenum">
              <a:rPr lang="ko-KR" altLang="en-US" smtClean="0"/>
              <a:t>‹#›</a:t>
            </a:fld>
            <a:endParaRPr lang="ko-KR" altLang="en-US"/>
          </a:p>
        </p:txBody>
      </p:sp>
    </p:spTree>
    <p:extLst>
      <p:ext uri="{BB962C8B-B14F-4D97-AF65-F5344CB8AC3E}">
        <p14:creationId xmlns:p14="http://schemas.microsoft.com/office/powerpoint/2010/main" val="34397303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iteseerx.ist.psu.edu/viewdoc/download?doi=10.1.1.325.4283&amp;rep=rep1&amp;typ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xiv.org/pdf/1511.06448.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SLEEPNET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B89B0D48-4B2B-46A4-BDE4-91B4EB65C902}"/>
              </a:ext>
            </a:extLst>
          </p:cNvPr>
          <p:cNvPicPr>
            <a:picLocks noChangeAspect="1"/>
          </p:cNvPicPr>
          <p:nvPr/>
        </p:nvPicPr>
        <p:blipFill>
          <a:blip r:embed="rId3"/>
          <a:stretch>
            <a:fillRect/>
          </a:stretch>
        </p:blipFill>
        <p:spPr>
          <a:xfrm>
            <a:off x="1800225" y="1233487"/>
            <a:ext cx="8591550" cy="4391025"/>
          </a:xfrm>
          <a:prstGeom prst="rect">
            <a:avLst/>
          </a:prstGeom>
        </p:spPr>
      </p:pic>
    </p:spTree>
    <p:extLst>
      <p:ext uri="{BB962C8B-B14F-4D97-AF65-F5344CB8AC3E}">
        <p14:creationId xmlns:p14="http://schemas.microsoft.com/office/powerpoint/2010/main" val="2380872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80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frequency </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domain is obtained by Fast Fourier Transform(</a:t>
            </a:r>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FFT)</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err="1">
                <a:latin typeface="Microsoft JhengHei" panose="020B0604030504040204" pitchFamily="34" charset="-120"/>
                <a:ea typeface="Microsoft JhengHei" panose="020B0604030504040204" pitchFamily="34" charset="-120"/>
                <a:cs typeface="Calibri Light" panose="020F0302020204030204" pitchFamily="34" charset="0"/>
              </a:rPr>
              <a:t>sepectrogram</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is obtained </a:t>
            </a:r>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by multitaper </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spectral analysis(</a:t>
            </a:r>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MTSA)</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Each 30-second epoch was segmented into 20 sub-epochs of that are 2 seconds long with 1-second </a:t>
            </a:r>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overlap.</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b="1" dirty="0">
                <a:latin typeface="Microsoft JhengHei" panose="020B0604030504040204" pitchFamily="34" charset="-120"/>
                <a:cs typeface="Calibri Light" panose="020F0302020204030204" pitchFamily="34" charset="0"/>
              </a:rPr>
              <a:t>we</a:t>
            </a:r>
            <a:r>
              <a:rPr lang="ko-KR" altLang="en-US" sz="1800" b="1" dirty="0">
                <a:latin typeface="Microsoft JhengHei" panose="020B0604030504040204" pitchFamily="34" charset="-120"/>
                <a:cs typeface="Calibri Light" panose="020F0302020204030204" pitchFamily="34" charset="0"/>
              </a:rPr>
              <a:t> </a:t>
            </a:r>
            <a:r>
              <a:rPr lang="en-US" altLang="ko-KR" sz="1800" b="1" dirty="0">
                <a:latin typeface="Microsoft JhengHei" panose="020B0604030504040204" pitchFamily="34" charset="-120"/>
                <a:cs typeface="Calibri Light" panose="020F0302020204030204" pitchFamily="34" charset="0"/>
              </a:rPr>
              <a:t>used MTSA to estimate power spectral density in 257 frequency bins from 0-100Hz.</a:t>
            </a:r>
          </a:p>
          <a:p>
            <a:endParaRPr lang="ko-KR" altLang="en-US" sz="1800" dirty="0">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10</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98B14293-F7E3-4647-8212-7A280EDDDFD6}"/>
              </a:ext>
            </a:extLst>
          </p:cNvPr>
          <p:cNvPicPr>
            <a:picLocks noChangeAspect="1"/>
          </p:cNvPicPr>
          <p:nvPr/>
        </p:nvPicPr>
        <p:blipFill>
          <a:blip r:embed="rId3"/>
          <a:stretch>
            <a:fillRect/>
          </a:stretch>
        </p:blipFill>
        <p:spPr>
          <a:xfrm>
            <a:off x="7640003" y="4637212"/>
            <a:ext cx="4291938" cy="1711573"/>
          </a:xfrm>
          <a:prstGeom prst="rect">
            <a:avLst/>
          </a:prstGeom>
        </p:spPr>
      </p:pic>
    </p:spTree>
    <p:extLst>
      <p:ext uri="{BB962C8B-B14F-4D97-AF65-F5344CB8AC3E}">
        <p14:creationId xmlns:p14="http://schemas.microsoft.com/office/powerpoint/2010/main" val="28751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SPECTROGRAM - MTSA</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2A46C933-80FC-4EA8-A263-9EA48387A24E}"/>
              </a:ext>
            </a:extLst>
          </p:cNvPr>
          <p:cNvSpPr/>
          <p:nvPr/>
        </p:nvSpPr>
        <p:spPr>
          <a:xfrm>
            <a:off x="0" y="616234"/>
            <a:ext cx="12192000" cy="1292662"/>
          </a:xfrm>
          <a:prstGeom prst="rect">
            <a:avLst/>
          </a:prstGeom>
        </p:spPr>
        <p:txBody>
          <a:bodyPr wrap="square">
            <a:spAutoFit/>
          </a:bodyPr>
          <a:lstStyle/>
          <a:p>
            <a:r>
              <a:rPr lang="ko-KR" altLang="en-US" b="1">
                <a:latin typeface="Microsoft JhengHei" panose="020B0604030504040204" pitchFamily="34" charset="-120"/>
              </a:rPr>
              <a:t>스펙트럼 </a:t>
            </a:r>
            <a:r>
              <a:rPr lang="en-US" altLang="ko-KR" b="1">
                <a:latin typeface="Microsoft JhengHei" panose="020B0604030504040204" pitchFamily="34" charset="-120"/>
                <a:ea typeface="Microsoft JhengHei" panose="020B0604030504040204" pitchFamily="34" charset="-120"/>
              </a:rPr>
              <a:t>- </a:t>
            </a:r>
            <a:r>
              <a:rPr lang="ko-KR" altLang="en-US" b="1">
                <a:latin typeface="Microsoft JhengHei" panose="020B0604030504040204" pitchFamily="34" charset="-120"/>
              </a:rPr>
              <a:t>임의파형을 구성하고 있는 주파수들의 분포를 그림으로 나타낸 것</a:t>
            </a:r>
            <a:endParaRPr lang="en-US" altLang="ko-KR" b="1">
              <a:latin typeface="Microsoft JhengHei" panose="020B0604030504040204" pitchFamily="34" charset="-120"/>
            </a:endParaRPr>
          </a:p>
          <a:p>
            <a:endParaRPr lang="en-US" altLang="ko-KR" b="1">
              <a:latin typeface="Microsoft JhengHei" panose="020B0604030504040204" pitchFamily="34" charset="-120"/>
            </a:endParaRPr>
          </a:p>
          <a:p>
            <a:r>
              <a:rPr lang="en-US" altLang="ko-KR" b="1"/>
              <a:t>Sleep Neurophysiological Dynamics Through the Lens of Multitaper Spectral Analysis</a:t>
            </a:r>
          </a:p>
          <a:p>
            <a:endParaRPr lang="en-US" altLang="ko-KR" sz="1200" b="1"/>
          </a:p>
          <a:p>
            <a:r>
              <a:rPr lang="ko-KR" altLang="en-US" sz="1200" b="1"/>
              <a:t>https://journals.physiology.org/doi/full/10.1152/physiol.00062.2015</a:t>
            </a:r>
            <a:endParaRPr lang="en-US" altLang="ko-KR" sz="1200" b="1"/>
          </a:p>
        </p:txBody>
      </p:sp>
      <p:sp>
        <p:nvSpPr>
          <p:cNvPr id="11" name="직사각형 10">
            <a:extLst>
              <a:ext uri="{FF2B5EF4-FFF2-40B4-BE49-F238E27FC236}">
                <a16:creationId xmlns:a16="http://schemas.microsoft.com/office/drawing/2014/main" id="{39E5AA90-7149-4A8D-AEB0-F9BDEAF04F77}"/>
              </a:ext>
            </a:extLst>
          </p:cNvPr>
          <p:cNvSpPr/>
          <p:nvPr/>
        </p:nvSpPr>
        <p:spPr>
          <a:xfrm>
            <a:off x="6892953" y="1647286"/>
            <a:ext cx="4778930" cy="523220"/>
          </a:xfrm>
          <a:prstGeom prst="rect">
            <a:avLst/>
          </a:prstGeom>
        </p:spPr>
        <p:txBody>
          <a:bodyPr wrap="square">
            <a:spAutoFit/>
          </a:bodyPr>
          <a:lstStyle/>
          <a:p>
            <a:r>
              <a:rPr lang="en-US" altLang="ko-KR" sz="1400" b="1"/>
              <a:t>D</a:t>
            </a:r>
            <a:r>
              <a:rPr lang="ko-KR" altLang="en-US" sz="1400" b="1"/>
              <a:t>iscrete prolate spheroidal</a:t>
            </a:r>
            <a:r>
              <a:rPr lang="en-US" altLang="ko-KR" sz="1400" b="1"/>
              <a:t>(</a:t>
            </a:r>
            <a:r>
              <a:rPr lang="ko-KR" altLang="en-US" sz="1400" b="1"/>
              <a:t>타원체</a:t>
            </a:r>
            <a:r>
              <a:rPr lang="en-US" altLang="ko-KR" sz="1400" b="1"/>
              <a:t>)</a:t>
            </a:r>
            <a:r>
              <a:rPr lang="ko-KR" altLang="en-US" sz="1400" b="1"/>
              <a:t> sequences (DPSSs)</a:t>
            </a:r>
            <a:endParaRPr lang="en-US" altLang="ko-KR" sz="1400" b="1"/>
          </a:p>
          <a:p>
            <a:r>
              <a:rPr lang="en-US" altLang="ko-KR" sz="1400" b="1"/>
              <a:t>- </a:t>
            </a:r>
            <a:r>
              <a:rPr lang="ko-KR" altLang="en-US" sz="1400" b="1"/>
              <a:t>개별 타원체 시퀀스 </a:t>
            </a:r>
          </a:p>
        </p:txBody>
      </p:sp>
      <p:pic>
        <p:nvPicPr>
          <p:cNvPr id="16" name="그림 15">
            <a:extLst>
              <a:ext uri="{FF2B5EF4-FFF2-40B4-BE49-F238E27FC236}">
                <a16:creationId xmlns:a16="http://schemas.microsoft.com/office/drawing/2014/main" id="{E79DDAE5-4E10-42F3-91AF-57D8EF2E581E}"/>
              </a:ext>
            </a:extLst>
          </p:cNvPr>
          <p:cNvPicPr>
            <a:picLocks noChangeAspect="1"/>
          </p:cNvPicPr>
          <p:nvPr/>
        </p:nvPicPr>
        <p:blipFill>
          <a:blip r:embed="rId3"/>
          <a:stretch>
            <a:fillRect/>
          </a:stretch>
        </p:blipFill>
        <p:spPr>
          <a:xfrm>
            <a:off x="6095997" y="3429000"/>
            <a:ext cx="5730689" cy="1598037"/>
          </a:xfrm>
          <a:prstGeom prst="rect">
            <a:avLst/>
          </a:prstGeom>
        </p:spPr>
      </p:pic>
      <p:pic>
        <p:nvPicPr>
          <p:cNvPr id="17" name="그림 16">
            <a:extLst>
              <a:ext uri="{FF2B5EF4-FFF2-40B4-BE49-F238E27FC236}">
                <a16:creationId xmlns:a16="http://schemas.microsoft.com/office/drawing/2014/main" id="{09C93829-098D-4AB0-AF93-D8C9AE6F45CE}"/>
              </a:ext>
            </a:extLst>
          </p:cNvPr>
          <p:cNvPicPr>
            <a:picLocks noChangeAspect="1"/>
          </p:cNvPicPr>
          <p:nvPr/>
        </p:nvPicPr>
        <p:blipFill>
          <a:blip r:embed="rId4"/>
          <a:stretch>
            <a:fillRect/>
          </a:stretch>
        </p:blipFill>
        <p:spPr>
          <a:xfrm>
            <a:off x="96518" y="2423585"/>
            <a:ext cx="5566052" cy="3479511"/>
          </a:xfrm>
          <a:prstGeom prst="rect">
            <a:avLst/>
          </a:prstGeom>
        </p:spPr>
      </p:pic>
    </p:spTree>
    <p:extLst>
      <p:ext uri="{BB962C8B-B14F-4D97-AF65-F5344CB8AC3E}">
        <p14:creationId xmlns:p14="http://schemas.microsoft.com/office/powerpoint/2010/main" val="207916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EXPERT DEFINED FEATURES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0" y="509215"/>
            <a:ext cx="12191996" cy="5916752"/>
          </a:xfrm>
        </p:spPr>
        <p:txBody>
          <a:bodyPr>
            <a:normAutofit/>
          </a:bodyPr>
          <a:lstStyle/>
          <a:p>
            <a:r>
              <a:rPr lang="en-US" altLang="ko-KR" sz="1600" b="1" dirty="0">
                <a:latin typeface="Microsoft JhengHei" panose="020B0604030504040204" pitchFamily="34" charset="-120"/>
                <a:cs typeface="Calibri Light" panose="020F0302020204030204" pitchFamily="34" charset="0"/>
              </a:rPr>
              <a:t>Line length</a:t>
            </a:r>
            <a:r>
              <a:rPr lang="en-US" altLang="ko-KR" sz="1600" dirty="0">
                <a:latin typeface="Microsoft JhengHei" panose="020B0604030504040204" pitchFamily="34" charset="-120"/>
                <a:cs typeface="Calibri Light" panose="020F0302020204030204" pitchFamily="34" charset="0"/>
              </a:rPr>
              <a:t> is included as a measure of amplitude and frequency oscillations in the EEG.</a:t>
            </a:r>
          </a:p>
          <a:p>
            <a:pPr marL="0" indent="0">
              <a:buNone/>
            </a:pPr>
            <a:r>
              <a:rPr lang="en-US" altLang="ko-KR" sz="1600">
                <a:latin typeface="Microsoft JhengHei" panose="020B0604030504040204" pitchFamily="34" charset="-120"/>
                <a:cs typeface="Calibri Light" panose="020F0302020204030204" pitchFamily="34" charset="0"/>
              </a:rPr>
              <a:t>+ </a:t>
            </a:r>
            <a:r>
              <a:rPr lang="en-US" altLang="ko-KR" sz="1600"/>
              <a:t>Line length: An efficient feature for seizure(</a:t>
            </a:r>
            <a:r>
              <a:rPr lang="ko-KR" altLang="en-US" sz="1600"/>
              <a:t>발작</a:t>
            </a:r>
            <a:r>
              <a:rPr lang="en-US" altLang="ko-KR" sz="1600"/>
              <a:t>) onset detection</a:t>
            </a:r>
            <a:endParaRPr lang="en-US" altLang="ko-KR" sz="1600" dirty="0"/>
          </a:p>
          <a:p>
            <a:pPr marL="0" indent="0">
              <a:buNone/>
            </a:pPr>
            <a:endParaRPr lang="en-US" altLang="ko-KR" sz="1600" dirty="0">
              <a:latin typeface="Microsoft JhengHei" panose="020B0604030504040204" pitchFamily="34" charset="-120"/>
              <a:cs typeface="Calibri Light" panose="020F0302020204030204" pitchFamily="34" charset="0"/>
            </a:endParaRPr>
          </a:p>
          <a:p>
            <a:r>
              <a:rPr lang="en-US" altLang="ko-KR" sz="1600" b="1" dirty="0">
                <a:latin typeface="Microsoft JhengHei" panose="020B0604030504040204" pitchFamily="34" charset="-120"/>
                <a:cs typeface="Calibri Light" panose="020F0302020204030204" pitchFamily="34" charset="0"/>
              </a:rPr>
              <a:t>Kurtosis</a:t>
            </a:r>
            <a:r>
              <a:rPr lang="en-US" altLang="ko-KR" sz="1600" dirty="0">
                <a:latin typeface="Microsoft JhengHei" panose="020B0604030504040204" pitchFamily="34" charset="-120"/>
                <a:cs typeface="Calibri Light" panose="020F0302020204030204" pitchFamily="34" charset="0"/>
              </a:rPr>
              <a:t> is included to measure the presence of extreme values.</a:t>
            </a:r>
          </a:p>
          <a:p>
            <a:pPr marL="0" indent="0">
              <a:buNone/>
            </a:pPr>
            <a:r>
              <a:rPr lang="en-US" altLang="ko-KR" sz="1600" dirty="0">
                <a:latin typeface="Microsoft JhengHei" panose="020B0604030504040204" pitchFamily="34" charset="-120"/>
                <a:cs typeface="Calibri Light" panose="020F0302020204030204" pitchFamily="34" charset="0"/>
              </a:rPr>
              <a:t>+ </a:t>
            </a:r>
            <a:r>
              <a:rPr lang="en-US" altLang="ko-KR" sz="1600" dirty="0"/>
              <a:t>Feature selection for sleep/wake stages classification using data driven methods</a:t>
            </a:r>
          </a:p>
          <a:p>
            <a:pPr marL="0" indent="0">
              <a:buNone/>
            </a:pPr>
            <a:endParaRPr lang="en-US" altLang="ko-KR" sz="1600" dirty="0">
              <a:latin typeface="Microsoft JhengHei" panose="020B0604030504040204" pitchFamily="34" charset="-120"/>
              <a:cs typeface="Calibri Light" panose="020F0302020204030204" pitchFamily="34" charset="0"/>
            </a:endParaRPr>
          </a:p>
          <a:p>
            <a:r>
              <a:rPr lang="en-US" altLang="ko-KR" sz="1600" b="1" dirty="0">
                <a:latin typeface="Microsoft JhengHei" panose="020B0604030504040204" pitchFamily="34" charset="-120"/>
                <a:cs typeface="Calibri Light" panose="020F0302020204030204" pitchFamily="34" charset="0"/>
              </a:rPr>
              <a:t>To reduce noise in spectral features we averaged spectrograms from contralateral channels</a:t>
            </a:r>
            <a:r>
              <a:rPr lang="en-US" altLang="ko-KR" sz="1600" dirty="0">
                <a:latin typeface="Microsoft JhengHei" panose="020B0604030504040204" pitchFamily="34" charset="-120"/>
                <a:cs typeface="Calibri Light" panose="020F0302020204030204" pitchFamily="34" charset="0"/>
              </a:rPr>
              <a:t>, (i.e. F3-M2 and F4-M1, C3-M2, C4-M1, O1-M2, O2-M1)</a:t>
            </a:r>
          </a:p>
          <a:p>
            <a:pPr marL="0" indent="0">
              <a:buNone/>
            </a:pPr>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Then we find indices for each of three frequency bands </a:t>
            </a:r>
            <a:r>
              <a:rPr lang="en-US" altLang="ko-KR" sz="1600" b="1" dirty="0">
                <a:latin typeface="Microsoft JhengHei" panose="020B0604030504040204" pitchFamily="34" charset="-120"/>
                <a:cs typeface="Calibri Light" panose="020F0302020204030204" pitchFamily="34" charset="0"/>
              </a:rPr>
              <a:t>delta (0.5-4Hz), theta (4-8Hz), alpha (8-12Hz)</a:t>
            </a:r>
            <a:r>
              <a:rPr lang="en-US" altLang="ko-KR" sz="1600" dirty="0">
                <a:latin typeface="Microsoft JhengHei" panose="020B0604030504040204" pitchFamily="34" charset="-120"/>
                <a:cs typeface="Calibri Light" panose="020F0302020204030204" pitchFamily="34" charset="0"/>
              </a:rPr>
              <a:t> in the spectrogram matrix. </a:t>
            </a:r>
          </a:p>
          <a:p>
            <a:r>
              <a:rPr lang="en-US" altLang="ko-KR" sz="1600" dirty="0">
                <a:latin typeface="Microsoft JhengHei" panose="020B0604030504040204" pitchFamily="34" charset="-120"/>
                <a:cs typeface="Calibri Light" panose="020F0302020204030204" pitchFamily="34" charset="0"/>
              </a:rPr>
              <a:t>We normalize these power estimates by the total power from 0-20Hz.</a:t>
            </a:r>
          </a:p>
          <a:p>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From the resulting matrix, we obtain 95</a:t>
            </a:r>
            <a:r>
              <a:rPr lang="en-US" altLang="ko-KR" sz="1600" baseline="30000" dirty="0">
                <a:latin typeface="Microsoft JhengHei" panose="020B0604030504040204" pitchFamily="34" charset="-120"/>
                <a:cs typeface="Calibri Light" panose="020F0302020204030204" pitchFamily="34" charset="0"/>
              </a:rPr>
              <a:t>th</a:t>
            </a:r>
            <a:r>
              <a:rPr lang="en-US" altLang="ko-KR" sz="1600" dirty="0">
                <a:latin typeface="Microsoft JhengHei" panose="020B0604030504040204" pitchFamily="34" charset="-120"/>
                <a:cs typeface="Calibri Light" panose="020F0302020204030204" pitchFamily="34" charset="0"/>
              </a:rPr>
              <a:t> percentile (</a:t>
            </a:r>
            <a:r>
              <a:rPr lang="en-US" altLang="ko-KR" sz="1600" dirty="0" err="1">
                <a:latin typeface="Microsoft JhengHei" panose="020B0604030504040204" pitchFamily="34" charset="-120"/>
                <a:cs typeface="Calibri Light" panose="020F0302020204030204" pitchFamily="34" charset="0"/>
              </a:rPr>
              <a:t>rubust</a:t>
            </a:r>
            <a:r>
              <a:rPr lang="en-US" altLang="ko-KR" sz="1600" dirty="0">
                <a:latin typeface="Microsoft JhengHei" panose="020B0604030504040204" pitchFamily="34" charset="-120"/>
                <a:cs typeface="Calibri Light" panose="020F0302020204030204" pitchFamily="34" charset="0"/>
              </a:rPr>
              <a:t> version of maximum), minimum, mean and standard deviation.</a:t>
            </a:r>
          </a:p>
          <a:p>
            <a:r>
              <a:rPr lang="en-US" altLang="ko-KR" sz="1600" dirty="0">
                <a:latin typeface="Microsoft JhengHei" panose="020B0604030504040204" pitchFamily="34" charset="-120"/>
                <a:cs typeface="Calibri Light" panose="020F0302020204030204" pitchFamily="34" charset="0"/>
              </a:rPr>
              <a:t>We also include features reflecting </a:t>
            </a:r>
            <a:r>
              <a:rPr lang="en-US" altLang="ko-KR" sz="1600" b="1" dirty="0">
                <a:latin typeface="Microsoft JhengHei" panose="020B0604030504040204" pitchFamily="34" charset="-120"/>
                <a:cs typeface="Calibri Light" panose="020F0302020204030204" pitchFamily="34" charset="0"/>
              </a:rPr>
              <a:t>relative power </a:t>
            </a:r>
            <a:r>
              <a:rPr lang="en-US" altLang="ko-KR" sz="1600" dirty="0">
                <a:latin typeface="Microsoft JhengHei" panose="020B0604030504040204" pitchFamily="34" charset="-120"/>
                <a:cs typeface="Calibri Light" panose="020F0302020204030204" pitchFamily="34" charset="0"/>
              </a:rPr>
              <a:t>such as i.e. </a:t>
            </a:r>
            <a:r>
              <a:rPr lang="en-US" altLang="ko-KR" sz="1600" b="1" dirty="0">
                <a:latin typeface="Microsoft JhengHei" panose="020B0604030504040204" pitchFamily="34" charset="-120"/>
                <a:cs typeface="Calibri Light" panose="020F0302020204030204" pitchFamily="34" charset="0"/>
              </a:rPr>
              <a:t>delta/theta, delta/alpha, theta/alpha ratios.</a:t>
            </a:r>
          </a:p>
          <a:p>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The kurtosis of the spectrogram in the </a:t>
            </a:r>
            <a:r>
              <a:rPr lang="en-US" altLang="ko-KR" sz="1600" b="1" dirty="0">
                <a:latin typeface="Microsoft JhengHei" panose="020B0604030504040204" pitchFamily="34" charset="-120"/>
                <a:cs typeface="Calibri Light" panose="020F0302020204030204" pitchFamily="34" charset="0"/>
              </a:rPr>
              <a:t>delta, theta, alpha and sigma (12-20Hz)</a:t>
            </a:r>
            <a:r>
              <a:rPr lang="en-US" altLang="ko-KR" sz="1600" dirty="0">
                <a:latin typeface="Microsoft JhengHei" panose="020B0604030504040204" pitchFamily="34" charset="-120"/>
                <a:cs typeface="Calibri Light" panose="020F0302020204030204" pitchFamily="34" charset="0"/>
              </a:rPr>
              <a:t> </a:t>
            </a:r>
            <a:r>
              <a:rPr lang="en-US" altLang="ko-KR" sz="1600" b="1" dirty="0">
                <a:latin typeface="Microsoft JhengHei" panose="020B0604030504040204" pitchFamily="34" charset="-120"/>
                <a:cs typeface="Calibri Light" panose="020F0302020204030204" pitchFamily="34" charset="0"/>
              </a:rPr>
              <a:t>bands</a:t>
            </a:r>
            <a:r>
              <a:rPr lang="en-US" altLang="ko-KR" sz="1600" dirty="0">
                <a:latin typeface="Microsoft JhengHei" panose="020B0604030504040204" pitchFamily="34" charset="-120"/>
                <a:cs typeface="Calibri Light" panose="020F0302020204030204" pitchFamily="34" charset="0"/>
              </a:rPr>
              <a:t> were also extracted to capture transient bursts such as sleep spindles.</a:t>
            </a: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blogthumb3.phinf.naver.net/20121112_242/istech...">
            <a:extLst>
              <a:ext uri="{FF2B5EF4-FFF2-40B4-BE49-F238E27FC236}">
                <a16:creationId xmlns:a16="http://schemas.microsoft.com/office/drawing/2014/main" id="{B783354E-708E-475C-AFE8-FF136F167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697" y="509215"/>
            <a:ext cx="1632303" cy="189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96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EXPERT DEFINED FEATURES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BA873500-933D-45E3-81E8-E1C526F6E3D8}"/>
              </a:ext>
            </a:extLst>
          </p:cNvPr>
          <p:cNvPicPr>
            <a:picLocks noChangeAspect="1"/>
          </p:cNvPicPr>
          <p:nvPr/>
        </p:nvPicPr>
        <p:blipFill>
          <a:blip r:embed="rId3"/>
          <a:stretch>
            <a:fillRect/>
          </a:stretch>
        </p:blipFill>
        <p:spPr>
          <a:xfrm>
            <a:off x="411061" y="1568906"/>
            <a:ext cx="6644081" cy="3720188"/>
          </a:xfrm>
          <a:prstGeom prst="rect">
            <a:avLst/>
          </a:prstGeom>
        </p:spPr>
      </p:pic>
      <p:pic>
        <p:nvPicPr>
          <p:cNvPr id="12" name="그림 11">
            <a:extLst>
              <a:ext uri="{FF2B5EF4-FFF2-40B4-BE49-F238E27FC236}">
                <a16:creationId xmlns:a16="http://schemas.microsoft.com/office/drawing/2014/main" id="{2D2CACBB-70A2-4FEE-B5D8-E1E19B3CC94E}"/>
              </a:ext>
            </a:extLst>
          </p:cNvPr>
          <p:cNvPicPr>
            <a:picLocks noChangeAspect="1"/>
          </p:cNvPicPr>
          <p:nvPr/>
        </p:nvPicPr>
        <p:blipFill>
          <a:blip r:embed="rId4"/>
          <a:stretch>
            <a:fillRect/>
          </a:stretch>
        </p:blipFill>
        <p:spPr>
          <a:xfrm>
            <a:off x="7640003" y="4637212"/>
            <a:ext cx="4291938" cy="1711573"/>
          </a:xfrm>
          <a:prstGeom prst="rect">
            <a:avLst/>
          </a:prstGeom>
        </p:spPr>
      </p:pic>
    </p:spTree>
    <p:extLst>
      <p:ext uri="{BB962C8B-B14F-4D97-AF65-F5344CB8AC3E}">
        <p14:creationId xmlns:p14="http://schemas.microsoft.com/office/powerpoint/2010/main" val="314611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Classification in SLEEPNET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80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Logistic Regression</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Tree Boosting</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a:latin typeface="Microsoft JhengHei" panose="020B0604030504040204" pitchFamily="34" charset="-120"/>
                <a:ea typeface="Microsoft JhengHei" panose="020B0604030504040204" pitchFamily="34" charset="-120"/>
                <a:cs typeface="Calibri Light" panose="020F0302020204030204" pitchFamily="34" charset="0"/>
              </a:rPr>
              <a:t>Multilayer Perceptrons</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Deep </a:t>
            </a:r>
            <a:r>
              <a:rPr lang="en-US" altLang="ko-KR" sz="1800" dirty="0" err="1">
                <a:latin typeface="Microsoft JhengHei" panose="020B0604030504040204" pitchFamily="34" charset="-120"/>
                <a:ea typeface="Microsoft JhengHei" panose="020B0604030504040204" pitchFamily="34" charset="-120"/>
                <a:cs typeface="Calibri Light" panose="020F0302020204030204" pitchFamily="34" charset="0"/>
              </a:rPr>
              <a:t>Leanning</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Methods</a:t>
            </a:r>
          </a:p>
          <a:p>
            <a:pPr marL="457200" lvl="1" indent="0">
              <a:buNone/>
            </a:pPr>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 CNN - SPECTROGRAMS</a:t>
            </a:r>
          </a:p>
          <a:p>
            <a:pPr marL="457200" lvl="1" indent="0">
              <a:buNone/>
            </a:pPr>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 RNN – RAW EEG</a:t>
            </a:r>
          </a:p>
          <a:p>
            <a:pPr marL="457200" lvl="1" indent="0">
              <a:buNone/>
            </a:pPr>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 CRNN - SPECTROGRAMS</a:t>
            </a: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6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Evaluation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9000 : training (300 validation)</a:t>
            </a:r>
          </a:p>
          <a:p>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1000 : testing</a:t>
            </a:r>
          </a:p>
          <a:p>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each patient corresponds to 8 hours data about 950-1000 labels</a:t>
            </a:r>
          </a:p>
          <a:p>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rPr>
              <a:t>50 iterations of random search</a:t>
            </a:r>
          </a:p>
          <a:p>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a:p>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15</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4159D441-B54F-46B1-9F74-BE18527947F4}"/>
              </a:ext>
            </a:extLst>
          </p:cNvPr>
          <p:cNvPicPr>
            <a:picLocks noChangeAspect="1"/>
          </p:cNvPicPr>
          <p:nvPr/>
        </p:nvPicPr>
        <p:blipFill>
          <a:blip r:embed="rId3"/>
          <a:stretch>
            <a:fillRect/>
          </a:stretch>
        </p:blipFill>
        <p:spPr>
          <a:xfrm>
            <a:off x="1678845" y="2994870"/>
            <a:ext cx="8834310" cy="2936147"/>
          </a:xfrm>
          <a:prstGeom prst="rect">
            <a:avLst/>
          </a:prstGeom>
        </p:spPr>
      </p:pic>
    </p:spTree>
    <p:extLst>
      <p:ext uri="{BB962C8B-B14F-4D97-AF65-F5344CB8AC3E}">
        <p14:creationId xmlns:p14="http://schemas.microsoft.com/office/powerpoint/2010/main" val="3610066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Classification Methods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16</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3A7E4B46-9A50-427B-88FC-ED93F3CC1F0C}"/>
              </a:ext>
            </a:extLst>
          </p:cNvPr>
          <p:cNvPicPr>
            <a:picLocks noChangeAspect="1"/>
          </p:cNvPicPr>
          <p:nvPr/>
        </p:nvPicPr>
        <p:blipFill rotWithShape="1">
          <a:blip r:embed="rId3"/>
          <a:srcRect l="19584" t="31667" r="18542" b="17361"/>
          <a:stretch/>
        </p:blipFill>
        <p:spPr>
          <a:xfrm>
            <a:off x="1881187" y="824898"/>
            <a:ext cx="8429625" cy="5208203"/>
          </a:xfrm>
          <a:prstGeom prst="rect">
            <a:avLst/>
          </a:prstGeom>
        </p:spPr>
      </p:pic>
    </p:spTree>
    <p:extLst>
      <p:ext uri="{BB962C8B-B14F-4D97-AF65-F5344CB8AC3E}">
        <p14:creationId xmlns:p14="http://schemas.microsoft.com/office/powerpoint/2010/main" val="3239897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err="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Perfomance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pic>
        <p:nvPicPr>
          <p:cNvPr id="5" name="내용 개체 틀 4">
            <a:extLst>
              <a:ext uri="{FF2B5EF4-FFF2-40B4-BE49-F238E27FC236}">
                <a16:creationId xmlns:a16="http://schemas.microsoft.com/office/drawing/2014/main" id="{9917F381-9812-42AA-A6C6-64980E6FBBC5}"/>
              </a:ext>
            </a:extLst>
          </p:cNvPr>
          <p:cNvPicPr>
            <a:picLocks noGrp="1" noChangeAspect="1"/>
          </p:cNvPicPr>
          <p:nvPr>
            <p:ph idx="1"/>
          </p:nvPr>
        </p:nvPicPr>
        <p:blipFill>
          <a:blip r:embed="rId2"/>
          <a:stretch>
            <a:fillRect/>
          </a:stretch>
        </p:blipFill>
        <p:spPr>
          <a:xfrm>
            <a:off x="1747835" y="3195889"/>
            <a:ext cx="3248025" cy="3305175"/>
          </a:xfrm>
          <a:prstGeom prst="rect">
            <a:avLst/>
          </a:prstGeom>
        </p:spPr>
      </p:pic>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17</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F6F0ACE3-7565-4B0B-9EA7-05692B1C8CB7}"/>
              </a:ext>
            </a:extLst>
          </p:cNvPr>
          <p:cNvPicPr>
            <a:picLocks noChangeAspect="1"/>
          </p:cNvPicPr>
          <p:nvPr/>
        </p:nvPicPr>
        <p:blipFill>
          <a:blip r:embed="rId4"/>
          <a:stretch>
            <a:fillRect/>
          </a:stretch>
        </p:blipFill>
        <p:spPr>
          <a:xfrm>
            <a:off x="1914522" y="600014"/>
            <a:ext cx="8362950" cy="2505075"/>
          </a:xfrm>
          <a:prstGeom prst="rect">
            <a:avLst/>
          </a:prstGeom>
        </p:spPr>
      </p:pic>
      <p:pic>
        <p:nvPicPr>
          <p:cNvPr id="6" name="그림 5">
            <a:extLst>
              <a:ext uri="{FF2B5EF4-FFF2-40B4-BE49-F238E27FC236}">
                <a16:creationId xmlns:a16="http://schemas.microsoft.com/office/drawing/2014/main" id="{F64C8BC1-CF67-4643-83FD-343FA4EB2E2C}"/>
              </a:ext>
            </a:extLst>
          </p:cNvPr>
          <p:cNvPicPr>
            <a:picLocks noChangeAspect="1"/>
          </p:cNvPicPr>
          <p:nvPr/>
        </p:nvPicPr>
        <p:blipFill>
          <a:blip r:embed="rId5"/>
          <a:stretch>
            <a:fillRect/>
          </a:stretch>
        </p:blipFill>
        <p:spPr>
          <a:xfrm>
            <a:off x="5634034" y="3195889"/>
            <a:ext cx="4538663" cy="3142151"/>
          </a:xfrm>
          <a:prstGeom prst="rect">
            <a:avLst/>
          </a:prstGeom>
        </p:spPr>
      </p:pic>
    </p:spTree>
    <p:extLst>
      <p:ext uri="{BB962C8B-B14F-4D97-AF65-F5344CB8AC3E}">
        <p14:creationId xmlns:p14="http://schemas.microsoft.com/office/powerpoint/2010/main" val="186558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Cohen's Kappa</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ko-KR" altLang="en-US" sz="1400">
                <a:latin typeface="Microsoft JhengHei" panose="020B0604030504040204" pitchFamily="34" charset="-120"/>
                <a:ea typeface="Microsoft JhengHei" panose="020B0604030504040204" pitchFamily="34" charset="-120"/>
                <a:cs typeface="Calibri Light" panose="020F0302020204030204" pitchFamily="34" charset="0"/>
              </a:rPr>
              <a:t>두 관찰자 간의 측정 범주 값에 대한 일치도를 측정하는 방법</a:t>
            </a:r>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18</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2B16DE75-6225-4E13-8167-5DACF54C9EEC}"/>
              </a:ext>
            </a:extLst>
          </p:cNvPr>
          <p:cNvPicPr>
            <a:picLocks noChangeAspect="1"/>
          </p:cNvPicPr>
          <p:nvPr/>
        </p:nvPicPr>
        <p:blipFill>
          <a:blip r:embed="rId3"/>
          <a:stretch>
            <a:fillRect/>
          </a:stretch>
        </p:blipFill>
        <p:spPr>
          <a:xfrm>
            <a:off x="7152270" y="4595413"/>
            <a:ext cx="4146130" cy="1753371"/>
          </a:xfrm>
          <a:prstGeom prst="rect">
            <a:avLst/>
          </a:prstGeom>
        </p:spPr>
      </p:pic>
      <p:pic>
        <p:nvPicPr>
          <p:cNvPr id="6" name="그림 5">
            <a:extLst>
              <a:ext uri="{FF2B5EF4-FFF2-40B4-BE49-F238E27FC236}">
                <a16:creationId xmlns:a16="http://schemas.microsoft.com/office/drawing/2014/main" id="{54B6AC59-C7B2-428F-86AF-30A3861AF62A}"/>
              </a:ext>
            </a:extLst>
          </p:cNvPr>
          <p:cNvPicPr>
            <a:picLocks noChangeAspect="1"/>
          </p:cNvPicPr>
          <p:nvPr/>
        </p:nvPicPr>
        <p:blipFill>
          <a:blip r:embed="rId4"/>
          <a:stretch>
            <a:fillRect/>
          </a:stretch>
        </p:blipFill>
        <p:spPr>
          <a:xfrm>
            <a:off x="104772" y="855390"/>
            <a:ext cx="5991225" cy="1371600"/>
          </a:xfrm>
          <a:prstGeom prst="rect">
            <a:avLst/>
          </a:prstGeom>
        </p:spPr>
      </p:pic>
      <p:pic>
        <p:nvPicPr>
          <p:cNvPr id="10" name="그림 9">
            <a:extLst>
              <a:ext uri="{FF2B5EF4-FFF2-40B4-BE49-F238E27FC236}">
                <a16:creationId xmlns:a16="http://schemas.microsoft.com/office/drawing/2014/main" id="{25A0F631-7B90-4576-BC4B-BAEBD1A1068F}"/>
              </a:ext>
            </a:extLst>
          </p:cNvPr>
          <p:cNvPicPr>
            <a:picLocks noChangeAspect="1"/>
          </p:cNvPicPr>
          <p:nvPr/>
        </p:nvPicPr>
        <p:blipFill>
          <a:blip r:embed="rId5"/>
          <a:stretch>
            <a:fillRect/>
          </a:stretch>
        </p:blipFill>
        <p:spPr>
          <a:xfrm>
            <a:off x="6639757" y="710422"/>
            <a:ext cx="4555419" cy="1371600"/>
          </a:xfrm>
          <a:prstGeom prst="rect">
            <a:avLst/>
          </a:prstGeom>
        </p:spPr>
      </p:pic>
      <p:pic>
        <p:nvPicPr>
          <p:cNvPr id="11" name="그림 10">
            <a:extLst>
              <a:ext uri="{FF2B5EF4-FFF2-40B4-BE49-F238E27FC236}">
                <a16:creationId xmlns:a16="http://schemas.microsoft.com/office/drawing/2014/main" id="{B462F578-2EF7-467D-BBC2-7A671461178D}"/>
              </a:ext>
            </a:extLst>
          </p:cNvPr>
          <p:cNvPicPr>
            <a:picLocks noChangeAspect="1"/>
          </p:cNvPicPr>
          <p:nvPr/>
        </p:nvPicPr>
        <p:blipFill>
          <a:blip r:embed="rId6"/>
          <a:stretch>
            <a:fillRect/>
          </a:stretch>
        </p:blipFill>
        <p:spPr>
          <a:xfrm>
            <a:off x="731161" y="2435225"/>
            <a:ext cx="4919394" cy="713855"/>
          </a:xfrm>
          <a:prstGeom prst="rect">
            <a:avLst/>
          </a:prstGeom>
        </p:spPr>
      </p:pic>
      <p:pic>
        <p:nvPicPr>
          <p:cNvPr id="12" name="그림 11">
            <a:extLst>
              <a:ext uri="{FF2B5EF4-FFF2-40B4-BE49-F238E27FC236}">
                <a16:creationId xmlns:a16="http://schemas.microsoft.com/office/drawing/2014/main" id="{D0A94181-9BB5-43A8-B42D-EF86D3978393}"/>
              </a:ext>
            </a:extLst>
          </p:cNvPr>
          <p:cNvPicPr>
            <a:picLocks noChangeAspect="1"/>
          </p:cNvPicPr>
          <p:nvPr/>
        </p:nvPicPr>
        <p:blipFill>
          <a:blip r:embed="rId7"/>
          <a:stretch>
            <a:fillRect/>
          </a:stretch>
        </p:blipFill>
        <p:spPr>
          <a:xfrm>
            <a:off x="731161" y="3415874"/>
            <a:ext cx="4868862" cy="1185804"/>
          </a:xfrm>
          <a:prstGeom prst="rect">
            <a:avLst/>
          </a:prstGeom>
        </p:spPr>
      </p:pic>
      <p:pic>
        <p:nvPicPr>
          <p:cNvPr id="13" name="그림 12">
            <a:extLst>
              <a:ext uri="{FF2B5EF4-FFF2-40B4-BE49-F238E27FC236}">
                <a16:creationId xmlns:a16="http://schemas.microsoft.com/office/drawing/2014/main" id="{5C85817B-19B5-47BD-9630-14D8560BF475}"/>
              </a:ext>
            </a:extLst>
          </p:cNvPr>
          <p:cNvPicPr>
            <a:picLocks noChangeAspect="1"/>
          </p:cNvPicPr>
          <p:nvPr/>
        </p:nvPicPr>
        <p:blipFill>
          <a:blip r:embed="rId8"/>
          <a:stretch>
            <a:fillRect/>
          </a:stretch>
        </p:blipFill>
        <p:spPr>
          <a:xfrm>
            <a:off x="731161" y="4868472"/>
            <a:ext cx="4868862" cy="1066513"/>
          </a:xfrm>
          <a:prstGeom prst="rect">
            <a:avLst/>
          </a:prstGeom>
        </p:spPr>
      </p:pic>
      <p:pic>
        <p:nvPicPr>
          <p:cNvPr id="14" name="그림 13">
            <a:extLst>
              <a:ext uri="{FF2B5EF4-FFF2-40B4-BE49-F238E27FC236}">
                <a16:creationId xmlns:a16="http://schemas.microsoft.com/office/drawing/2014/main" id="{A53CB424-105A-42A7-ABBA-DAA578B0C3D6}"/>
              </a:ext>
            </a:extLst>
          </p:cNvPr>
          <p:cNvPicPr>
            <a:picLocks noChangeAspect="1"/>
          </p:cNvPicPr>
          <p:nvPr/>
        </p:nvPicPr>
        <p:blipFill>
          <a:blip r:embed="rId9"/>
          <a:stretch>
            <a:fillRect/>
          </a:stretch>
        </p:blipFill>
        <p:spPr>
          <a:xfrm>
            <a:off x="6591978" y="2543373"/>
            <a:ext cx="4956960" cy="1753371"/>
          </a:xfrm>
          <a:prstGeom prst="rect">
            <a:avLst/>
          </a:prstGeom>
        </p:spPr>
      </p:pic>
    </p:spTree>
    <p:extLst>
      <p:ext uri="{BB962C8B-B14F-4D97-AF65-F5344CB8AC3E}">
        <p14:creationId xmlns:p14="http://schemas.microsoft.com/office/powerpoint/2010/main" val="350503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1800" b="1" dirty="0">
                <a:solidFill>
                  <a:schemeClr val="accent1">
                    <a:lumMod val="75000"/>
                  </a:schemeClr>
                </a:solidFill>
                <a:latin typeface="Microsoft JhengHei" panose="020B0604030504040204" pitchFamily="34" charset="-120"/>
                <a:ea typeface="Microsoft JhengHei" panose="020B0604030504040204" pitchFamily="34" charset="-120"/>
              </a:rPr>
              <a:t>Automated multi-model deep neural network for sleep stage scoring with unfiltered clinical data</a:t>
            </a:r>
            <a:endParaRPr lang="ko-KR" altLang="en-US" sz="1800" b="1" dirty="0">
              <a:solidFill>
                <a:schemeClr val="accent1">
                  <a:lumMod val="75000"/>
                </a:schemeClr>
              </a:solidFill>
              <a:latin typeface="Microsoft JhengHei" panose="020B0604030504040204" pitchFamily="34" charset="-120"/>
              <a:cs typeface="Calibri Light" panose="020F0302020204030204" pitchFamily="34" charset="0"/>
            </a:endParaRPr>
          </a:p>
        </p:txBody>
      </p:sp>
      <p:pic>
        <p:nvPicPr>
          <p:cNvPr id="4" name="내용 개체 틀 3">
            <a:extLst>
              <a:ext uri="{FF2B5EF4-FFF2-40B4-BE49-F238E27FC236}">
                <a16:creationId xmlns:a16="http://schemas.microsoft.com/office/drawing/2014/main" id="{842F4D0B-034A-4C52-A380-4C0C8B8A255A}"/>
              </a:ext>
            </a:extLst>
          </p:cNvPr>
          <p:cNvPicPr>
            <a:picLocks noGrp="1" noChangeAspect="1"/>
          </p:cNvPicPr>
          <p:nvPr>
            <p:ph idx="1"/>
          </p:nvPr>
        </p:nvPicPr>
        <p:blipFill>
          <a:blip r:embed="rId2"/>
          <a:stretch>
            <a:fillRect/>
          </a:stretch>
        </p:blipFill>
        <p:spPr>
          <a:xfrm>
            <a:off x="361950" y="1161513"/>
            <a:ext cx="11468100" cy="4534973"/>
          </a:xfrm>
          <a:prstGeom prst="rect">
            <a:avLst/>
          </a:prstGeom>
        </p:spPr>
      </p:pic>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19</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43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err="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Voca</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pPr marL="0" indent="0">
              <a:buNone/>
            </a:pP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rPr>
              <a:t>Sleep Disorders : </a:t>
            </a:r>
            <a:r>
              <a:rPr lang="ko-KR" altLang="en-US" sz="1600" dirty="0">
                <a:latin typeface="Microsoft JhengHei" panose="020B0604030504040204" pitchFamily="34" charset="-120"/>
                <a:ea typeface="Microsoft JhengHei" panose="020B0604030504040204" pitchFamily="34" charset="-120"/>
                <a:cs typeface="Calibri Light" panose="020F0302020204030204" pitchFamily="34" charset="0"/>
              </a:rPr>
              <a:t>수면 장애</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rPr>
              <a:t>Sleep Apnea : </a:t>
            </a:r>
            <a:r>
              <a:rPr lang="ko-KR" altLang="en-US" sz="1600" dirty="0">
                <a:latin typeface="Microsoft JhengHei" panose="020B0604030504040204" pitchFamily="34" charset="-120"/>
                <a:ea typeface="Microsoft JhengHei" panose="020B0604030504040204" pitchFamily="34" charset="-120"/>
                <a:cs typeface="Calibri Light" panose="020F0302020204030204" pitchFamily="34" charset="0"/>
              </a:rPr>
              <a:t>수면 무호흡증</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rPr>
              <a:t>Parasomnias : </a:t>
            </a:r>
            <a:r>
              <a:rPr lang="ko-KR" altLang="en-US" sz="1600" dirty="0">
                <a:latin typeface="Microsoft JhengHei" panose="020B0604030504040204" pitchFamily="34" charset="-120"/>
                <a:ea typeface="Microsoft JhengHei" panose="020B0604030504040204" pitchFamily="34" charset="-120"/>
                <a:cs typeface="Calibri Light" panose="020F0302020204030204" pitchFamily="34" charset="0"/>
              </a:rPr>
              <a:t>수면 장애</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rPr>
              <a:t>Hypersomnia : </a:t>
            </a:r>
            <a:r>
              <a:rPr lang="ko-KR" altLang="en-US" sz="1600" dirty="0">
                <a:latin typeface="Microsoft JhengHei" panose="020B0604030504040204" pitchFamily="34" charset="-120"/>
                <a:ea typeface="Microsoft JhengHei" panose="020B0604030504040204" pitchFamily="34" charset="-120"/>
                <a:cs typeface="Calibri Light" panose="020F0302020204030204" pitchFamily="34" charset="0"/>
              </a:rPr>
              <a:t>수면 과다</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Polysomnography(PSG) : </a:t>
            </a:r>
            <a:r>
              <a:rPr lang="ko-KR" altLang="en-US" sz="1600" dirty="0">
                <a:latin typeface="Microsoft JhengHei" panose="020B0604030504040204" pitchFamily="34" charset="-120"/>
                <a:cs typeface="Calibri Light" panose="020F0302020204030204" pitchFamily="34" charset="0"/>
              </a:rPr>
              <a:t>수면 다원 검사</a:t>
            </a:r>
            <a:endParaRPr lang="en-US" altLang="ko-KR" sz="1600" dirty="0">
              <a:latin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Electroencephalography(EEG) : </a:t>
            </a:r>
            <a:r>
              <a:rPr lang="ko-KR" altLang="en-US" sz="1600" dirty="0">
                <a:latin typeface="Microsoft JhengHei" panose="020B0604030504040204" pitchFamily="34" charset="-120"/>
                <a:cs typeface="Calibri Light" panose="020F0302020204030204" pitchFamily="34" charset="0"/>
              </a:rPr>
              <a:t>뇌파 검사</a:t>
            </a:r>
            <a:endParaRPr lang="en-US" altLang="ko-KR" sz="1600" dirty="0">
              <a:latin typeface="Microsoft JhengHei" panose="020B0604030504040204" pitchFamily="34" charset="-120"/>
              <a:cs typeface="Calibri Light" panose="020F0302020204030204" pitchFamily="34" charset="0"/>
            </a:endParaRPr>
          </a:p>
          <a:p>
            <a:endParaRPr lang="en-US" altLang="ko-KR" sz="1600" dirty="0">
              <a:latin typeface="Microsoft JhengHei" panose="020B0604030504040204" pitchFamily="34" charset="-120"/>
              <a:cs typeface="Calibri Light" panose="020F0302020204030204" pitchFamily="34" charset="0"/>
            </a:endParaRPr>
          </a:p>
          <a:p>
            <a:r>
              <a:rPr lang="en-US" altLang="ko-KR" sz="1600" dirty="0">
                <a:latin typeface="Microsoft JhengHei" panose="020B0604030504040204" pitchFamily="34" charset="-120"/>
                <a:cs typeface="Calibri Light" panose="020F0302020204030204" pitchFamily="34" charset="0"/>
              </a:rPr>
              <a:t>Hypnogram : </a:t>
            </a:r>
            <a:r>
              <a:rPr lang="ko-KR" altLang="en-US" sz="1600" dirty="0">
                <a:latin typeface="Microsoft JhengHei" panose="020B0604030504040204" pitchFamily="34" charset="-120"/>
                <a:cs typeface="Calibri Light" panose="020F0302020204030204" pitchFamily="34" charset="0"/>
              </a:rPr>
              <a:t>수면 단계 시퀀스</a:t>
            </a: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78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Datasets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20</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C0A9A7FD-8302-49C8-9C1B-A6A9781D5F92}"/>
              </a:ext>
            </a:extLst>
          </p:cNvPr>
          <p:cNvPicPr>
            <a:picLocks noChangeAspect="1"/>
          </p:cNvPicPr>
          <p:nvPr/>
        </p:nvPicPr>
        <p:blipFill>
          <a:blip r:embed="rId3"/>
          <a:stretch>
            <a:fillRect/>
          </a:stretch>
        </p:blipFill>
        <p:spPr>
          <a:xfrm>
            <a:off x="1725435" y="509215"/>
            <a:ext cx="8221015" cy="5916752"/>
          </a:xfrm>
          <a:prstGeom prst="rect">
            <a:avLst/>
          </a:prstGeom>
        </p:spPr>
      </p:pic>
    </p:spTree>
    <p:extLst>
      <p:ext uri="{BB962C8B-B14F-4D97-AF65-F5344CB8AC3E}">
        <p14:creationId xmlns:p14="http://schemas.microsoft.com/office/powerpoint/2010/main" val="1879640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F553E527-9F35-4045-A3B3-14D401171EE8}"/>
              </a:ext>
            </a:extLst>
          </p:cNvPr>
          <p:cNvPicPr>
            <a:picLocks noChangeAspect="1"/>
          </p:cNvPicPr>
          <p:nvPr/>
        </p:nvPicPr>
        <p:blipFill>
          <a:blip r:embed="rId3"/>
          <a:stretch>
            <a:fillRect/>
          </a:stretch>
        </p:blipFill>
        <p:spPr>
          <a:xfrm>
            <a:off x="932187" y="578457"/>
            <a:ext cx="10327620" cy="5701085"/>
          </a:xfrm>
          <a:prstGeom prst="rect">
            <a:avLst/>
          </a:prstGeom>
        </p:spPr>
      </p:pic>
    </p:spTree>
    <p:extLst>
      <p:ext uri="{BB962C8B-B14F-4D97-AF65-F5344CB8AC3E}">
        <p14:creationId xmlns:p14="http://schemas.microsoft.com/office/powerpoint/2010/main" val="185891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58C83149-FE5D-47CA-BF02-8C9E9D65D43E}"/>
              </a:ext>
            </a:extLst>
          </p:cNvPr>
          <p:cNvPicPr>
            <a:picLocks noChangeAspect="1"/>
          </p:cNvPicPr>
          <p:nvPr/>
        </p:nvPicPr>
        <p:blipFill>
          <a:blip r:embed="rId3"/>
          <a:stretch>
            <a:fillRect/>
          </a:stretch>
        </p:blipFill>
        <p:spPr>
          <a:xfrm>
            <a:off x="2478878" y="685973"/>
            <a:ext cx="7234238" cy="5691583"/>
          </a:xfrm>
          <a:prstGeom prst="rect">
            <a:avLst/>
          </a:prstGeom>
        </p:spPr>
      </p:pic>
    </p:spTree>
    <p:extLst>
      <p:ext uri="{BB962C8B-B14F-4D97-AF65-F5344CB8AC3E}">
        <p14:creationId xmlns:p14="http://schemas.microsoft.com/office/powerpoint/2010/main" val="621070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err="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Dicussion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78840"/>
            <a:ext cx="12191999" cy="5802910"/>
          </a:xfrm>
        </p:spPr>
        <p:txBody>
          <a:bodyPr>
            <a:noAutofit/>
          </a:bodyPr>
          <a:lstStyle/>
          <a:p>
            <a:r>
              <a:rPr lang="en-US" altLang="ko-KR" sz="1100" b="1">
                <a:latin typeface="Microsoft JhengHei" panose="020B0604030504040204" pitchFamily="34" charset="-120"/>
                <a:ea typeface="Microsoft JhengHei" panose="020B0604030504040204" pitchFamily="34" charset="-120"/>
              </a:rPr>
              <a:t>As </a:t>
            </a:r>
            <a:r>
              <a:rPr lang="en-US" altLang="ko-KR" sz="1100" b="1" dirty="0">
                <a:latin typeface="Microsoft JhengHei" panose="020B0604030504040204" pitchFamily="34" charset="-120"/>
                <a:ea typeface="Microsoft JhengHei" panose="020B0604030504040204" pitchFamily="34" charset="-120"/>
              </a:rPr>
              <a:t>the AHI increased, the accuracy and F1 values gradually decreased.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In patients with severe OSA, the lowest value is considered to be related to fragmented sleep, and the EEG is relatively complicated. Cohen’s Kappa was to evaluate the inter-rater variability between the model and the technician’s scoring.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The literature suggests that there is inter-rater variability between different human technicians, and both N1 and N3 are relatively low, ranging from 20</a:t>
            </a:r>
            <a:r>
              <a:rPr lang="en-US" altLang="ko-KR" sz="1100" b="1">
                <a:latin typeface="Microsoft JhengHei" panose="020B0604030504040204" pitchFamily="34" charset="-120"/>
                <a:ea typeface="Microsoft JhengHei" panose="020B0604030504040204" pitchFamily="34" charset="-120"/>
              </a:rPr>
              <a:t>% to 70</a:t>
            </a:r>
            <a:r>
              <a:rPr lang="en-US" altLang="ko-KR" sz="1100" b="1" dirty="0">
                <a:latin typeface="Microsoft JhengHei" panose="020B0604030504040204" pitchFamily="34" charset="-120"/>
                <a:ea typeface="Microsoft JhengHei" panose="020B0604030504040204" pitchFamily="34" charset="-120"/>
              </a:rPr>
              <a:t>% [9–12].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The average Cohen’s Kappa of this study was 0.7276, indicating a substantial agreement with human technicians. Similar to the previous pieces of literature, the model displayed a low consistency in the N1 and N3 stages.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Such a result considers that the waveform characteristics of the low amplitude in the N1 stage are not prominent, and the model may confuse N1 with N2 during scoring (like when the EEG is not typical and thus a technician confuses N1 and N2).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However, the agreement of N3 is weak due to the high proportion of OSA patients in the training dataset, which may lead to the number of N3 periods being inadequate, accounting for only 2% of the total number of epochs.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In clinical practice, the number of sleep stages in clinical data is imbalanced.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Compared with healthy people, sleep fragmentation in OSA patients has more W and N1 stages and fewer N3 stages. </a:t>
            </a:r>
          </a:p>
          <a:p>
            <a:endParaRPr lang="en-US" altLang="ko-KR" sz="1100" b="1" dirty="0">
              <a:latin typeface="Microsoft JhengHei" panose="020B0604030504040204" pitchFamily="34" charset="-120"/>
              <a:ea typeface="Microsoft JhengHei" panose="020B0604030504040204" pitchFamily="34" charset="-120"/>
            </a:endParaRPr>
          </a:p>
          <a:p>
            <a:r>
              <a:rPr lang="en-US" altLang="ko-KR" sz="1100" b="1" dirty="0">
                <a:latin typeface="Microsoft JhengHei" panose="020B0604030504040204" pitchFamily="34" charset="-120"/>
                <a:ea typeface="Microsoft JhengHei" panose="020B0604030504040204" pitchFamily="34" charset="-120"/>
              </a:rPr>
              <a:t>In this study, because the unfiltered data was closer to the clinical situation, the imbalanced sample categories will result in too few features and too diminutive a sample size to extract the data pattern, or in over-fitting problems because of limited samples</a:t>
            </a:r>
            <a:r>
              <a:rPr lang="en-US" altLang="ko-KR" sz="1100" b="1">
                <a:latin typeface="Microsoft JhengHei" panose="020B0604030504040204" pitchFamily="34" charset="-120"/>
                <a:ea typeface="Microsoft JhengHei" panose="020B0604030504040204" pitchFamily="34" charset="-120"/>
              </a:rPr>
              <a:t>. </a:t>
            </a:r>
            <a:endParaRPr lang="en-US" altLang="ko-KR" sz="1100" b="1"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169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err="1">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Dicussion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400">
              <a:latin typeface="Microsoft JhengHei" panose="020B0604030504040204" pitchFamily="34" charset="-120"/>
              <a:ea typeface="Microsoft JhengHei" panose="020B0604030504040204" pitchFamily="34" charset="-120"/>
            </a:endParaRPr>
          </a:p>
          <a:p>
            <a:r>
              <a:rPr lang="en-US" altLang="ko-KR" sz="1400">
                <a:latin typeface="Microsoft JhengHei" panose="020B0604030504040204" pitchFamily="34" charset="-120"/>
                <a:ea typeface="Microsoft JhengHei" panose="020B0604030504040204" pitchFamily="34" charset="-120"/>
              </a:rPr>
              <a:t>Through </a:t>
            </a:r>
            <a:r>
              <a:rPr lang="en-US" altLang="ko-KR" sz="1400" dirty="0">
                <a:latin typeface="Microsoft JhengHei" panose="020B0604030504040204" pitchFamily="34" charset="-120"/>
                <a:ea typeface="Microsoft JhengHei" panose="020B0604030504040204" pitchFamily="34" charset="-120"/>
              </a:rPr>
              <a:t>the analysis of the predicted value of the second probability of the model, this study finds that the model will have a certain degree of confusion when distinguishing between </a:t>
            </a:r>
            <a:r>
              <a:rPr lang="en-US" altLang="ko-KR" sz="1400" b="1" dirty="0">
                <a:latin typeface="Microsoft JhengHei" panose="020B0604030504040204" pitchFamily="34" charset="-120"/>
                <a:ea typeface="Microsoft JhengHei" panose="020B0604030504040204" pitchFamily="34" charset="-120"/>
              </a:rPr>
              <a:t>the W and N1 stages, between the N1 and N2 stages, and between N2 and N3 stages</a:t>
            </a:r>
            <a:r>
              <a:rPr lang="en-US" altLang="ko-KR" sz="1400" dirty="0">
                <a:latin typeface="Microsoft JhengHei" panose="020B0604030504040204" pitchFamily="34" charset="-120"/>
                <a:ea typeface="Microsoft JhengHei" panose="020B0604030504040204" pitchFamily="34" charset="-120"/>
              </a:rPr>
              <a:t>; this is consistent with the most common differences in sleep scoring by human </a:t>
            </a:r>
            <a:r>
              <a:rPr lang="en-US" altLang="ko-KR" sz="1400">
                <a:latin typeface="Microsoft JhengHei" panose="020B0604030504040204" pitchFamily="34" charset="-120"/>
                <a:ea typeface="Microsoft JhengHei" panose="020B0604030504040204" pitchFamily="34" charset="-120"/>
              </a:rPr>
              <a:t>experts.</a:t>
            </a:r>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400" dirty="0">
                <a:latin typeface="Microsoft JhengHei" panose="020B0604030504040204" pitchFamily="34" charset="-120"/>
                <a:ea typeface="Microsoft JhengHei" panose="020B0604030504040204" pitchFamily="34" charset="-120"/>
              </a:rPr>
              <a:t>K complex wave lacks specificity and is related to the existence of spindle wave </a:t>
            </a:r>
            <a:r>
              <a:rPr lang="en-US" altLang="ko-KR" sz="1400">
                <a:latin typeface="Microsoft JhengHei" panose="020B0604030504040204" pitchFamily="34" charset="-120"/>
                <a:ea typeface="Microsoft JhengHei" panose="020B0604030504040204" pitchFamily="34" charset="-120"/>
              </a:rPr>
              <a:t>identification.</a:t>
            </a:r>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400" dirty="0">
                <a:latin typeface="Microsoft JhengHei" panose="020B0604030504040204" pitchFamily="34" charset="-120"/>
                <a:ea typeface="Microsoft JhengHei" panose="020B0604030504040204" pitchFamily="34" charset="-120"/>
              </a:rPr>
              <a:t>This study found that </a:t>
            </a:r>
            <a:r>
              <a:rPr lang="en-US" altLang="ko-KR" sz="1400" b="1" dirty="0">
                <a:latin typeface="Microsoft JhengHei" panose="020B0604030504040204" pitchFamily="34" charset="-120"/>
                <a:ea typeface="Microsoft JhengHei" panose="020B0604030504040204" pitchFamily="34" charset="-120"/>
              </a:rPr>
              <a:t>arousal affects </a:t>
            </a:r>
            <a:r>
              <a:rPr lang="en-US" altLang="ko-KR" sz="1400" dirty="0">
                <a:latin typeface="Microsoft JhengHei" panose="020B0604030504040204" pitchFamily="34" charset="-120"/>
                <a:ea typeface="Microsoft JhengHei" panose="020B0604030504040204" pitchFamily="34" charset="-120"/>
              </a:rPr>
              <a:t>the accuracy of sleep staging; this may be due to the </a:t>
            </a:r>
            <a:r>
              <a:rPr lang="en-US" altLang="ko-KR" sz="1400" b="1" dirty="0">
                <a:latin typeface="Microsoft JhengHei" panose="020B0604030504040204" pitchFamily="34" charset="-120"/>
                <a:ea typeface="Microsoft JhengHei" panose="020B0604030504040204" pitchFamily="34" charset="-120"/>
              </a:rPr>
              <a:t>number of arousals being positively correlated with the number of N1 stages.</a:t>
            </a:r>
            <a:endParaRPr lang="en-US" altLang="ko-KR" sz="1400" b="1"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400" dirty="0">
                <a:latin typeface="Microsoft JhengHei" panose="020B0604030504040204" pitchFamily="34" charset="-120"/>
                <a:ea typeface="Microsoft JhengHei" panose="020B0604030504040204" pitchFamily="34" charset="-120"/>
              </a:rPr>
              <a:t>First, the clinical data of this study is imbalanced</a:t>
            </a:r>
            <a:r>
              <a:rPr lang="en-US" altLang="ko-KR" sz="1400">
                <a:latin typeface="Microsoft JhengHei" panose="020B0604030504040204" pitchFamily="34" charset="-120"/>
                <a:ea typeface="Microsoft JhengHei" panose="020B0604030504040204" pitchFamily="34" charset="-120"/>
              </a:rPr>
              <a:t>, and </a:t>
            </a:r>
            <a:r>
              <a:rPr lang="en-US" altLang="ko-KR" sz="1400" b="1">
                <a:latin typeface="Microsoft JhengHei" panose="020B0604030504040204" pitchFamily="34" charset="-120"/>
                <a:ea typeface="Microsoft JhengHei" panose="020B0604030504040204" pitchFamily="34" charset="-120"/>
              </a:rPr>
              <a:t>the number of N3 stages in this study is small</a:t>
            </a:r>
            <a:r>
              <a:rPr lang="en-US" altLang="ko-KR" sz="1400">
                <a:latin typeface="Microsoft JhengHei" panose="020B0604030504040204" pitchFamily="34" charset="-120"/>
                <a:ea typeface="Microsoft JhengHei" panose="020B0604030504040204" pitchFamily="34" charset="-120"/>
              </a:rPr>
              <a:t>. </a:t>
            </a:r>
            <a:r>
              <a:rPr lang="en-US" altLang="ko-KR" sz="1400" dirty="0">
                <a:latin typeface="Microsoft JhengHei" panose="020B0604030504040204" pitchFamily="34" charset="-120"/>
                <a:ea typeface="Microsoft JhengHei" panose="020B0604030504040204" pitchFamily="34" charset="-120"/>
              </a:rPr>
              <a:t>Compared with other studies, the recognition of N3 is lower</a:t>
            </a:r>
            <a:r>
              <a:rPr lang="en-US" altLang="ko-KR" sz="1400">
                <a:latin typeface="Microsoft JhengHei" panose="020B0604030504040204" pitchFamily="34" charset="-120"/>
                <a:ea typeface="Microsoft JhengHei" panose="020B0604030504040204" pitchFamily="34" charset="-120"/>
              </a:rPr>
              <a:t>. </a:t>
            </a:r>
            <a:endParaRPr lang="en-US" altLang="ko-KR" sz="1400" dirty="0">
              <a:latin typeface="Microsoft JhengHei" panose="020B0604030504040204" pitchFamily="34" charset="-120"/>
              <a:ea typeface="Microsoft JhengHei" panose="020B0604030504040204" pitchFamily="34" charset="-120"/>
            </a:endParaRPr>
          </a:p>
          <a:p>
            <a:r>
              <a:rPr lang="en-US" altLang="ko-KR" sz="1400" dirty="0">
                <a:latin typeface="Microsoft JhengHei" panose="020B0604030504040204" pitchFamily="34" charset="-120"/>
                <a:ea typeface="Microsoft JhengHei" panose="020B0604030504040204" pitchFamily="34" charset="-120"/>
              </a:rPr>
              <a:t>Second, the clinical dataset used in this study was derived from retrospective data of a single center, lacking analysis of homogeneity with the published dataset sleep-EDF. </a:t>
            </a:r>
          </a:p>
          <a:p>
            <a:r>
              <a:rPr lang="en-US" altLang="ko-KR" sz="1400" dirty="0">
                <a:latin typeface="Microsoft JhengHei" panose="020B0604030504040204" pitchFamily="34" charset="-120"/>
                <a:ea typeface="Microsoft JhengHei" panose="020B0604030504040204" pitchFamily="34" charset="-120"/>
              </a:rPr>
              <a:t>Additionally, </a:t>
            </a:r>
            <a:r>
              <a:rPr lang="en-US" altLang="ko-KR" sz="1400" b="1" dirty="0">
                <a:latin typeface="Microsoft JhengHei" panose="020B0604030504040204" pitchFamily="34" charset="-120"/>
                <a:ea typeface="Microsoft JhengHei" panose="020B0604030504040204" pitchFamily="34" charset="-120"/>
              </a:rPr>
              <a:t>the study applied independent and homogeneous training sets and testing sets without cross-validation</a:t>
            </a:r>
            <a:r>
              <a:rPr lang="en-US" altLang="ko-KR" sz="1400" dirty="0">
                <a:latin typeface="Microsoft JhengHei" panose="020B0604030504040204" pitchFamily="34" charset="-120"/>
                <a:ea typeface="Microsoft JhengHei" panose="020B0604030504040204" pitchFamily="34" charset="-120"/>
              </a:rPr>
              <a:t>, and thus there may be deficiencies in the assessment of the generalization capabilities of the model.</a:t>
            </a:r>
            <a:endParaRPr lang="en-US" altLang="ko-KR" sz="14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569E3388-A62B-410E-AA98-B6FABC607D8E}"/>
              </a:ext>
            </a:extLst>
          </p:cNvPr>
          <p:cNvPicPr>
            <a:picLocks noChangeAspect="1"/>
          </p:cNvPicPr>
          <p:nvPr/>
        </p:nvPicPr>
        <p:blipFill>
          <a:blip r:embed="rId3"/>
          <a:stretch>
            <a:fillRect/>
          </a:stretch>
        </p:blipFill>
        <p:spPr>
          <a:xfrm>
            <a:off x="1913004" y="4407699"/>
            <a:ext cx="8365986" cy="2082442"/>
          </a:xfrm>
          <a:prstGeom prst="rect">
            <a:avLst/>
          </a:prstGeom>
        </p:spPr>
      </p:pic>
    </p:spTree>
    <p:extLst>
      <p:ext uri="{BB962C8B-B14F-4D97-AF65-F5344CB8AC3E}">
        <p14:creationId xmlns:p14="http://schemas.microsoft.com/office/powerpoint/2010/main" val="161650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Conclusion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600">
              <a:latin typeface="Microsoft JhengHei" panose="020B0604030504040204" pitchFamily="34" charset="-120"/>
              <a:ea typeface="Microsoft JhengHei" panose="020B0604030504040204" pitchFamily="34" charset="-120"/>
            </a:endParaRPr>
          </a:p>
          <a:p>
            <a:r>
              <a:rPr lang="en-US" altLang="ko-KR" sz="1600">
                <a:latin typeface="Microsoft JhengHei" panose="020B0604030504040204" pitchFamily="34" charset="-120"/>
                <a:ea typeface="Microsoft JhengHei" panose="020B0604030504040204" pitchFamily="34" charset="-120"/>
              </a:rPr>
              <a:t>In </a:t>
            </a:r>
            <a:r>
              <a:rPr lang="en-US" altLang="ko-KR" sz="1600" dirty="0">
                <a:latin typeface="Microsoft JhengHei" panose="020B0604030504040204" pitchFamily="34" charset="-120"/>
                <a:ea typeface="Microsoft JhengHei" panose="020B0604030504040204" pitchFamily="34" charset="-120"/>
              </a:rPr>
              <a:t>conclusion, this research provides a robust and reliable model in which the inter-rater agreement nears that of human experts. </a:t>
            </a:r>
          </a:p>
          <a:p>
            <a:endParaRPr lang="en-US" altLang="ko-KR" sz="1600" dirty="0">
              <a:latin typeface="Microsoft JhengHei" panose="020B0604030504040204" pitchFamily="34" charset="-120"/>
              <a:ea typeface="Microsoft JhengHei" panose="020B0604030504040204" pitchFamily="34" charset="-120"/>
            </a:endParaRPr>
          </a:p>
          <a:p>
            <a:r>
              <a:rPr lang="en-US" altLang="ko-KR" sz="1600" dirty="0">
                <a:latin typeface="Microsoft JhengHei" panose="020B0604030504040204" pitchFamily="34" charset="-120"/>
                <a:ea typeface="Microsoft JhengHei" panose="020B0604030504040204" pitchFamily="34" charset="-120"/>
              </a:rPr>
              <a:t>In future research, it is essential to address the abovementioned limitations, explore the evaluation criteria for neural network models, and develop a lightweight version of the model to make it work in wearable devices and smart devices. </a:t>
            </a:r>
          </a:p>
          <a:p>
            <a:endParaRPr lang="en-US" altLang="ko-KR" sz="1600" dirty="0">
              <a:latin typeface="Microsoft JhengHei" panose="020B0604030504040204" pitchFamily="34" charset="-120"/>
              <a:ea typeface="Microsoft JhengHei" panose="020B0604030504040204" pitchFamily="34" charset="-120"/>
            </a:endParaRPr>
          </a:p>
          <a:p>
            <a:r>
              <a:rPr lang="en-US" altLang="ko-KR" sz="1600" dirty="0">
                <a:latin typeface="Microsoft JhengHei" panose="020B0604030504040204" pitchFamily="34" charset="-120"/>
                <a:ea typeface="Microsoft JhengHei" panose="020B0604030504040204" pitchFamily="34" charset="-120"/>
              </a:rPr>
              <a:t>Eventually, this work can have a positive impact on population health and healthcare expenditures.</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25</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54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1600" b="1" dirty="0">
                <a:solidFill>
                  <a:schemeClr val="accent1">
                    <a:lumMod val="75000"/>
                  </a:schemeClr>
                </a:solidFill>
                <a:latin typeface="Microsoft JhengHei" panose="020B0604030504040204" pitchFamily="34" charset="-120"/>
                <a:ea typeface="Microsoft JhengHei" panose="020B0604030504040204" pitchFamily="34" charset="-120"/>
              </a:rPr>
              <a:t>Accurate Deep Learning-Based Sleep Staging in a Clinical Population With Suspected Obstructive Sleep Apnea</a:t>
            </a:r>
            <a:endParaRPr lang="ko-KR" altLang="en-US" sz="1600" b="1" dirty="0">
              <a:solidFill>
                <a:schemeClr val="accent1">
                  <a:lumMod val="75000"/>
                </a:schemeClr>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26</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6" name="그림 5">
            <a:extLst>
              <a:ext uri="{FF2B5EF4-FFF2-40B4-BE49-F238E27FC236}">
                <a16:creationId xmlns:a16="http://schemas.microsoft.com/office/drawing/2014/main" id="{8F3A51C0-5F91-4D8B-ABC2-466F3C7839B4}"/>
              </a:ext>
            </a:extLst>
          </p:cNvPr>
          <p:cNvPicPr>
            <a:picLocks noChangeAspect="1"/>
          </p:cNvPicPr>
          <p:nvPr/>
        </p:nvPicPr>
        <p:blipFill>
          <a:blip r:embed="rId3"/>
          <a:stretch>
            <a:fillRect/>
          </a:stretch>
        </p:blipFill>
        <p:spPr>
          <a:xfrm>
            <a:off x="1924050" y="2214562"/>
            <a:ext cx="8343900" cy="2428875"/>
          </a:xfrm>
          <a:prstGeom prst="rect">
            <a:avLst/>
          </a:prstGeom>
        </p:spPr>
      </p:pic>
    </p:spTree>
    <p:extLst>
      <p:ext uri="{BB962C8B-B14F-4D97-AF65-F5344CB8AC3E}">
        <p14:creationId xmlns:p14="http://schemas.microsoft.com/office/powerpoint/2010/main" val="1613954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Abstract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en-US" altLang="ko-KR" sz="1800">
                <a:latin typeface="Microsoft JhengHei" panose="020B0604030504040204" pitchFamily="34" charset="-120"/>
                <a:ea typeface="Microsoft JhengHei" panose="020B0604030504040204" pitchFamily="34" charset="-120"/>
              </a:rPr>
              <a:t>we aimed to develop an accurate deep learning approach for automatic classification of sleep stages and to study the effect of OSA severity on the classification accuracy. </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rPr>
              <a:t>Overnight polysomnographic recordings from a public dataset of healthy individuals (Sleep-EDF, n = 153) and from a clinical dataset (n = 891) of patients with suspected OSA were used to develop a combined convolutional and long short-term memory neural network. </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rPr>
              <a:t>On the public dataset, the model achieved sleep staging accuracy of 83.7% (κ = 0.77) with a single frontal EEG channel and 83.9% (κ = 0.78) when supplemented with EOG. </a:t>
            </a:r>
          </a:p>
          <a:p>
            <a:endParaRPr lang="en-US" altLang="ko-KR" sz="1800" dirty="0">
              <a:latin typeface="Microsoft JhengHei" panose="020B0604030504040204" pitchFamily="34" charset="-120"/>
              <a:ea typeface="Microsoft JhengHei" panose="020B0604030504040204" pitchFamily="34" charset="-120"/>
            </a:endParaRPr>
          </a:p>
          <a:p>
            <a:r>
              <a:rPr lang="en-US" altLang="ko-KR" sz="1800" dirty="0">
                <a:latin typeface="Microsoft JhengHei" panose="020B0604030504040204" pitchFamily="34" charset="-120"/>
                <a:ea typeface="Microsoft JhengHei" panose="020B0604030504040204" pitchFamily="34" charset="-120"/>
              </a:rPr>
              <a:t>For the clinical dataset, the model achieved accuracies of 82.9% (κ = 0.77) and 83.8% (κ = 0.78) with a single EEG channel and two channels (EEG+EOG), respectively. The sleep staging accuracy decreased with increasing OSA severity. </a:t>
            </a:r>
          </a:p>
          <a:p>
            <a:endParaRPr lang="en-US" altLang="ko-KR" sz="1800" dirty="0">
              <a:latin typeface="Microsoft JhengHei" panose="020B0604030504040204" pitchFamily="34" charset="-120"/>
              <a:ea typeface="Microsoft JhengHei" panose="020B0604030504040204" pitchFamily="34" charset="-120"/>
            </a:endParaRPr>
          </a:p>
          <a:p>
            <a:r>
              <a:rPr lang="en-US" altLang="ko-KR" sz="1800" dirty="0">
                <a:latin typeface="Microsoft JhengHei" panose="020B0604030504040204" pitchFamily="34" charset="-120"/>
                <a:ea typeface="Microsoft JhengHei" panose="020B0604030504040204" pitchFamily="34" charset="-120"/>
              </a:rPr>
              <a:t>The single-channel accuracy ranged from 84.5% (κ = 0.79) for individuals without OSA diagnosis to 76.5% (κ = 0.68) for patients with severe OSA.</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rPr>
              <a:t>the accuracy decreased with increasing OSA </a:t>
            </a:r>
            <a:r>
              <a:rPr lang="en-US" altLang="ko-KR" sz="1800">
                <a:latin typeface="Microsoft JhengHei" panose="020B0604030504040204" pitchFamily="34" charset="-120"/>
                <a:ea typeface="Microsoft JhengHei" panose="020B0604030504040204" pitchFamily="34" charset="-120"/>
              </a:rPr>
              <a:t>severity.</a:t>
            </a: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27</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493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Intro</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en-US" altLang="ko-KR" sz="1800" dirty="0">
                <a:latin typeface="Microsoft JhengHei" panose="020B0604030504040204" pitchFamily="34" charset="-120"/>
                <a:ea typeface="Microsoft JhengHei" panose="020B0604030504040204" pitchFamily="34" charset="-120"/>
              </a:rPr>
              <a:t>We aimed to develop an accurate deep learning-based automatic method for the classification of sleep stages in patients with suspected OSA.</a:t>
            </a:r>
          </a:p>
          <a:p>
            <a:endParaRPr lang="en-US" altLang="ko-KR" sz="1800" dirty="0">
              <a:latin typeface="Microsoft JhengHei" panose="020B0604030504040204" pitchFamily="34" charset="-120"/>
              <a:ea typeface="Microsoft JhengHei" panose="020B0604030504040204" pitchFamily="34" charset="-120"/>
            </a:endParaRPr>
          </a:p>
          <a:p>
            <a:r>
              <a:rPr lang="en-US" altLang="ko-KR" sz="1800" dirty="0">
                <a:latin typeface="Microsoft JhengHei" panose="020B0604030504040204" pitchFamily="34" charset="-120"/>
                <a:ea typeface="Microsoft JhengHei" panose="020B0604030504040204" pitchFamily="34" charset="-120"/>
              </a:rPr>
              <a:t>We further aimed to achieve this by utilizing the raw signals without conducting heavy preprocessing. </a:t>
            </a:r>
          </a:p>
          <a:p>
            <a:endParaRPr lang="en-US" altLang="ko-KR" sz="1800" dirty="0">
              <a:latin typeface="Microsoft JhengHei" panose="020B0604030504040204" pitchFamily="34" charset="-120"/>
              <a:ea typeface="Microsoft JhengHei" panose="020B0604030504040204" pitchFamily="34" charset="-120"/>
            </a:endParaRPr>
          </a:p>
          <a:p>
            <a:r>
              <a:rPr lang="en-US" altLang="ko-KR" sz="1800" dirty="0">
                <a:latin typeface="Microsoft JhengHei" panose="020B0604030504040204" pitchFamily="34" charset="-120"/>
                <a:ea typeface="Microsoft JhengHei" panose="020B0604030504040204" pitchFamily="34" charset="-120"/>
              </a:rPr>
              <a:t>We hypothesize that deep learning methods enable accurate sleep staging based on a single EEG channel for patients with suspected OSA and that the </a:t>
            </a:r>
            <a:r>
              <a:rPr lang="en-US" altLang="ko-KR" sz="1800" b="1" dirty="0">
                <a:latin typeface="Microsoft JhengHei" panose="020B0604030504040204" pitchFamily="34" charset="-120"/>
                <a:ea typeface="Microsoft JhengHei" panose="020B0604030504040204" pitchFamily="34" charset="-120"/>
              </a:rPr>
              <a:t>sleep staging accuracy decreases with increasing OSA severity.</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b="1" dirty="0">
                <a:latin typeface="Microsoft JhengHei" panose="020B0604030504040204" pitchFamily="34" charset="-120"/>
                <a:ea typeface="Microsoft JhengHei" panose="020B0604030504040204" pitchFamily="34" charset="-120"/>
              </a:rPr>
              <a:t>10-fold cross-validation </a:t>
            </a:r>
            <a:r>
              <a:rPr lang="en-US" altLang="ko-KR" sz="1800" dirty="0">
                <a:latin typeface="Microsoft JhengHei" panose="020B0604030504040204" pitchFamily="34" charset="-120"/>
                <a:ea typeface="Microsoft JhengHei" panose="020B0604030504040204" pitchFamily="34" charset="-120"/>
              </a:rPr>
              <a:t>was chosen over a single split to training, validation, and test set due to relatively small dataset and to enable comparison with the previous studies.</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AASM rules</a:t>
            </a: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28</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537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2CE274CC-C7FF-4A1D-B58A-251572F12F25}"/>
              </a:ext>
            </a:extLst>
          </p:cNvPr>
          <p:cNvPicPr>
            <a:picLocks noGrp="1" noChangeAspect="1"/>
          </p:cNvPicPr>
          <p:nvPr>
            <p:ph idx="1"/>
          </p:nvPr>
        </p:nvPicPr>
        <p:blipFill>
          <a:blip r:embed="rId2"/>
          <a:stretch>
            <a:fillRect/>
          </a:stretch>
        </p:blipFill>
        <p:spPr>
          <a:xfrm>
            <a:off x="3772589" y="0"/>
            <a:ext cx="4646816" cy="3964298"/>
          </a:xfrm>
          <a:prstGeom prst="rect">
            <a:avLst/>
          </a:prstGeom>
        </p:spPr>
      </p:pic>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29</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A5FCA9-2AEA-49A4-952D-16F154E29210}"/>
              </a:ext>
            </a:extLst>
          </p:cNvPr>
          <p:cNvSpPr txBox="1"/>
          <p:nvPr/>
        </p:nvSpPr>
        <p:spPr>
          <a:xfrm>
            <a:off x="520111" y="1075543"/>
            <a:ext cx="2005150" cy="2031325"/>
          </a:xfrm>
          <a:prstGeom prst="rect">
            <a:avLst/>
          </a:prstGeom>
          <a:noFill/>
        </p:spPr>
        <p:txBody>
          <a:bodyPr wrap="square" rtlCol="0">
            <a:spAutoFit/>
          </a:bodyPr>
          <a:lstStyle/>
          <a:p>
            <a:r>
              <a:rPr lang="en-US" altLang="ko-KR" b="1" dirty="0">
                <a:latin typeface="Microsoft JhengHei" panose="020B0604030504040204" pitchFamily="34" charset="-120"/>
                <a:ea typeface="Microsoft JhengHei" panose="020B0604030504040204" pitchFamily="34" charset="-120"/>
              </a:rPr>
              <a:t>Dataset</a:t>
            </a:r>
          </a:p>
          <a:p>
            <a:endParaRPr lang="en-US" altLang="ko-KR" b="1" dirty="0">
              <a:latin typeface="Microsoft JhengHei" panose="020B0604030504040204" pitchFamily="34" charset="-120"/>
              <a:ea typeface="Microsoft JhengHei" panose="020B0604030504040204" pitchFamily="34" charset="-120"/>
            </a:endParaRPr>
          </a:p>
          <a:p>
            <a:r>
              <a:rPr lang="en-US" altLang="ko-KR" b="1" dirty="0">
                <a:latin typeface="Microsoft JhengHei" panose="020B0604030504040204" pitchFamily="34" charset="-120"/>
                <a:ea typeface="Microsoft JhengHei" panose="020B0604030504040204" pitchFamily="34" charset="-120"/>
              </a:rPr>
              <a:t>Sleep EDF</a:t>
            </a:r>
          </a:p>
          <a:p>
            <a:endParaRPr lang="en-US" altLang="ko-KR" b="1" dirty="0">
              <a:latin typeface="Microsoft JhengHei" panose="020B0604030504040204" pitchFamily="34" charset="-120"/>
              <a:ea typeface="Microsoft JhengHei" panose="020B0604030504040204" pitchFamily="34" charset="-120"/>
            </a:endParaRPr>
          </a:p>
          <a:p>
            <a:r>
              <a:rPr lang="en-US" altLang="ko-KR" b="1" dirty="0">
                <a:latin typeface="Microsoft JhengHei" panose="020B0604030504040204" pitchFamily="34" charset="-120"/>
                <a:ea typeface="Microsoft JhengHei" panose="020B0604030504040204" pitchFamily="34" charset="-120"/>
              </a:rPr>
              <a:t>Clinical Dataset</a:t>
            </a:r>
          </a:p>
          <a:p>
            <a:endParaRPr lang="en-US" altLang="ko-KR" b="1" dirty="0">
              <a:latin typeface="Microsoft JhengHei" panose="020B0604030504040204" pitchFamily="34" charset="-120"/>
              <a:ea typeface="Microsoft JhengHei" panose="020B0604030504040204" pitchFamily="34" charset="-120"/>
            </a:endParaRPr>
          </a:p>
          <a:p>
            <a:r>
              <a:rPr lang="en-US" altLang="ko-KR" b="1" dirty="0">
                <a:latin typeface="Microsoft JhengHei" panose="020B0604030504040204" pitchFamily="34" charset="-120"/>
                <a:ea typeface="Microsoft JhengHei" panose="020B0604030504040204" pitchFamily="34" charset="-120"/>
              </a:rPr>
              <a:t>OSA Severity</a:t>
            </a:r>
          </a:p>
        </p:txBody>
      </p:sp>
      <p:pic>
        <p:nvPicPr>
          <p:cNvPr id="10" name="그림 9">
            <a:extLst>
              <a:ext uri="{FF2B5EF4-FFF2-40B4-BE49-F238E27FC236}">
                <a16:creationId xmlns:a16="http://schemas.microsoft.com/office/drawing/2014/main" id="{24D3E0FE-EFD1-4DE0-8327-703E2CA4D4D4}"/>
              </a:ext>
            </a:extLst>
          </p:cNvPr>
          <p:cNvPicPr>
            <a:picLocks noChangeAspect="1"/>
          </p:cNvPicPr>
          <p:nvPr/>
        </p:nvPicPr>
        <p:blipFill>
          <a:blip r:embed="rId4"/>
          <a:stretch>
            <a:fillRect/>
          </a:stretch>
        </p:blipFill>
        <p:spPr>
          <a:xfrm>
            <a:off x="1195163" y="3964298"/>
            <a:ext cx="9801671" cy="2590017"/>
          </a:xfrm>
          <a:prstGeom prst="rect">
            <a:avLst/>
          </a:prstGeom>
        </p:spPr>
      </p:pic>
    </p:spTree>
    <p:extLst>
      <p:ext uri="{BB962C8B-B14F-4D97-AF65-F5344CB8AC3E}">
        <p14:creationId xmlns:p14="http://schemas.microsoft.com/office/powerpoint/2010/main" val="339020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SLEEPNET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B9DC7E57-D802-44DC-980A-E88744894F7A}"/>
              </a:ext>
            </a:extLst>
          </p:cNvPr>
          <p:cNvPicPr>
            <a:picLocks noChangeAspect="1"/>
          </p:cNvPicPr>
          <p:nvPr/>
        </p:nvPicPr>
        <p:blipFill>
          <a:blip r:embed="rId3"/>
          <a:stretch>
            <a:fillRect/>
          </a:stretch>
        </p:blipFill>
        <p:spPr>
          <a:xfrm>
            <a:off x="961072" y="932540"/>
            <a:ext cx="10269855" cy="5248784"/>
          </a:xfrm>
          <a:prstGeom prst="rect">
            <a:avLst/>
          </a:prstGeom>
        </p:spPr>
      </p:pic>
    </p:spTree>
    <p:extLst>
      <p:ext uri="{BB962C8B-B14F-4D97-AF65-F5344CB8AC3E}">
        <p14:creationId xmlns:p14="http://schemas.microsoft.com/office/powerpoint/2010/main" val="149916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Model</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pic>
        <p:nvPicPr>
          <p:cNvPr id="6" name="내용 개체 틀 5">
            <a:extLst>
              <a:ext uri="{FF2B5EF4-FFF2-40B4-BE49-F238E27FC236}">
                <a16:creationId xmlns:a16="http://schemas.microsoft.com/office/drawing/2014/main" id="{E65E1BD7-2299-4F54-AB7A-500316367F85}"/>
              </a:ext>
            </a:extLst>
          </p:cNvPr>
          <p:cNvPicPr>
            <a:picLocks noGrp="1" noChangeAspect="1"/>
          </p:cNvPicPr>
          <p:nvPr>
            <p:ph idx="1"/>
          </p:nvPr>
        </p:nvPicPr>
        <p:blipFill>
          <a:blip r:embed="rId2"/>
          <a:stretch>
            <a:fillRect/>
          </a:stretch>
        </p:blipFill>
        <p:spPr>
          <a:xfrm>
            <a:off x="4828152" y="336470"/>
            <a:ext cx="2535690" cy="5916612"/>
          </a:xfrm>
          <a:prstGeom prst="rect">
            <a:avLst/>
          </a:prstGeom>
        </p:spPr>
      </p:pic>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30</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981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31</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BF6A9609-8CDA-4923-ABFC-BF2658FAA54B}"/>
              </a:ext>
            </a:extLst>
          </p:cNvPr>
          <p:cNvPicPr>
            <a:picLocks noChangeAspect="1"/>
          </p:cNvPicPr>
          <p:nvPr/>
        </p:nvPicPr>
        <p:blipFill>
          <a:blip r:embed="rId3"/>
          <a:stretch>
            <a:fillRect/>
          </a:stretch>
        </p:blipFill>
        <p:spPr>
          <a:xfrm>
            <a:off x="2947119" y="518740"/>
            <a:ext cx="6297755" cy="5916752"/>
          </a:xfrm>
          <a:prstGeom prst="rect">
            <a:avLst/>
          </a:prstGeom>
        </p:spPr>
      </p:pic>
    </p:spTree>
    <p:extLst>
      <p:ext uri="{BB962C8B-B14F-4D97-AF65-F5344CB8AC3E}">
        <p14:creationId xmlns:p14="http://schemas.microsoft.com/office/powerpoint/2010/main" val="76721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32</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88AB81DD-ECD7-4AC2-857B-C89D5AA9985C}"/>
              </a:ext>
            </a:extLst>
          </p:cNvPr>
          <p:cNvPicPr>
            <a:picLocks noChangeAspect="1"/>
          </p:cNvPicPr>
          <p:nvPr/>
        </p:nvPicPr>
        <p:blipFill>
          <a:blip r:embed="rId3"/>
          <a:stretch>
            <a:fillRect/>
          </a:stretch>
        </p:blipFill>
        <p:spPr>
          <a:xfrm>
            <a:off x="12225" y="669502"/>
            <a:ext cx="6452544" cy="5724525"/>
          </a:xfrm>
          <a:prstGeom prst="rect">
            <a:avLst/>
          </a:prstGeom>
        </p:spPr>
      </p:pic>
      <p:pic>
        <p:nvPicPr>
          <p:cNvPr id="5" name="그림 4">
            <a:extLst>
              <a:ext uri="{FF2B5EF4-FFF2-40B4-BE49-F238E27FC236}">
                <a16:creationId xmlns:a16="http://schemas.microsoft.com/office/drawing/2014/main" id="{4E42ECDB-6EEB-4F55-ADFD-6996AD3720BD}"/>
              </a:ext>
            </a:extLst>
          </p:cNvPr>
          <p:cNvPicPr>
            <a:picLocks noChangeAspect="1"/>
          </p:cNvPicPr>
          <p:nvPr/>
        </p:nvPicPr>
        <p:blipFill>
          <a:blip r:embed="rId4"/>
          <a:stretch>
            <a:fillRect/>
          </a:stretch>
        </p:blipFill>
        <p:spPr>
          <a:xfrm>
            <a:off x="6371403" y="537867"/>
            <a:ext cx="5560538" cy="4741765"/>
          </a:xfrm>
          <a:prstGeom prst="rect">
            <a:avLst/>
          </a:prstGeom>
        </p:spPr>
      </p:pic>
      <p:sp>
        <p:nvSpPr>
          <p:cNvPr id="6" name="직사각형 5">
            <a:extLst>
              <a:ext uri="{FF2B5EF4-FFF2-40B4-BE49-F238E27FC236}">
                <a16:creationId xmlns:a16="http://schemas.microsoft.com/office/drawing/2014/main" id="{1F264E0A-44DD-49AA-BD19-5796A893BC36}"/>
              </a:ext>
            </a:extLst>
          </p:cNvPr>
          <p:cNvSpPr/>
          <p:nvPr/>
        </p:nvSpPr>
        <p:spPr>
          <a:xfrm>
            <a:off x="6464769" y="5439920"/>
            <a:ext cx="5560538" cy="954107"/>
          </a:xfrm>
          <a:prstGeom prst="rect">
            <a:avLst/>
          </a:prstGeom>
        </p:spPr>
        <p:txBody>
          <a:bodyPr wrap="square">
            <a:spAutoFit/>
          </a:bodyPr>
          <a:lstStyle/>
          <a:p>
            <a:r>
              <a:rPr lang="en-US" altLang="ko-KR" sz="1400" b="1" dirty="0">
                <a:latin typeface="Microsoft JhengHei" panose="020B0604030504040204" pitchFamily="34" charset="-120"/>
                <a:ea typeface="Microsoft JhengHei" panose="020B0604030504040204" pitchFamily="34" charset="-120"/>
              </a:rPr>
              <a:t>The accuracy of the sleep staging decreased with increasing OSA severity with the accuracy being the highest for individuals without OSA and lowest with individuals having severe OSA.</a:t>
            </a:r>
            <a:endParaRPr lang="ko-KR" altLang="en-US" sz="1400" b="1" dirty="0">
              <a:latin typeface="Microsoft JhengHei" panose="020B0604030504040204" pitchFamily="34" charset="-120"/>
            </a:endParaRPr>
          </a:p>
        </p:txBody>
      </p:sp>
    </p:spTree>
    <p:extLst>
      <p:ext uri="{BB962C8B-B14F-4D97-AF65-F5344CB8AC3E}">
        <p14:creationId xmlns:p14="http://schemas.microsoft.com/office/powerpoint/2010/main" val="709443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Result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33</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B6F9C6E9-5B9E-4B43-AF6F-F969833AC24E}"/>
              </a:ext>
            </a:extLst>
          </p:cNvPr>
          <p:cNvPicPr>
            <a:picLocks noChangeAspect="1"/>
          </p:cNvPicPr>
          <p:nvPr/>
        </p:nvPicPr>
        <p:blipFill>
          <a:blip r:embed="rId3"/>
          <a:stretch>
            <a:fillRect/>
          </a:stretch>
        </p:blipFill>
        <p:spPr>
          <a:xfrm>
            <a:off x="357927" y="2154309"/>
            <a:ext cx="11476139" cy="2549381"/>
          </a:xfrm>
          <a:prstGeom prst="rect">
            <a:avLst/>
          </a:prstGeom>
        </p:spPr>
      </p:pic>
    </p:spTree>
    <p:extLst>
      <p:ext uri="{BB962C8B-B14F-4D97-AF65-F5344CB8AC3E}">
        <p14:creationId xmlns:p14="http://schemas.microsoft.com/office/powerpoint/2010/main" val="607475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Conclusion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endParaRPr lang="en-US" altLang="ko-KR" sz="1600">
              <a:latin typeface="Microsoft JhengHei" panose="020B0604030504040204" pitchFamily="34" charset="-120"/>
              <a:ea typeface="Microsoft JhengHei" panose="020B0604030504040204" pitchFamily="34" charset="-120"/>
            </a:endParaRPr>
          </a:p>
          <a:p>
            <a:pPr marL="0" indent="0">
              <a:buNone/>
            </a:pPr>
            <a:endParaRPr lang="en-US" altLang="ko-KR" sz="1600">
              <a:latin typeface="Microsoft JhengHei" panose="020B0604030504040204" pitchFamily="34" charset="-120"/>
              <a:ea typeface="Microsoft JhengHei" panose="020B0604030504040204" pitchFamily="34" charset="-120"/>
            </a:endParaRPr>
          </a:p>
          <a:p>
            <a:r>
              <a:rPr lang="en-US" altLang="ko-KR" sz="1600">
                <a:latin typeface="Microsoft JhengHei" panose="020B0604030504040204" pitchFamily="34" charset="-120"/>
                <a:ea typeface="Microsoft JhengHei" panose="020B0604030504040204" pitchFamily="34" charset="-120"/>
              </a:rPr>
              <a:t>The </a:t>
            </a:r>
            <a:r>
              <a:rPr lang="en-US" altLang="ko-KR" sz="1600" dirty="0">
                <a:latin typeface="Microsoft JhengHei" panose="020B0604030504040204" pitchFamily="34" charset="-120"/>
                <a:ea typeface="Microsoft JhengHei" panose="020B0604030504040204" pitchFamily="34" charset="-120"/>
              </a:rPr>
              <a:t>proposed deep learning-based </a:t>
            </a:r>
            <a:r>
              <a:rPr lang="en-US" altLang="ko-KR" sz="1600" b="1" dirty="0">
                <a:latin typeface="Microsoft JhengHei" panose="020B0604030504040204" pitchFamily="34" charset="-120"/>
                <a:ea typeface="Microsoft JhengHei" panose="020B0604030504040204" pitchFamily="34" charset="-120"/>
              </a:rPr>
              <a:t>automatic method enables reliable, fast, and accurate sleep staging for suspected OSA patients</a:t>
            </a:r>
            <a:r>
              <a:rPr lang="en-US" altLang="ko-KR" sz="1600" dirty="0">
                <a:latin typeface="Microsoft JhengHei" panose="020B0604030504040204" pitchFamily="34" charset="-120"/>
                <a:ea typeface="Microsoft JhengHei" panose="020B0604030504040204" pitchFamily="34" charset="-120"/>
              </a:rPr>
              <a:t>. </a:t>
            </a:r>
          </a:p>
          <a:p>
            <a:endParaRPr lang="en-US" altLang="ko-KR" sz="1600">
              <a:latin typeface="Microsoft JhengHei" panose="020B0604030504040204" pitchFamily="34" charset="-120"/>
              <a:ea typeface="Microsoft JhengHei" panose="020B0604030504040204" pitchFamily="34" charset="-120"/>
            </a:endParaRPr>
          </a:p>
          <a:p>
            <a:endParaRPr lang="en-US" altLang="ko-KR" sz="1600" dirty="0">
              <a:latin typeface="Microsoft JhengHei" panose="020B0604030504040204" pitchFamily="34" charset="-120"/>
              <a:ea typeface="Microsoft JhengHei" panose="020B0604030504040204" pitchFamily="34" charset="-120"/>
            </a:endParaRPr>
          </a:p>
          <a:p>
            <a:r>
              <a:rPr lang="en-US" altLang="ko-KR" sz="1600" dirty="0">
                <a:latin typeface="Microsoft JhengHei" panose="020B0604030504040204" pitchFamily="34" charset="-120"/>
                <a:ea typeface="Microsoft JhengHei" panose="020B0604030504040204" pitchFamily="34" charset="-120"/>
              </a:rPr>
              <a:t>The accuracy of the sleep staging decreases with increasing OSA severity but with the utilized large clinical dataset, the sleep staging can be conducted for patients suffering from OSA with almost comparable accuracy to individuals without OSA. </a:t>
            </a:r>
          </a:p>
          <a:p>
            <a:endParaRPr lang="en-US" altLang="ko-KR" sz="1600">
              <a:latin typeface="Microsoft JhengHei" panose="020B0604030504040204" pitchFamily="34" charset="-120"/>
              <a:ea typeface="Microsoft JhengHei" panose="020B0604030504040204" pitchFamily="34" charset="-120"/>
            </a:endParaRPr>
          </a:p>
          <a:p>
            <a:endParaRPr lang="en-US" altLang="ko-KR" sz="1600" dirty="0">
              <a:latin typeface="Microsoft JhengHei" panose="020B0604030504040204" pitchFamily="34" charset="-120"/>
              <a:ea typeface="Microsoft JhengHei" panose="020B0604030504040204" pitchFamily="34" charset="-120"/>
            </a:endParaRPr>
          </a:p>
          <a:p>
            <a:r>
              <a:rPr lang="en-US" altLang="ko-KR" sz="1600" dirty="0">
                <a:latin typeface="Microsoft JhengHei" panose="020B0604030504040204" pitchFamily="34" charset="-120"/>
                <a:ea typeface="Microsoft JhengHei" panose="020B0604030504040204" pitchFamily="34" charset="-120"/>
              </a:rPr>
              <a:t>Practically, automatic sleep staging can be performed as accurately using either a combination of single EEG and EOG signals or using a single frontal EEG channel. </a:t>
            </a:r>
          </a:p>
          <a:p>
            <a:endParaRPr lang="en-US" altLang="ko-KR" sz="1600">
              <a:latin typeface="Microsoft JhengHei" panose="020B0604030504040204" pitchFamily="34" charset="-120"/>
              <a:ea typeface="Microsoft JhengHei" panose="020B0604030504040204" pitchFamily="34" charset="-120"/>
            </a:endParaRPr>
          </a:p>
          <a:p>
            <a:endParaRPr lang="en-US" altLang="ko-KR" sz="1600" dirty="0">
              <a:latin typeface="Microsoft JhengHei" panose="020B0604030504040204" pitchFamily="34" charset="-120"/>
              <a:ea typeface="Microsoft JhengHei" panose="020B0604030504040204" pitchFamily="34" charset="-120"/>
            </a:endParaRPr>
          </a:p>
          <a:p>
            <a:r>
              <a:rPr lang="en-US" altLang="ko-KR" sz="1600" dirty="0">
                <a:latin typeface="Microsoft JhengHei" panose="020B0604030504040204" pitchFamily="34" charset="-120"/>
                <a:ea typeface="Microsoft JhengHei" panose="020B0604030504040204" pitchFamily="34" charset="-120"/>
              </a:rPr>
              <a:t>The single channel approach could enable a cost-efficient, simple, and accurate sleep staging in OSA diagnostics.</a:t>
            </a:r>
            <a:endParaRPr lang="en-US" altLang="ko-KR" sz="16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34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39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2" y="10160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SLEEPNET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4993963"/>
          </a:xfrm>
        </p:spPr>
        <p:txBody>
          <a:bodyPr>
            <a:normAutofit/>
          </a:bodyPr>
          <a:lstStyle/>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We propose a specialized clinical decision support tool, SLEEPNET.</a:t>
            </a:r>
          </a:p>
          <a:p>
            <a:endParaRPr lang="en-US" altLang="ko-KR" sz="1800" dirty="0">
              <a:latin typeface="Microsoft JhengHei" panose="020B0604030504040204" pitchFamily="34" charset="-120"/>
              <a:cs typeface="Calibri Light" panose="020F0302020204030204" pitchFamily="34" charset="0"/>
            </a:endParaRPr>
          </a:p>
          <a:p>
            <a:r>
              <a:rPr lang="en-US" altLang="ko-KR" sz="1800" dirty="0" err="1">
                <a:latin typeface="Microsoft JhengHei" panose="020B0604030504040204" pitchFamily="34" charset="-120"/>
                <a:cs typeface="Calibri Light" panose="020F0302020204030204" pitchFamily="34" charset="0"/>
              </a:rPr>
              <a:t>SleepNet</a:t>
            </a:r>
            <a:r>
              <a:rPr lang="en-US" altLang="ko-KR" sz="1800" dirty="0">
                <a:latin typeface="Microsoft JhengHei" panose="020B0604030504040204" pitchFamily="34" charset="-120"/>
                <a:cs typeface="Calibri Light" panose="020F0302020204030204" pitchFamily="34" charset="0"/>
              </a:rPr>
              <a:t> uses </a:t>
            </a:r>
            <a:r>
              <a:rPr lang="en-US" altLang="ko-KR" sz="1800" b="1" dirty="0">
                <a:latin typeface="Microsoft JhengHei" panose="020B0604030504040204" pitchFamily="34" charset="-120"/>
                <a:cs typeface="Calibri Light" panose="020F0302020204030204" pitchFamily="34" charset="0"/>
              </a:rPr>
              <a:t>expert-defined features to represent each 30-sec interval</a:t>
            </a:r>
            <a:r>
              <a:rPr lang="en-US" altLang="ko-KR" sz="1800" dirty="0">
                <a:latin typeface="Microsoft JhengHei" panose="020B0604030504040204" pitchFamily="34" charset="-120"/>
                <a:cs typeface="Calibri Light" panose="020F0302020204030204" pitchFamily="34" charset="0"/>
              </a:rPr>
              <a:t> and learns to annotate EEG using a </a:t>
            </a:r>
            <a:r>
              <a:rPr lang="en-US" altLang="ko-KR" sz="1800" b="1" dirty="0">
                <a:latin typeface="Microsoft JhengHei" panose="020B0604030504040204" pitchFamily="34" charset="-120"/>
                <a:cs typeface="Calibri Light" panose="020F0302020204030204" pitchFamily="34" charset="0"/>
              </a:rPr>
              <a:t>RNN</a:t>
            </a:r>
          </a:p>
          <a:p>
            <a:endParaRPr lang="en-US" altLang="ko-KR" sz="1800" b="1" dirty="0">
              <a:latin typeface="Microsoft JhengHei" panose="020B0604030504040204" pitchFamily="34" charset="-120"/>
              <a:cs typeface="Calibri Light" panose="020F0302020204030204" pitchFamily="34" charset="0"/>
            </a:endParaRPr>
          </a:p>
          <a:p>
            <a:r>
              <a:rPr lang="en-US" altLang="ko-KR" sz="1800" dirty="0">
                <a:latin typeface="Microsoft JhengHei" panose="020B0604030504040204" pitchFamily="34" charset="-120"/>
                <a:cs typeface="Calibri Light" panose="020F0302020204030204" pitchFamily="34" charset="0"/>
              </a:rPr>
              <a:t>PSGs containing about eight hours of data per patient (9000 for training and 1000 for testing).</a:t>
            </a:r>
          </a:p>
          <a:p>
            <a:endParaRPr lang="en-US" altLang="ko-KR" sz="1800" dirty="0">
              <a:latin typeface="Microsoft JhengHei" panose="020B0604030504040204" pitchFamily="34" charset="-120"/>
              <a:cs typeface="Calibri Light" panose="020F0302020204030204" pitchFamily="34" charset="0"/>
            </a:endParaRPr>
          </a:p>
          <a:p>
            <a:r>
              <a:rPr lang="en-US" altLang="ko-KR" sz="1800" dirty="0" err="1">
                <a:latin typeface="Microsoft JhengHei" panose="020B0604030504040204" pitchFamily="34" charset="-120"/>
                <a:cs typeface="Calibri Light" panose="020F0302020204030204" pitchFamily="34" charset="0"/>
              </a:rPr>
              <a:t>Schaltenbrand</a:t>
            </a:r>
            <a:r>
              <a:rPr lang="en-US" altLang="ko-KR" sz="1800" dirty="0">
                <a:latin typeface="Microsoft JhengHei" panose="020B0604030504040204" pitchFamily="34" charset="-120"/>
                <a:cs typeface="Calibri Light" panose="020F0302020204030204" pitchFamily="34" charset="0"/>
              </a:rPr>
              <a:t> et al. have applied neural networks. (1996)</a:t>
            </a:r>
          </a:p>
          <a:p>
            <a:pPr marL="0" indent="0">
              <a:buNone/>
            </a:pPr>
            <a:r>
              <a:rPr lang="en-US" altLang="ko-KR" sz="1800" dirty="0">
                <a:latin typeface="Microsoft JhengHei" panose="020B0604030504040204" pitchFamily="34" charset="-120"/>
                <a:cs typeface="Calibri Light" panose="020F0302020204030204" pitchFamily="34" charset="0"/>
              </a:rPr>
              <a:t>+ </a:t>
            </a:r>
            <a:r>
              <a:rPr lang="en-US" altLang="ko-KR" sz="1800" dirty="0">
                <a:latin typeface="Microsoft JhengHei" panose="020B0604030504040204" pitchFamily="34" charset="-120"/>
                <a:cs typeface="Calibri Light" panose="020F0302020204030204" pitchFamily="34" charset="0"/>
                <a:hlinkClick r:id="rId2"/>
              </a:rPr>
              <a:t>http://citeseerx.ist.psu.edu/viewdoc/download?doi=10.1.1.325.4283&amp;rep=rep1&amp;type=pdf</a:t>
            </a:r>
            <a:endParaRPr lang="en-US" altLang="ko-KR" sz="1800" dirty="0">
              <a:latin typeface="Microsoft JhengHei" panose="020B0604030504040204" pitchFamily="34" charset="-120"/>
              <a:cs typeface="Calibri Light" panose="020F0302020204030204" pitchFamily="34" charset="0"/>
            </a:endParaRPr>
          </a:p>
          <a:p>
            <a:endParaRPr lang="en-US" altLang="ko-KR" sz="1800" dirty="0">
              <a:latin typeface="Microsoft JhengHei" panose="020B0604030504040204" pitchFamily="34" charset="-120"/>
              <a:cs typeface="Calibri Light" panose="020F0302020204030204" pitchFamily="34" charset="0"/>
            </a:endParaRPr>
          </a:p>
          <a:p>
            <a:endParaRPr lang="en-US" altLang="ko-KR" sz="1800" dirty="0">
              <a:latin typeface="Microsoft JhengHei" panose="020B0604030504040204" pitchFamily="34" charset="-120"/>
              <a:cs typeface="Calibri Light" panose="020F0302020204030204" pitchFamily="34" charset="0"/>
            </a:endParaRPr>
          </a:p>
          <a:p>
            <a:endParaRPr lang="en-US" altLang="ko-KR" sz="1800" b="1" dirty="0">
              <a:latin typeface="Microsoft JhengHei" panose="020B0604030504040204" pitchFamily="34" charset="-120"/>
              <a:cs typeface="Calibri Light" panose="020F0302020204030204" pitchFamily="34" charset="0"/>
            </a:endParaRPr>
          </a:p>
          <a:p>
            <a:endParaRPr lang="en-US" altLang="ko-KR" sz="1800" dirty="0">
              <a:latin typeface="Microsoft JhengHei" panose="020B0604030504040204" pitchFamily="34" charset="-120"/>
              <a:cs typeface="Calibri Light" panose="020F0302020204030204" pitchFamily="34" charset="0"/>
            </a:endParaRPr>
          </a:p>
          <a:p>
            <a:endParaRPr lang="ko-KR" altLang="en-US" sz="1800" dirty="0">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4</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24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cs typeface="Calibri Light" panose="020F0302020204030204" pitchFamily="34" charset="0"/>
              </a:rPr>
              <a:t>Signal to Image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en-US" altLang="ko-KR" sz="1800" dirty="0"/>
              <a:t>Recently, a method was proposed to learn an EEG representation by converting the signal into an image using the location of electrodes and applying deep a CNN to the image (</a:t>
            </a:r>
            <a:r>
              <a:rPr lang="en-US" altLang="ko-KR" sz="1800" dirty="0" err="1"/>
              <a:t>Bashivan</a:t>
            </a:r>
            <a:r>
              <a:rPr lang="en-US" altLang="ko-KR" sz="1800" dirty="0"/>
              <a:t> et al., 2015).</a:t>
            </a:r>
          </a:p>
          <a:p>
            <a:pPr marL="0" indent="0">
              <a:buNone/>
            </a:pPr>
            <a:r>
              <a:rPr lang="en-US" altLang="ko-KR" sz="1800" dirty="0">
                <a:latin typeface="Microsoft JhengHei" panose="020B0604030504040204" pitchFamily="34" charset="-120"/>
                <a:cs typeface="Calibri Light" panose="020F0302020204030204" pitchFamily="34" charset="0"/>
              </a:rPr>
              <a:t>+ </a:t>
            </a:r>
            <a:r>
              <a:rPr lang="en-US" altLang="ko-KR" sz="1800" dirty="0">
                <a:latin typeface="Microsoft JhengHei" panose="020B0604030504040204" pitchFamily="34" charset="-120"/>
                <a:cs typeface="Calibri Light" panose="020F0302020204030204" pitchFamily="34" charset="0"/>
                <a:hlinkClick r:id="rId2"/>
              </a:rPr>
              <a:t>https://arxiv.org/pdf/1511.06448.pdf</a:t>
            </a:r>
            <a:endParaRPr lang="en-US" altLang="ko-KR" sz="1800" dirty="0">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5</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F9AE7823-30F7-4DEA-994C-9ACEB391CAF6}"/>
              </a:ext>
            </a:extLst>
          </p:cNvPr>
          <p:cNvPicPr>
            <a:picLocks noChangeAspect="1"/>
          </p:cNvPicPr>
          <p:nvPr/>
        </p:nvPicPr>
        <p:blipFill>
          <a:blip r:embed="rId4"/>
          <a:stretch>
            <a:fillRect/>
          </a:stretch>
        </p:blipFill>
        <p:spPr>
          <a:xfrm>
            <a:off x="1453565" y="1699731"/>
            <a:ext cx="9284863" cy="4508122"/>
          </a:xfrm>
          <a:prstGeom prst="rect">
            <a:avLst/>
          </a:prstGeom>
        </p:spPr>
      </p:pic>
    </p:spTree>
    <p:extLst>
      <p:ext uri="{BB962C8B-B14F-4D97-AF65-F5344CB8AC3E}">
        <p14:creationId xmlns:p14="http://schemas.microsoft.com/office/powerpoint/2010/main" val="270679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SLEEPNET</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6</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14DA83B9-08C8-4D81-A7F6-D9681BDFF942}"/>
              </a:ext>
            </a:extLst>
          </p:cNvPr>
          <p:cNvPicPr>
            <a:picLocks noChangeAspect="1"/>
          </p:cNvPicPr>
          <p:nvPr/>
        </p:nvPicPr>
        <p:blipFill rotWithShape="1">
          <a:blip r:embed="rId3"/>
          <a:srcRect b="42851"/>
          <a:stretch/>
        </p:blipFill>
        <p:spPr>
          <a:xfrm>
            <a:off x="218245" y="830957"/>
            <a:ext cx="11755510" cy="5196086"/>
          </a:xfrm>
          <a:prstGeom prst="rect">
            <a:avLst/>
          </a:prstGeom>
        </p:spPr>
      </p:pic>
    </p:spTree>
    <p:extLst>
      <p:ext uri="{BB962C8B-B14F-4D97-AF65-F5344CB8AC3E}">
        <p14:creationId xmlns:p14="http://schemas.microsoft.com/office/powerpoint/2010/main" val="69292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Training Module</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7</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6D0C32B6-AEFF-4F6B-BB54-6CE4548D7E6E}"/>
              </a:ext>
            </a:extLst>
          </p:cNvPr>
          <p:cNvPicPr>
            <a:picLocks noChangeAspect="1"/>
          </p:cNvPicPr>
          <p:nvPr/>
        </p:nvPicPr>
        <p:blipFill rotWithShape="1">
          <a:blip r:embed="rId3"/>
          <a:srcRect b="42851"/>
          <a:stretch/>
        </p:blipFill>
        <p:spPr>
          <a:xfrm>
            <a:off x="218245" y="830957"/>
            <a:ext cx="11755510" cy="5196086"/>
          </a:xfrm>
          <a:prstGeom prst="rect">
            <a:avLst/>
          </a:prstGeom>
        </p:spPr>
      </p:pic>
      <p:sp>
        <p:nvSpPr>
          <p:cNvPr id="4" name="직사각형 3">
            <a:extLst>
              <a:ext uri="{FF2B5EF4-FFF2-40B4-BE49-F238E27FC236}">
                <a16:creationId xmlns:a16="http://schemas.microsoft.com/office/drawing/2014/main" id="{4F0D8A3C-A27C-43C3-8FF6-5BCDC0CEA3BF}"/>
              </a:ext>
            </a:extLst>
          </p:cNvPr>
          <p:cNvSpPr/>
          <p:nvPr/>
        </p:nvSpPr>
        <p:spPr>
          <a:xfrm>
            <a:off x="302004" y="897622"/>
            <a:ext cx="7239699" cy="407705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1307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EEG</a:t>
            </a:r>
            <a:r>
              <a:rPr lang="ko-KR" altLang="en-US"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 </a:t>
            </a:r>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Data</a:t>
            </a:r>
            <a:r>
              <a:rPr lang="ko-KR" altLang="en-US"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 </a:t>
            </a:r>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and</a:t>
            </a:r>
            <a:r>
              <a:rPr lang="ko-KR" altLang="en-US"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 </a:t>
            </a:r>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Notations</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2FD663AC-7E01-40D2-99F9-14ECCB913AAC}"/>
                  </a:ext>
                </a:extLst>
              </p:cNvPr>
              <p:cNvSpPr>
                <a:spLocks noGrp="1"/>
              </p:cNvSpPr>
              <p:nvPr>
                <p:ph idx="1"/>
              </p:nvPr>
            </p:nvSpPr>
            <p:spPr>
              <a:xfrm>
                <a:off x="-1" y="509215"/>
                <a:ext cx="12191999" cy="5916752"/>
              </a:xfrm>
            </p:spPr>
            <p:txBody>
              <a:bodyPr>
                <a:normAutofit/>
              </a:bodyPr>
              <a:lstStyle/>
              <a:p>
                <a:r>
                  <a:rPr lang="en-US" altLang="ko-KR" sz="1800" b="1" dirty="0">
                    <a:latin typeface="Microsoft JhengHei" panose="020B0604030504040204" pitchFamily="34" charset="-120"/>
                    <a:ea typeface="Microsoft JhengHei" panose="020B0604030504040204" pitchFamily="34" charset="-120"/>
                    <a:cs typeface="Calibri Light" panose="020F0302020204030204" pitchFamily="34" charset="0"/>
                  </a:rPr>
                  <a:t>6 channels </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F3, F4, C3, C4, O1, O2</a:t>
                </a:r>
              </a:p>
              <a:p>
                <a:r>
                  <a:rPr lang="en-US" altLang="ko-KR" sz="1800" b="1" dirty="0">
                    <a:latin typeface="Microsoft JhengHei" panose="020B0604030504040204" pitchFamily="34" charset="-120"/>
                    <a:ea typeface="Microsoft JhengHei" panose="020B0604030504040204" pitchFamily="34" charset="-120"/>
                    <a:cs typeface="Calibri Light" panose="020F0302020204030204" pitchFamily="34" charset="0"/>
                  </a:rPr>
                  <a:t>5 stages </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Wake, N1, N2, N3, REM</a:t>
                </a:r>
              </a:p>
              <a:p>
                <a:r>
                  <a:rPr lang="en-US" altLang="ko-KR" sz="1800" b="1" dirty="0">
                    <a:latin typeface="Microsoft JhengHei" panose="020B0604030504040204" pitchFamily="34" charset="-120"/>
                    <a:ea typeface="Microsoft JhengHei" panose="020B0604030504040204" pitchFamily="34" charset="-120"/>
                    <a:cs typeface="Calibri Light" panose="020F0302020204030204" pitchFamily="34" charset="0"/>
                  </a:rPr>
                  <a:t>Epoch</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 30 second</a:t>
                </a:r>
              </a:p>
              <a:p>
                <a14:m>
                  <m:oMath xmlns:m="http://schemas.openxmlformats.org/officeDocument/2006/math">
                    <m:sSub>
                      <m:sSubPr>
                        <m:ctrlP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ctrlPr>
                      </m:sSubPr>
                      <m:e>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𝑛</m:t>
                        </m:r>
                      </m:e>
                      <m:sub>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𝑖</m:t>
                        </m:r>
                      </m:sub>
                    </m:sSub>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m:t>
                    </m:r>
                    <m:f>
                      <m:fPr>
                        <m:ctrlP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ctrlPr>
                      </m:fPr>
                      <m:num>
                        <m:sSub>
                          <m:sSubPr>
                            <m:ctrlP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ctrlPr>
                          </m:sSubPr>
                          <m:e>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𝑁</m:t>
                            </m:r>
                          </m:e>
                          <m:sub>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𝑖</m:t>
                            </m:r>
                          </m:sub>
                        </m:sSub>
                      </m:num>
                      <m:den>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200×30</m:t>
                        </m:r>
                      </m:den>
                    </m:f>
                    <m:r>
                      <a:rPr lang="en-US" altLang="ko-KR" sz="1800" b="0" i="1" smtClean="0">
                        <a:latin typeface="Cambria Math" panose="02040503050406030204" pitchFamily="18" charset="0"/>
                        <a:ea typeface="Microsoft JhengHei" panose="020B0604030504040204" pitchFamily="34" charset="-120"/>
                        <a:cs typeface="Calibri Light" panose="020F0302020204030204" pitchFamily="34" charset="0"/>
                      </a:rPr>
                      <m:t>)</m:t>
                    </m:r>
                  </m:oMath>
                </a14:m>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 is the number of 30 seconds windows in the entire recording.(</a:t>
                </a:r>
                <a:r>
                  <a:rPr lang="en-US" altLang="ko-KR" sz="1800" b="1" dirty="0">
                    <a:latin typeface="Microsoft JhengHei" panose="020B0604030504040204" pitchFamily="34" charset="-120"/>
                    <a:ea typeface="Microsoft JhengHei" panose="020B0604030504040204" pitchFamily="34" charset="-120"/>
                    <a:cs typeface="Calibri Light" panose="020F0302020204030204" pitchFamily="34" charset="0"/>
                  </a:rPr>
                  <a:t>number of windows</a:t>
                </a:r>
                <a:r>
                  <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rPr>
                  <a:t>)</a:t>
                </a:r>
              </a:p>
              <a:p>
                <a:endParaRPr lang="en-US" altLang="ko-KR" sz="1800" dirty="0">
                  <a:latin typeface="Microsoft JhengHei" panose="020B0604030504040204" pitchFamily="34" charset="-120"/>
                  <a:ea typeface="Microsoft JhengHei" panose="020B0604030504040204" pitchFamily="34" charset="-120"/>
                  <a:cs typeface="Calibri Light" panose="020F0302020204030204" pitchFamily="34" charset="0"/>
                </a:endParaRPr>
              </a:p>
            </p:txBody>
          </p:sp>
        </mc:Choice>
        <mc:Fallback xmlns="">
          <p:sp>
            <p:nvSpPr>
              <p:cNvPr id="3" name="내용 개체 틀 2">
                <a:extLst>
                  <a:ext uri="{FF2B5EF4-FFF2-40B4-BE49-F238E27FC236}">
                    <a16:creationId xmlns:a16="http://schemas.microsoft.com/office/drawing/2014/main" id="{2FD663AC-7E01-40D2-99F9-14ECCB913AAC}"/>
                  </a:ext>
                </a:extLst>
              </p:cNvPr>
              <p:cNvSpPr>
                <a:spLocks noGrp="1" noRot="1" noChangeAspect="1" noMove="1" noResize="1" noEditPoints="1" noAdjustHandles="1" noChangeArrowheads="1" noChangeShapeType="1" noTextEdit="1"/>
              </p:cNvSpPr>
              <p:nvPr>
                <p:ph idx="1"/>
              </p:nvPr>
            </p:nvSpPr>
            <p:spPr>
              <a:xfrm>
                <a:off x="-1" y="509215"/>
                <a:ext cx="12191999" cy="5916752"/>
              </a:xfrm>
              <a:blipFill>
                <a:blip r:embed="rId2"/>
                <a:stretch>
                  <a:fillRect l="-300" t="-1031"/>
                </a:stretch>
              </a:blipFill>
            </p:spPr>
            <p:txBody>
              <a:bodyPr/>
              <a:lstStyle/>
              <a:p>
                <a:r>
                  <a:rPr lang="ko-KR" altLang="en-US">
                    <a:noFill/>
                  </a:rPr>
                  <a:t> </a:t>
                </a:r>
              </a:p>
            </p:txBody>
          </p:sp>
        </mc:Fallback>
      </mc:AlternateContent>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8</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4" name="그림 3">
            <a:extLst>
              <a:ext uri="{FF2B5EF4-FFF2-40B4-BE49-F238E27FC236}">
                <a16:creationId xmlns:a16="http://schemas.microsoft.com/office/drawing/2014/main" id="{AE14593B-3F2F-4B9C-BA69-5A30E17D92DB}"/>
              </a:ext>
            </a:extLst>
          </p:cNvPr>
          <p:cNvPicPr>
            <a:picLocks noChangeAspect="1"/>
          </p:cNvPicPr>
          <p:nvPr/>
        </p:nvPicPr>
        <p:blipFill>
          <a:blip r:embed="rId4"/>
          <a:stretch>
            <a:fillRect/>
          </a:stretch>
        </p:blipFill>
        <p:spPr>
          <a:xfrm>
            <a:off x="2166934" y="2877205"/>
            <a:ext cx="7858125" cy="3133725"/>
          </a:xfrm>
          <a:prstGeom prst="rect">
            <a:avLst/>
          </a:prstGeom>
        </p:spPr>
      </p:pic>
    </p:spTree>
    <p:extLst>
      <p:ext uri="{BB962C8B-B14F-4D97-AF65-F5344CB8AC3E}">
        <p14:creationId xmlns:p14="http://schemas.microsoft.com/office/powerpoint/2010/main" val="352512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AF7F64-8884-43D7-A527-32F39957D448}"/>
              </a:ext>
            </a:extLst>
          </p:cNvPr>
          <p:cNvSpPr>
            <a:spLocks noGrp="1"/>
          </p:cNvSpPr>
          <p:nvPr>
            <p:ph type="title"/>
          </p:nvPr>
        </p:nvSpPr>
        <p:spPr>
          <a:xfrm>
            <a:off x="1" y="0"/>
            <a:ext cx="12191998" cy="509215"/>
          </a:xfrm>
        </p:spPr>
        <p:txBody>
          <a:bodyPr>
            <a:noAutofit/>
          </a:bodyPr>
          <a:lstStyle/>
          <a:p>
            <a:r>
              <a:rPr lang="en-US" altLang="ko-KR" sz="2800" b="1" dirty="0">
                <a:solidFill>
                  <a:srgbClr val="0066B3"/>
                </a:solidFill>
                <a:latin typeface="Microsoft JhengHei" panose="020B0604030504040204" pitchFamily="34" charset="-120"/>
                <a:ea typeface="Microsoft JhengHei" panose="020B0604030504040204" pitchFamily="34" charset="-120"/>
                <a:cs typeface="Calibri Light" panose="020F0302020204030204" pitchFamily="34" charset="0"/>
              </a:rPr>
              <a:t>Feature Extraction</a:t>
            </a:r>
            <a:endParaRPr lang="ko-KR" altLang="en-US" sz="2800" b="1" dirty="0">
              <a:solidFill>
                <a:srgbClr val="0066B3"/>
              </a:solidFill>
              <a:latin typeface="Microsoft JhengHei" panose="020B0604030504040204" pitchFamily="34" charset="-120"/>
              <a:cs typeface="Calibri Light" panose="020F0302020204030204" pitchFamily="34" charset="0"/>
            </a:endParaRPr>
          </a:p>
        </p:txBody>
      </p:sp>
      <p:sp>
        <p:nvSpPr>
          <p:cNvPr id="7" name="날짜 개체 틀 6">
            <a:extLst>
              <a:ext uri="{FF2B5EF4-FFF2-40B4-BE49-F238E27FC236}">
                <a16:creationId xmlns:a16="http://schemas.microsoft.com/office/drawing/2014/main" id="{3A5ABEE3-594E-4B4E-B742-B9559831185B}"/>
              </a:ext>
            </a:extLst>
          </p:cNvPr>
          <p:cNvSpPr>
            <a:spLocks noGrp="1"/>
          </p:cNvSpPr>
          <p:nvPr>
            <p:ph type="dt" sz="half" idx="10"/>
          </p:nvPr>
        </p:nvSpPr>
        <p:spPr>
          <a:xfrm>
            <a:off x="0" y="6554315"/>
            <a:ext cx="4038599" cy="303685"/>
          </a:xfrm>
          <a:solidFill>
            <a:srgbClr val="0066B3"/>
          </a:solidFill>
          <a:ln>
            <a:noFill/>
          </a:ln>
        </p:spPr>
        <p:txBody>
          <a:bodyPr/>
          <a:lstStyle/>
          <a:p>
            <a:r>
              <a:rPr lang="en-US" altLang="ko-KR" sz="900" b="1" dirty="0" err="1">
                <a:solidFill>
                  <a:schemeClr val="bg1"/>
                </a:solidFill>
                <a:latin typeface="Microsoft JhengHei" panose="020B0604030504040204" pitchFamily="34" charset="-120"/>
                <a:ea typeface="Microsoft JhengHei" panose="020B0604030504040204" pitchFamily="34" charset="-120"/>
              </a:rPr>
              <a:t>Jaemin</a:t>
            </a:r>
            <a:r>
              <a:rPr lang="en-US" altLang="ko-KR" sz="900" b="1" dirty="0">
                <a:solidFill>
                  <a:schemeClr val="bg1"/>
                </a:solidFill>
                <a:latin typeface="Microsoft JhengHei" panose="020B0604030504040204" pitchFamily="34" charset="-120"/>
                <a:ea typeface="Microsoft JhengHei" panose="020B0604030504040204" pitchFamily="34" charset="-120"/>
              </a:rPr>
              <a:t> </a:t>
            </a:r>
            <a:r>
              <a:rPr lang="en-US" altLang="ko-KR" sz="900" b="1" dirty="0" err="1">
                <a:solidFill>
                  <a:schemeClr val="bg1"/>
                </a:solidFill>
                <a:latin typeface="Microsoft JhengHei" panose="020B0604030504040204" pitchFamily="34" charset="-120"/>
                <a:ea typeface="Microsoft JhengHei" panose="020B0604030504040204" pitchFamily="34" charset="-120"/>
              </a:rPr>
              <a:t>Jeong</a:t>
            </a:r>
            <a:endParaRPr lang="ko-KR" altLang="en-US" sz="900" b="1" dirty="0">
              <a:solidFill>
                <a:schemeClr val="bg1"/>
              </a:solidFill>
              <a:latin typeface="Microsoft JhengHei" panose="020B0604030504040204" pitchFamily="34" charset="-120"/>
            </a:endParaRPr>
          </a:p>
        </p:txBody>
      </p:sp>
      <p:sp>
        <p:nvSpPr>
          <p:cNvPr id="8" name="바닥글 개체 틀 7">
            <a:extLst>
              <a:ext uri="{FF2B5EF4-FFF2-40B4-BE49-F238E27FC236}">
                <a16:creationId xmlns:a16="http://schemas.microsoft.com/office/drawing/2014/main" id="{CD674BA0-F4F6-4576-A578-617569182EEB}"/>
              </a:ext>
            </a:extLst>
          </p:cNvPr>
          <p:cNvSpPr>
            <a:spLocks noGrp="1"/>
          </p:cNvSpPr>
          <p:nvPr>
            <p:ph type="ftr" sz="quarter" idx="11"/>
          </p:nvPr>
        </p:nvSpPr>
        <p:spPr>
          <a:xfrm>
            <a:off x="4038597" y="6554315"/>
            <a:ext cx="4114800" cy="303685"/>
          </a:xfrm>
          <a:solidFill>
            <a:srgbClr val="0066B3"/>
          </a:solidFill>
          <a:ln>
            <a:noFill/>
          </a:ln>
        </p:spPr>
        <p:txBody>
          <a:bodyPr/>
          <a:lstStyle/>
          <a:p>
            <a:r>
              <a:rPr lang="en-US" altLang="ko-KR" sz="900" b="1" dirty="0">
                <a:solidFill>
                  <a:schemeClr val="bg1"/>
                </a:solidFill>
                <a:latin typeface="Microsoft JhengHei" panose="020B0604030504040204" pitchFamily="34" charset="-120"/>
                <a:ea typeface="Microsoft JhengHei" panose="020B0604030504040204" pitchFamily="34" charset="-120"/>
              </a:rPr>
              <a:t>Seminar</a:t>
            </a:r>
          </a:p>
          <a:p>
            <a:r>
              <a:rPr lang="en-US" altLang="ko-KR" sz="900" b="1" dirty="0">
                <a:solidFill>
                  <a:schemeClr val="bg1"/>
                </a:solidFill>
                <a:latin typeface="Microsoft JhengHei" panose="020B0604030504040204" pitchFamily="34" charset="-120"/>
                <a:ea typeface="Microsoft JhengHei" panose="020B0604030504040204" pitchFamily="34" charset="-120"/>
              </a:rPr>
              <a:t>(</a:t>
            </a:r>
            <a:r>
              <a:rPr lang="ko-KR" altLang="en-US" sz="900" b="1" dirty="0">
                <a:solidFill>
                  <a:schemeClr val="bg1"/>
                </a:solidFill>
                <a:latin typeface="Microsoft JhengHei" panose="020B0604030504040204" pitchFamily="34" charset="-120"/>
              </a:rPr>
              <a:t>세미나</a:t>
            </a:r>
            <a:r>
              <a:rPr lang="en-US" altLang="ko-KR" sz="900" b="1" dirty="0">
                <a:solidFill>
                  <a:schemeClr val="bg1"/>
                </a:solidFill>
                <a:latin typeface="Microsoft JhengHei" panose="020B0604030504040204" pitchFamily="34" charset="-120"/>
                <a:ea typeface="Microsoft JhengHei" panose="020B0604030504040204" pitchFamily="34" charset="-120"/>
              </a:rPr>
              <a:t>)</a:t>
            </a:r>
            <a:endParaRPr lang="ko-KR" altLang="en-US" sz="900" b="1" dirty="0">
              <a:solidFill>
                <a:schemeClr val="bg1"/>
              </a:solidFill>
              <a:latin typeface="Microsoft JhengHei" panose="020B0604030504040204" pitchFamily="34" charset="-120"/>
            </a:endParaRPr>
          </a:p>
        </p:txBody>
      </p:sp>
      <p:sp>
        <p:nvSpPr>
          <p:cNvPr id="9" name="슬라이드 번호 개체 틀 8">
            <a:extLst>
              <a:ext uri="{FF2B5EF4-FFF2-40B4-BE49-F238E27FC236}">
                <a16:creationId xmlns:a16="http://schemas.microsoft.com/office/drawing/2014/main" id="{A8C5A698-0A88-4D3B-AA6B-6C70CBCF85A0}"/>
              </a:ext>
            </a:extLst>
          </p:cNvPr>
          <p:cNvSpPr>
            <a:spLocks noGrp="1"/>
          </p:cNvSpPr>
          <p:nvPr>
            <p:ph type="sldNum" sz="quarter" idx="12"/>
          </p:nvPr>
        </p:nvSpPr>
        <p:spPr>
          <a:xfrm>
            <a:off x="8153398" y="6554315"/>
            <a:ext cx="4038598" cy="303685"/>
          </a:xfrm>
          <a:solidFill>
            <a:srgbClr val="0066B3"/>
          </a:solidFill>
          <a:ln>
            <a:noFill/>
          </a:ln>
        </p:spPr>
        <p:txBody>
          <a:bodyPr/>
          <a:lstStyle/>
          <a:p>
            <a:fld id="{0A570ED9-8B4C-4028-AEB1-AC169DE65863}" type="slidenum">
              <a:rPr lang="ko-KR" altLang="en-US" sz="900" b="1" smtClean="0">
                <a:solidFill>
                  <a:schemeClr val="bg1"/>
                </a:solidFill>
                <a:latin typeface="Microsoft JhengHei" panose="020B0604030504040204" pitchFamily="34" charset="-120"/>
              </a:rPr>
              <a:t>9</a:t>
            </a:fld>
            <a:endParaRPr lang="ko-KR" altLang="en-US" sz="900" b="1" dirty="0">
              <a:solidFill>
                <a:schemeClr val="bg1"/>
              </a:solidFill>
              <a:latin typeface="Microsoft JhengHei" panose="020B0604030504040204" pitchFamily="34" charset="-120"/>
            </a:endParaRPr>
          </a:p>
        </p:txBody>
      </p:sp>
      <p:pic>
        <p:nvPicPr>
          <p:cNvPr id="1026" name="Picture 2" descr="엠블렘 A 타입 이미지">
            <a:extLst>
              <a:ext uri="{FF2B5EF4-FFF2-40B4-BE49-F238E27FC236}">
                <a16:creationId xmlns:a16="http://schemas.microsoft.com/office/drawing/2014/main" id="{92BF80AC-81FA-4517-9DB8-A0BF75F6C6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00" r="19920"/>
          <a:stretch/>
        </p:blipFill>
        <p:spPr bwMode="auto">
          <a:xfrm>
            <a:off x="11671883" y="0"/>
            <a:ext cx="520117" cy="509215"/>
          </a:xfrm>
          <a:prstGeom prst="rect">
            <a:avLst/>
          </a:prstGeom>
          <a:noFill/>
          <a:extLst>
            <a:ext uri="{909E8E84-426E-40DD-AFC4-6F175D3DCCD1}">
              <a14:hiddenFill xmlns:a14="http://schemas.microsoft.com/office/drawing/2010/main">
                <a:solidFill>
                  <a:srgbClr val="FFFFFF"/>
                </a:solidFill>
              </a14:hiddenFill>
            </a:ext>
          </a:extLst>
        </p:spPr>
      </p:pic>
      <p:pic>
        <p:nvPicPr>
          <p:cNvPr id="10" name="그림 9">
            <a:extLst>
              <a:ext uri="{FF2B5EF4-FFF2-40B4-BE49-F238E27FC236}">
                <a16:creationId xmlns:a16="http://schemas.microsoft.com/office/drawing/2014/main" id="{92DF0ED6-EC1A-44F8-BD07-2A1ABE69D55F}"/>
              </a:ext>
            </a:extLst>
          </p:cNvPr>
          <p:cNvPicPr>
            <a:picLocks noChangeAspect="1"/>
          </p:cNvPicPr>
          <p:nvPr/>
        </p:nvPicPr>
        <p:blipFill rotWithShape="1">
          <a:blip r:embed="rId3"/>
          <a:srcRect t="55932"/>
          <a:stretch/>
        </p:blipFill>
        <p:spPr>
          <a:xfrm>
            <a:off x="321263" y="1437462"/>
            <a:ext cx="11686179" cy="3983075"/>
          </a:xfrm>
          <a:prstGeom prst="rect">
            <a:avLst/>
          </a:prstGeom>
        </p:spPr>
      </p:pic>
    </p:spTree>
    <p:extLst>
      <p:ext uri="{BB962C8B-B14F-4D97-AF65-F5344CB8AC3E}">
        <p14:creationId xmlns:p14="http://schemas.microsoft.com/office/powerpoint/2010/main" val="390212122"/>
      </p:ext>
    </p:extLst>
  </p:cSld>
  <p:clrMapOvr>
    <a:masterClrMapping/>
  </p:clrMapOvr>
</p:sld>
</file>

<file path=ppt/theme/theme1.xml><?xml version="1.0" encoding="utf-8"?>
<a:theme xmlns:a="http://schemas.openxmlformats.org/drawingml/2006/main" name="테마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테마1" id="{76D08527-9240-46F0-B286-F1ACE58529CF}" vid="{B5171CF1-16A1-4356-81C2-5FF4AF0A0DD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2197</TotalTime>
  <Words>1933</Words>
  <Application>Microsoft Office PowerPoint</Application>
  <PresentationFormat>와이드스크린</PresentationFormat>
  <Paragraphs>319</Paragraphs>
  <Slides>34</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34</vt:i4>
      </vt:variant>
    </vt:vector>
  </HeadingPairs>
  <TitlesOfParts>
    <vt:vector size="39" baseType="lpstr">
      <vt:lpstr>Microsoft JhengHei</vt:lpstr>
      <vt:lpstr>맑은 고딕</vt:lpstr>
      <vt:lpstr>Arial</vt:lpstr>
      <vt:lpstr>Cambria Math</vt:lpstr>
      <vt:lpstr>테마1</vt:lpstr>
      <vt:lpstr>SLEEPNET</vt:lpstr>
      <vt:lpstr>Voca</vt:lpstr>
      <vt:lpstr>SLEEPNET</vt:lpstr>
      <vt:lpstr>SLEEPNET</vt:lpstr>
      <vt:lpstr>Signal to Image</vt:lpstr>
      <vt:lpstr>SLEEPNET</vt:lpstr>
      <vt:lpstr>Training Module</vt:lpstr>
      <vt:lpstr>EEG Data and Notations</vt:lpstr>
      <vt:lpstr>Feature Extraction</vt:lpstr>
      <vt:lpstr>SPECTROGRAM</vt:lpstr>
      <vt:lpstr>SPECTROGRAM - MTSA</vt:lpstr>
      <vt:lpstr>EXPERT DEFINED FEATURES</vt:lpstr>
      <vt:lpstr>EXPERT DEFINED FEATURES</vt:lpstr>
      <vt:lpstr>Classification in SLEEPNET</vt:lpstr>
      <vt:lpstr>Evaluation</vt:lpstr>
      <vt:lpstr>Classification Methods</vt:lpstr>
      <vt:lpstr>Perfomance</vt:lpstr>
      <vt:lpstr>Cohen's Kappa</vt:lpstr>
      <vt:lpstr>Automated multi-model deep neural network for sleep stage scoring with unfiltered clinical data</vt:lpstr>
      <vt:lpstr>Datasets</vt:lpstr>
      <vt:lpstr>Model</vt:lpstr>
      <vt:lpstr>Result</vt:lpstr>
      <vt:lpstr>Dicussion</vt:lpstr>
      <vt:lpstr>Dicussion</vt:lpstr>
      <vt:lpstr>Conclusion</vt:lpstr>
      <vt:lpstr>Accurate Deep Learning-Based Sleep Staging in a Clinical Population With Suspected Obstructive Sleep Apnea</vt:lpstr>
      <vt:lpstr>Abstract</vt:lpstr>
      <vt:lpstr>Intro</vt:lpstr>
      <vt:lpstr>PowerPoint 프레젠테이션</vt:lpstr>
      <vt:lpstr>Model</vt:lpstr>
      <vt:lpstr>Result</vt:lpstr>
      <vt:lpstr>Result</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 재민</dc:creator>
  <cp:lastModifiedBy>정재민</cp:lastModifiedBy>
  <cp:revision>128</cp:revision>
  <dcterms:created xsi:type="dcterms:W3CDTF">2020-10-17T07:04:56Z</dcterms:created>
  <dcterms:modified xsi:type="dcterms:W3CDTF">2020-10-20T04:41:04Z</dcterms:modified>
</cp:coreProperties>
</file>