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63" r:id="rId5"/>
    <p:sldId id="264" r:id="rId6"/>
    <p:sldId id="260" r:id="rId7"/>
    <p:sldId id="266" r:id="rId8"/>
    <p:sldId id="265" r:id="rId9"/>
    <p:sldId id="267" r:id="rId10"/>
    <p:sldId id="294" r:id="rId11"/>
    <p:sldId id="268" r:id="rId12"/>
    <p:sldId id="270" r:id="rId13"/>
    <p:sldId id="271" r:id="rId14"/>
    <p:sldId id="274" r:id="rId15"/>
    <p:sldId id="275" r:id="rId16"/>
    <p:sldId id="272" r:id="rId17"/>
    <p:sldId id="295" r:id="rId18"/>
    <p:sldId id="276" r:id="rId19"/>
    <p:sldId id="269" r:id="rId20"/>
    <p:sldId id="277" r:id="rId21"/>
    <p:sldId id="278" r:id="rId22"/>
    <p:sldId id="279" r:id="rId23"/>
    <p:sldId id="280" r:id="rId24"/>
    <p:sldId id="281" r:id="rId25"/>
    <p:sldId id="282" r:id="rId26"/>
    <p:sldId id="285" r:id="rId27"/>
    <p:sldId id="283" r:id="rId28"/>
    <p:sldId id="286" r:id="rId29"/>
    <p:sldId id="292" r:id="rId30"/>
    <p:sldId id="293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45971-1B49-45CB-995C-73DABB506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0900D9-3FF6-4262-95B1-8CCF81B4C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0E155C-04DF-41B4-80C7-C16712A30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4A08-134B-4D72-BD13-8DEE5F98B141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5DA42A-F572-4C91-9F19-43E6809C1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560BDA-ED43-45FE-9EF1-5966C981D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7527-5874-482F-8EE7-D6FFE88363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242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50F74-BA1D-4B27-A265-0DDC469A1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376FA7-14FD-406C-9374-97E264CF2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608038-0965-46D3-BD81-E339BAD07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4A08-134B-4D72-BD13-8DEE5F98B141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A53237-44F4-4B59-B6CE-4F243F8CF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52FB14-C212-4B96-B931-804A475F9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7527-5874-482F-8EE7-D6FFE88363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98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4FF0132-EE68-4051-B9C0-8C9417860C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D5B92D-A2E9-48B2-85DE-C6378FFAA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1A651-ECBA-4EAB-B6B2-BC8C2EB15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4A08-134B-4D72-BD13-8DEE5F98B141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2C4DDD-8843-420F-825E-FC296A951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ABB79E-FAC1-4A90-989B-0CE715837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7527-5874-482F-8EE7-D6FFE88363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832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AAE70-6A6A-474B-B7D8-B54034107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0C87D7-6AEF-4171-BDFE-8AE1B9479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3CC380-37A9-4901-929B-6BFE6B079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4A08-134B-4D72-BD13-8DEE5F98B141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1136F3-5570-4AD7-B9A4-A8D7F1A13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9AB7D3-D619-4CCD-BF99-08E5DA0BD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7527-5874-482F-8EE7-D6FFE88363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37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465F6-8F7F-4BF3-9C94-1FFA7B163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FEA8B5-E9C2-453E-86CA-F421A5007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9C571A-56A2-4F7B-9249-9E1AEC3FF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4A08-134B-4D72-BD13-8DEE5F98B141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1EEA6E-EE0E-41A1-8066-D0C86EB43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27069E-6CB6-4F46-8361-20221DF66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7527-5874-482F-8EE7-D6FFE88363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520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9FB8CD-70FA-42B1-9FCE-27A0A7CAD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EAC54E-8382-4621-A321-DCC52C32BE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3B75E4-845D-4A0F-8264-8FAC1D0DF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7BBD9-CEEE-4883-BD45-38BD36847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4A08-134B-4D72-BD13-8DEE5F98B141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EF1BB1-97F5-4065-97F3-23F205C8A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53AAB8-8D25-41BC-9AF9-B033D7471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7527-5874-482F-8EE7-D6FFE88363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229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1302C-69AF-443D-A8D7-D061653DA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4E388C-E634-4C32-8FB7-69231C508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1CFD08-733E-4592-BF1B-8F3C1286C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494271-B26B-4F66-AA7A-082CD014F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34BE8E9-EB9D-419F-8357-CDB9DA895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FA8FD8-9A2E-418F-88D3-9BF6BFC6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4A08-134B-4D72-BD13-8DEE5F98B141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A0569E-4EDE-45C2-942B-67BF36FA7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F04E56-B111-48D7-86A7-72963E600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7527-5874-482F-8EE7-D6FFE88363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354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5A8301-5992-4189-A068-ACF219B54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466D18-9CC3-41BD-A68B-A067B01B3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4A08-134B-4D72-BD13-8DEE5F98B141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3C14A7-9D14-4B9C-A742-D7F68CEF3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20B921-3D95-425A-8A4E-BBFAC1C2E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7527-5874-482F-8EE7-D6FFE88363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78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9A0C63-FC8F-4132-9210-61B2FE64D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4A08-134B-4D72-BD13-8DEE5F98B141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B89F70-C3DA-41DA-A926-E514247EF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01BAD7-E518-4ECD-A50B-E5EA0F131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7527-5874-482F-8EE7-D6FFE88363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418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FD9E9-C073-49B4-AD1D-517519BF5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00B824-7934-44D3-8E0E-FA6FC5F84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77ADE8-CBFD-4C96-85A6-28D1A041C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05FFB9-5FDD-4D28-933C-6861E6108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4A08-134B-4D72-BD13-8DEE5F98B141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941B07-A0B5-4CE5-B2FE-0AF2D1CF0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4B51CA-9312-4934-BE14-D44930F8B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7527-5874-482F-8EE7-D6FFE88363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08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C39A25-CB17-48F7-B86E-47E2819CF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CCE7FD-113D-4918-A94A-B6A1BD7C31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848DBE-0BEA-4DF1-BDC1-DEDDF3632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8D3786-C1FF-46FE-8EA4-7F7035552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4A08-134B-4D72-BD13-8DEE5F98B141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9F4391-07B4-4D8F-9BD2-5A40AB76D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687850-D2F5-4195-A21F-1AA407F7A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7527-5874-482F-8EE7-D6FFE88363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626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BDFD12-C5F4-4D60-8355-3D3A6F59E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02BB51-76A7-46B8-9AB5-4D0E23D90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9B14EA-5E5D-43A5-9AE2-362FF47FD4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94A08-134B-4D72-BD13-8DEE5F98B141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AB2F63-D9B9-442A-A1C9-F6E62D77F4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A65D15-1E9E-4AAB-BB4E-261A19B54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B7527-5874-482F-8EE7-D6FFE88363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20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6CA600-2AA2-4670-8D53-7630F48865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/>
              <a:t>Optimizer Function</a:t>
            </a:r>
            <a:endParaRPr lang="ko-KR" altLang="en-US" sz="3600" b="1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F0B888-1760-4B8C-80D8-6AB7976EF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33256"/>
            <a:ext cx="9144000" cy="424543"/>
          </a:xfrm>
        </p:spPr>
        <p:txBody>
          <a:bodyPr/>
          <a:lstStyle/>
          <a:p>
            <a:r>
              <a:rPr lang="en-US" altLang="ko-KR" b="1"/>
              <a:t>Jaemin Jeong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566820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6CA600-2AA2-4670-8D53-7630F48865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/>
              <a:t>Decoupled Weight Decay Regulatization</a:t>
            </a:r>
            <a:br>
              <a:rPr lang="en-US" altLang="ko-KR" sz="3600" b="1"/>
            </a:br>
            <a:r>
              <a:rPr lang="en-US" altLang="ko-KR" sz="3600" b="1"/>
              <a:t>(AdamW)</a:t>
            </a:r>
            <a:br>
              <a:rPr lang="en-US" altLang="ko-KR" sz="3600" b="1"/>
            </a:br>
            <a:br>
              <a:rPr lang="en-US" altLang="ko-KR" sz="3600" b="1"/>
            </a:br>
            <a:r>
              <a:rPr lang="en-US" altLang="ko-KR" sz="3600" b="1"/>
              <a:t>ICLR 2019</a:t>
            </a:r>
            <a:endParaRPr lang="ko-KR" altLang="en-US" sz="3600" b="1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F0B888-1760-4B8C-80D8-6AB7976EF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33256"/>
            <a:ext cx="9144000" cy="424543"/>
          </a:xfrm>
        </p:spPr>
        <p:txBody>
          <a:bodyPr/>
          <a:lstStyle/>
          <a:p>
            <a:r>
              <a:rPr lang="en-US" altLang="ko-KR" b="1"/>
              <a:t>Jaemin Jeong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771942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F7F64-8884-43D7-A527-32F39957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8" cy="509215"/>
          </a:xfrm>
        </p:spPr>
        <p:txBody>
          <a:bodyPr>
            <a:noAutofit/>
          </a:bodyPr>
          <a:lstStyle/>
          <a:p>
            <a:r>
              <a:rPr lang="en-US" altLang="ko-KR" sz="2800" b="1">
                <a:solidFill>
                  <a:srgbClr val="0066B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alibri Light" panose="020F0302020204030204" pitchFamily="34" charset="0"/>
              </a:rPr>
              <a:t>Introduction</a:t>
            </a:r>
            <a:endParaRPr lang="ko-KR" altLang="en-US" sz="2800" b="1" dirty="0">
              <a:solidFill>
                <a:srgbClr val="0066B3"/>
              </a:solidFill>
              <a:latin typeface="Microsoft JhengHei" panose="020B0604030504040204" pitchFamily="34" charset="-120"/>
              <a:cs typeface="Calibri Light" panose="020F0302020204030204" pitchFamily="34" charset="0"/>
            </a:endParaRP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5ABEE3-594E-4B4E-B742-B9559831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4315"/>
            <a:ext cx="4038599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Jaemin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Jeong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674BA0-F4F6-4576-A578-61756918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7" y="6554315"/>
            <a:ext cx="4114800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Seminar</a:t>
            </a:r>
          </a:p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ko-KR" altLang="en-US" sz="900" b="1" dirty="0">
                <a:solidFill>
                  <a:schemeClr val="bg1"/>
                </a:solidFill>
                <a:latin typeface="Microsoft JhengHei" panose="020B0604030504040204" pitchFamily="34" charset="-120"/>
              </a:rPr>
              <a:t>세미나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C5A698-0A88-4D3B-AA6B-6C70CBCF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398" y="6554315"/>
            <a:ext cx="4038598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fld id="{0A570ED9-8B4C-4028-AEB1-AC169DE65863}" type="slidenum">
              <a:rPr lang="ko-KR" altLang="en-US" sz="900" b="1" smtClean="0">
                <a:solidFill>
                  <a:schemeClr val="bg1"/>
                </a:solidFill>
                <a:latin typeface="Microsoft JhengHei" panose="020B0604030504040204" pitchFamily="34" charset="-120"/>
              </a:rPr>
              <a:t>11</a:t>
            </a:fld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pic>
        <p:nvPicPr>
          <p:cNvPr id="1026" name="Picture 2" descr="엠블렘 A 타입 이미지">
            <a:extLst>
              <a:ext uri="{FF2B5EF4-FFF2-40B4-BE49-F238E27FC236}">
                <a16:creationId xmlns:a16="http://schemas.microsoft.com/office/drawing/2014/main" id="{92BF80AC-81FA-4517-9DB8-A0BF75F6C6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r="19920"/>
          <a:stretch/>
        </p:blipFill>
        <p:spPr bwMode="auto">
          <a:xfrm>
            <a:off x="11671883" y="0"/>
            <a:ext cx="520117" cy="50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B18EC4C-AD45-4432-960A-8F4C1E46B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03895"/>
            <a:ext cx="12191999" cy="4151876"/>
          </a:xfrm>
        </p:spPr>
        <p:txBody>
          <a:bodyPr>
            <a:normAutofit/>
          </a:bodyPr>
          <a:lstStyle/>
          <a:p>
            <a:r>
              <a:rPr lang="en-US" altLang="ko-KR" sz="24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L2 regularization and weight decay are not identical.</a:t>
            </a:r>
          </a:p>
          <a:p>
            <a:endParaRPr lang="en-US" altLang="ko-K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4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L2 regularization is not effective in Adam.</a:t>
            </a:r>
          </a:p>
          <a:p>
            <a:endParaRPr lang="en-US" altLang="ko-KR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 decay is equally effective in both SGD and Adam. </a:t>
            </a:r>
          </a:p>
          <a:p>
            <a:endParaRPr lang="en-US" altLang="ko-KR" sz="2400" b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4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 weight decay depends on the total number of batch passes/weight updates.</a:t>
            </a:r>
          </a:p>
          <a:p>
            <a:endParaRPr lang="en-US" altLang="ko-KR" sz="2400" b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Adam can substantially benefit from a scheduled learning rate multiplier.</a:t>
            </a:r>
          </a:p>
        </p:txBody>
      </p:sp>
    </p:spTree>
    <p:extLst>
      <p:ext uri="{BB962C8B-B14F-4D97-AF65-F5344CB8AC3E}">
        <p14:creationId xmlns:p14="http://schemas.microsoft.com/office/powerpoint/2010/main" val="668849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F7F64-8884-43D7-A527-32F39957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8" cy="509215"/>
          </a:xfrm>
        </p:spPr>
        <p:txBody>
          <a:bodyPr>
            <a:noAutofit/>
          </a:bodyPr>
          <a:lstStyle/>
          <a:p>
            <a:r>
              <a:rPr lang="en-US" altLang="ko-KR" sz="2800" b="1">
                <a:solidFill>
                  <a:srgbClr val="0066B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alibri Light" panose="020F0302020204030204" pitchFamily="34" charset="0"/>
              </a:rPr>
              <a:t>L2 regularization</a:t>
            </a:r>
            <a:endParaRPr lang="ko-KR" altLang="en-US" sz="2800" b="1" dirty="0">
              <a:solidFill>
                <a:srgbClr val="0066B3"/>
              </a:solidFill>
              <a:latin typeface="Microsoft JhengHei" panose="020B0604030504040204" pitchFamily="34" charset="-120"/>
              <a:cs typeface="Calibri Light" panose="020F0302020204030204" pitchFamily="34" charset="0"/>
            </a:endParaRP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5ABEE3-594E-4B4E-B742-B9559831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4315"/>
            <a:ext cx="4038599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Jaemin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Jeong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674BA0-F4F6-4576-A578-61756918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7" y="6554315"/>
            <a:ext cx="4114800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Seminar</a:t>
            </a:r>
          </a:p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ko-KR" altLang="en-US" sz="900" b="1" dirty="0">
                <a:solidFill>
                  <a:schemeClr val="bg1"/>
                </a:solidFill>
                <a:latin typeface="Microsoft JhengHei" panose="020B0604030504040204" pitchFamily="34" charset="-120"/>
              </a:rPr>
              <a:t>세미나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C5A698-0A88-4D3B-AA6B-6C70CBCF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398" y="6554315"/>
            <a:ext cx="4038598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fld id="{0A570ED9-8B4C-4028-AEB1-AC169DE65863}" type="slidenum">
              <a:rPr lang="ko-KR" altLang="en-US" sz="900" b="1" smtClean="0">
                <a:solidFill>
                  <a:schemeClr val="bg1"/>
                </a:solidFill>
                <a:latin typeface="Microsoft JhengHei" panose="020B0604030504040204" pitchFamily="34" charset="-120"/>
              </a:rPr>
              <a:t>12</a:t>
            </a:fld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pic>
        <p:nvPicPr>
          <p:cNvPr id="1026" name="Picture 2" descr="엠블렘 A 타입 이미지">
            <a:extLst>
              <a:ext uri="{FF2B5EF4-FFF2-40B4-BE49-F238E27FC236}">
                <a16:creationId xmlns:a16="http://schemas.microsoft.com/office/drawing/2014/main" id="{92BF80AC-81FA-4517-9DB8-A0BF75F6C6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r="19920"/>
          <a:stretch/>
        </p:blipFill>
        <p:spPr bwMode="auto">
          <a:xfrm>
            <a:off x="11671883" y="0"/>
            <a:ext cx="520117" cy="50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내용 개체 틀 2">
                <a:extLst>
                  <a:ext uri="{FF2B5EF4-FFF2-40B4-BE49-F238E27FC236}">
                    <a16:creationId xmlns:a16="http://schemas.microsoft.com/office/drawing/2014/main" id="{AB18EC4C-AD45-4432-960A-8F4C1E46BE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22218" y="527703"/>
                <a:ext cx="4947558" cy="114036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𝒓𝒆𝒈</m:t>
                          </m:r>
                        </m:sup>
                      </m:sSubSup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𝜽</m:t>
                          </m:r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𝒕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𝜽</m:t>
                          </m:r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fPr>
                        <m:num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𝝀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𝟐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naryPr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𝒊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𝟐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ko-KR" altLang="en-US" b="1" dirty="0">
                  <a:latin typeface="Microsoft JhengHei" panose="020B0604030504040204" pitchFamily="34" charset="-12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10" name="내용 개체 틀 2">
                <a:extLst>
                  <a:ext uri="{FF2B5EF4-FFF2-40B4-BE49-F238E27FC236}">
                    <a16:creationId xmlns:a16="http://schemas.microsoft.com/office/drawing/2014/main" id="{AB18EC4C-AD45-4432-960A-8F4C1E46BE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22218" y="527703"/>
                <a:ext cx="4947558" cy="114036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figure2">
            <a:extLst>
              <a:ext uri="{FF2B5EF4-FFF2-40B4-BE49-F238E27FC236}">
                <a16:creationId xmlns:a16="http://schemas.microsoft.com/office/drawing/2014/main" id="{58D665DF-FE5E-40F0-A7BB-FEF23D34E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354" y="1855111"/>
            <a:ext cx="9307286" cy="449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931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F7F64-8884-43D7-A527-32F39957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8" cy="509215"/>
          </a:xfrm>
        </p:spPr>
        <p:txBody>
          <a:bodyPr>
            <a:noAutofit/>
          </a:bodyPr>
          <a:lstStyle/>
          <a:p>
            <a:r>
              <a:rPr lang="en-US" altLang="ko-KR" sz="2800" b="1">
                <a:solidFill>
                  <a:srgbClr val="0066B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alibri Light" panose="020F0302020204030204" pitchFamily="34" charset="0"/>
              </a:rPr>
              <a:t>Weight Decay</a:t>
            </a:r>
            <a:endParaRPr lang="ko-KR" altLang="en-US" sz="2800" b="1" dirty="0">
              <a:solidFill>
                <a:srgbClr val="0066B3"/>
              </a:solidFill>
              <a:latin typeface="Microsoft JhengHei" panose="020B0604030504040204" pitchFamily="34" charset="-120"/>
              <a:cs typeface="Calibri Light" panose="020F0302020204030204" pitchFamily="34" charset="0"/>
            </a:endParaRP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5ABEE3-594E-4B4E-B742-B9559831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4315"/>
            <a:ext cx="4038599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Jaemin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Jeong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674BA0-F4F6-4576-A578-61756918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7" y="6554315"/>
            <a:ext cx="4114800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Seminar</a:t>
            </a:r>
          </a:p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ko-KR" altLang="en-US" sz="900" b="1" dirty="0">
                <a:solidFill>
                  <a:schemeClr val="bg1"/>
                </a:solidFill>
                <a:latin typeface="Microsoft JhengHei" panose="020B0604030504040204" pitchFamily="34" charset="-120"/>
              </a:rPr>
              <a:t>세미나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C5A698-0A88-4D3B-AA6B-6C70CBCF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398" y="6554315"/>
            <a:ext cx="4038598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fld id="{0A570ED9-8B4C-4028-AEB1-AC169DE65863}" type="slidenum">
              <a:rPr lang="ko-KR" altLang="en-US" sz="900" b="1" smtClean="0">
                <a:solidFill>
                  <a:schemeClr val="bg1"/>
                </a:solidFill>
                <a:latin typeface="Microsoft JhengHei" panose="020B0604030504040204" pitchFamily="34" charset="-120"/>
              </a:rPr>
              <a:t>13</a:t>
            </a:fld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pic>
        <p:nvPicPr>
          <p:cNvPr id="1026" name="Picture 2" descr="엠블렘 A 타입 이미지">
            <a:extLst>
              <a:ext uri="{FF2B5EF4-FFF2-40B4-BE49-F238E27FC236}">
                <a16:creationId xmlns:a16="http://schemas.microsoft.com/office/drawing/2014/main" id="{92BF80AC-81FA-4517-9DB8-A0BF75F6C6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r="19920"/>
          <a:stretch/>
        </p:blipFill>
        <p:spPr bwMode="auto">
          <a:xfrm>
            <a:off x="11671883" y="0"/>
            <a:ext cx="520117" cy="50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내용 개체 틀 2">
                <a:extLst>
                  <a:ext uri="{FF2B5EF4-FFF2-40B4-BE49-F238E27FC236}">
                    <a16:creationId xmlns:a16="http://schemas.microsoft.com/office/drawing/2014/main" id="{AB18EC4C-AD45-4432-960A-8F4C1E46BE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89511" y="2620735"/>
                <a:ext cx="5812972" cy="161653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altLang="ko-KR" sz="32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ko-KR" sz="32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𝒕</m:t>
                          </m:r>
                          <m:r>
                            <a:rPr lang="en-US" altLang="ko-KR" sz="32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+</m:t>
                          </m:r>
                          <m:r>
                            <a:rPr lang="en-US" altLang="ko-KR" sz="32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32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32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altLang="ko-KR" sz="32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ko-KR" sz="32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32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 −</m:t>
                      </m:r>
                      <m:r>
                        <a:rPr lang="en-US" altLang="ko-KR" sz="32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𝜼</m:t>
                      </m:r>
                      <m:r>
                        <a:rPr lang="ko-KR" altLang="en-US" sz="32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𝛁</m:t>
                      </m:r>
                      <m:sSub>
                        <m:sSubPr>
                          <m:ctrlPr>
                            <a:rPr lang="en-US" altLang="ko-KR" sz="32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altLang="ko-KR" sz="32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ko-KR" sz="32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32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32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altLang="ko-KR" sz="32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ko-KR" sz="32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32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)</m:t>
                      </m:r>
                    </m:oMath>
                  </m:oMathPara>
                </a14:m>
                <a:endParaRPr lang="en-US" altLang="ko-KR" sz="3200" b="1" dirty="0">
                  <a:latin typeface="Microsoft JhengHei" panose="020B0604030504040204" pitchFamily="34" charset="-12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:endParaRPr lang="en-US" altLang="ko-KR" sz="3200" b="1" i="1">
                  <a:latin typeface="Cambria Math" panose="02040503050406030204" pitchFamily="18" charset="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altLang="ko-KR" sz="32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ko-KR" sz="32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𝒕</m:t>
                          </m:r>
                          <m:r>
                            <a:rPr lang="en-US" altLang="ko-KR" sz="32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+</m:t>
                          </m:r>
                          <m:r>
                            <a:rPr lang="en-US" altLang="ko-KR" sz="32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32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en-US" altLang="ko-KR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𝟏</m:t>
                          </m:r>
                          <m:r>
                            <a:rPr lang="en-US" altLang="ko-KR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−</m:t>
                          </m:r>
                          <m:r>
                            <a:rPr lang="en-US" altLang="ko-KR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𝝀</m:t>
                          </m:r>
                        </m:e>
                      </m:d>
                      <m:sSub>
                        <m:sSubPr>
                          <m:ctrlPr>
                            <a:rPr lang="en-US" altLang="ko-KR" sz="32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altLang="ko-KR" sz="32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ko-KR" sz="32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32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−</m:t>
                      </m:r>
                      <m:r>
                        <a:rPr lang="en-US" altLang="ko-KR" sz="32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𝜼</m:t>
                      </m:r>
                      <m:r>
                        <a:rPr lang="ko-KR" altLang="en-US" sz="32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𝛁</m:t>
                      </m:r>
                      <m:sSub>
                        <m:sSubPr>
                          <m:ctrlPr>
                            <a:rPr lang="en-US" altLang="ko-KR" sz="32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altLang="ko-KR" sz="32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ko-KR" sz="32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32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32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altLang="ko-KR" sz="32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ko-KR" sz="32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32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)</m:t>
                      </m:r>
                    </m:oMath>
                  </m:oMathPara>
                </a14:m>
                <a:endParaRPr lang="ko-KR" altLang="en-US" sz="3200" b="1" dirty="0">
                  <a:latin typeface="Microsoft JhengHei" panose="020B0604030504040204" pitchFamily="34" charset="-12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10" name="내용 개체 틀 2">
                <a:extLst>
                  <a:ext uri="{FF2B5EF4-FFF2-40B4-BE49-F238E27FC236}">
                    <a16:creationId xmlns:a16="http://schemas.microsoft.com/office/drawing/2014/main" id="{AB18EC4C-AD45-4432-960A-8F4C1E46BE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9511" y="2620735"/>
                <a:ext cx="5812972" cy="161653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1517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5ABEE3-594E-4B4E-B742-B9559831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4315"/>
            <a:ext cx="4038599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Jaemin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Jeong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674BA0-F4F6-4576-A578-61756918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7" y="6554315"/>
            <a:ext cx="4114800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Seminar</a:t>
            </a:r>
          </a:p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ko-KR" altLang="en-US" sz="900" b="1" dirty="0">
                <a:solidFill>
                  <a:schemeClr val="bg1"/>
                </a:solidFill>
                <a:latin typeface="Microsoft JhengHei" panose="020B0604030504040204" pitchFamily="34" charset="-120"/>
              </a:rPr>
              <a:t>세미나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C5A698-0A88-4D3B-AA6B-6C70CBCF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398" y="6554315"/>
            <a:ext cx="4038598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fld id="{0A570ED9-8B4C-4028-AEB1-AC169DE65863}" type="slidenum">
              <a:rPr lang="ko-KR" altLang="en-US" sz="900" b="1" smtClean="0">
                <a:solidFill>
                  <a:schemeClr val="bg1"/>
                </a:solidFill>
                <a:latin typeface="Microsoft JhengHei" panose="020B0604030504040204" pitchFamily="34" charset="-120"/>
              </a:rPr>
              <a:t>14</a:t>
            </a:fld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pic>
        <p:nvPicPr>
          <p:cNvPr id="1026" name="Picture 2" descr="엠블렘 A 타입 이미지">
            <a:extLst>
              <a:ext uri="{FF2B5EF4-FFF2-40B4-BE49-F238E27FC236}">
                <a16:creationId xmlns:a16="http://schemas.microsoft.com/office/drawing/2014/main" id="{92BF80AC-81FA-4517-9DB8-A0BF75F6C6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r="19920"/>
          <a:stretch/>
        </p:blipFill>
        <p:spPr bwMode="auto">
          <a:xfrm>
            <a:off x="11671883" y="0"/>
            <a:ext cx="520117" cy="50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96A884BD-7372-4E2F-A842-6D1265F81BC8}"/>
              </a:ext>
            </a:extLst>
          </p:cNvPr>
          <p:cNvSpPr txBox="1">
            <a:spLocks/>
          </p:cNvSpPr>
          <p:nvPr/>
        </p:nvSpPr>
        <p:spPr>
          <a:xfrm>
            <a:off x="1864175" y="1987867"/>
            <a:ext cx="8689525" cy="722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/>
              <a:t>L2 regularization == Weight Decay ??</a:t>
            </a:r>
            <a:endParaRPr lang="ko-KR" altLang="en-US" sz="3600" b="1"/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2FBAFAFD-706A-4EB3-8AC4-CE3FA9613FC2}"/>
              </a:ext>
            </a:extLst>
          </p:cNvPr>
          <p:cNvSpPr txBox="1">
            <a:spLocks/>
          </p:cNvSpPr>
          <p:nvPr/>
        </p:nvSpPr>
        <p:spPr>
          <a:xfrm>
            <a:off x="5365294" y="3769469"/>
            <a:ext cx="1687286" cy="1045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>
                <a:solidFill>
                  <a:srgbClr val="0070C0"/>
                </a:solidFill>
              </a:rPr>
              <a:t>SGD</a:t>
            </a:r>
          </a:p>
          <a:p>
            <a:r>
              <a:rPr lang="en-US" altLang="ko-KR" b="1">
                <a:solidFill>
                  <a:srgbClr val="FF0000"/>
                </a:solidFill>
              </a:rPr>
              <a:t>Adam</a:t>
            </a:r>
            <a:endParaRPr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276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F7F64-8884-43D7-A527-32F39957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8" cy="509215"/>
          </a:xfrm>
        </p:spPr>
        <p:txBody>
          <a:bodyPr>
            <a:noAutofit/>
          </a:bodyPr>
          <a:lstStyle/>
          <a:p>
            <a:r>
              <a:rPr lang="en-US" altLang="ko-KR" sz="2800" b="1">
                <a:solidFill>
                  <a:srgbClr val="0066B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alibri Light" panose="020F0302020204030204" pitchFamily="34" charset="0"/>
              </a:rPr>
              <a:t>SGD</a:t>
            </a:r>
            <a:endParaRPr lang="ko-KR" altLang="en-US" sz="2800" b="1" dirty="0">
              <a:solidFill>
                <a:srgbClr val="0066B3"/>
              </a:solidFill>
              <a:latin typeface="Microsoft JhengHei" panose="020B0604030504040204" pitchFamily="34" charset="-120"/>
              <a:cs typeface="Calibri Light" panose="020F0302020204030204" pitchFamily="34" charset="0"/>
            </a:endParaRP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5ABEE3-594E-4B4E-B742-B9559831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4315"/>
            <a:ext cx="4038599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Jaemin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Jeong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674BA0-F4F6-4576-A578-61756918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7" y="6554315"/>
            <a:ext cx="4114800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Seminar</a:t>
            </a:r>
          </a:p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ko-KR" altLang="en-US" sz="900" b="1" dirty="0">
                <a:solidFill>
                  <a:schemeClr val="bg1"/>
                </a:solidFill>
                <a:latin typeface="Microsoft JhengHei" panose="020B0604030504040204" pitchFamily="34" charset="-120"/>
              </a:rPr>
              <a:t>세미나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C5A698-0A88-4D3B-AA6B-6C70CBCF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398" y="6554315"/>
            <a:ext cx="4038598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fld id="{0A570ED9-8B4C-4028-AEB1-AC169DE65863}" type="slidenum">
              <a:rPr lang="ko-KR" altLang="en-US" sz="900" b="1" smtClean="0">
                <a:solidFill>
                  <a:schemeClr val="bg1"/>
                </a:solidFill>
                <a:latin typeface="Microsoft JhengHei" panose="020B0604030504040204" pitchFamily="34" charset="-120"/>
              </a:rPr>
              <a:t>15</a:t>
            </a:fld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pic>
        <p:nvPicPr>
          <p:cNvPr id="1026" name="Picture 2" descr="엠블렘 A 타입 이미지">
            <a:extLst>
              <a:ext uri="{FF2B5EF4-FFF2-40B4-BE49-F238E27FC236}">
                <a16:creationId xmlns:a16="http://schemas.microsoft.com/office/drawing/2014/main" id="{92BF80AC-81FA-4517-9DB8-A0BF75F6C6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r="19920"/>
          <a:stretch/>
        </p:blipFill>
        <p:spPr bwMode="auto">
          <a:xfrm>
            <a:off x="11671883" y="0"/>
            <a:ext cx="520117" cy="50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내용 개체 틀 2">
                <a:extLst>
                  <a:ext uri="{FF2B5EF4-FFF2-40B4-BE49-F238E27FC236}">
                    <a16:creationId xmlns:a16="http://schemas.microsoft.com/office/drawing/2014/main" id="{AB18EC4C-AD45-4432-960A-8F4C1E46BE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28297" y="1552804"/>
                <a:ext cx="5335399" cy="37523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𝒕</m:t>
                          </m:r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+</m:t>
                          </m:r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8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18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 −</m:t>
                      </m:r>
                      <m:r>
                        <a:rPr lang="en-US" altLang="ko-KR" sz="1800" b="1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𝜶</m:t>
                      </m:r>
                      <m:r>
                        <a:rPr lang="ko-KR" altLang="en-US" sz="18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𝛁</m:t>
                      </m:r>
                      <m:sSubSup>
                        <m:sSubSup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SupPr>
                        <m:e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𝒓𝒆𝒈</m:t>
                          </m:r>
                        </m:sup>
                      </m:sSubSup>
                      <m:r>
                        <a:rPr lang="en-US" altLang="ko-KR" sz="18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18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)</m:t>
                      </m:r>
                    </m:oMath>
                  </m:oMathPara>
                </a14:m>
                <a:endParaRPr lang="en-US" altLang="ko-KR" sz="1800" b="1" dirty="0">
                  <a:latin typeface="Microsoft JhengHei" panose="020B0604030504040204" pitchFamily="34" charset="-12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:endParaRPr lang="en-US" altLang="ko-KR" sz="1800" b="1" dirty="0">
                  <a:latin typeface="Microsoft JhengHei" panose="020B0604030504040204" pitchFamily="34" charset="-12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1" i="0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𝛁</m:t>
                      </m:r>
                      <m:sSubSup>
                        <m:sSubSup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SupPr>
                        <m:e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𝒓𝒆𝒈</m:t>
                          </m:r>
                        </m:sup>
                      </m:sSubSup>
                      <m:d>
                        <m:d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𝜽</m:t>
                          </m:r>
                        </m:e>
                      </m:d>
                      <m:r>
                        <a:rPr lang="en-US" altLang="ko-KR" sz="18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r>
                        <a:rPr lang="en-US" altLang="ko-KR" sz="1800" b="1" i="0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𝛁</m:t>
                      </m:r>
                      <m:sSub>
                        <m:sSub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𝒕</m:t>
                          </m:r>
                        </m:sub>
                      </m:sSub>
                      <m:d>
                        <m:d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800" b="1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  <m:r>
                        <a:rPr lang="en-US" altLang="ko-KR" sz="18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pPr>
                        <m:e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𝝀</m:t>
                          </m:r>
                        </m:e>
                        <m:sup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altLang="ko-KR" sz="1800" b="1" dirty="0">
                  <a:latin typeface="Microsoft JhengHei" panose="020B0604030504040204" pitchFamily="34" charset="-12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:endParaRPr lang="en-US" altLang="ko-KR" sz="1800" b="1" dirty="0">
                  <a:latin typeface="Microsoft JhengHei" panose="020B0604030504040204" pitchFamily="34" charset="-12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𝒕</m:t>
                          </m:r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+</m:t>
                          </m:r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8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18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 −</m:t>
                      </m:r>
                      <m:r>
                        <a:rPr lang="en-US" altLang="ko-KR" sz="1800" b="1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𝜶</m:t>
                      </m:r>
                      <m:r>
                        <a:rPr lang="en-US" altLang="ko-KR" sz="1800" b="1" i="0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𝛁</m:t>
                      </m:r>
                      <m:sSubSup>
                        <m:sSubSup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SupPr>
                        <m:e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𝒓𝒆𝒈</m:t>
                          </m:r>
                        </m:sup>
                      </m:sSubSup>
                      <m:r>
                        <a:rPr lang="en-US" altLang="ko-KR" sz="18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18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)</m:t>
                      </m:r>
                    </m:oMath>
                  </m:oMathPara>
                </a14:m>
                <a:endParaRPr lang="en-US" altLang="ko-KR" sz="1800" b="1" dirty="0">
                  <a:latin typeface="Microsoft JhengHei" panose="020B0604030504040204" pitchFamily="34" charset="-12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:endParaRPr lang="en-US" altLang="ko-KR" sz="1800" b="1" dirty="0">
                  <a:latin typeface="Microsoft JhengHei" panose="020B0604030504040204" pitchFamily="34" charset="-12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𝒕</m:t>
                          </m:r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+</m:t>
                          </m:r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8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18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 −</m:t>
                      </m:r>
                      <m:r>
                        <a:rPr lang="en-US" altLang="ko-KR" sz="1800" b="1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𝜶</m:t>
                      </m:r>
                      <m:r>
                        <a:rPr lang="en-US" altLang="ko-KR" sz="18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(</m:t>
                      </m:r>
                      <m:r>
                        <a:rPr lang="en-US" altLang="ko-KR" sz="1800" b="1" i="0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𝛁</m:t>
                      </m:r>
                      <m:sSub>
                        <m:sSub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𝒕</m:t>
                          </m:r>
                        </m:sub>
                      </m:sSub>
                      <m:d>
                        <m:d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800" b="1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  <m:r>
                        <a:rPr lang="en-US" altLang="ko-KR" sz="18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pPr>
                        <m:e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𝝀</m:t>
                          </m:r>
                        </m:e>
                        <m:sup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18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)</m:t>
                      </m:r>
                    </m:oMath>
                  </m:oMathPara>
                </a14:m>
                <a:endParaRPr lang="en-US" altLang="ko-KR" sz="1800" b="1" dirty="0">
                  <a:latin typeface="Microsoft JhengHei" panose="020B0604030504040204" pitchFamily="34" charset="-12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:endParaRPr lang="en-US" altLang="ko-KR" sz="1800" b="1" dirty="0">
                  <a:latin typeface="Microsoft JhengHei" panose="020B0604030504040204" pitchFamily="34" charset="-12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𝒕</m:t>
                          </m:r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+</m:t>
                          </m:r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8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𝟏</m:t>
                          </m:r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 −</m:t>
                          </m:r>
                          <m:r>
                            <a:rPr lang="en-US" altLang="ko-KR" sz="1800" b="1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𝜶</m:t>
                          </m:r>
                          <m:sSup>
                            <m:sSupPr>
                              <m:ctrlPr>
                                <a:rPr lang="en-US" altLang="ko-KR" sz="1800" b="1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𝝀</m:t>
                              </m:r>
                            </m:e>
                            <m:sup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18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 −</m:t>
                      </m:r>
                      <m:r>
                        <a:rPr lang="en-US" altLang="ko-KR" sz="1800" b="1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𝜶</m:t>
                      </m:r>
                      <m:r>
                        <a:rPr lang="en-US" altLang="ko-KR" sz="1800" b="1" i="0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𝛁</m:t>
                      </m:r>
                      <m:sSub>
                        <m:sSub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18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18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)</m:t>
                      </m:r>
                    </m:oMath>
                  </m:oMathPara>
                </a14:m>
                <a:endParaRPr lang="en-US" altLang="ko-KR" sz="1800" b="1" dirty="0">
                  <a:latin typeface="Microsoft JhengHei" panose="020B0604030504040204" pitchFamily="34" charset="-12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:endParaRPr lang="en-US" altLang="ko-KR" sz="1800" b="1" dirty="0">
                  <a:latin typeface="Microsoft JhengHei" panose="020B0604030504040204" pitchFamily="34" charset="-12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pPr>
                        <m:e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𝝀</m:t>
                          </m:r>
                        </m:e>
                        <m:sup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18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fPr>
                        <m:num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𝝀</m:t>
                          </m:r>
                        </m:num>
                        <m:den>
                          <m:r>
                            <a:rPr lang="en-US" altLang="ko-KR" sz="1800" b="1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𝜶</m:t>
                          </m:r>
                        </m:den>
                      </m:f>
                      <m:r>
                        <a:rPr lang="en-US" altLang="ko-KR" sz="1800" b="1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(</m:t>
                      </m:r>
                      <m:r>
                        <a:rPr lang="en-US" altLang="ko-KR" sz="1800" b="1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𝒘𝒆𝒊𝒈𝒉𝒕</m:t>
                      </m:r>
                      <m:r>
                        <a:rPr lang="en-US" altLang="ko-KR" sz="1800" b="1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 </m:t>
                      </m:r>
                      <m:r>
                        <a:rPr lang="en-US" altLang="ko-KR" sz="1800" b="1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𝒅𝒆𝒄𝒂𝒚</m:t>
                      </m:r>
                      <m:r>
                        <a:rPr lang="en-US" altLang="ko-KR" sz="1800" b="1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==</m:t>
                      </m:r>
                      <m:r>
                        <a:rPr lang="en-US" altLang="ko-KR" sz="1800" b="1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𝑳</m:t>
                      </m:r>
                      <m:r>
                        <a:rPr lang="en-US" altLang="ko-KR" sz="1800" b="1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𝟐</m:t>
                      </m:r>
                      <m:r>
                        <a:rPr lang="en-US" altLang="ko-KR" sz="1800" b="1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 </m:t>
                      </m:r>
                      <m:r>
                        <a:rPr lang="en-US" altLang="ko-KR" sz="1800" b="1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𝒓𝒆𝒈𝒖𝒍𝒂𝒓𝒊𝒛𝒂𝒕𝒊𝒐𝒏</m:t>
                      </m:r>
                      <m:r>
                        <a:rPr lang="en-US" altLang="ko-KR" sz="18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)</m:t>
                      </m:r>
                    </m:oMath>
                  </m:oMathPara>
                </a14:m>
                <a:endParaRPr lang="en-US" altLang="ko-KR" sz="1800" b="1" dirty="0">
                  <a:latin typeface="Microsoft JhengHei" panose="020B0604030504040204" pitchFamily="34" charset="-12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10" name="내용 개체 틀 2">
                <a:extLst>
                  <a:ext uri="{FF2B5EF4-FFF2-40B4-BE49-F238E27FC236}">
                    <a16:creationId xmlns:a16="http://schemas.microsoft.com/office/drawing/2014/main" id="{AB18EC4C-AD45-4432-960A-8F4C1E46BE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8297" y="1552804"/>
                <a:ext cx="5335399" cy="375239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060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F7F64-8884-43D7-A527-32F39957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8" cy="509215"/>
          </a:xfrm>
        </p:spPr>
        <p:txBody>
          <a:bodyPr>
            <a:noAutofit/>
          </a:bodyPr>
          <a:lstStyle/>
          <a:p>
            <a:r>
              <a:rPr lang="en-US" altLang="ko-KR" sz="2800" b="1">
                <a:solidFill>
                  <a:srgbClr val="0066B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alibri Light" panose="020F0302020204030204" pitchFamily="34" charset="0"/>
              </a:rPr>
              <a:t>SGD</a:t>
            </a:r>
            <a:endParaRPr lang="ko-KR" altLang="en-US" sz="2800" b="1" dirty="0">
              <a:solidFill>
                <a:srgbClr val="0066B3"/>
              </a:solidFill>
              <a:latin typeface="Microsoft JhengHei" panose="020B0604030504040204" pitchFamily="34" charset="-120"/>
              <a:cs typeface="Calibri Light" panose="020F0302020204030204" pitchFamily="34" charset="0"/>
            </a:endParaRP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5ABEE3-594E-4B4E-B742-B9559831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4315"/>
            <a:ext cx="4038599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Jaemin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Jeong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674BA0-F4F6-4576-A578-61756918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7" y="6554315"/>
            <a:ext cx="4114800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Seminar</a:t>
            </a:r>
          </a:p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ko-KR" altLang="en-US" sz="900" b="1" dirty="0">
                <a:solidFill>
                  <a:schemeClr val="bg1"/>
                </a:solidFill>
                <a:latin typeface="Microsoft JhengHei" panose="020B0604030504040204" pitchFamily="34" charset="-120"/>
              </a:rPr>
              <a:t>세미나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C5A698-0A88-4D3B-AA6B-6C70CBCF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398" y="6554315"/>
            <a:ext cx="4038598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fld id="{0A570ED9-8B4C-4028-AEB1-AC169DE65863}" type="slidenum">
              <a:rPr lang="ko-KR" altLang="en-US" sz="900" b="1" smtClean="0">
                <a:solidFill>
                  <a:schemeClr val="bg1"/>
                </a:solidFill>
                <a:latin typeface="Microsoft JhengHei" panose="020B0604030504040204" pitchFamily="34" charset="-120"/>
              </a:rPr>
              <a:t>16</a:t>
            </a:fld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pic>
        <p:nvPicPr>
          <p:cNvPr id="1026" name="Picture 2" descr="엠블렘 A 타입 이미지">
            <a:extLst>
              <a:ext uri="{FF2B5EF4-FFF2-40B4-BE49-F238E27FC236}">
                <a16:creationId xmlns:a16="http://schemas.microsoft.com/office/drawing/2014/main" id="{92BF80AC-81FA-4517-9DB8-A0BF75F6C6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r="19920"/>
          <a:stretch/>
        </p:blipFill>
        <p:spPr bwMode="auto">
          <a:xfrm>
            <a:off x="11671883" y="0"/>
            <a:ext cx="520117" cy="50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32A048F0-4D18-46D2-B703-B71E897F4F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1250" y="1113120"/>
            <a:ext cx="10629494" cy="463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601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F7F64-8884-43D7-A527-32F39957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8" cy="509215"/>
          </a:xfrm>
        </p:spPr>
        <p:txBody>
          <a:bodyPr>
            <a:noAutofit/>
          </a:bodyPr>
          <a:lstStyle/>
          <a:p>
            <a:r>
              <a:rPr lang="en-US" altLang="ko-KR" sz="2800" b="1">
                <a:solidFill>
                  <a:srgbClr val="0066B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alibri Light" panose="020F0302020204030204" pitchFamily="34" charset="0"/>
              </a:rPr>
              <a:t>Adam</a:t>
            </a:r>
            <a:endParaRPr lang="ko-KR" altLang="en-US" sz="2800" b="1" dirty="0">
              <a:solidFill>
                <a:srgbClr val="0066B3"/>
              </a:solidFill>
              <a:latin typeface="Microsoft JhengHei" panose="020B0604030504040204" pitchFamily="34" charset="-120"/>
              <a:cs typeface="Calibri Light" panose="020F0302020204030204" pitchFamily="34" charset="0"/>
            </a:endParaRP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5ABEE3-594E-4B4E-B742-B9559831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4315"/>
            <a:ext cx="4038599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Jaemin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Jeong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674BA0-F4F6-4576-A578-61756918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7" y="6554315"/>
            <a:ext cx="4114800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Seminar</a:t>
            </a:r>
          </a:p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ko-KR" altLang="en-US" sz="900" b="1" dirty="0">
                <a:solidFill>
                  <a:schemeClr val="bg1"/>
                </a:solidFill>
                <a:latin typeface="Microsoft JhengHei" panose="020B0604030504040204" pitchFamily="34" charset="-120"/>
              </a:rPr>
              <a:t>세미나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C5A698-0A88-4D3B-AA6B-6C70CBCF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398" y="6554315"/>
            <a:ext cx="4038598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fld id="{0A570ED9-8B4C-4028-AEB1-AC169DE65863}" type="slidenum">
              <a:rPr lang="ko-KR" altLang="en-US" sz="900" b="1" smtClean="0">
                <a:solidFill>
                  <a:schemeClr val="bg1"/>
                </a:solidFill>
                <a:latin typeface="Microsoft JhengHei" panose="020B0604030504040204" pitchFamily="34" charset="-120"/>
              </a:rPr>
              <a:t>17</a:t>
            </a:fld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pic>
        <p:nvPicPr>
          <p:cNvPr id="1026" name="Picture 2" descr="엠블렘 A 타입 이미지">
            <a:extLst>
              <a:ext uri="{FF2B5EF4-FFF2-40B4-BE49-F238E27FC236}">
                <a16:creationId xmlns:a16="http://schemas.microsoft.com/office/drawing/2014/main" id="{92BF80AC-81FA-4517-9DB8-A0BF75F6C6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r="19920"/>
          <a:stretch/>
        </p:blipFill>
        <p:spPr bwMode="auto">
          <a:xfrm>
            <a:off x="11671883" y="0"/>
            <a:ext cx="520117" cy="50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내용 개체 틀 2">
                <a:extLst>
                  <a:ext uri="{FF2B5EF4-FFF2-40B4-BE49-F238E27FC236}">
                    <a16:creationId xmlns:a16="http://schemas.microsoft.com/office/drawing/2014/main" id="{AB18EC4C-AD45-4432-960A-8F4C1E46BE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975295"/>
                <a:ext cx="10678885" cy="49074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ko-KR" altLang="en-US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𝛻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𝜃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𝐽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(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𝜃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)</m:t>
                      </m:r>
                    </m:oMath>
                  </m:oMathPara>
                </a14:m>
                <a:endParaRPr lang="en-US" altLang="ko-KR" sz="2400" dirty="0">
                  <a:latin typeface="Microsoft JhengHei" panose="020B0604030504040204" pitchFamily="34" charset="-12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:endParaRPr lang="en-US" altLang="ko-KR" sz="2400" dirty="0">
                  <a:latin typeface="Microsoft JhengHei" panose="020B0604030504040204" pitchFamily="34" charset="-12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400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𝛻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𝐽</m:t>
                              </m:r>
                              <m:d>
                                <m:dPr>
                                  <m:ctrlPr>
                                    <a:rPr lang="en-US" altLang="ko-KR" sz="240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sz="2400" dirty="0">
                  <a:latin typeface="Microsoft JhengHei" panose="020B0604030504040204" pitchFamily="34" charset="-12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:endParaRPr lang="en-US" altLang="ko-KR" sz="2400" dirty="0">
                  <a:latin typeface="Microsoft JhengHei" panose="020B0604030504040204" pitchFamily="34" charset="-12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1 −</m:t>
                          </m:r>
                          <m:sSubSup>
                            <m:sSubSup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𝑡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ko-KR" sz="2400">
                  <a:latin typeface="Microsoft JhengHei" panose="020B0604030504040204" pitchFamily="34" charset="-12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:endParaRPr lang="en-US" altLang="ko-KR" sz="2400">
                  <a:latin typeface="Microsoft JhengHei" panose="020B0604030504040204" pitchFamily="34" charset="-12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1 −</m:t>
                          </m:r>
                          <m:sSubSup>
                            <m:sSubSup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𝑡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ko-KR" sz="2400">
                  <a:latin typeface="Microsoft JhengHei" panose="020B0604030504040204" pitchFamily="34" charset="-12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:endParaRPr lang="en-US" altLang="ko-KR" sz="2400">
                  <a:latin typeface="Microsoft JhengHei" panose="020B0604030504040204" pitchFamily="34" charset="-12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 −</m:t>
                      </m:r>
                      <m:f>
                        <m:f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fPr>
                        <m:num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𝜂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radPr>
                            <m:deg/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ko-KR" sz="2400" b="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+</m:t>
                              </m:r>
                              <m:r>
                                <a:rPr lang="en-US" altLang="ko-KR" sz="2400" b="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2400" dirty="0">
                  <a:latin typeface="Microsoft JhengHei" panose="020B0604030504040204" pitchFamily="34" charset="-12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10" name="내용 개체 틀 2">
                <a:extLst>
                  <a:ext uri="{FF2B5EF4-FFF2-40B4-BE49-F238E27FC236}">
                    <a16:creationId xmlns:a16="http://schemas.microsoft.com/office/drawing/2014/main" id="{AB18EC4C-AD45-4432-960A-8F4C1E46BE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75295"/>
                <a:ext cx="10678885" cy="490741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7C9ACC9-B3BC-46CB-818E-E00AB0CB5BD3}"/>
              </a:ext>
            </a:extLst>
          </p:cNvPr>
          <p:cNvSpPr txBox="1"/>
          <p:nvPr/>
        </p:nvSpPr>
        <p:spPr>
          <a:xfrm>
            <a:off x="7609115" y="3429000"/>
            <a:ext cx="3575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</a:t>
            </a:r>
            <a:r>
              <a:rPr lang="ko-KR" altLang="en-US"/>
              <a:t>과 </a:t>
            </a:r>
            <a:r>
              <a:rPr lang="en-US" altLang="ko-KR"/>
              <a:t>v</a:t>
            </a:r>
            <a:r>
              <a:rPr lang="ko-KR" altLang="en-US"/>
              <a:t>가 </a:t>
            </a:r>
            <a:r>
              <a:rPr lang="en-US" altLang="ko-KR"/>
              <a:t>0</a:t>
            </a:r>
            <a:r>
              <a:rPr lang="ko-KR" altLang="en-US"/>
              <a:t>으로 편향되는 걸 방지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500E55-4207-4E01-A3C7-6694F55697C0}"/>
              </a:ext>
            </a:extLst>
          </p:cNvPr>
          <p:cNvSpPr txBox="1"/>
          <p:nvPr/>
        </p:nvSpPr>
        <p:spPr>
          <a:xfrm>
            <a:off x="7609115" y="997403"/>
            <a:ext cx="2412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모평균 </a:t>
            </a:r>
            <a:r>
              <a:rPr lang="en-US" altLang="ko-KR"/>
              <a:t>: 1</a:t>
            </a:r>
            <a:r>
              <a:rPr lang="ko-KR" altLang="en-US"/>
              <a:t>차 </a:t>
            </a:r>
            <a:r>
              <a:rPr lang="en-US" altLang="ko-KR"/>
              <a:t>moment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0BE575-33E8-4EE1-A81F-A11FF215915B}"/>
              </a:ext>
            </a:extLst>
          </p:cNvPr>
          <p:cNvSpPr txBox="1"/>
          <p:nvPr/>
        </p:nvSpPr>
        <p:spPr>
          <a:xfrm>
            <a:off x="7609114" y="1866343"/>
            <a:ext cx="2412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모분산 </a:t>
            </a:r>
            <a:r>
              <a:rPr lang="en-US" altLang="ko-KR"/>
              <a:t>: 2</a:t>
            </a:r>
            <a:r>
              <a:rPr lang="ko-KR" altLang="en-US"/>
              <a:t>차 </a:t>
            </a:r>
            <a:r>
              <a:rPr lang="en-US" altLang="ko-KR"/>
              <a:t>moment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497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F7F64-8884-43D7-A527-32F39957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8" cy="509215"/>
          </a:xfrm>
        </p:spPr>
        <p:txBody>
          <a:bodyPr>
            <a:noAutofit/>
          </a:bodyPr>
          <a:lstStyle/>
          <a:p>
            <a:r>
              <a:rPr lang="en-US" altLang="ko-KR" sz="2800" b="1">
                <a:solidFill>
                  <a:srgbClr val="0066B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alibri Light" panose="020F0302020204030204" pitchFamily="34" charset="0"/>
              </a:rPr>
              <a:t>Adam</a:t>
            </a:r>
            <a:endParaRPr lang="ko-KR" altLang="en-US" sz="2800" b="1" dirty="0">
              <a:solidFill>
                <a:srgbClr val="0066B3"/>
              </a:solidFill>
              <a:latin typeface="Microsoft JhengHei" panose="020B0604030504040204" pitchFamily="34" charset="-120"/>
              <a:cs typeface="Calibri Light" panose="020F0302020204030204" pitchFamily="34" charset="0"/>
            </a:endParaRP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5ABEE3-594E-4B4E-B742-B9559831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4315"/>
            <a:ext cx="4038599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Jaemin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Jeong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674BA0-F4F6-4576-A578-61756918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7" y="6554315"/>
            <a:ext cx="4114800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Seminar</a:t>
            </a:r>
          </a:p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ko-KR" altLang="en-US" sz="900" b="1" dirty="0">
                <a:solidFill>
                  <a:schemeClr val="bg1"/>
                </a:solidFill>
                <a:latin typeface="Microsoft JhengHei" panose="020B0604030504040204" pitchFamily="34" charset="-120"/>
              </a:rPr>
              <a:t>세미나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C5A698-0A88-4D3B-AA6B-6C70CBCF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398" y="6554315"/>
            <a:ext cx="4038598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fld id="{0A570ED9-8B4C-4028-AEB1-AC169DE65863}" type="slidenum">
              <a:rPr lang="ko-KR" altLang="en-US" sz="900" b="1" smtClean="0">
                <a:solidFill>
                  <a:schemeClr val="bg1"/>
                </a:solidFill>
                <a:latin typeface="Microsoft JhengHei" panose="020B0604030504040204" pitchFamily="34" charset="-120"/>
              </a:rPr>
              <a:t>18</a:t>
            </a:fld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pic>
        <p:nvPicPr>
          <p:cNvPr id="1026" name="Picture 2" descr="엠블렘 A 타입 이미지">
            <a:extLst>
              <a:ext uri="{FF2B5EF4-FFF2-40B4-BE49-F238E27FC236}">
                <a16:creationId xmlns:a16="http://schemas.microsoft.com/office/drawing/2014/main" id="{92BF80AC-81FA-4517-9DB8-A0BF75F6C6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r="19920"/>
          <a:stretch/>
        </p:blipFill>
        <p:spPr bwMode="auto">
          <a:xfrm>
            <a:off x="11671883" y="0"/>
            <a:ext cx="520117" cy="50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내용 개체 틀 2">
                <a:extLst>
                  <a:ext uri="{FF2B5EF4-FFF2-40B4-BE49-F238E27FC236}">
                    <a16:creationId xmlns:a16="http://schemas.microsoft.com/office/drawing/2014/main" id="{AB18EC4C-AD45-4432-960A-8F4C1E46BE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3101" y="764315"/>
                <a:ext cx="6105791" cy="532937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ko-KR" sz="1800" b="1" i="1">
                    <a:latin typeface="Cambria Math" panose="02040503050406030204" pitchFamily="18" charset="0"/>
                    <a:cs typeface="Calibri Light" panose="020F0302020204030204" pitchFamily="34" charset="0"/>
                  </a:rPr>
                  <a:t>L2 regularization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𝒕</m:t>
                          </m:r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+</m:t>
                          </m:r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800" b="1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altLang="ko-KR" sz="1800" b="1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1800" b="1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 −</m:t>
                      </m:r>
                      <m:f>
                        <m:fPr>
                          <m:ctrlPr>
                            <a:rPr lang="en-US" altLang="ko-K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fPr>
                        <m:num>
                          <m:r>
                            <a:rPr lang="en-US" altLang="ko-K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𝜶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radPr>
                            <m:deg/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1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sz="1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lang="en-US" altLang="ko-KR" sz="1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  <m:t>𝒕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ko-KR" sz="1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+</m:t>
                              </m:r>
                              <m:r>
                                <a:rPr lang="en-US" altLang="ko-KR" sz="1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𝝐</m:t>
                              </m:r>
                            </m:e>
                          </m:rad>
                        </m:den>
                      </m:f>
                      <m:r>
                        <a:rPr lang="en-US" altLang="ko-KR" sz="1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altLang="ko-K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altLang="ko-KR" sz="1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𝒕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altLang="ko-KR" sz="1800" b="1" dirty="0">
                  <a:latin typeface="Microsoft JhengHei" panose="020B0604030504040204" pitchFamily="34" charset="-12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:endParaRPr lang="en-US" altLang="ko-KR" sz="1800" b="1" dirty="0">
                  <a:latin typeface="Microsoft JhengHei" panose="020B0604030504040204" pitchFamily="34" charset="-12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𝒕</m:t>
                          </m:r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+</m:t>
                          </m:r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8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18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 −</m:t>
                      </m:r>
                      <m:r>
                        <a:rPr lang="en-US" altLang="ko-KR" sz="1800" b="1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𝜶</m:t>
                      </m:r>
                      <m:sSub>
                        <m:sSub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𝑴</m:t>
                          </m:r>
                        </m:e>
                        <m:sub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1800" b="1" i="0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𝛁</m:t>
                      </m:r>
                      <m:sSubSup>
                        <m:sSubSup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SupPr>
                        <m:e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𝒓𝒆𝒈</m:t>
                          </m:r>
                        </m:sup>
                      </m:sSubSup>
                      <m:r>
                        <a:rPr lang="en-US" altLang="ko-KR" sz="18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18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)</m:t>
                      </m:r>
                    </m:oMath>
                  </m:oMathPara>
                </a14:m>
                <a:endParaRPr lang="en-US" altLang="ko-KR" sz="1800" b="1" dirty="0">
                  <a:latin typeface="Microsoft JhengHei" panose="020B0604030504040204" pitchFamily="34" charset="-12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:endParaRPr lang="en-US" altLang="ko-KR" sz="1800" b="1" dirty="0">
                  <a:latin typeface="Microsoft JhengHei" panose="020B0604030504040204" pitchFamily="34" charset="-12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𝒕</m:t>
                          </m:r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+</m:t>
                          </m:r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8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18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 −</m:t>
                      </m:r>
                      <m:r>
                        <a:rPr lang="en-US" altLang="ko-KR" sz="1800" b="1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𝜶</m:t>
                      </m:r>
                      <m:sSub>
                        <m:sSub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𝑴</m:t>
                          </m:r>
                        </m:e>
                        <m:sub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18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𝒕</m:t>
                          </m:r>
                        </m:sub>
                      </m:sSub>
                      <m:d>
                        <m:d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800" b="1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  <m:r>
                        <a:rPr lang="en-US" altLang="ko-KR" sz="18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pPr>
                        <m:e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𝝀</m:t>
                          </m:r>
                        </m:e>
                        <m:sup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18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)</m:t>
                      </m:r>
                    </m:oMath>
                  </m:oMathPara>
                </a14:m>
                <a:endParaRPr lang="en-US" altLang="ko-KR" sz="1800" b="1" dirty="0">
                  <a:latin typeface="Microsoft JhengHei" panose="020B0604030504040204" pitchFamily="34" charset="-12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:endParaRPr lang="en-US" altLang="ko-KR" sz="1800" b="1" dirty="0">
                  <a:latin typeface="Microsoft JhengHei" panose="020B0604030504040204" pitchFamily="34" charset="-12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𝒕</m:t>
                          </m:r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+</m:t>
                          </m:r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8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18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 −</m:t>
                      </m:r>
                      <m:r>
                        <a:rPr lang="en-US" altLang="ko-K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𝜶</m:t>
                      </m:r>
                      <m:sSup>
                        <m:sSupPr>
                          <m:ctrlPr>
                            <a:rPr lang="en-US" altLang="ko-K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pPr>
                        <m:e>
                          <m:r>
                            <a:rPr lang="en-US" altLang="ko-K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𝝀</m:t>
                          </m:r>
                        </m:e>
                        <m:sup>
                          <m:r>
                            <a:rPr lang="en-US" altLang="ko-K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altLang="ko-K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altLang="ko-K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𝑴</m:t>
                          </m:r>
                        </m:e>
                        <m:sub>
                          <m:r>
                            <a:rPr lang="en-US" altLang="ko-K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𝒕</m:t>
                          </m:r>
                        </m:sub>
                      </m:sSub>
                      <m:sSub>
                        <m:sSub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18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 −</m:t>
                      </m:r>
                      <m:r>
                        <a:rPr lang="en-US" altLang="ko-KR" sz="1800" b="1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𝜶</m:t>
                      </m:r>
                      <m:sSub>
                        <m:sSub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𝑴</m:t>
                          </m:r>
                        </m:e>
                        <m:sub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1800" b="1" i="0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𝛁</m:t>
                      </m:r>
                      <m:sSub>
                        <m:sSub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𝒕</m:t>
                          </m:r>
                        </m:sub>
                      </m:sSub>
                      <m:d>
                        <m:d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800" b="1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1800" b="1" dirty="0">
                  <a:latin typeface="Microsoft JhengHei" panose="020B0604030504040204" pitchFamily="34" charset="-12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:endParaRPr lang="en-US" altLang="ko-KR" sz="1800" b="1" dirty="0">
                  <a:latin typeface="Microsoft JhengHei" panose="020B0604030504040204" pitchFamily="34" charset="-12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𝒕</m:t>
                          </m:r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+</m:t>
                          </m:r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8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18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 −</m:t>
                      </m:r>
                      <m:r>
                        <a:rPr lang="en-US" altLang="ko-KR" sz="18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𝝀</m:t>
                      </m:r>
                      <m:sSub>
                        <m:sSubPr>
                          <m:ctrlPr>
                            <a:rPr lang="en-US" altLang="ko-KR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altLang="ko-KR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𝑴</m:t>
                          </m:r>
                        </m:e>
                        <m:sub>
                          <m:r>
                            <a:rPr lang="en-US" altLang="ko-KR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𝒕</m:t>
                          </m:r>
                        </m:sub>
                      </m:sSub>
                      <m:sSub>
                        <m:sSub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1800" b="1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 −</m:t>
                      </m:r>
                      <m:r>
                        <a:rPr lang="en-US" altLang="ko-KR" sz="1800" b="1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𝜶</m:t>
                      </m:r>
                      <m:sSub>
                        <m:sSubPr>
                          <m:ctrlPr>
                            <a:rPr lang="en-US" altLang="ko-KR" sz="1800" b="1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altLang="ko-KR" sz="1800" b="1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𝑴</m:t>
                          </m:r>
                        </m:e>
                        <m:sub>
                          <m:r>
                            <a:rPr lang="en-US" altLang="ko-KR" sz="1800" b="1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1800" b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𝛁</m:t>
                      </m:r>
                      <m:sSub>
                        <m:sSubPr>
                          <m:ctrlPr>
                            <a:rPr lang="en-US" altLang="ko-KR" sz="1800" b="1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altLang="ko-KR" sz="1800" b="1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ko-KR" sz="1800" b="1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𝒕</m:t>
                          </m:r>
                        </m:sub>
                      </m:sSub>
                      <m:d>
                        <m:dPr>
                          <m:ctrlPr>
                            <a:rPr lang="en-US" altLang="ko-KR" sz="1800" b="1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800" b="1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1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ko-KR" sz="1800" b="1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  <m:r>
                        <a:rPr lang="en-US" altLang="ko-KR" sz="18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,  </m:t>
                      </m:r>
                      <m:sSup>
                        <m:sSup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pPr>
                        <m:e>
                          <m:r>
                            <a:rPr lang="en-US" altLang="ko-KR" sz="1800" b="1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𝝀</m:t>
                          </m:r>
                        </m:e>
                        <m:sup>
                          <m:r>
                            <a:rPr lang="en-US" altLang="ko-KR" sz="1800" b="1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1800" b="1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800" b="1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fPr>
                        <m:num>
                          <m:r>
                            <a:rPr lang="en-US" altLang="ko-KR" sz="1800" b="1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𝝀</m:t>
                          </m:r>
                        </m:num>
                        <m:den>
                          <m:r>
                            <a:rPr lang="en-US" altLang="ko-KR" sz="1800" b="1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𝜶</m:t>
                          </m:r>
                        </m:den>
                      </m:f>
                    </m:oMath>
                  </m:oMathPara>
                </a14:m>
                <a:endParaRPr lang="en-US" altLang="ko-KR" sz="1800" b="1" dirty="0">
                  <a:latin typeface="Microsoft JhengHei" panose="020B0604030504040204" pitchFamily="34" charset="-12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:endParaRPr lang="en-US" altLang="ko-KR" sz="1800" b="1">
                  <a:latin typeface="Microsoft JhengHei" panose="020B0604030504040204" pitchFamily="34" charset="-12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:r>
                  <a:rPr lang="en-US" altLang="ko-KR" sz="1800" b="1">
                    <a:latin typeface="Cambria Math" panose="02040503050406030204" pitchFamily="18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weight decay</a:t>
                </a:r>
                <a:endParaRPr lang="en-US" altLang="ko-KR" sz="1800" b="1" dirty="0">
                  <a:latin typeface="Cambria Math" panose="02040503050406030204" pitchFamily="18" charset="0"/>
                  <a:ea typeface="Cambria Math" panose="02040503050406030204" pitchFamily="18" charset="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𝒕</m:t>
                          </m:r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+</m:t>
                          </m:r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8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𝟏</m:t>
                          </m:r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−</m:t>
                          </m:r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𝝀</m:t>
                          </m:r>
                        </m:e>
                      </m:d>
                      <m:sSub>
                        <m:sSub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18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 −</m:t>
                      </m:r>
                      <m:r>
                        <a:rPr lang="en-US" altLang="ko-KR" sz="1800" b="1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𝜶</m:t>
                      </m:r>
                      <m:sSub>
                        <m:sSubPr>
                          <m:ctrlPr>
                            <a:rPr lang="en-US" altLang="ko-K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altLang="ko-K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𝑴</m:t>
                          </m:r>
                        </m:e>
                        <m:sub>
                          <m:r>
                            <a:rPr lang="en-US" altLang="ko-K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18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𝛁</m:t>
                      </m:r>
                      <m:sSub>
                        <m:sSub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18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18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)</m:t>
                      </m:r>
                    </m:oMath>
                  </m:oMathPara>
                </a14:m>
                <a:endParaRPr lang="en-US" altLang="ko-KR" sz="1800" b="1" dirty="0">
                  <a:latin typeface="Microsoft JhengHei" panose="020B0604030504040204" pitchFamily="34" charset="-12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:endParaRPr lang="en-US" altLang="ko-KR" sz="1800" b="1" dirty="0">
                  <a:latin typeface="Microsoft JhengHei" panose="020B0604030504040204" pitchFamily="34" charset="-12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𝒕</m:t>
                          </m:r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+</m:t>
                          </m:r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8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18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 −</m:t>
                      </m:r>
                      <m:r>
                        <a:rPr lang="en-US" altLang="ko-K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𝝀</m:t>
                      </m:r>
                      <m:sSub>
                        <m:sSub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18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 −</m:t>
                      </m:r>
                      <m:r>
                        <a:rPr lang="en-US" altLang="ko-KR" sz="18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𝜶</m:t>
                      </m:r>
                      <m:sSub>
                        <m:sSub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𝑴</m:t>
                          </m:r>
                        </m:e>
                        <m:sub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1800" b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𝛁</m:t>
                      </m:r>
                      <m:sSub>
                        <m:sSubPr>
                          <m:ctrlPr>
                            <a:rPr lang="en-US" altLang="ko-KR" sz="1800" b="1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altLang="ko-KR" sz="1800" b="1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ko-KR" sz="1800" b="1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1800" b="1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800" b="1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altLang="ko-KR" sz="1800" b="1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ko-KR" sz="1800" b="1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1800" b="1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)</m:t>
                      </m:r>
                    </m:oMath>
                  </m:oMathPara>
                </a14:m>
                <a:endParaRPr lang="en-US" altLang="ko-KR" sz="1800" b="1" dirty="0">
                  <a:latin typeface="Microsoft JhengHei" panose="020B0604030504040204" pitchFamily="34" charset="-12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10" name="내용 개체 틀 2">
                <a:extLst>
                  <a:ext uri="{FF2B5EF4-FFF2-40B4-BE49-F238E27FC236}">
                    <a16:creationId xmlns:a16="http://schemas.microsoft.com/office/drawing/2014/main" id="{AB18EC4C-AD45-4432-960A-8F4C1E46BE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3101" y="764315"/>
                <a:ext cx="6105791" cy="5329370"/>
              </a:xfrm>
              <a:blipFill>
                <a:blip r:embed="rId3"/>
                <a:stretch>
                  <a:fillRect l="-798" t="-1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>
            <a:extLst>
              <a:ext uri="{FF2B5EF4-FFF2-40B4-BE49-F238E27FC236}">
                <a16:creationId xmlns:a16="http://schemas.microsoft.com/office/drawing/2014/main" id="{CEA44197-7968-4FF1-BE67-4C8BA70EE003}"/>
              </a:ext>
            </a:extLst>
          </p:cNvPr>
          <p:cNvSpPr/>
          <p:nvPr/>
        </p:nvSpPr>
        <p:spPr>
          <a:xfrm>
            <a:off x="3048000" y="144384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220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F7F64-8884-43D7-A527-32F39957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8" cy="509215"/>
          </a:xfrm>
        </p:spPr>
        <p:txBody>
          <a:bodyPr>
            <a:noAutofit/>
          </a:bodyPr>
          <a:lstStyle/>
          <a:p>
            <a:r>
              <a:rPr lang="en-US" altLang="ko-KR" sz="2800" b="1">
                <a:solidFill>
                  <a:srgbClr val="0066B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alibri Light" panose="020F0302020204030204" pitchFamily="34" charset="0"/>
              </a:rPr>
              <a:t>Adam</a:t>
            </a:r>
            <a:endParaRPr lang="ko-KR" altLang="en-US" sz="2800" b="1" dirty="0">
              <a:solidFill>
                <a:srgbClr val="0066B3"/>
              </a:solidFill>
              <a:latin typeface="Microsoft JhengHei" panose="020B0604030504040204" pitchFamily="34" charset="-120"/>
              <a:cs typeface="Calibri Light" panose="020F0302020204030204" pitchFamily="34" charset="0"/>
            </a:endParaRP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5ABEE3-594E-4B4E-B742-B9559831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4315"/>
            <a:ext cx="4038599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Jaemin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Jeong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674BA0-F4F6-4576-A578-61756918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7" y="6554315"/>
            <a:ext cx="4114800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Seminar</a:t>
            </a:r>
          </a:p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ko-KR" altLang="en-US" sz="900" b="1" dirty="0">
                <a:solidFill>
                  <a:schemeClr val="bg1"/>
                </a:solidFill>
                <a:latin typeface="Microsoft JhengHei" panose="020B0604030504040204" pitchFamily="34" charset="-120"/>
              </a:rPr>
              <a:t>세미나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C5A698-0A88-4D3B-AA6B-6C70CBCF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398" y="6554315"/>
            <a:ext cx="4038598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fld id="{0A570ED9-8B4C-4028-AEB1-AC169DE65863}" type="slidenum">
              <a:rPr lang="ko-KR" altLang="en-US" sz="900" b="1" smtClean="0">
                <a:solidFill>
                  <a:schemeClr val="bg1"/>
                </a:solidFill>
                <a:latin typeface="Microsoft JhengHei" panose="020B0604030504040204" pitchFamily="34" charset="-120"/>
              </a:rPr>
              <a:t>19</a:t>
            </a:fld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pic>
        <p:nvPicPr>
          <p:cNvPr id="1026" name="Picture 2" descr="엠블렘 A 타입 이미지">
            <a:extLst>
              <a:ext uri="{FF2B5EF4-FFF2-40B4-BE49-F238E27FC236}">
                <a16:creationId xmlns:a16="http://schemas.microsoft.com/office/drawing/2014/main" id="{92BF80AC-81FA-4517-9DB8-A0BF75F6C6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r="19920"/>
          <a:stretch/>
        </p:blipFill>
        <p:spPr bwMode="auto">
          <a:xfrm>
            <a:off x="11671883" y="0"/>
            <a:ext cx="520117" cy="50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3233446-2715-482B-9FE2-987A79C0A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693" y="889762"/>
            <a:ext cx="10466614" cy="507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976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F7F64-8884-43D7-A527-32F39957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8" cy="509215"/>
          </a:xfrm>
        </p:spPr>
        <p:txBody>
          <a:bodyPr>
            <a:noAutofit/>
          </a:bodyPr>
          <a:lstStyle/>
          <a:p>
            <a:r>
              <a:rPr lang="en-US" altLang="ko-KR" sz="2800" b="1">
                <a:solidFill>
                  <a:srgbClr val="0066B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alibri Light" panose="020F0302020204030204" pitchFamily="34" charset="0"/>
              </a:rPr>
              <a:t>Optimizer</a:t>
            </a:r>
            <a:endParaRPr lang="ko-KR" altLang="en-US" sz="2800" b="1" dirty="0">
              <a:solidFill>
                <a:srgbClr val="0066B3"/>
              </a:solidFill>
              <a:latin typeface="Microsoft JhengHei" panose="020B0604030504040204" pitchFamily="34" charset="-120"/>
              <a:cs typeface="Calibri Light" panose="020F0302020204030204" pitchFamily="34" charset="0"/>
            </a:endParaRP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5ABEE3-594E-4B4E-B742-B9559831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4315"/>
            <a:ext cx="4038599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Jaemin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Jeong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674BA0-F4F6-4576-A578-61756918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7" y="6554315"/>
            <a:ext cx="4114800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Seminar</a:t>
            </a:r>
          </a:p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ko-KR" altLang="en-US" sz="900" b="1" dirty="0">
                <a:solidFill>
                  <a:schemeClr val="bg1"/>
                </a:solidFill>
                <a:latin typeface="Microsoft JhengHei" panose="020B0604030504040204" pitchFamily="34" charset="-120"/>
              </a:rPr>
              <a:t>세미나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C5A698-0A88-4D3B-AA6B-6C70CBCF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398" y="6554315"/>
            <a:ext cx="4038598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fld id="{0A570ED9-8B4C-4028-AEB1-AC169DE65863}" type="slidenum">
              <a:rPr lang="ko-KR" altLang="en-US" sz="900" b="1" smtClean="0">
                <a:solidFill>
                  <a:schemeClr val="bg1"/>
                </a:solidFill>
                <a:latin typeface="Microsoft JhengHei" panose="020B0604030504040204" pitchFamily="34" charset="-120"/>
              </a:rPr>
              <a:t>2</a:t>
            </a:fld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pic>
        <p:nvPicPr>
          <p:cNvPr id="1026" name="Picture 2" descr="엠블렘 A 타입 이미지">
            <a:extLst>
              <a:ext uri="{FF2B5EF4-FFF2-40B4-BE49-F238E27FC236}">
                <a16:creationId xmlns:a16="http://schemas.microsoft.com/office/drawing/2014/main" id="{92BF80AC-81FA-4517-9DB8-A0BF75F6C6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r="19920"/>
          <a:stretch/>
        </p:blipFill>
        <p:spPr bwMode="auto">
          <a:xfrm>
            <a:off x="11671883" y="0"/>
            <a:ext cx="520117" cy="50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4163F6B-75D2-4D49-BAD4-B30ED5DE5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49" y="1039117"/>
            <a:ext cx="9867901" cy="4779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731AA23-FA48-4DA7-8414-B6715AE030B7}"/>
              </a:ext>
            </a:extLst>
          </p:cNvPr>
          <p:cNvSpPr/>
          <p:nvPr/>
        </p:nvSpPr>
        <p:spPr>
          <a:xfrm>
            <a:off x="3048000" y="21363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448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F7F64-8884-43D7-A527-32F39957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8" cy="509215"/>
          </a:xfrm>
        </p:spPr>
        <p:txBody>
          <a:bodyPr>
            <a:noAutofit/>
          </a:bodyPr>
          <a:lstStyle/>
          <a:p>
            <a:r>
              <a:rPr lang="en-US" altLang="ko-KR" sz="2800" b="1">
                <a:solidFill>
                  <a:srgbClr val="0066B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alibri Light" panose="020F0302020204030204" pitchFamily="34" charset="0"/>
              </a:rPr>
              <a:t>Experimental validation</a:t>
            </a:r>
            <a:endParaRPr lang="ko-KR" altLang="en-US" sz="2800" b="1" dirty="0">
              <a:solidFill>
                <a:srgbClr val="0066B3"/>
              </a:solidFill>
              <a:latin typeface="Microsoft JhengHei" panose="020B0604030504040204" pitchFamily="34" charset="-120"/>
              <a:cs typeface="Calibri Light" panose="020F0302020204030204" pitchFamily="34" charset="0"/>
            </a:endParaRP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5ABEE3-594E-4B4E-B742-B9559831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4315"/>
            <a:ext cx="4038599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Jaemin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Jeong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674BA0-F4F6-4576-A578-61756918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7" y="6554315"/>
            <a:ext cx="4114800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Seminar</a:t>
            </a:r>
          </a:p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ko-KR" altLang="en-US" sz="900" b="1" dirty="0">
                <a:solidFill>
                  <a:schemeClr val="bg1"/>
                </a:solidFill>
                <a:latin typeface="Microsoft JhengHei" panose="020B0604030504040204" pitchFamily="34" charset="-120"/>
              </a:rPr>
              <a:t>세미나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C5A698-0A88-4D3B-AA6B-6C70CBCF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398" y="6554315"/>
            <a:ext cx="4038598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fld id="{0A570ED9-8B4C-4028-AEB1-AC169DE65863}" type="slidenum">
              <a:rPr lang="ko-KR" altLang="en-US" sz="900" b="1" smtClean="0">
                <a:solidFill>
                  <a:schemeClr val="bg1"/>
                </a:solidFill>
                <a:latin typeface="Microsoft JhengHei" panose="020B0604030504040204" pitchFamily="34" charset="-120"/>
              </a:rPr>
              <a:t>20</a:t>
            </a:fld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pic>
        <p:nvPicPr>
          <p:cNvPr id="1026" name="Picture 2" descr="엠블렘 A 타입 이미지">
            <a:extLst>
              <a:ext uri="{FF2B5EF4-FFF2-40B4-BE49-F238E27FC236}">
                <a16:creationId xmlns:a16="http://schemas.microsoft.com/office/drawing/2014/main" id="{92BF80AC-81FA-4517-9DB8-A0BF75F6C6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r="19920"/>
          <a:stretch/>
        </p:blipFill>
        <p:spPr bwMode="auto">
          <a:xfrm>
            <a:off x="11671883" y="0"/>
            <a:ext cx="520117" cy="50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B18EC4C-AD45-4432-960A-8F4C1E46B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509215"/>
            <a:ext cx="12191999" cy="59167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shake shake regularization : cnn </a:t>
            </a:r>
            <a:r>
              <a:rPr lang="ko-K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중간에 나오는 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feature map</a:t>
            </a:r>
            <a:r>
              <a:rPr lang="ko-K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을 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augmentation </a:t>
            </a:r>
            <a:r>
              <a:rPr lang="ko-K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하는 방법</a:t>
            </a:r>
            <a:endParaRPr lang="en-US" altLang="ko-KR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Batch size : 128</a:t>
            </a:r>
          </a:p>
          <a:p>
            <a:pPr marL="0" indent="0">
              <a:buNone/>
            </a:pPr>
            <a:endParaRPr lang="en-US" altLang="ko-KR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26 2x64d ResNet : depth</a:t>
            </a:r>
            <a:r>
              <a:rPr lang="ko-K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ko-K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26, residual branch = 2, width of first residual branch = 64</a:t>
            </a:r>
          </a:p>
          <a:p>
            <a:pPr marL="0" indent="0">
              <a:buNone/>
            </a:pPr>
            <a:endParaRPr lang="en-US" altLang="ko-KR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26 2x96d ResNet : depth</a:t>
            </a:r>
            <a:r>
              <a:rPr lang="ko-K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ko-K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26, residual branch = 2, width of first residual branch = 96</a:t>
            </a:r>
          </a:p>
          <a:p>
            <a:pPr marL="0" indent="0">
              <a:buNone/>
            </a:pPr>
            <a:endParaRPr lang="en-US" altLang="ko-KR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Cifar10, Imagenet</a:t>
            </a:r>
          </a:p>
          <a:p>
            <a:pPr marL="0" indent="0">
              <a:buNone/>
            </a:pPr>
            <a:endParaRPr lang="en-US" altLang="ko-KR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828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F7F64-8884-43D7-A527-32F39957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8" cy="509215"/>
          </a:xfrm>
        </p:spPr>
        <p:txBody>
          <a:bodyPr>
            <a:noAutofit/>
          </a:bodyPr>
          <a:lstStyle/>
          <a:p>
            <a:r>
              <a:rPr lang="en-US" altLang="ko-KR" sz="2800" b="1">
                <a:solidFill>
                  <a:srgbClr val="0066B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alibri Light" panose="020F0302020204030204" pitchFamily="34" charset="0"/>
              </a:rPr>
              <a:t>Learning rate scheduler</a:t>
            </a:r>
            <a:endParaRPr lang="ko-KR" altLang="en-US" sz="2800" b="1" dirty="0">
              <a:solidFill>
                <a:srgbClr val="0066B3"/>
              </a:solidFill>
              <a:latin typeface="Microsoft JhengHei" panose="020B0604030504040204" pitchFamily="34" charset="-120"/>
              <a:cs typeface="Calibri Light" panose="020F0302020204030204" pitchFamily="34" charset="0"/>
            </a:endParaRP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5ABEE3-594E-4B4E-B742-B9559831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4315"/>
            <a:ext cx="4038599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Jaemin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Jeong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674BA0-F4F6-4576-A578-61756918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7" y="6554315"/>
            <a:ext cx="4114800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Seminar</a:t>
            </a:r>
          </a:p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ko-KR" altLang="en-US" sz="900" b="1" dirty="0">
                <a:solidFill>
                  <a:schemeClr val="bg1"/>
                </a:solidFill>
                <a:latin typeface="Microsoft JhengHei" panose="020B0604030504040204" pitchFamily="34" charset="-120"/>
              </a:rPr>
              <a:t>세미나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C5A698-0A88-4D3B-AA6B-6C70CBCF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398" y="6554315"/>
            <a:ext cx="4038598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fld id="{0A570ED9-8B4C-4028-AEB1-AC169DE65863}" type="slidenum">
              <a:rPr lang="ko-KR" altLang="en-US" sz="900" b="1" smtClean="0">
                <a:solidFill>
                  <a:schemeClr val="bg1"/>
                </a:solidFill>
                <a:latin typeface="Microsoft JhengHei" panose="020B0604030504040204" pitchFamily="34" charset="-120"/>
              </a:rPr>
              <a:t>21</a:t>
            </a:fld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pic>
        <p:nvPicPr>
          <p:cNvPr id="1026" name="Picture 2" descr="엠블렘 A 타입 이미지">
            <a:extLst>
              <a:ext uri="{FF2B5EF4-FFF2-40B4-BE49-F238E27FC236}">
                <a16:creationId xmlns:a16="http://schemas.microsoft.com/office/drawing/2014/main" id="{92BF80AC-81FA-4517-9DB8-A0BF75F6C6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r="19920"/>
          <a:stretch/>
        </p:blipFill>
        <p:spPr bwMode="auto">
          <a:xfrm>
            <a:off x="11671883" y="0"/>
            <a:ext cx="520117" cy="50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B18EC4C-AD45-4432-960A-8F4C1E46B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" y="717967"/>
            <a:ext cx="12191999" cy="1421076"/>
          </a:xfrm>
        </p:spPr>
        <p:txBody>
          <a:bodyPr>
            <a:normAutofit/>
          </a:bodyPr>
          <a:lstStyle/>
          <a:p>
            <a:r>
              <a:rPr lang="en-US" altLang="ko-KR" sz="2400" b="1">
                <a:latin typeface="Microsoft JhengHei" panose="020B0604030504040204" pitchFamily="34" charset="-120"/>
                <a:cs typeface="Calibri Light" panose="020F0302020204030204" pitchFamily="34" charset="0"/>
              </a:rPr>
              <a:t>a fixed learning rate </a:t>
            </a:r>
          </a:p>
          <a:p>
            <a:r>
              <a:rPr lang="en-US" altLang="ko-KR" sz="2400" b="1">
                <a:latin typeface="Microsoft JhengHei" panose="020B0604030504040204" pitchFamily="34" charset="-120"/>
                <a:cs typeface="Calibri Light" panose="020F0302020204030204" pitchFamily="34" charset="0"/>
              </a:rPr>
              <a:t>a drop-step scheduler </a:t>
            </a:r>
          </a:p>
          <a:p>
            <a:r>
              <a:rPr lang="en-US" altLang="ko-KR" sz="2400" b="1">
                <a:latin typeface="Microsoft JhengHei" panose="020B0604030504040204" pitchFamily="34" charset="-120"/>
                <a:cs typeface="Calibri Light" panose="020F0302020204030204" pitchFamily="34" charset="0"/>
              </a:rPr>
              <a:t>a cosine annealing scheduler</a:t>
            </a:r>
          </a:p>
          <a:p>
            <a:endParaRPr lang="en-US" altLang="ko-KR" sz="2400" b="1">
              <a:latin typeface="Microsoft JhengHei" panose="020B0604030504040204" pitchFamily="34" charset="-120"/>
              <a:cs typeface="Calibri Light" panose="020F0302020204030204" pitchFamily="34" charset="0"/>
            </a:endParaRPr>
          </a:p>
          <a:p>
            <a:endParaRPr lang="ko-KR" altLang="en-US" sz="2400" b="1" dirty="0">
              <a:latin typeface="Microsoft JhengHei" panose="020B0604030504040204" pitchFamily="34" charset="-120"/>
              <a:cs typeface="Calibri Light" panose="020F0302020204030204" pitchFamily="34" charset="0"/>
            </a:endParaRPr>
          </a:p>
        </p:txBody>
      </p:sp>
      <p:pic>
        <p:nvPicPr>
          <p:cNvPr id="4098" name="Picture 2" descr="Figure2">
            <a:extLst>
              <a:ext uri="{FF2B5EF4-FFF2-40B4-BE49-F238E27FC236}">
                <a16:creationId xmlns:a16="http://schemas.microsoft.com/office/drawing/2014/main" id="{A6BDF8A9-603C-470C-B328-CB6DFBB57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16829"/>
            <a:ext cx="7768984" cy="2960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Figure3">
            <a:extLst>
              <a:ext uri="{FF2B5EF4-FFF2-40B4-BE49-F238E27FC236}">
                <a16:creationId xmlns:a16="http://schemas.microsoft.com/office/drawing/2014/main" id="{56CA0214-3AD7-423A-A0C2-D9C61ECF4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984" y="2965558"/>
            <a:ext cx="4038598" cy="301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162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5ABEE3-594E-4B4E-B742-B9559831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4315"/>
            <a:ext cx="4038599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Jaemin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Jeong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674BA0-F4F6-4576-A578-61756918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7" y="6554315"/>
            <a:ext cx="4114800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Seminar</a:t>
            </a:r>
          </a:p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ko-KR" altLang="en-US" sz="900" b="1" dirty="0">
                <a:solidFill>
                  <a:schemeClr val="bg1"/>
                </a:solidFill>
                <a:latin typeface="Microsoft JhengHei" panose="020B0604030504040204" pitchFamily="34" charset="-120"/>
              </a:rPr>
              <a:t>세미나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C5A698-0A88-4D3B-AA6B-6C70CBCF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398" y="6554315"/>
            <a:ext cx="4038598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fld id="{0A570ED9-8B4C-4028-AEB1-AC169DE65863}" type="slidenum">
              <a:rPr lang="ko-KR" altLang="en-US" sz="900" b="1" smtClean="0">
                <a:solidFill>
                  <a:schemeClr val="bg1"/>
                </a:solidFill>
                <a:latin typeface="Microsoft JhengHei" panose="020B0604030504040204" pitchFamily="34" charset="-120"/>
              </a:rPr>
              <a:t>22</a:t>
            </a:fld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pic>
        <p:nvPicPr>
          <p:cNvPr id="1026" name="Picture 2" descr="엠블렘 A 타입 이미지">
            <a:extLst>
              <a:ext uri="{FF2B5EF4-FFF2-40B4-BE49-F238E27FC236}">
                <a16:creationId xmlns:a16="http://schemas.microsoft.com/office/drawing/2014/main" id="{92BF80AC-81FA-4517-9DB8-A0BF75F6C6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r="19920"/>
          <a:stretch/>
        </p:blipFill>
        <p:spPr bwMode="auto">
          <a:xfrm>
            <a:off x="11671883" y="0"/>
            <a:ext cx="520117" cy="50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1261F10F-DC3B-43E0-89AC-95A167AB88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31018" y="366975"/>
            <a:ext cx="7929957" cy="591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1742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5ABEE3-594E-4B4E-B742-B9559831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4315"/>
            <a:ext cx="4038599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Jaemin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Jeong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674BA0-F4F6-4576-A578-61756918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7" y="6554315"/>
            <a:ext cx="4114800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Seminar</a:t>
            </a:r>
          </a:p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ko-KR" altLang="en-US" sz="900" b="1" dirty="0">
                <a:solidFill>
                  <a:schemeClr val="bg1"/>
                </a:solidFill>
                <a:latin typeface="Microsoft JhengHei" panose="020B0604030504040204" pitchFamily="34" charset="-120"/>
              </a:rPr>
              <a:t>세미나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C5A698-0A88-4D3B-AA6B-6C70CBCF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398" y="6554315"/>
            <a:ext cx="4038598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fld id="{0A570ED9-8B4C-4028-AEB1-AC169DE65863}" type="slidenum">
              <a:rPr lang="ko-KR" altLang="en-US" sz="900" b="1" smtClean="0">
                <a:solidFill>
                  <a:schemeClr val="bg1"/>
                </a:solidFill>
                <a:latin typeface="Microsoft JhengHei" panose="020B0604030504040204" pitchFamily="34" charset="-120"/>
              </a:rPr>
              <a:t>23</a:t>
            </a:fld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pic>
        <p:nvPicPr>
          <p:cNvPr id="1026" name="Picture 2" descr="엠블렘 A 타입 이미지">
            <a:extLst>
              <a:ext uri="{FF2B5EF4-FFF2-40B4-BE49-F238E27FC236}">
                <a16:creationId xmlns:a16="http://schemas.microsoft.com/office/drawing/2014/main" id="{92BF80AC-81FA-4517-9DB8-A0BF75F6C6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r="19920"/>
          <a:stretch/>
        </p:blipFill>
        <p:spPr bwMode="auto">
          <a:xfrm>
            <a:off x="11671883" y="0"/>
            <a:ext cx="520117" cy="50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F9EE4B5-AF2F-408C-AC8F-C61597923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810" y="303685"/>
            <a:ext cx="8324850" cy="584835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27582A-B8C1-4367-8810-A35589817ECF}"/>
              </a:ext>
            </a:extLst>
          </p:cNvPr>
          <p:cNvSpPr/>
          <p:nvPr/>
        </p:nvSpPr>
        <p:spPr>
          <a:xfrm>
            <a:off x="3797727" y="637060"/>
            <a:ext cx="22860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43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5ABEE3-594E-4B4E-B742-B9559831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4315"/>
            <a:ext cx="4038599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Jaemin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Jeong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674BA0-F4F6-4576-A578-61756918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7" y="6554315"/>
            <a:ext cx="4114800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Seminar</a:t>
            </a:r>
          </a:p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ko-KR" altLang="en-US" sz="900" b="1" dirty="0">
                <a:solidFill>
                  <a:schemeClr val="bg1"/>
                </a:solidFill>
                <a:latin typeface="Microsoft JhengHei" panose="020B0604030504040204" pitchFamily="34" charset="-120"/>
              </a:rPr>
              <a:t>세미나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C5A698-0A88-4D3B-AA6B-6C70CBCF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398" y="6554315"/>
            <a:ext cx="4038598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fld id="{0A570ED9-8B4C-4028-AEB1-AC169DE65863}" type="slidenum">
              <a:rPr lang="ko-KR" altLang="en-US" sz="900" b="1" smtClean="0">
                <a:solidFill>
                  <a:schemeClr val="bg1"/>
                </a:solidFill>
                <a:latin typeface="Microsoft JhengHei" panose="020B0604030504040204" pitchFamily="34" charset="-120"/>
              </a:rPr>
              <a:t>24</a:t>
            </a:fld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pic>
        <p:nvPicPr>
          <p:cNvPr id="1026" name="Picture 2" descr="엠블렘 A 타입 이미지">
            <a:extLst>
              <a:ext uri="{FF2B5EF4-FFF2-40B4-BE49-F238E27FC236}">
                <a16:creationId xmlns:a16="http://schemas.microsoft.com/office/drawing/2014/main" id="{92BF80AC-81FA-4517-9DB8-A0BF75F6C6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r="19920"/>
          <a:stretch/>
        </p:blipFill>
        <p:spPr bwMode="auto">
          <a:xfrm>
            <a:off x="11671883" y="0"/>
            <a:ext cx="520117" cy="50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587CDBC-6B61-4C11-AED7-7D752EB51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810" y="303685"/>
            <a:ext cx="8324850" cy="584835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10C804-2B3E-4322-9D40-6A72009860EF}"/>
              </a:ext>
            </a:extLst>
          </p:cNvPr>
          <p:cNvSpPr/>
          <p:nvPr/>
        </p:nvSpPr>
        <p:spPr>
          <a:xfrm>
            <a:off x="7432646" y="620785"/>
            <a:ext cx="142613" cy="12731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1552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5ABEE3-594E-4B4E-B742-B9559831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4315"/>
            <a:ext cx="4038599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Jaemin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Jeong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674BA0-F4F6-4576-A578-61756918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7" y="6554315"/>
            <a:ext cx="4114800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Seminar</a:t>
            </a:r>
          </a:p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ko-KR" altLang="en-US" sz="900" b="1" dirty="0">
                <a:solidFill>
                  <a:schemeClr val="bg1"/>
                </a:solidFill>
                <a:latin typeface="Microsoft JhengHei" panose="020B0604030504040204" pitchFamily="34" charset="-120"/>
              </a:rPr>
              <a:t>세미나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C5A698-0A88-4D3B-AA6B-6C70CBCF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398" y="6554315"/>
            <a:ext cx="4038598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fld id="{0A570ED9-8B4C-4028-AEB1-AC169DE65863}" type="slidenum">
              <a:rPr lang="ko-KR" altLang="en-US" sz="900" b="1" smtClean="0">
                <a:solidFill>
                  <a:schemeClr val="bg1"/>
                </a:solidFill>
                <a:latin typeface="Microsoft JhengHei" panose="020B0604030504040204" pitchFamily="34" charset="-120"/>
              </a:rPr>
              <a:t>25</a:t>
            </a:fld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pic>
        <p:nvPicPr>
          <p:cNvPr id="1026" name="Picture 2" descr="엠블렘 A 타입 이미지">
            <a:extLst>
              <a:ext uri="{FF2B5EF4-FFF2-40B4-BE49-F238E27FC236}">
                <a16:creationId xmlns:a16="http://schemas.microsoft.com/office/drawing/2014/main" id="{92BF80AC-81FA-4517-9DB8-A0BF75F6C6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r="19920"/>
          <a:stretch/>
        </p:blipFill>
        <p:spPr bwMode="auto">
          <a:xfrm>
            <a:off x="11671883" y="0"/>
            <a:ext cx="520117" cy="50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3AEEBEA-9BB6-4430-BBF6-246D7FF6F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810" y="303685"/>
            <a:ext cx="8324850" cy="584835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E4D6CD-DC72-4929-94C2-57656504124C}"/>
              </a:ext>
            </a:extLst>
          </p:cNvPr>
          <p:cNvSpPr/>
          <p:nvPr/>
        </p:nvSpPr>
        <p:spPr>
          <a:xfrm>
            <a:off x="3263317" y="4395831"/>
            <a:ext cx="704676" cy="2265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456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F7F64-8884-43D7-A527-32F39957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8" cy="509215"/>
          </a:xfrm>
        </p:spPr>
        <p:txBody>
          <a:bodyPr>
            <a:noAutofit/>
          </a:bodyPr>
          <a:lstStyle/>
          <a:p>
            <a:r>
              <a:rPr lang="en-US" altLang="ko-KR" sz="2800" b="1">
                <a:solidFill>
                  <a:srgbClr val="0066B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alibri Light" panose="020F0302020204030204" pitchFamily="34" charset="0"/>
              </a:rPr>
              <a:t>Normalized Weight Decay</a:t>
            </a:r>
            <a:endParaRPr lang="ko-KR" altLang="en-US" sz="2800" b="1" dirty="0">
              <a:solidFill>
                <a:srgbClr val="0066B3"/>
              </a:solidFill>
              <a:latin typeface="Microsoft JhengHei" panose="020B0604030504040204" pitchFamily="34" charset="-120"/>
              <a:cs typeface="Calibri Light" panose="020F0302020204030204" pitchFamily="34" charset="0"/>
            </a:endParaRP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5ABEE3-594E-4B4E-B742-B9559831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4315"/>
            <a:ext cx="4038599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Jaemin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Jeong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674BA0-F4F6-4576-A578-61756918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7" y="6554315"/>
            <a:ext cx="4114800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Seminar</a:t>
            </a:r>
          </a:p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ko-KR" altLang="en-US" sz="900" b="1" dirty="0">
                <a:solidFill>
                  <a:schemeClr val="bg1"/>
                </a:solidFill>
                <a:latin typeface="Microsoft JhengHei" panose="020B0604030504040204" pitchFamily="34" charset="-120"/>
              </a:rPr>
              <a:t>세미나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C5A698-0A88-4D3B-AA6B-6C70CBCF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398" y="6554315"/>
            <a:ext cx="4038598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fld id="{0A570ED9-8B4C-4028-AEB1-AC169DE65863}" type="slidenum">
              <a:rPr lang="ko-KR" altLang="en-US" sz="900" b="1" smtClean="0">
                <a:solidFill>
                  <a:schemeClr val="bg1"/>
                </a:solidFill>
                <a:latin typeface="Microsoft JhengHei" panose="020B0604030504040204" pitchFamily="34" charset="-120"/>
              </a:rPr>
              <a:t>26</a:t>
            </a:fld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pic>
        <p:nvPicPr>
          <p:cNvPr id="1026" name="Picture 2" descr="엠블렘 A 타입 이미지">
            <a:extLst>
              <a:ext uri="{FF2B5EF4-FFF2-40B4-BE49-F238E27FC236}">
                <a16:creationId xmlns:a16="http://schemas.microsoft.com/office/drawing/2014/main" id="{92BF80AC-81FA-4517-9DB8-A0BF75F6C6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r="19920"/>
          <a:stretch/>
        </p:blipFill>
        <p:spPr bwMode="auto">
          <a:xfrm>
            <a:off x="11671883" y="0"/>
            <a:ext cx="520117" cy="50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007C2B06-C273-4DF1-BBCC-1959F821E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28059" y="64971"/>
            <a:ext cx="4614525" cy="63880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66511B4-5A87-4934-BBB4-D59D64F349CA}"/>
                  </a:ext>
                </a:extLst>
              </p:cNvPr>
              <p:cNvSpPr txBox="1"/>
              <p:nvPr/>
            </p:nvSpPr>
            <p:spPr>
              <a:xfrm>
                <a:off x="1117600" y="1972665"/>
                <a:ext cx="4038597" cy="3957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Number of the parameter update</a:t>
                </a:r>
              </a:p>
              <a:p>
                <a:endParaRPr lang="en-US" altLang="ko-KR" b="1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𝒏𝒐𝒓𝒎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num>
                            <m:den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𝑩𝑻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altLang="ko-KR" b="1"/>
              </a:p>
              <a:p>
                <a:endParaRPr lang="en-US" altLang="ko-KR" b="1"/>
              </a:p>
              <a:p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ko-KR" altLang="en-US" b="1"/>
                  <a:t> </a:t>
                </a:r>
                <a:r>
                  <a:rPr lang="en-US" altLang="ko-KR" b="1"/>
                  <a:t>: Batch Size</a:t>
                </a:r>
              </a:p>
              <a:p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altLang="ko-KR" b="1"/>
                  <a:t> : Number of training data</a:t>
                </a:r>
              </a:p>
              <a:p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ko-KR" altLang="en-US" b="1"/>
                  <a:t> </a:t>
                </a:r>
                <a:r>
                  <a:rPr lang="en-US" altLang="ko-KR" b="1"/>
                  <a:t>: Total Epoch</a:t>
                </a:r>
              </a:p>
              <a:p>
                <a:endParaRPr lang="en-US" altLang="ko-KR" b="1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𝒏𝒐𝒓𝒎</m:t>
                        </m:r>
                      </m:sub>
                    </m:sSub>
                  </m:oMath>
                </a14:m>
                <a:r>
                  <a:rPr lang="en-US" altLang="ko-KR" b="1"/>
                  <a:t> 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𝑪𝒊𝒇𝒂𝒓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𝟎𝟓</m:t>
                      </m:r>
                    </m:oMath>
                  </m:oMathPara>
                </a14:m>
                <a:endParaRPr lang="en-US" altLang="ko-KR" b="1" i="1">
                  <a:latin typeface="Cambria Math" panose="02040503050406030204" pitchFamily="18" charset="0"/>
                </a:endParaRPr>
              </a:p>
              <a:p>
                <a:endParaRPr lang="en-US" altLang="ko-KR" b="1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𝑰𝒎𝒂𝒈𝒆𝒏𝒆𝒕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𝟎𝟐𝟓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66511B4-5A87-4934-BBB4-D59D64F34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600" y="1972665"/>
                <a:ext cx="4038597" cy="3957686"/>
              </a:xfrm>
              <a:prstGeom prst="rect">
                <a:avLst/>
              </a:prstGeom>
              <a:blipFill>
                <a:blip r:embed="rId4"/>
                <a:stretch>
                  <a:fillRect l="-1207" t="-924" b="-6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0257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5ABEE3-594E-4B4E-B742-B9559831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4315"/>
            <a:ext cx="4038599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Jaemin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Jeong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674BA0-F4F6-4576-A578-61756918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7" y="6554315"/>
            <a:ext cx="4114800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Seminar</a:t>
            </a:r>
          </a:p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ko-KR" altLang="en-US" sz="900" b="1" dirty="0">
                <a:solidFill>
                  <a:schemeClr val="bg1"/>
                </a:solidFill>
                <a:latin typeface="Microsoft JhengHei" panose="020B0604030504040204" pitchFamily="34" charset="-120"/>
              </a:rPr>
              <a:t>세미나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C5A698-0A88-4D3B-AA6B-6C70CBCF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398" y="6554315"/>
            <a:ext cx="4038598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fld id="{0A570ED9-8B4C-4028-AEB1-AC169DE65863}" type="slidenum">
              <a:rPr lang="ko-KR" altLang="en-US" sz="900" b="1" smtClean="0">
                <a:solidFill>
                  <a:schemeClr val="bg1"/>
                </a:solidFill>
                <a:latin typeface="Microsoft JhengHei" panose="020B0604030504040204" pitchFamily="34" charset="-120"/>
              </a:rPr>
              <a:t>27</a:t>
            </a:fld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pic>
        <p:nvPicPr>
          <p:cNvPr id="1026" name="Picture 2" descr="엠블렘 A 타입 이미지">
            <a:extLst>
              <a:ext uri="{FF2B5EF4-FFF2-40B4-BE49-F238E27FC236}">
                <a16:creationId xmlns:a16="http://schemas.microsoft.com/office/drawing/2014/main" id="{92BF80AC-81FA-4517-9DB8-A0BF75F6C6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r="19920"/>
          <a:stretch/>
        </p:blipFill>
        <p:spPr bwMode="auto">
          <a:xfrm>
            <a:off x="11671883" y="0"/>
            <a:ext cx="520117" cy="50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29E18F0F-6EDE-411E-94E1-F2B5C0E8B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81197" y="471487"/>
            <a:ext cx="822960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9165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5ABEE3-594E-4B4E-B742-B9559831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4315"/>
            <a:ext cx="4038599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Jaemin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Jeong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674BA0-F4F6-4576-A578-61756918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7" y="6554315"/>
            <a:ext cx="4114800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Seminar</a:t>
            </a:r>
          </a:p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ko-KR" altLang="en-US" sz="900" b="1" dirty="0">
                <a:solidFill>
                  <a:schemeClr val="bg1"/>
                </a:solidFill>
                <a:latin typeface="Microsoft JhengHei" panose="020B0604030504040204" pitchFamily="34" charset="-120"/>
              </a:rPr>
              <a:t>세미나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C5A698-0A88-4D3B-AA6B-6C70CBCF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398" y="6554315"/>
            <a:ext cx="4038598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fld id="{0A570ED9-8B4C-4028-AEB1-AC169DE65863}" type="slidenum">
              <a:rPr lang="ko-KR" altLang="en-US" sz="900" b="1" smtClean="0">
                <a:solidFill>
                  <a:schemeClr val="bg1"/>
                </a:solidFill>
                <a:latin typeface="Microsoft JhengHei" panose="020B0604030504040204" pitchFamily="34" charset="-120"/>
              </a:rPr>
              <a:t>28</a:t>
            </a:fld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pic>
        <p:nvPicPr>
          <p:cNvPr id="1026" name="Picture 2" descr="엠블렘 A 타입 이미지">
            <a:extLst>
              <a:ext uri="{FF2B5EF4-FFF2-40B4-BE49-F238E27FC236}">
                <a16:creationId xmlns:a16="http://schemas.microsoft.com/office/drawing/2014/main" id="{92BF80AC-81FA-4517-9DB8-A0BF75F6C6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r="19920"/>
          <a:stretch/>
        </p:blipFill>
        <p:spPr bwMode="auto">
          <a:xfrm>
            <a:off x="11671883" y="0"/>
            <a:ext cx="520117" cy="50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24E1C4A-EE92-4D70-A58D-3602CF8F4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954881"/>
            <a:ext cx="3296828" cy="512603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7B3B394-A4BF-445A-9990-1EF9111CA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511" y="865981"/>
            <a:ext cx="3215489" cy="512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9176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F7F64-8884-43D7-A527-32F39957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8" cy="509215"/>
          </a:xfrm>
        </p:spPr>
        <p:txBody>
          <a:bodyPr>
            <a:noAutofit/>
          </a:bodyPr>
          <a:lstStyle/>
          <a:p>
            <a:r>
              <a:rPr lang="en-US" altLang="ko-KR" sz="2800" b="1">
                <a:solidFill>
                  <a:srgbClr val="0066B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alibri Light" panose="020F0302020204030204" pitchFamily="34" charset="0"/>
              </a:rPr>
              <a:t>Use of AdamW on other datasets and architectures</a:t>
            </a:r>
            <a:endParaRPr lang="ko-KR" altLang="en-US" sz="2800" b="1" dirty="0">
              <a:solidFill>
                <a:srgbClr val="0066B3"/>
              </a:solidFill>
              <a:latin typeface="Microsoft JhengHei" panose="020B0604030504040204" pitchFamily="34" charset="-120"/>
              <a:cs typeface="Calibri Light" panose="020F0302020204030204" pitchFamily="34" charset="0"/>
            </a:endParaRP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5ABEE3-594E-4B4E-B742-B9559831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4315"/>
            <a:ext cx="4038599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Jaemin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Jeong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674BA0-F4F6-4576-A578-61756918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7" y="6554315"/>
            <a:ext cx="4114800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Seminar</a:t>
            </a:r>
          </a:p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ko-KR" altLang="en-US" sz="900" b="1" dirty="0">
                <a:solidFill>
                  <a:schemeClr val="bg1"/>
                </a:solidFill>
                <a:latin typeface="Microsoft JhengHei" panose="020B0604030504040204" pitchFamily="34" charset="-120"/>
              </a:rPr>
              <a:t>세미나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C5A698-0A88-4D3B-AA6B-6C70CBCF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398" y="6554315"/>
            <a:ext cx="4038598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fld id="{0A570ED9-8B4C-4028-AEB1-AC169DE65863}" type="slidenum">
              <a:rPr lang="ko-KR" altLang="en-US" sz="900" b="1" smtClean="0">
                <a:solidFill>
                  <a:schemeClr val="bg1"/>
                </a:solidFill>
                <a:latin typeface="Microsoft JhengHei" panose="020B0604030504040204" pitchFamily="34" charset="-120"/>
              </a:rPr>
              <a:t>29</a:t>
            </a:fld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pic>
        <p:nvPicPr>
          <p:cNvPr id="1026" name="Picture 2" descr="엠블렘 A 타입 이미지">
            <a:extLst>
              <a:ext uri="{FF2B5EF4-FFF2-40B4-BE49-F238E27FC236}">
                <a16:creationId xmlns:a16="http://schemas.microsoft.com/office/drawing/2014/main" id="{92BF80AC-81FA-4517-9DB8-A0BF75F6C6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r="19920"/>
          <a:stretch/>
        </p:blipFill>
        <p:spPr bwMode="auto">
          <a:xfrm>
            <a:off x="11671883" y="0"/>
            <a:ext cx="520117" cy="50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B18EC4C-AD45-4432-960A-8F4C1E46B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509215"/>
            <a:ext cx="12191999" cy="59167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3600" b="1">
              <a:latin typeface="Microsoft JhengHei" panose="020B0604030504040204" pitchFamily="34" charset="-12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altLang="ko-KR" sz="3600" b="1">
                <a:latin typeface="Microsoft JhengHei" panose="020B0604030504040204" pitchFamily="34" charset="-120"/>
                <a:cs typeface="Calibri Light" panose="020F0302020204030204" pitchFamily="34" charset="0"/>
              </a:rPr>
              <a:t>-WiderFace</a:t>
            </a:r>
          </a:p>
          <a:p>
            <a:pPr marL="0" indent="0">
              <a:buNone/>
            </a:pPr>
            <a:endParaRPr lang="en-US" altLang="ko-KR" sz="3600" b="1">
              <a:latin typeface="Microsoft JhengHei" panose="020B0604030504040204" pitchFamily="34" charset="-12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altLang="ko-KR" sz="3600" b="1">
                <a:latin typeface="Microsoft JhengHei" panose="020B0604030504040204" pitchFamily="34" charset="-120"/>
                <a:cs typeface="Calibri Light" panose="020F0302020204030204" pitchFamily="34" charset="0"/>
              </a:rPr>
              <a:t>- EEG</a:t>
            </a:r>
          </a:p>
          <a:p>
            <a:pPr marL="0" indent="0">
              <a:buNone/>
            </a:pPr>
            <a:endParaRPr lang="en-US" altLang="ko-KR" sz="3600" b="1">
              <a:latin typeface="Microsoft JhengHei" panose="020B0604030504040204" pitchFamily="34" charset="-12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altLang="ko-KR" sz="3600" b="1">
                <a:latin typeface="Microsoft JhengHei" panose="020B0604030504040204" pitchFamily="34" charset="-120"/>
                <a:cs typeface="Calibri Light" panose="020F0302020204030204" pitchFamily="34" charset="0"/>
              </a:rPr>
              <a:t>- NLP</a:t>
            </a:r>
          </a:p>
          <a:p>
            <a:pPr marL="0" indent="0">
              <a:buNone/>
            </a:pPr>
            <a:endParaRPr lang="en-US" altLang="ko-KR" sz="3600" b="1">
              <a:latin typeface="Microsoft JhengHei" panose="020B0604030504040204" pitchFamily="34" charset="-12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altLang="ko-KR" sz="3600" b="1">
                <a:latin typeface="Microsoft JhengHei" panose="020B0604030504040204" pitchFamily="34" charset="-120"/>
                <a:cs typeface="Calibri Light" panose="020F0302020204030204" pitchFamily="34" charset="0"/>
              </a:rPr>
              <a:t>- etc...</a:t>
            </a:r>
            <a:endParaRPr lang="ko-KR" altLang="en-US" sz="3600" b="1" dirty="0">
              <a:latin typeface="Microsoft JhengHei" panose="020B0604030504040204" pitchFamily="34" charset="-12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600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F7F64-8884-43D7-A527-32F39957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8" cy="509215"/>
          </a:xfrm>
        </p:spPr>
        <p:txBody>
          <a:bodyPr>
            <a:noAutofit/>
          </a:bodyPr>
          <a:lstStyle/>
          <a:p>
            <a:r>
              <a:rPr lang="en-US" altLang="ko-KR" sz="2800" b="1">
                <a:solidFill>
                  <a:srgbClr val="0066B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alibri Light" panose="020F0302020204030204" pitchFamily="34" charset="0"/>
              </a:rPr>
              <a:t>Optimizer</a:t>
            </a:r>
            <a:endParaRPr lang="ko-KR" altLang="en-US" sz="2800" b="1" dirty="0">
              <a:solidFill>
                <a:srgbClr val="0066B3"/>
              </a:solidFill>
              <a:latin typeface="Microsoft JhengHei" panose="020B0604030504040204" pitchFamily="34" charset="-120"/>
              <a:cs typeface="Calibri Light" panose="020F0302020204030204" pitchFamily="34" charset="0"/>
            </a:endParaRP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5ABEE3-594E-4B4E-B742-B9559831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4315"/>
            <a:ext cx="4038599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Jaemin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Jeong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674BA0-F4F6-4576-A578-61756918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7" y="6554315"/>
            <a:ext cx="4114800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Seminar</a:t>
            </a:r>
          </a:p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ko-KR" altLang="en-US" sz="900" b="1" dirty="0">
                <a:solidFill>
                  <a:schemeClr val="bg1"/>
                </a:solidFill>
                <a:latin typeface="Microsoft JhengHei" panose="020B0604030504040204" pitchFamily="34" charset="-120"/>
              </a:rPr>
              <a:t>세미나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C5A698-0A88-4D3B-AA6B-6C70CBCF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398" y="6554315"/>
            <a:ext cx="4038598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fld id="{0A570ED9-8B4C-4028-AEB1-AC169DE65863}" type="slidenum">
              <a:rPr lang="ko-KR" altLang="en-US" sz="900" b="1" smtClean="0">
                <a:solidFill>
                  <a:schemeClr val="bg1"/>
                </a:solidFill>
                <a:latin typeface="Microsoft JhengHei" panose="020B0604030504040204" pitchFamily="34" charset="-120"/>
              </a:rPr>
              <a:t>3</a:t>
            </a:fld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pic>
        <p:nvPicPr>
          <p:cNvPr id="1026" name="Picture 2" descr="엠블렘 A 타입 이미지">
            <a:extLst>
              <a:ext uri="{FF2B5EF4-FFF2-40B4-BE49-F238E27FC236}">
                <a16:creationId xmlns:a16="http://schemas.microsoft.com/office/drawing/2014/main" id="{92BF80AC-81FA-4517-9DB8-A0BF75F6C6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r="19920"/>
          <a:stretch/>
        </p:blipFill>
        <p:spPr bwMode="auto">
          <a:xfrm>
            <a:off x="11671883" y="0"/>
            <a:ext cx="520117" cy="50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내용 개체 틀 2">
                <a:extLst>
                  <a:ext uri="{FF2B5EF4-FFF2-40B4-BE49-F238E27FC236}">
                    <a16:creationId xmlns:a16="http://schemas.microsoft.com/office/drawing/2014/main" id="{AB18EC4C-AD45-4432-960A-8F4C1E46BE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98419" y="3020786"/>
                <a:ext cx="4795155" cy="81642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8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𝜽</m:t>
                      </m:r>
                      <m:r>
                        <a:rPr lang="en-US" altLang="ko-KR" sz="48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r>
                        <a:rPr lang="en-US" altLang="ko-KR" sz="48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𝜽</m:t>
                      </m:r>
                      <m:r>
                        <a:rPr lang="en-US" altLang="ko-KR" sz="48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 −</m:t>
                      </m:r>
                      <m:r>
                        <a:rPr lang="en-US" altLang="ko-KR" sz="48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𝜼</m:t>
                      </m:r>
                      <m:sSub>
                        <m:sSubPr>
                          <m:ctrlPr>
                            <a:rPr lang="en-US" altLang="ko-KR" sz="4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ko-KR" altLang="en-US" sz="4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𝛁</m:t>
                          </m:r>
                        </m:e>
                        <m:sub>
                          <m:r>
                            <a:rPr lang="en-US" altLang="ko-KR" sz="48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𝜽</m:t>
                          </m:r>
                        </m:sub>
                      </m:sSub>
                      <m:r>
                        <a:rPr lang="en-US" altLang="ko-KR" sz="48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𝑱</m:t>
                      </m:r>
                      <m:r>
                        <a:rPr lang="en-US" altLang="ko-KR" sz="48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(</m:t>
                      </m:r>
                      <m:r>
                        <a:rPr lang="en-US" altLang="ko-KR" sz="48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𝜽</m:t>
                      </m:r>
                      <m:r>
                        <a:rPr lang="en-US" altLang="ko-KR" sz="48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)</m:t>
                      </m:r>
                    </m:oMath>
                  </m:oMathPara>
                </a14:m>
                <a:endParaRPr lang="ko-KR" altLang="en-US" sz="4800" b="1" dirty="0">
                  <a:latin typeface="Microsoft JhengHei" panose="020B0604030504040204" pitchFamily="34" charset="-12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10" name="내용 개체 틀 2">
                <a:extLst>
                  <a:ext uri="{FF2B5EF4-FFF2-40B4-BE49-F238E27FC236}">
                    <a16:creationId xmlns:a16="http://schemas.microsoft.com/office/drawing/2014/main" id="{AB18EC4C-AD45-4432-960A-8F4C1E46BE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98419" y="3020786"/>
                <a:ext cx="4795155" cy="81642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85474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F7F64-8884-43D7-A527-32F39957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8" cy="509215"/>
          </a:xfrm>
        </p:spPr>
        <p:txBody>
          <a:bodyPr>
            <a:noAutofit/>
          </a:bodyPr>
          <a:lstStyle/>
          <a:p>
            <a:r>
              <a:rPr lang="en-US" altLang="ko-KR" sz="2800" b="1">
                <a:solidFill>
                  <a:srgbClr val="0066B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alibri Light" panose="020F0302020204030204" pitchFamily="34" charset="0"/>
              </a:rPr>
              <a:t>Conclusion</a:t>
            </a:r>
            <a:endParaRPr lang="ko-KR" altLang="en-US" sz="2800" b="1" dirty="0">
              <a:solidFill>
                <a:srgbClr val="0066B3"/>
              </a:solidFill>
              <a:latin typeface="Microsoft JhengHei" panose="020B0604030504040204" pitchFamily="34" charset="-120"/>
              <a:cs typeface="Calibri Light" panose="020F0302020204030204" pitchFamily="34" charset="0"/>
            </a:endParaRP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5ABEE3-594E-4B4E-B742-B9559831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4315"/>
            <a:ext cx="4038599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Jaemin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Jeong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674BA0-F4F6-4576-A578-61756918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7" y="6554315"/>
            <a:ext cx="4114800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Seminar</a:t>
            </a:r>
          </a:p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ko-KR" altLang="en-US" sz="900" b="1" dirty="0">
                <a:solidFill>
                  <a:schemeClr val="bg1"/>
                </a:solidFill>
                <a:latin typeface="Microsoft JhengHei" panose="020B0604030504040204" pitchFamily="34" charset="-120"/>
              </a:rPr>
              <a:t>세미나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C5A698-0A88-4D3B-AA6B-6C70CBCF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398" y="6554315"/>
            <a:ext cx="4038598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fld id="{0A570ED9-8B4C-4028-AEB1-AC169DE65863}" type="slidenum">
              <a:rPr lang="ko-KR" altLang="en-US" sz="900" b="1" smtClean="0">
                <a:solidFill>
                  <a:schemeClr val="bg1"/>
                </a:solidFill>
                <a:latin typeface="Microsoft JhengHei" panose="020B0604030504040204" pitchFamily="34" charset="-120"/>
              </a:rPr>
              <a:t>30</a:t>
            </a:fld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pic>
        <p:nvPicPr>
          <p:cNvPr id="1026" name="Picture 2" descr="엠블렘 A 타입 이미지">
            <a:extLst>
              <a:ext uri="{FF2B5EF4-FFF2-40B4-BE49-F238E27FC236}">
                <a16:creationId xmlns:a16="http://schemas.microsoft.com/office/drawing/2014/main" id="{92BF80AC-81FA-4517-9DB8-A0BF75F6C6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r="19920"/>
          <a:stretch/>
        </p:blipFill>
        <p:spPr bwMode="auto">
          <a:xfrm>
            <a:off x="11671883" y="0"/>
            <a:ext cx="520117" cy="50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B18EC4C-AD45-4432-960A-8F4C1E46B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" y="1820410"/>
            <a:ext cx="12191999" cy="2313439"/>
          </a:xfrm>
        </p:spPr>
        <p:txBody>
          <a:bodyPr>
            <a:noAutofit/>
          </a:bodyPr>
          <a:lstStyle/>
          <a:p>
            <a:r>
              <a:rPr lang="en-US" altLang="ko-KR" sz="2400">
                <a:latin typeface="Times" panose="02020603050405020304" pitchFamily="18" charset="0"/>
                <a:cs typeface="Times" panose="02020603050405020304" pitchFamily="18" charset="0"/>
              </a:rPr>
              <a:t>Identified and exposed the inequivalence of L2 regularization and weight decay for Adam.</a:t>
            </a:r>
          </a:p>
          <a:p>
            <a:endParaRPr lang="en-US" altLang="ko-KR" sz="240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ko-KR" sz="2400">
                <a:latin typeface="Times" panose="02020603050405020304" pitchFamily="18" charset="0"/>
                <a:cs typeface="Times" panose="02020603050405020304" pitchFamily="18" charset="0"/>
              </a:rPr>
              <a:t>Adam + Decopuled weight decay   &gt;   Adam + L2 regularization</a:t>
            </a:r>
          </a:p>
          <a:p>
            <a:endParaRPr lang="en-US" altLang="ko-KR" sz="2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ko-KR" sz="2400">
                <a:latin typeface="Times" panose="02020603050405020304" pitchFamily="18" charset="0"/>
                <a:cs typeface="Times" panose="02020603050405020304" pitchFamily="18" charset="0"/>
              </a:rPr>
              <a:t>Proposed to use warm starts for Adam to improve its anytime performance.</a:t>
            </a:r>
            <a:endParaRPr lang="en-US" altLang="ko-KR" sz="2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019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F7F64-8884-43D7-A527-32F39957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8" cy="509215"/>
          </a:xfrm>
        </p:spPr>
        <p:txBody>
          <a:bodyPr>
            <a:noAutofit/>
          </a:bodyPr>
          <a:lstStyle/>
          <a:p>
            <a:r>
              <a:rPr lang="en-US" altLang="ko-KR" sz="2800" b="1">
                <a:solidFill>
                  <a:srgbClr val="0066B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alibri Light" panose="020F0302020204030204" pitchFamily="34" charset="0"/>
              </a:rPr>
              <a:t>Momentum</a:t>
            </a:r>
            <a:endParaRPr lang="ko-KR" altLang="en-US" sz="2800" b="1" dirty="0">
              <a:solidFill>
                <a:srgbClr val="0066B3"/>
              </a:solidFill>
              <a:latin typeface="Microsoft JhengHei" panose="020B0604030504040204" pitchFamily="34" charset="-120"/>
              <a:cs typeface="Calibri Light" panose="020F0302020204030204" pitchFamily="34" charset="0"/>
            </a:endParaRP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5ABEE3-594E-4B4E-B742-B9559831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4315"/>
            <a:ext cx="4038599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Jaemin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Jeong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674BA0-F4F6-4576-A578-61756918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7" y="6554315"/>
            <a:ext cx="4114800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Seminar</a:t>
            </a:r>
          </a:p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ko-KR" altLang="en-US" sz="900" b="1" dirty="0">
                <a:solidFill>
                  <a:schemeClr val="bg1"/>
                </a:solidFill>
                <a:latin typeface="Microsoft JhengHei" panose="020B0604030504040204" pitchFamily="34" charset="-120"/>
              </a:rPr>
              <a:t>세미나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C5A698-0A88-4D3B-AA6B-6C70CBCF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398" y="6554315"/>
            <a:ext cx="4038598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fld id="{0A570ED9-8B4C-4028-AEB1-AC169DE65863}" type="slidenum">
              <a:rPr lang="ko-KR" altLang="en-US" sz="900" b="1" smtClean="0">
                <a:solidFill>
                  <a:schemeClr val="bg1"/>
                </a:solidFill>
                <a:latin typeface="Microsoft JhengHei" panose="020B0604030504040204" pitchFamily="34" charset="-120"/>
              </a:rPr>
              <a:t>4</a:t>
            </a:fld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pic>
        <p:nvPicPr>
          <p:cNvPr id="1026" name="Picture 2" descr="엠블렘 A 타입 이미지">
            <a:extLst>
              <a:ext uri="{FF2B5EF4-FFF2-40B4-BE49-F238E27FC236}">
                <a16:creationId xmlns:a16="http://schemas.microsoft.com/office/drawing/2014/main" id="{92BF80AC-81FA-4517-9DB8-A0BF75F6C6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r="19920"/>
          <a:stretch/>
        </p:blipFill>
        <p:spPr bwMode="auto">
          <a:xfrm>
            <a:off x="11671883" y="0"/>
            <a:ext cx="520117" cy="50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내용 개체 틀 2">
                <a:extLst>
                  <a:ext uri="{FF2B5EF4-FFF2-40B4-BE49-F238E27FC236}">
                    <a16:creationId xmlns:a16="http://schemas.microsoft.com/office/drawing/2014/main" id="{AB18EC4C-AD45-4432-960A-8F4C1E46BE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55569" y="2553212"/>
                <a:ext cx="4680856" cy="17515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6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36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r>
                        <a:rPr lang="en-US" altLang="ko-KR" sz="36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𝜸</m:t>
                      </m:r>
                      <m:sSub>
                        <m:sSubPr>
                          <m:ctrlPr>
                            <a:rPr lang="en-US" altLang="ko-KR" sz="36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𝒕</m:t>
                          </m:r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−</m:t>
                          </m:r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36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+</m:t>
                      </m:r>
                      <m:r>
                        <a:rPr lang="en-US" altLang="ko-KR" sz="36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𝜼</m:t>
                      </m:r>
                      <m:sSub>
                        <m:sSubPr>
                          <m:ctrlPr>
                            <a:rPr lang="en-US" altLang="ko-KR" sz="36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ko-KR" altLang="en-US" sz="36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𝛁</m:t>
                          </m:r>
                        </m:e>
                        <m:sub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𝜽</m:t>
                          </m:r>
                        </m:sub>
                      </m:sSub>
                      <m:r>
                        <a:rPr lang="en-US" altLang="ko-KR" sz="36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𝑱</m:t>
                      </m:r>
                      <m:r>
                        <a:rPr lang="en-US" altLang="ko-KR" sz="36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(</m:t>
                      </m:r>
                      <m:r>
                        <a:rPr lang="en-US" altLang="ko-KR" sz="36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𝜽</m:t>
                      </m:r>
                      <m:r>
                        <a:rPr lang="en-US" altLang="ko-KR" sz="36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)</m:t>
                      </m:r>
                    </m:oMath>
                  </m:oMathPara>
                </a14:m>
                <a:endParaRPr lang="en-US" altLang="ko-KR" sz="3600" b="1" dirty="0">
                  <a:latin typeface="Microsoft JhengHei" panose="020B0604030504040204" pitchFamily="34" charset="-12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:endParaRPr lang="en-US" altLang="ko-KR" sz="3600" b="1" dirty="0">
                  <a:latin typeface="Microsoft JhengHei" panose="020B0604030504040204" pitchFamily="34" charset="-12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𝜽</m:t>
                      </m:r>
                      <m:r>
                        <a:rPr lang="en-US" altLang="ko-KR" sz="36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r>
                        <a:rPr lang="en-US" altLang="ko-KR" sz="36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𝜽</m:t>
                      </m:r>
                      <m:r>
                        <a:rPr lang="en-US" altLang="ko-KR" sz="36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 −</m:t>
                      </m:r>
                      <m:sSub>
                        <m:sSubPr>
                          <m:ctrlPr>
                            <a:rPr lang="en-US" altLang="ko-KR" sz="36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3600" b="1" dirty="0">
                  <a:latin typeface="Microsoft JhengHei" panose="020B0604030504040204" pitchFamily="34" charset="-12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10" name="내용 개체 틀 2">
                <a:extLst>
                  <a:ext uri="{FF2B5EF4-FFF2-40B4-BE49-F238E27FC236}">
                    <a16:creationId xmlns:a16="http://schemas.microsoft.com/office/drawing/2014/main" id="{AB18EC4C-AD45-4432-960A-8F4C1E46BE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55569" y="2553212"/>
                <a:ext cx="4680856" cy="175157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AF53F6B-A2CF-448B-9D56-CDD11D826C74}"/>
              </a:ext>
            </a:extLst>
          </p:cNvPr>
          <p:cNvSpPr txBox="1"/>
          <p:nvPr/>
        </p:nvSpPr>
        <p:spPr>
          <a:xfrm>
            <a:off x="0" y="693028"/>
            <a:ext cx="11723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1. local minimum</a:t>
            </a:r>
            <a:r>
              <a:rPr lang="ko-KR" altLang="en-US"/>
              <a:t>에 빠지는 것을 방지</a:t>
            </a:r>
          </a:p>
        </p:txBody>
      </p:sp>
    </p:spTree>
    <p:extLst>
      <p:ext uri="{BB962C8B-B14F-4D97-AF65-F5344CB8AC3E}">
        <p14:creationId xmlns:p14="http://schemas.microsoft.com/office/powerpoint/2010/main" val="1262279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F7F64-8884-43D7-A527-32F39957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8" cy="509215"/>
          </a:xfrm>
        </p:spPr>
        <p:txBody>
          <a:bodyPr>
            <a:noAutofit/>
          </a:bodyPr>
          <a:lstStyle/>
          <a:p>
            <a:r>
              <a:rPr lang="en-US" altLang="ko-KR" sz="2800" b="1">
                <a:solidFill>
                  <a:srgbClr val="0066B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alibri Light" panose="020F0302020204030204" pitchFamily="34" charset="0"/>
              </a:rPr>
              <a:t>Nesterov Accelerated Gradient (NAG)</a:t>
            </a:r>
            <a:endParaRPr lang="ko-KR" altLang="en-US" sz="2800" b="1" dirty="0">
              <a:solidFill>
                <a:srgbClr val="0066B3"/>
              </a:solidFill>
              <a:latin typeface="Microsoft JhengHei" panose="020B0604030504040204" pitchFamily="34" charset="-120"/>
              <a:cs typeface="Calibri Light" panose="020F0302020204030204" pitchFamily="34" charset="0"/>
            </a:endParaRP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5ABEE3-594E-4B4E-B742-B9559831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4315"/>
            <a:ext cx="4038599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Jaemin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Jeong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674BA0-F4F6-4576-A578-61756918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7" y="6554315"/>
            <a:ext cx="4114800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Seminar</a:t>
            </a:r>
          </a:p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ko-KR" altLang="en-US" sz="900" b="1" dirty="0">
                <a:solidFill>
                  <a:schemeClr val="bg1"/>
                </a:solidFill>
                <a:latin typeface="Microsoft JhengHei" panose="020B0604030504040204" pitchFamily="34" charset="-120"/>
              </a:rPr>
              <a:t>세미나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C5A698-0A88-4D3B-AA6B-6C70CBCF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398" y="6554315"/>
            <a:ext cx="4038598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fld id="{0A570ED9-8B4C-4028-AEB1-AC169DE65863}" type="slidenum">
              <a:rPr lang="ko-KR" altLang="en-US" sz="900" b="1" smtClean="0">
                <a:solidFill>
                  <a:schemeClr val="bg1"/>
                </a:solidFill>
                <a:latin typeface="Microsoft JhengHei" panose="020B0604030504040204" pitchFamily="34" charset="-120"/>
              </a:rPr>
              <a:t>5</a:t>
            </a:fld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pic>
        <p:nvPicPr>
          <p:cNvPr id="1026" name="Picture 2" descr="엠블렘 A 타입 이미지">
            <a:extLst>
              <a:ext uri="{FF2B5EF4-FFF2-40B4-BE49-F238E27FC236}">
                <a16:creationId xmlns:a16="http://schemas.microsoft.com/office/drawing/2014/main" id="{92BF80AC-81FA-4517-9DB8-A0BF75F6C6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r="19920"/>
          <a:stretch/>
        </p:blipFill>
        <p:spPr bwMode="auto">
          <a:xfrm>
            <a:off x="11671883" y="0"/>
            <a:ext cx="520117" cy="50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내용 개체 틀 2">
                <a:extLst>
                  <a:ext uri="{FF2B5EF4-FFF2-40B4-BE49-F238E27FC236}">
                    <a16:creationId xmlns:a16="http://schemas.microsoft.com/office/drawing/2014/main" id="{07047552-7E35-41AF-8279-A7DA90F3CC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89511" y="4802739"/>
                <a:ext cx="5812974" cy="17515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altLang="ko-KR" sz="32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sz="32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32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r>
                        <a:rPr lang="en-US" altLang="ko-KR" sz="32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𝜸</m:t>
                      </m:r>
                      <m:sSub>
                        <m:sSubPr>
                          <m:ctrlPr>
                            <a:rPr lang="en-US" altLang="ko-KR" sz="32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altLang="ko-KR" sz="32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sz="32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𝒕</m:t>
                          </m:r>
                          <m:r>
                            <a:rPr lang="en-US" altLang="ko-KR" sz="32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−</m:t>
                          </m:r>
                          <m:r>
                            <a:rPr lang="en-US" altLang="ko-KR" sz="32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32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+</m:t>
                      </m:r>
                      <m:r>
                        <a:rPr lang="en-US" altLang="ko-KR" sz="32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𝜼</m:t>
                      </m:r>
                      <m:sSub>
                        <m:sSubPr>
                          <m:ctrlPr>
                            <a:rPr lang="en-US" altLang="ko-KR" sz="32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ko-KR" altLang="en-US" sz="32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𝛁</m:t>
                          </m:r>
                        </m:e>
                        <m:sub>
                          <m:r>
                            <a:rPr lang="en-US" altLang="ko-KR" sz="32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𝜽</m:t>
                          </m:r>
                        </m:sub>
                      </m:sSub>
                      <m:r>
                        <a:rPr lang="en-US" altLang="ko-KR" sz="32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𝑱</m:t>
                      </m:r>
                      <m:r>
                        <a:rPr lang="en-US" altLang="ko-KR" sz="32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(</m:t>
                      </m:r>
                      <m:r>
                        <a:rPr lang="en-US" altLang="ko-KR" sz="32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𝜽</m:t>
                      </m:r>
                      <m:r>
                        <a:rPr lang="en-US" altLang="ko-KR" sz="32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 −</m:t>
                      </m:r>
                      <m:r>
                        <a:rPr lang="en-US" altLang="ko-KR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𝜸</m:t>
                      </m:r>
                      <m:sSub>
                        <m:sSubPr>
                          <m:ctrlPr>
                            <a:rPr lang="en-US" altLang="ko-KR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altLang="ko-KR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𝒕</m:t>
                          </m:r>
                          <m:r>
                            <a:rPr lang="en-US" altLang="ko-KR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−</m:t>
                          </m:r>
                          <m:r>
                            <a:rPr lang="en-US" altLang="ko-KR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32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)</m:t>
                      </m:r>
                    </m:oMath>
                  </m:oMathPara>
                </a14:m>
                <a:endParaRPr lang="en-US" altLang="ko-KR" sz="3200" b="1" dirty="0">
                  <a:latin typeface="Microsoft JhengHei" panose="020B0604030504040204" pitchFamily="34" charset="-120"/>
                  <a:cs typeface="Calibri Light" panose="020F030202020403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ko-KR" sz="3200" b="1" dirty="0">
                  <a:latin typeface="Microsoft JhengHei" panose="020B0604030504040204" pitchFamily="34" charset="-120"/>
                  <a:cs typeface="Calibri Light" panose="020F030202020403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𝜽</m:t>
                      </m:r>
                      <m:r>
                        <a:rPr lang="en-US" altLang="ko-KR" sz="32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r>
                        <a:rPr lang="en-US" altLang="ko-KR" sz="32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𝜽</m:t>
                      </m:r>
                      <m:r>
                        <a:rPr lang="en-US" altLang="ko-KR" sz="32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 −</m:t>
                      </m:r>
                      <m:sSub>
                        <m:sSubPr>
                          <m:ctrlPr>
                            <a:rPr lang="en-US" altLang="ko-KR" sz="32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altLang="ko-KR" sz="32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sz="32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3200" b="1" dirty="0">
                  <a:latin typeface="Microsoft JhengHei" panose="020B0604030504040204" pitchFamily="34" charset="-12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11" name="내용 개체 틀 2">
                <a:extLst>
                  <a:ext uri="{FF2B5EF4-FFF2-40B4-BE49-F238E27FC236}">
                    <a16:creationId xmlns:a16="http://schemas.microsoft.com/office/drawing/2014/main" id="{07047552-7E35-41AF-8279-A7DA90F3C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511" y="4802739"/>
                <a:ext cx="5812974" cy="17515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Difference between Momentum and NAG. Picture from CS231.">
            <a:extLst>
              <a:ext uri="{FF2B5EF4-FFF2-40B4-BE49-F238E27FC236}">
                <a16:creationId xmlns:a16="http://schemas.microsoft.com/office/drawing/2014/main" id="{016A9424-5335-4342-BC4C-21B9AC763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70" y="1339834"/>
            <a:ext cx="10032854" cy="318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FEF47CA-6067-44EE-9CF5-E2CCCD238E7C}"/>
              </a:ext>
            </a:extLst>
          </p:cNvPr>
          <p:cNvSpPr txBox="1"/>
          <p:nvPr/>
        </p:nvSpPr>
        <p:spPr>
          <a:xfrm>
            <a:off x="0" y="693028"/>
            <a:ext cx="11723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1. global minimum</a:t>
            </a:r>
            <a:r>
              <a:rPr lang="ko-KR" altLang="en-US"/>
              <a:t>에 안정적이고 빠르게 들어가게 하기 위함</a:t>
            </a:r>
          </a:p>
        </p:txBody>
      </p:sp>
    </p:spTree>
    <p:extLst>
      <p:ext uri="{BB962C8B-B14F-4D97-AF65-F5344CB8AC3E}">
        <p14:creationId xmlns:p14="http://schemas.microsoft.com/office/powerpoint/2010/main" val="2833001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F7F64-8884-43D7-A527-32F39957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8" cy="509215"/>
          </a:xfrm>
        </p:spPr>
        <p:txBody>
          <a:bodyPr>
            <a:noAutofit/>
          </a:bodyPr>
          <a:lstStyle/>
          <a:p>
            <a:r>
              <a:rPr lang="en-US" altLang="ko-KR" sz="2800" b="1">
                <a:solidFill>
                  <a:srgbClr val="0066B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alibri Light" panose="020F0302020204030204" pitchFamily="34" charset="0"/>
              </a:rPr>
              <a:t>Adagrad</a:t>
            </a:r>
            <a:endParaRPr lang="ko-KR" altLang="en-US" sz="2800" b="1" dirty="0">
              <a:solidFill>
                <a:srgbClr val="0066B3"/>
              </a:solidFill>
              <a:latin typeface="Microsoft JhengHei" panose="020B0604030504040204" pitchFamily="34" charset="-120"/>
              <a:cs typeface="Calibri Light" panose="020F0302020204030204" pitchFamily="34" charset="0"/>
            </a:endParaRP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5ABEE3-594E-4B4E-B742-B9559831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4315"/>
            <a:ext cx="4038599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Jaemin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Jeong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674BA0-F4F6-4576-A578-61756918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7" y="6554315"/>
            <a:ext cx="4114800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Seminar</a:t>
            </a:r>
          </a:p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ko-KR" altLang="en-US" sz="900" b="1" dirty="0">
                <a:solidFill>
                  <a:schemeClr val="bg1"/>
                </a:solidFill>
                <a:latin typeface="Microsoft JhengHei" panose="020B0604030504040204" pitchFamily="34" charset="-120"/>
              </a:rPr>
              <a:t>세미나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C5A698-0A88-4D3B-AA6B-6C70CBCF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398" y="6554315"/>
            <a:ext cx="4038598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fld id="{0A570ED9-8B4C-4028-AEB1-AC169DE65863}" type="slidenum">
              <a:rPr lang="ko-KR" altLang="en-US" sz="900" b="1" smtClean="0">
                <a:solidFill>
                  <a:schemeClr val="bg1"/>
                </a:solidFill>
                <a:latin typeface="Microsoft JhengHei" panose="020B0604030504040204" pitchFamily="34" charset="-120"/>
              </a:rPr>
              <a:t>6</a:t>
            </a:fld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pic>
        <p:nvPicPr>
          <p:cNvPr id="1026" name="Picture 2" descr="엠블렘 A 타입 이미지">
            <a:extLst>
              <a:ext uri="{FF2B5EF4-FFF2-40B4-BE49-F238E27FC236}">
                <a16:creationId xmlns:a16="http://schemas.microsoft.com/office/drawing/2014/main" id="{92BF80AC-81FA-4517-9DB8-A0BF75F6C6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r="19920"/>
          <a:stretch/>
        </p:blipFill>
        <p:spPr bwMode="auto">
          <a:xfrm>
            <a:off x="11671883" y="0"/>
            <a:ext cx="520117" cy="50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내용 개체 틀 2">
                <a:extLst>
                  <a:ext uri="{FF2B5EF4-FFF2-40B4-BE49-F238E27FC236}">
                    <a16:creationId xmlns:a16="http://schemas.microsoft.com/office/drawing/2014/main" id="{AB18EC4C-AD45-4432-960A-8F4C1E46BE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3" y="1074171"/>
                <a:ext cx="12191999" cy="295898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Adaptive Gradient Methods</a:t>
                </a:r>
              </a:p>
              <a:p>
                <a:pPr marL="0" indent="0">
                  <a:buNone/>
                </a:pPr>
                <a:r>
                  <a:rPr lang="ko-KR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각 변수마다 </a:t>
                </a:r>
                <a:r>
                  <a:rPr lang="en-US" altLang="ko-KR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size</a:t>
                </a:r>
                <a:r>
                  <a:rPr lang="ko-KR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를 다르게 설정하는 방법</a:t>
                </a:r>
                <a:endParaRPr lang="en-US" altLang="ko-KR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ko-KR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ko-KR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단점 </a:t>
                </a:r>
                <a:r>
                  <a:rPr lang="en-US" altLang="ko-KR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ko-KR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학습을 계속 진행하면 </a:t>
                </a:r>
                <a:r>
                  <a:rPr lang="en-US" altLang="ko-KR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[step size</a:t>
                </a:r>
                <a:r>
                  <a:rPr lang="ko-KR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가 매우 작아진다</a:t>
                </a:r>
                <a:r>
                  <a:rPr lang="en-US" altLang="ko-KR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=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ko-KR" alt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가</m:t>
                    </m:r>
                  </m:oMath>
                </a14:m>
                <a:r>
                  <a:rPr lang="en-US" altLang="ko-KR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너무 커진다</a:t>
                </a:r>
                <a:r>
                  <a:rPr lang="en-US" altLang="ko-KR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.]</a:t>
                </a:r>
              </a:p>
              <a:p>
                <a:pPr marL="0" indent="0">
                  <a:buNone/>
                </a:pPr>
                <a:endParaRPr lang="en-US" altLang="ko-KR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𝑘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 </m:t>
                    </m:r>
                  </m:oMath>
                </a14:m>
                <a:r>
                  <a:rPr lang="en-US" altLang="ko-KR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Total Network Parameter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𝐺</m:t>
                    </m:r>
                  </m:oMath>
                </a14:m>
                <a:r>
                  <a:rPr lang="en-US" altLang="ko-KR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: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𝑘</m:t>
                    </m:r>
                  </m:oMath>
                </a14:m>
                <a:r>
                  <a:rPr lang="en-US" altLang="ko-KR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-dimension vector</a:t>
                </a:r>
              </a:p>
            </p:txBody>
          </p:sp>
        </mc:Choice>
        <mc:Fallback xmlns="">
          <p:sp>
            <p:nvSpPr>
              <p:cNvPr id="10" name="내용 개체 틀 2">
                <a:extLst>
                  <a:ext uri="{FF2B5EF4-FFF2-40B4-BE49-F238E27FC236}">
                    <a16:creationId xmlns:a16="http://schemas.microsoft.com/office/drawing/2014/main" id="{AB18EC4C-AD45-4432-960A-8F4C1E46BE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3" y="1074171"/>
                <a:ext cx="12191999" cy="2958986"/>
              </a:xfrm>
              <a:blipFill>
                <a:blip r:embed="rId3"/>
                <a:stretch>
                  <a:fillRect l="-500" t="-20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9A3C321-E038-4B7B-93E4-0F8E9548A2A6}"/>
                  </a:ext>
                </a:extLst>
              </p:cNvPr>
              <p:cNvSpPr txBox="1"/>
              <p:nvPr/>
            </p:nvSpPr>
            <p:spPr>
              <a:xfrm>
                <a:off x="3238496" y="4033157"/>
                <a:ext cx="5715000" cy="2287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  <m:d>
                                <m:dPr>
                                  <m:ctrlPr>
                                    <a:rPr lang="en-US" altLang="ko-KR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sz="3200"/>
              </a:p>
              <a:p>
                <a:endParaRPr lang="en-US" altLang="ko-KR" sz="32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a:rPr lang="ko-KR" altLang="en-US" sz="32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9A3C321-E038-4B7B-93E4-0F8E9548A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496" y="4033157"/>
                <a:ext cx="5715000" cy="22878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0234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F7F64-8884-43D7-A527-32F39957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8" cy="509215"/>
          </a:xfrm>
        </p:spPr>
        <p:txBody>
          <a:bodyPr>
            <a:noAutofit/>
          </a:bodyPr>
          <a:lstStyle/>
          <a:p>
            <a:r>
              <a:rPr lang="en-US" altLang="ko-KR" sz="2800" b="1">
                <a:solidFill>
                  <a:srgbClr val="0066B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alibri Light" panose="020F0302020204030204" pitchFamily="34" charset="0"/>
              </a:rPr>
              <a:t>AdaDelta</a:t>
            </a:r>
            <a:endParaRPr lang="ko-KR" altLang="en-US" sz="2800" b="1" dirty="0">
              <a:solidFill>
                <a:srgbClr val="0066B3"/>
              </a:solidFill>
              <a:latin typeface="Microsoft JhengHei" panose="020B0604030504040204" pitchFamily="34" charset="-120"/>
              <a:cs typeface="Calibri Light" panose="020F0302020204030204" pitchFamily="34" charset="0"/>
            </a:endParaRP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5ABEE3-594E-4B4E-B742-B9559831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4315"/>
            <a:ext cx="4038599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Jaemin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Jeong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674BA0-F4F6-4576-A578-61756918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7" y="6554315"/>
            <a:ext cx="4114800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Seminar</a:t>
            </a:r>
          </a:p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ko-KR" altLang="en-US" sz="900" b="1" dirty="0">
                <a:solidFill>
                  <a:schemeClr val="bg1"/>
                </a:solidFill>
                <a:latin typeface="Microsoft JhengHei" panose="020B0604030504040204" pitchFamily="34" charset="-120"/>
              </a:rPr>
              <a:t>세미나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C5A698-0A88-4D3B-AA6B-6C70CBCF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398" y="6554315"/>
            <a:ext cx="4038598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fld id="{0A570ED9-8B4C-4028-AEB1-AC169DE65863}" type="slidenum">
              <a:rPr lang="ko-KR" altLang="en-US" sz="900" b="1" smtClean="0">
                <a:solidFill>
                  <a:schemeClr val="bg1"/>
                </a:solidFill>
                <a:latin typeface="Microsoft JhengHei" panose="020B0604030504040204" pitchFamily="34" charset="-120"/>
              </a:rPr>
              <a:t>7</a:t>
            </a:fld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pic>
        <p:nvPicPr>
          <p:cNvPr id="1026" name="Picture 2" descr="엠블렘 A 타입 이미지">
            <a:extLst>
              <a:ext uri="{FF2B5EF4-FFF2-40B4-BE49-F238E27FC236}">
                <a16:creationId xmlns:a16="http://schemas.microsoft.com/office/drawing/2014/main" id="{92BF80AC-81FA-4517-9DB8-A0BF75F6C6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r="19920"/>
          <a:stretch/>
        </p:blipFill>
        <p:spPr bwMode="auto">
          <a:xfrm>
            <a:off x="11671883" y="0"/>
            <a:ext cx="520117" cy="50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FD6D39E-B33F-471E-AAD1-047BAAFF465D}"/>
                  </a:ext>
                </a:extLst>
              </p:cNvPr>
              <p:cNvSpPr txBox="1"/>
              <p:nvPr/>
            </p:nvSpPr>
            <p:spPr>
              <a:xfrm>
                <a:off x="2759524" y="1745774"/>
                <a:ext cx="6672946" cy="3857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(1 −</m:t>
                          </m:r>
                          <m:r>
                            <a:rPr lang="en-US" altLang="ko-K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altLang="ko-K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  <m:d>
                                <m:dPr>
                                  <m:ctrlP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sz="2800"/>
              </a:p>
              <a:p>
                <a:endParaRPr lang="en-US" altLang="ko-KR" sz="28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ko-K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ko-K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ko-K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ko-K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800"/>
              </a:p>
              <a:p>
                <a:endParaRPr lang="en-US" altLang="ko-KR" sz="28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ko-KR" altLang="en-US" sz="2800" i="1">
                          <a:latin typeface="Cambria Math" panose="02040503050406030204" pitchFamily="18" charset="0"/>
                        </a:rPr>
                        <m:t>∆</m:t>
                      </m:r>
                      <m:sSubSup>
                        <m:sSubSup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ko-KR" sz="2800"/>
              </a:p>
              <a:p>
                <a:endParaRPr lang="en-US" altLang="ko-KR" sz="28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ko-KR" altLang="en-US" sz="2800" i="1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FD6D39E-B33F-471E-AAD1-047BAAFF4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524" y="1745774"/>
                <a:ext cx="6672946" cy="38575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C33CBE37-4650-4DBA-B7DB-F5306B025D11}"/>
              </a:ext>
            </a:extLst>
          </p:cNvPr>
          <p:cNvSpPr txBox="1"/>
          <p:nvPr/>
        </p:nvSpPr>
        <p:spPr>
          <a:xfrm>
            <a:off x="0" y="693028"/>
            <a:ext cx="11723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1. learning rate</a:t>
            </a:r>
            <a:r>
              <a:rPr lang="ko-KR" altLang="en-US"/>
              <a:t>가 작아지는 문제를 해결한다</a:t>
            </a:r>
            <a:r>
              <a:rPr lang="en-US" altLang="ko-KR"/>
              <a:t>.</a:t>
            </a:r>
          </a:p>
          <a:p>
            <a:r>
              <a:rPr lang="en-US" altLang="ko-KR"/>
              <a:t>2. learning rate </a:t>
            </a:r>
            <a:r>
              <a:rPr lang="ko-KR" altLang="en-US"/>
              <a:t>설정이 필요없다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D9CBFAA-F2CF-4DF4-B678-AD63D95329F6}"/>
              </a:ext>
            </a:extLst>
          </p:cNvPr>
          <p:cNvCxnSpPr/>
          <p:nvPr/>
        </p:nvCxnSpPr>
        <p:spPr>
          <a:xfrm flipV="1">
            <a:off x="8153397" y="4278086"/>
            <a:ext cx="1839689" cy="244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19BEA00-2C48-4402-A874-531718FD72E0}"/>
              </a:ext>
            </a:extLst>
          </p:cNvPr>
          <p:cNvCxnSpPr>
            <a:cxnSpLocks/>
          </p:cNvCxnSpPr>
          <p:nvPr/>
        </p:nvCxnSpPr>
        <p:spPr>
          <a:xfrm>
            <a:off x="8523514" y="2188029"/>
            <a:ext cx="14695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4780B09-5DE4-4086-B5D2-D7566E9BF5CF}"/>
              </a:ext>
            </a:extLst>
          </p:cNvPr>
          <p:cNvSpPr txBox="1"/>
          <p:nvPr/>
        </p:nvSpPr>
        <p:spPr>
          <a:xfrm>
            <a:off x="9993086" y="2003363"/>
            <a:ext cx="68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현재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5C6B95-B74F-4784-A0CF-D24922FDC345}"/>
              </a:ext>
            </a:extLst>
          </p:cNvPr>
          <p:cNvSpPr txBox="1"/>
          <p:nvPr/>
        </p:nvSpPr>
        <p:spPr>
          <a:xfrm>
            <a:off x="9993086" y="4093419"/>
            <a:ext cx="68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최근</a:t>
            </a:r>
          </a:p>
        </p:txBody>
      </p:sp>
    </p:spTree>
    <p:extLst>
      <p:ext uri="{BB962C8B-B14F-4D97-AF65-F5344CB8AC3E}">
        <p14:creationId xmlns:p14="http://schemas.microsoft.com/office/powerpoint/2010/main" val="3830659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F7F64-8884-43D7-A527-32F39957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8" cy="509215"/>
          </a:xfrm>
        </p:spPr>
        <p:txBody>
          <a:bodyPr>
            <a:noAutofit/>
          </a:bodyPr>
          <a:lstStyle/>
          <a:p>
            <a:r>
              <a:rPr lang="en-US" altLang="ko-KR" sz="2800" b="1">
                <a:solidFill>
                  <a:srgbClr val="0066B3"/>
                </a:solidFill>
                <a:latin typeface="Microsoft JhengHei" panose="020B0604030504040204" pitchFamily="34" charset="-120"/>
                <a:cs typeface="Calibri Light" panose="020F0302020204030204" pitchFamily="34" charset="0"/>
              </a:rPr>
              <a:t>RMSProp</a:t>
            </a:r>
            <a:endParaRPr lang="ko-KR" altLang="en-US" sz="2800" b="1" dirty="0">
              <a:solidFill>
                <a:srgbClr val="0066B3"/>
              </a:solidFill>
              <a:latin typeface="Microsoft JhengHei" panose="020B0604030504040204" pitchFamily="34" charset="-120"/>
              <a:cs typeface="Calibri Light" panose="020F0302020204030204" pitchFamily="34" charset="0"/>
            </a:endParaRP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5ABEE3-594E-4B4E-B742-B9559831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4315"/>
            <a:ext cx="4038599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Jaemin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Jeong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674BA0-F4F6-4576-A578-61756918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7" y="6554315"/>
            <a:ext cx="4114800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Seminar</a:t>
            </a:r>
          </a:p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ko-KR" altLang="en-US" sz="900" b="1" dirty="0">
                <a:solidFill>
                  <a:schemeClr val="bg1"/>
                </a:solidFill>
                <a:latin typeface="Microsoft JhengHei" panose="020B0604030504040204" pitchFamily="34" charset="-120"/>
              </a:rPr>
              <a:t>세미나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C5A698-0A88-4D3B-AA6B-6C70CBCF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398" y="6554315"/>
            <a:ext cx="4038598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fld id="{0A570ED9-8B4C-4028-AEB1-AC169DE65863}" type="slidenum">
              <a:rPr lang="ko-KR" altLang="en-US" sz="900" b="1" smtClean="0">
                <a:solidFill>
                  <a:schemeClr val="bg1"/>
                </a:solidFill>
                <a:latin typeface="Microsoft JhengHei" panose="020B0604030504040204" pitchFamily="34" charset="-120"/>
              </a:rPr>
              <a:t>8</a:t>
            </a:fld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pic>
        <p:nvPicPr>
          <p:cNvPr id="1026" name="Picture 2" descr="엠블렘 A 타입 이미지">
            <a:extLst>
              <a:ext uri="{FF2B5EF4-FFF2-40B4-BE49-F238E27FC236}">
                <a16:creationId xmlns:a16="http://schemas.microsoft.com/office/drawing/2014/main" id="{92BF80AC-81FA-4517-9DB8-A0BF75F6C6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r="19920"/>
          <a:stretch/>
        </p:blipFill>
        <p:spPr bwMode="auto">
          <a:xfrm>
            <a:off x="11671883" y="0"/>
            <a:ext cx="520117" cy="50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내용 개체 틀 2">
                <a:extLst>
                  <a:ext uri="{FF2B5EF4-FFF2-40B4-BE49-F238E27FC236}">
                    <a16:creationId xmlns:a16="http://schemas.microsoft.com/office/drawing/2014/main" id="{35D0E2F8-9BA7-4422-848B-CAC54231F4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3" y="812688"/>
                <a:ext cx="12191999" cy="3036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𝐺</m:t>
                    </m:r>
                  </m:oMath>
                </a14:m>
                <a:r>
                  <a:rPr lang="ko-KR" altLang="en-US" sz="2000">
                    <a:latin typeface="Microsoft JhengHei" panose="020B0604030504040204" pitchFamily="34" charset="-120"/>
                    <a:cs typeface="Calibri Light" panose="020F0302020204030204" pitchFamily="34" charset="0"/>
                  </a:rPr>
                  <a:t>가 커지는 것을 방지하는 이동 지수 평균 </a:t>
                </a:r>
                <a:r>
                  <a:rPr lang="en-US" altLang="ko-KR" sz="2000">
                    <a:latin typeface="Microsoft JhengHei" panose="020B0604030504040204" pitchFamily="34" charset="-120"/>
                    <a:cs typeface="Calibri Light" panose="020F0302020204030204" pitchFamily="34" charset="0"/>
                  </a:rPr>
                  <a:t>term</a:t>
                </a:r>
                <a:r>
                  <a:rPr lang="ko-KR" altLang="en-US" sz="2000">
                    <a:latin typeface="Microsoft JhengHei" panose="020B0604030504040204" pitchFamily="34" charset="-120"/>
                    <a:cs typeface="Calibri Light" panose="020F0302020204030204" pitchFamily="34" charset="0"/>
                  </a:rPr>
                  <a:t>을 추가</a:t>
                </a:r>
                <a:endParaRPr lang="ko-KR" altLang="en-US" sz="2000" dirty="0">
                  <a:latin typeface="Microsoft JhengHei" panose="020B0604030504040204" pitchFamily="34" charset="-12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11" name="내용 개체 틀 2">
                <a:extLst>
                  <a:ext uri="{FF2B5EF4-FFF2-40B4-BE49-F238E27FC236}">
                    <a16:creationId xmlns:a16="http://schemas.microsoft.com/office/drawing/2014/main" id="{35D0E2F8-9BA7-4422-848B-CAC54231F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" y="812688"/>
                <a:ext cx="12191999" cy="303686"/>
              </a:xfrm>
              <a:prstGeom prst="rect">
                <a:avLst/>
              </a:prstGeom>
              <a:blipFill>
                <a:blip r:embed="rId3"/>
                <a:stretch>
                  <a:fillRect t="-38000" b="-3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842692-B912-4C0E-8FC0-97FAE47F3261}"/>
                  </a:ext>
                </a:extLst>
              </p:cNvPr>
              <p:cNvSpPr txBox="1"/>
              <p:nvPr/>
            </p:nvSpPr>
            <p:spPr>
              <a:xfrm>
                <a:off x="2759523" y="2285065"/>
                <a:ext cx="6672946" cy="2287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(1 −</m:t>
                          </m:r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en-US" altLang="ko-KR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  <m:d>
                                <m:dPr>
                                  <m:ctrlPr>
                                    <a:rPr lang="en-US" altLang="ko-KR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3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sz="3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sz="3200"/>
              </a:p>
              <a:p>
                <a:endParaRPr lang="en-US" altLang="ko-KR" sz="32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a:rPr lang="ko-KR" altLang="en-US" sz="32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842692-B912-4C0E-8FC0-97FAE47F3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523" y="2285065"/>
                <a:ext cx="6672946" cy="22878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388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F7F64-8884-43D7-A527-32F39957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8" cy="509215"/>
          </a:xfrm>
        </p:spPr>
        <p:txBody>
          <a:bodyPr>
            <a:noAutofit/>
          </a:bodyPr>
          <a:lstStyle/>
          <a:p>
            <a:r>
              <a:rPr lang="en-US" altLang="ko-KR" sz="2800" b="1">
                <a:solidFill>
                  <a:srgbClr val="0066B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alibri Light" panose="020F0302020204030204" pitchFamily="34" charset="0"/>
              </a:rPr>
              <a:t>Adam : RMSProp</a:t>
            </a:r>
            <a:r>
              <a:rPr lang="ko-KR" altLang="en-US" sz="2800" b="1">
                <a:solidFill>
                  <a:srgbClr val="0066B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alibri Light" panose="020F0302020204030204" pitchFamily="34" charset="0"/>
              </a:rPr>
              <a:t> </a:t>
            </a:r>
            <a:r>
              <a:rPr lang="en-US" altLang="ko-KR" sz="2800" b="1">
                <a:solidFill>
                  <a:srgbClr val="0066B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alibri Light" panose="020F0302020204030204" pitchFamily="34" charset="0"/>
              </a:rPr>
              <a:t>+</a:t>
            </a:r>
            <a:r>
              <a:rPr lang="ko-KR" altLang="en-US" sz="2800" b="1">
                <a:solidFill>
                  <a:srgbClr val="0066B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alibri Light" panose="020F0302020204030204" pitchFamily="34" charset="0"/>
              </a:rPr>
              <a:t> </a:t>
            </a:r>
            <a:r>
              <a:rPr lang="en-US" altLang="ko-KR" sz="2800" b="1">
                <a:solidFill>
                  <a:srgbClr val="0066B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alibri Light" panose="020F0302020204030204" pitchFamily="34" charset="0"/>
              </a:rPr>
              <a:t>Momentum</a:t>
            </a:r>
            <a:endParaRPr lang="ko-KR" altLang="en-US" sz="2800" b="1" dirty="0">
              <a:solidFill>
                <a:srgbClr val="0066B3"/>
              </a:solidFill>
              <a:latin typeface="Microsoft JhengHei" panose="020B0604030504040204" pitchFamily="34" charset="-120"/>
              <a:cs typeface="Calibri Light" panose="020F0302020204030204" pitchFamily="34" charset="0"/>
            </a:endParaRP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5ABEE3-594E-4B4E-B742-B9559831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4315"/>
            <a:ext cx="4038599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Jaemin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Jeong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674BA0-F4F6-4576-A578-61756918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7" y="6554315"/>
            <a:ext cx="4114800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Seminar</a:t>
            </a:r>
          </a:p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ko-KR" altLang="en-US" sz="900" b="1" dirty="0">
                <a:solidFill>
                  <a:schemeClr val="bg1"/>
                </a:solidFill>
                <a:latin typeface="Microsoft JhengHei" panose="020B0604030504040204" pitchFamily="34" charset="-120"/>
              </a:rPr>
              <a:t>세미나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C5A698-0A88-4D3B-AA6B-6C70CBCF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398" y="6554315"/>
            <a:ext cx="4038598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fld id="{0A570ED9-8B4C-4028-AEB1-AC169DE65863}" type="slidenum">
              <a:rPr lang="ko-KR" altLang="en-US" sz="900" b="1" smtClean="0">
                <a:solidFill>
                  <a:schemeClr val="bg1"/>
                </a:solidFill>
                <a:latin typeface="Microsoft JhengHei" panose="020B0604030504040204" pitchFamily="34" charset="-120"/>
              </a:rPr>
              <a:t>9</a:t>
            </a:fld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pic>
        <p:nvPicPr>
          <p:cNvPr id="1026" name="Picture 2" descr="엠블렘 A 타입 이미지">
            <a:extLst>
              <a:ext uri="{FF2B5EF4-FFF2-40B4-BE49-F238E27FC236}">
                <a16:creationId xmlns:a16="http://schemas.microsoft.com/office/drawing/2014/main" id="{92BF80AC-81FA-4517-9DB8-A0BF75F6C6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r="19920"/>
          <a:stretch/>
        </p:blipFill>
        <p:spPr bwMode="auto">
          <a:xfrm>
            <a:off x="11671883" y="0"/>
            <a:ext cx="520117" cy="50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내용 개체 틀 2">
                <a:extLst>
                  <a:ext uri="{FF2B5EF4-FFF2-40B4-BE49-F238E27FC236}">
                    <a16:creationId xmlns:a16="http://schemas.microsoft.com/office/drawing/2014/main" id="{AB18EC4C-AD45-4432-960A-8F4C1E46BE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975295"/>
                <a:ext cx="10678885" cy="49074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ko-KR" altLang="en-US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𝛻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𝜃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𝐽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(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𝜃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)</m:t>
                      </m:r>
                    </m:oMath>
                  </m:oMathPara>
                </a14:m>
                <a:endParaRPr lang="en-US" altLang="ko-KR" sz="2400" dirty="0">
                  <a:latin typeface="Microsoft JhengHei" panose="020B0604030504040204" pitchFamily="34" charset="-12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:endParaRPr lang="en-US" altLang="ko-KR" sz="2400" dirty="0">
                  <a:latin typeface="Microsoft JhengHei" panose="020B0604030504040204" pitchFamily="34" charset="-12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400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𝛻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𝐽</m:t>
                              </m:r>
                              <m:d>
                                <m:dPr>
                                  <m:ctrlPr>
                                    <a:rPr lang="en-US" altLang="ko-KR" sz="240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sz="2400" dirty="0">
                  <a:latin typeface="Microsoft JhengHei" panose="020B0604030504040204" pitchFamily="34" charset="-12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:endParaRPr lang="en-US" altLang="ko-KR" sz="2400" dirty="0">
                  <a:latin typeface="Microsoft JhengHei" panose="020B0604030504040204" pitchFamily="34" charset="-12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1 −</m:t>
                          </m:r>
                          <m:sSubSup>
                            <m:sSubSup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𝑡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ko-KR" sz="2400">
                  <a:latin typeface="Microsoft JhengHei" panose="020B0604030504040204" pitchFamily="34" charset="-12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:endParaRPr lang="en-US" altLang="ko-KR" sz="2400">
                  <a:latin typeface="Microsoft JhengHei" panose="020B0604030504040204" pitchFamily="34" charset="-12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1 −</m:t>
                          </m:r>
                          <m:sSubSup>
                            <m:sSubSup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𝑡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ko-KR" sz="2400">
                  <a:latin typeface="Microsoft JhengHei" panose="020B0604030504040204" pitchFamily="34" charset="-12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:endParaRPr lang="en-US" altLang="ko-KR" sz="2400">
                  <a:latin typeface="Microsoft JhengHei" panose="020B0604030504040204" pitchFamily="34" charset="-12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 −</m:t>
                      </m:r>
                      <m:f>
                        <m:f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fPr>
                        <m:num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𝜂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radPr>
                            <m:deg/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ko-KR" sz="2400" b="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+</m:t>
                              </m:r>
                              <m:r>
                                <a:rPr lang="en-US" altLang="ko-KR" sz="2400" b="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2400" dirty="0">
                  <a:latin typeface="Microsoft JhengHei" panose="020B0604030504040204" pitchFamily="34" charset="-12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10" name="내용 개체 틀 2">
                <a:extLst>
                  <a:ext uri="{FF2B5EF4-FFF2-40B4-BE49-F238E27FC236}">
                    <a16:creationId xmlns:a16="http://schemas.microsoft.com/office/drawing/2014/main" id="{AB18EC4C-AD45-4432-960A-8F4C1E46BE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75295"/>
                <a:ext cx="10678885" cy="490741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7C9ACC9-B3BC-46CB-818E-E00AB0CB5BD3}"/>
              </a:ext>
            </a:extLst>
          </p:cNvPr>
          <p:cNvSpPr txBox="1"/>
          <p:nvPr/>
        </p:nvSpPr>
        <p:spPr>
          <a:xfrm>
            <a:off x="7609115" y="3429000"/>
            <a:ext cx="3575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</a:t>
            </a:r>
            <a:r>
              <a:rPr lang="ko-KR" altLang="en-US"/>
              <a:t>과 </a:t>
            </a:r>
            <a:r>
              <a:rPr lang="en-US" altLang="ko-KR"/>
              <a:t>v</a:t>
            </a:r>
            <a:r>
              <a:rPr lang="ko-KR" altLang="en-US"/>
              <a:t>가 </a:t>
            </a:r>
            <a:r>
              <a:rPr lang="en-US" altLang="ko-KR"/>
              <a:t>0</a:t>
            </a:r>
            <a:r>
              <a:rPr lang="ko-KR" altLang="en-US"/>
              <a:t>으로 편향되는 걸 방지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500E55-4207-4E01-A3C7-6694F55697C0}"/>
              </a:ext>
            </a:extLst>
          </p:cNvPr>
          <p:cNvSpPr txBox="1"/>
          <p:nvPr/>
        </p:nvSpPr>
        <p:spPr>
          <a:xfrm>
            <a:off x="7609115" y="997403"/>
            <a:ext cx="2412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모평균 </a:t>
            </a:r>
            <a:r>
              <a:rPr lang="en-US" altLang="ko-KR"/>
              <a:t>: 1</a:t>
            </a:r>
            <a:r>
              <a:rPr lang="ko-KR" altLang="en-US"/>
              <a:t>차 </a:t>
            </a:r>
            <a:r>
              <a:rPr lang="en-US" altLang="ko-KR"/>
              <a:t>moment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0BE575-33E8-4EE1-A81F-A11FF215915B}"/>
              </a:ext>
            </a:extLst>
          </p:cNvPr>
          <p:cNvSpPr txBox="1"/>
          <p:nvPr/>
        </p:nvSpPr>
        <p:spPr>
          <a:xfrm>
            <a:off x="7609114" y="1866343"/>
            <a:ext cx="2412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모분산 </a:t>
            </a:r>
            <a:r>
              <a:rPr lang="en-US" altLang="ko-KR"/>
              <a:t>: 2</a:t>
            </a:r>
            <a:r>
              <a:rPr lang="ko-KR" altLang="en-US"/>
              <a:t>차 </a:t>
            </a:r>
            <a:r>
              <a:rPr lang="en-US" altLang="ko-KR"/>
              <a:t>moment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97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949</Words>
  <Application>Microsoft Office PowerPoint</Application>
  <PresentationFormat>와이드스크린</PresentationFormat>
  <Paragraphs>277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Microsoft JhengHei</vt:lpstr>
      <vt:lpstr>맑은 고딕</vt:lpstr>
      <vt:lpstr>Arial</vt:lpstr>
      <vt:lpstr>Cambria Math</vt:lpstr>
      <vt:lpstr>Times</vt:lpstr>
      <vt:lpstr>Times New Roman</vt:lpstr>
      <vt:lpstr>Office 테마</vt:lpstr>
      <vt:lpstr>Optimizer Function</vt:lpstr>
      <vt:lpstr>Optimizer</vt:lpstr>
      <vt:lpstr>Optimizer</vt:lpstr>
      <vt:lpstr>Momentum</vt:lpstr>
      <vt:lpstr>Nesterov Accelerated Gradient (NAG)</vt:lpstr>
      <vt:lpstr>Adagrad</vt:lpstr>
      <vt:lpstr>AdaDelta</vt:lpstr>
      <vt:lpstr>RMSProp</vt:lpstr>
      <vt:lpstr>Adam : RMSProp + Momentum</vt:lpstr>
      <vt:lpstr>Decoupled Weight Decay Regulatization (AdamW)  ICLR 2019</vt:lpstr>
      <vt:lpstr>Introduction</vt:lpstr>
      <vt:lpstr>L2 regularization</vt:lpstr>
      <vt:lpstr>Weight Decay</vt:lpstr>
      <vt:lpstr>PowerPoint 프레젠테이션</vt:lpstr>
      <vt:lpstr>SGD</vt:lpstr>
      <vt:lpstr>SGD</vt:lpstr>
      <vt:lpstr>Adam</vt:lpstr>
      <vt:lpstr>Adam</vt:lpstr>
      <vt:lpstr>Adam</vt:lpstr>
      <vt:lpstr>Experimental validation</vt:lpstr>
      <vt:lpstr>Learning rate scheduler</vt:lpstr>
      <vt:lpstr>PowerPoint 프레젠테이션</vt:lpstr>
      <vt:lpstr>PowerPoint 프레젠테이션</vt:lpstr>
      <vt:lpstr>PowerPoint 프레젠테이션</vt:lpstr>
      <vt:lpstr>PowerPoint 프레젠테이션</vt:lpstr>
      <vt:lpstr>Normalized Weight Decay</vt:lpstr>
      <vt:lpstr>PowerPoint 프레젠테이션</vt:lpstr>
      <vt:lpstr>PowerPoint 프레젠테이션</vt:lpstr>
      <vt:lpstr>Use of AdamW on other datasets and architectures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정재민</dc:creator>
  <cp:lastModifiedBy>정재민</cp:lastModifiedBy>
  <cp:revision>125</cp:revision>
  <dcterms:created xsi:type="dcterms:W3CDTF">2020-11-23T02:37:59Z</dcterms:created>
  <dcterms:modified xsi:type="dcterms:W3CDTF">2020-12-07T01:56:56Z</dcterms:modified>
</cp:coreProperties>
</file>