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0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6D30B-8CC1-415D-A330-005E3967B040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0C1EE-D2D3-498A-A3F3-7086D7B2F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1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45971-1B49-45CB-995C-73DABB506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solidFill>
                  <a:schemeClr val="accent3">
                    <a:lumMod val="1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900D9-3FF6-4262-95B1-8CCF81B4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32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59B4C7-CD6E-43D1-90E1-52D3971F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912"/>
          </a:xfrm>
          <a:noFill/>
          <a:ln w="38100">
            <a:noFill/>
          </a:ln>
        </p:spPr>
        <p:txBody>
          <a:bodyPr>
            <a:normAutofit/>
          </a:bodyPr>
          <a:lstStyle>
            <a:lvl1pPr algn="l">
              <a:defRPr sz="4000" b="0">
                <a:solidFill>
                  <a:schemeClr val="accent3">
                    <a:lumMod val="1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5B248-67B6-474D-97BE-034FD3EC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E152B-CDD0-4764-A953-AB2712AF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89B43-2263-4FE3-82A8-5DDC4A6E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30B7527-5874-482F-8EE7-D6FFE883630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054B249-4E78-4920-A692-031041F931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80655"/>
            <a:ext cx="12192000" cy="5195454"/>
          </a:xfrm>
          <a:noFill/>
        </p:spPr>
        <p:txBody>
          <a:bodyPr>
            <a:noAutofit/>
          </a:bodyPr>
          <a:lstStyle>
            <a:lvl1pPr>
              <a:defRPr sz="2700">
                <a:solidFill>
                  <a:schemeClr val="accent3">
                    <a:lumMod val="10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A7617-5E90-4337-9D6D-B76FCE883DD0}"/>
              </a:ext>
            </a:extLst>
          </p:cNvPr>
          <p:cNvSpPr/>
          <p:nvPr userDrawn="1"/>
        </p:nvSpPr>
        <p:spPr>
          <a:xfrm>
            <a:off x="0" y="749733"/>
            <a:ext cx="12192000" cy="7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BDFD12-C5F4-4D60-8355-3D3A6F59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2BB51-76A7-46B8-9AB5-4D0E23D9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B14EA-5E5D-43A5-9AE2-362FF47FD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B2F63-D9B9-442A-A1C9-F6E62D77F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65D15-1E9E-4AAB-BB4E-261A19B54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0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CA600-2AA2-4670-8D53-7630F4886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2965"/>
            <a:ext cx="9144000" cy="1806998"/>
          </a:xfrm>
        </p:spPr>
        <p:txBody>
          <a:bodyPr/>
          <a:lstStyle/>
          <a:p>
            <a:r>
              <a:rPr lang="en-US" altLang="ko-KR"/>
              <a:t>Shake-Shake Regularization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0B888-1760-4B8C-80D8-6AB7976EF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2884"/>
            <a:ext cx="9144000" cy="1054916"/>
          </a:xfrm>
        </p:spPr>
        <p:txBody>
          <a:bodyPr/>
          <a:lstStyle/>
          <a:p>
            <a:r>
              <a:rPr lang="en-US" altLang="ko-KR"/>
              <a:t>Xavier Gastaldi</a:t>
            </a:r>
          </a:p>
          <a:p>
            <a:r>
              <a:rPr lang="en-US" altLang="ko-KR"/>
              <a:t>ICLR 2017 Workshop</a:t>
            </a:r>
          </a:p>
        </p:txBody>
      </p:sp>
    </p:spTree>
    <p:extLst>
      <p:ext uri="{BB962C8B-B14F-4D97-AF65-F5344CB8AC3E}">
        <p14:creationId xmlns:p14="http://schemas.microsoft.com/office/powerpoint/2010/main" val="156682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2E8A-A59E-4A3A-AD03-815ECF94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Experiments : Coparisons with SOTA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7D5182-5B83-4AAB-8BC0-2232BB01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96BB55-AF07-45B5-ABB3-EDCD4B19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1AFB7D-D725-4D32-986B-5B3C90CE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19EC250-E35E-4AAF-840F-6067660CFE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05025" y="2125663"/>
            <a:ext cx="79819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9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767006-8DEF-44F8-8BA6-857797061A2D}"/>
              </a:ext>
            </a:extLst>
          </p:cNvPr>
          <p:cNvSpPr/>
          <p:nvPr/>
        </p:nvSpPr>
        <p:spPr>
          <a:xfrm>
            <a:off x="7550739" y="1160384"/>
            <a:ext cx="3270309" cy="29921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B287239-9772-4E83-8E56-EE1A7B1C57FD}"/>
              </a:ext>
            </a:extLst>
          </p:cNvPr>
          <p:cNvCxnSpPr>
            <a:stCxn id="11" idx="0"/>
          </p:cNvCxnSpPr>
          <p:nvPr/>
        </p:nvCxnSpPr>
        <p:spPr>
          <a:xfrm flipH="1">
            <a:off x="8463743" y="1370399"/>
            <a:ext cx="1982" cy="2016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0D305E9-AE7C-4DEE-AE21-332A3CF7BB3F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9875076" y="1370399"/>
            <a:ext cx="0" cy="2016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6EE10EB-03F6-48ED-A380-9C9EA0AE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/>
              <a:t>Experiments : Correlation between residual branches</a:t>
            </a:r>
            <a:endParaRPr lang="ko-KR" altLang="en-US" sz="360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5C6C37-0010-45EF-A1D6-05716B83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16FAFD-EAC5-4F75-8CE2-CD407FB8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1B890-D497-4B5C-8C38-3F81B598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94D92C1-8781-4154-B68F-51004B97F2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0393" y="955289"/>
            <a:ext cx="6065189" cy="540620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024DFB5-53CB-49DB-8AA7-C61422B572AD}"/>
              </a:ext>
            </a:extLst>
          </p:cNvPr>
          <p:cNvSpPr/>
          <p:nvPr/>
        </p:nvSpPr>
        <p:spPr>
          <a:xfrm>
            <a:off x="3120705" y="955229"/>
            <a:ext cx="2323750" cy="2559757"/>
          </a:xfrm>
          <a:prstGeom prst="round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1885E-9CCF-419A-AB93-321146A453A1}"/>
              </a:ext>
            </a:extLst>
          </p:cNvPr>
          <p:cNvSpPr txBox="1"/>
          <p:nvPr/>
        </p:nvSpPr>
        <p:spPr>
          <a:xfrm>
            <a:off x="6785130" y="5189784"/>
            <a:ext cx="4924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Low Correlation  = Good Regularization</a:t>
            </a:r>
          </a:p>
          <a:p>
            <a:endParaRPr lang="en-US" altLang="ko-KR" sz="2000"/>
          </a:p>
          <a:p>
            <a:r>
              <a:rPr lang="en-US" altLang="ko-KR" sz="2000"/>
              <a:t>High Correlation = Bad Regulartization</a:t>
            </a:r>
            <a:endParaRPr lang="ko-KR" altLang="en-US" sz="20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DB92F5-8389-4FB9-AE5B-B0E5D8914610}"/>
              </a:ext>
            </a:extLst>
          </p:cNvPr>
          <p:cNvSpPr/>
          <p:nvPr/>
        </p:nvSpPr>
        <p:spPr>
          <a:xfrm>
            <a:off x="7837948" y="1370399"/>
            <a:ext cx="1255553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6DB3E05B-A7B1-4672-A53F-2049535ED021}"/>
                  </a:ext>
                </a:extLst>
              </p:cNvPr>
              <p:cNvSpPr/>
              <p:nvPr/>
            </p:nvSpPr>
            <p:spPr>
              <a:xfrm>
                <a:off x="7837948" y="1977732"/>
                <a:ext cx="1255553" cy="49754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1400"/>
              </a:p>
            </p:txBody>
          </p:sp>
        </mc:Choice>
        <mc:Fallback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6DB3E05B-A7B1-4672-A53F-2049535ED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948" y="1977732"/>
                <a:ext cx="1255553" cy="49754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BB44687-4584-4991-A478-D31DBBB92B24}"/>
              </a:ext>
            </a:extLst>
          </p:cNvPr>
          <p:cNvSpPr/>
          <p:nvPr/>
        </p:nvSpPr>
        <p:spPr>
          <a:xfrm>
            <a:off x="9247299" y="1370399"/>
            <a:ext cx="1255553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017A6BEA-CDDC-402E-BE28-CC7800536F36}"/>
                  </a:ext>
                </a:extLst>
              </p:cNvPr>
              <p:cNvSpPr/>
              <p:nvPr/>
            </p:nvSpPr>
            <p:spPr>
              <a:xfrm>
                <a:off x="9247299" y="1977732"/>
                <a:ext cx="1255553" cy="49754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/>
              </a:p>
            </p:txBody>
          </p:sp>
        </mc:Choice>
        <mc:Fallback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017A6BEA-CDDC-402E-BE28-CC7800536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299" y="1977732"/>
                <a:ext cx="1255553" cy="49754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51B1336-8A24-42A7-968F-391C7F949734}"/>
              </a:ext>
            </a:extLst>
          </p:cNvPr>
          <p:cNvSpPr/>
          <p:nvPr/>
        </p:nvSpPr>
        <p:spPr>
          <a:xfrm>
            <a:off x="7837948" y="2606652"/>
            <a:ext cx="1255553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Flatten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4C2B6C59-D412-4D87-A531-3E46CEE367FF}"/>
                  </a:ext>
                </a:extLst>
              </p:cNvPr>
              <p:cNvSpPr/>
              <p:nvPr/>
            </p:nvSpPr>
            <p:spPr>
              <a:xfrm>
                <a:off x="9247299" y="2606652"/>
                <a:ext cx="1255553" cy="49754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/>
                        <m:t>Flatten</m:t>
                      </m:r>
                    </m:oMath>
                  </m:oMathPara>
                </a14:m>
                <a:endParaRPr lang="en-US" altLang="ko-KR" sz="1400"/>
              </a:p>
            </p:txBody>
          </p:sp>
        </mc:Choice>
        <mc:Fallback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4C2B6C59-D412-4D87-A531-3E46CEE36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299" y="2606652"/>
                <a:ext cx="1255553" cy="49754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9E0CFE4-09FC-4E74-B73B-6EC81BD63BB5}"/>
              </a:ext>
            </a:extLst>
          </p:cNvPr>
          <p:cNvSpPr/>
          <p:nvPr/>
        </p:nvSpPr>
        <p:spPr>
          <a:xfrm>
            <a:off x="7837948" y="3387295"/>
            <a:ext cx="2664904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264207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2E8A-A59E-4A3A-AD03-815ECF94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Regularization strength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7D5182-5B83-4AAB-8BC0-2232BB01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96BB55-AF07-45B5-ABB3-EDCD4B19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1AFB7D-D725-4D32-986B-5B3C90CE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F52C842-BD5F-4EE0-B447-972126DDEE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907802"/>
            <a:ext cx="6595929" cy="21017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9E2E7B-07F7-4D27-9056-916E2104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8" y="3140529"/>
            <a:ext cx="6629444" cy="34362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F903C9-9DD0-4434-97CA-56DB1FB62870}"/>
                  </a:ext>
                </a:extLst>
              </p:cNvPr>
              <p:cNvSpPr txBox="1"/>
              <p:nvPr/>
            </p:nvSpPr>
            <p:spPr>
              <a:xfrm>
                <a:off x="7056866" y="2176007"/>
                <a:ext cx="5058562" cy="320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1. The regularization effect seems to be linked to the relative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2. The further away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is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/>
                  <a:t>, the stronger the regularization effect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3. There seems to be a jump in strength when 0.5 is crossed</a:t>
                </a:r>
                <a:endParaRPr lang="ko-KR" alt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F903C9-9DD0-4434-97CA-56DB1FB62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866" y="2176007"/>
                <a:ext cx="5058562" cy="3206262"/>
              </a:xfrm>
              <a:prstGeom prst="rect">
                <a:avLst/>
              </a:prstGeom>
              <a:blipFill>
                <a:blip r:embed="rId4"/>
                <a:stretch>
                  <a:fillRect l="-1086" t="-951" b="-2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52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2E8A-A59E-4A3A-AD03-815ECF94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/>
              <a:t>Removing Skip Connection / Batch Normalization</a:t>
            </a:r>
            <a:endParaRPr lang="ko-KR" altLang="en-US" sz="360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7D5182-5B83-4AAB-8BC0-2232BB01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96BB55-AF07-45B5-ABB3-EDCD4B19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1AFB7D-D725-4D32-986B-5B3C90CE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81A3907-D5C6-4B3B-9B67-2E8415D3DE1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09971" y="1061243"/>
            <a:ext cx="5912800" cy="519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27A67E-6618-419C-AE7C-9E4ADB348DEA}"/>
              </a:ext>
            </a:extLst>
          </p:cNvPr>
          <p:cNvSpPr txBox="1"/>
          <p:nvPr/>
        </p:nvSpPr>
        <p:spPr>
          <a:xfrm>
            <a:off x="257362" y="1594208"/>
            <a:ext cx="55367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Remove skip 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ReLU - Conv - BN - ReLU - Conv - BN - Mul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2 branches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0000"/>
                </a:solidFill>
              </a:rPr>
              <a:t>S-S-I underfit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Remove skip 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ReLU - Conv - BN - Mul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2 branches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twice the number of blocks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0000"/>
                </a:solidFill>
              </a:rPr>
              <a:t>No regularization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Same as architecture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Remove Batch Normalization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0000"/>
                </a:solidFill>
              </a:rPr>
              <a:t>Sensitive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883FEC-18C9-43F2-9E26-256CA98524A1}"/>
              </a:ext>
            </a:extLst>
          </p:cNvPr>
          <p:cNvSpPr/>
          <p:nvPr/>
        </p:nvSpPr>
        <p:spPr>
          <a:xfrm>
            <a:off x="3048000" y="15823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75F20-EF4D-4BDB-BCEF-1E9431B6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C158FC-5D10-4F68-99F9-4D6990F6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5A2D6C-21FE-4ECB-B407-9716D9BB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A59EE-6D7E-457B-9A74-E40B91C1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B54E33-61DF-4916-B39C-E9EFA8C6FD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596243"/>
            <a:ext cx="12192000" cy="19594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400"/>
              <a:t>A series of experiments seem to indicate an ability to combat overfit by decorrelating the branches of multi-branch networks.</a:t>
            </a:r>
            <a:endParaRPr lang="ko-KR" altLang="en-US" sz="4400"/>
          </a:p>
        </p:txBody>
      </p:sp>
    </p:spTree>
    <p:extLst>
      <p:ext uri="{BB962C8B-B14F-4D97-AF65-F5344CB8AC3E}">
        <p14:creationId xmlns:p14="http://schemas.microsoft.com/office/powerpoint/2010/main" val="223956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F0A08-F795-47C1-AC6B-8E834D38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Introduction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590D5E-F416-4D9A-9F70-F81F5F8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5295D-C953-4942-A7EC-EC4B133A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4E4A49-92FB-49EC-A613-14C2DC2E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D66670-5EF3-4D9F-A14E-6EDAE65F29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3200"/>
              <a:t>ResNet</a:t>
            </a:r>
          </a:p>
          <a:p>
            <a:pPr lvl="1"/>
            <a:r>
              <a:rPr lang="en-US" altLang="ko-KR" sz="3200"/>
              <a:t>Depth : ResNet-v2, DenseNet</a:t>
            </a:r>
          </a:p>
          <a:p>
            <a:pPr lvl="1"/>
            <a:r>
              <a:rPr lang="en-US" altLang="ko-KR" sz="3200"/>
              <a:t>Width : Wide ResNet</a:t>
            </a:r>
          </a:p>
          <a:p>
            <a:pPr lvl="1"/>
            <a:r>
              <a:rPr lang="en-US" altLang="ko-KR" sz="3200"/>
              <a:t>Cardinality : ResNeXt, Inception-ResNet-v2, Multi-ResNet</a:t>
            </a:r>
          </a:p>
          <a:p>
            <a:endParaRPr lang="en-US" altLang="ko-KR" sz="3200"/>
          </a:p>
          <a:p>
            <a:r>
              <a:rPr lang="en-US" altLang="ko-KR" sz="3200"/>
              <a:t>Data Augmentation</a:t>
            </a:r>
          </a:p>
          <a:p>
            <a:pPr marL="0" indent="0">
              <a:buNone/>
            </a:pPr>
            <a:endParaRPr lang="en-US" altLang="ko-KR" sz="3200"/>
          </a:p>
          <a:p>
            <a:r>
              <a:rPr lang="en-US" altLang="ko-KR" sz="3200"/>
              <a:t>Improve the generalization ability of multi-branch networks by replacing the standard summation of parallel branches with a </a:t>
            </a:r>
            <a:r>
              <a:rPr lang="en-US" altLang="ko-KR" sz="3200">
                <a:solidFill>
                  <a:srgbClr val="FF0000"/>
                </a:solidFill>
              </a:rPr>
              <a:t>stochastic affine combination.</a:t>
            </a:r>
          </a:p>
        </p:txBody>
      </p:sp>
    </p:spTree>
    <p:extLst>
      <p:ext uri="{BB962C8B-B14F-4D97-AF65-F5344CB8AC3E}">
        <p14:creationId xmlns:p14="http://schemas.microsoft.com/office/powerpoint/2010/main" val="257994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7B1A-9CA4-4474-BF64-A0AC0F23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Motivation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B1CF09-1673-4425-9AD1-9DFFFE45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EE89F9-2AAF-4058-BC4D-05A13F49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233AD-C91E-491D-9634-C982901C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98BB6B-2175-43AE-BEB6-66B295135B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904567"/>
            <a:ext cx="12192000" cy="3575235"/>
          </a:xfrm>
        </p:spPr>
        <p:txBody>
          <a:bodyPr/>
          <a:lstStyle/>
          <a:p>
            <a:r>
              <a:rPr lang="en-US" altLang="ko-KR" sz="4400"/>
              <a:t>Apply data augmentation techniques to internal representations.</a:t>
            </a:r>
          </a:p>
          <a:p>
            <a:endParaRPr lang="en-US" altLang="ko-KR" sz="4400"/>
          </a:p>
          <a:p>
            <a:r>
              <a:rPr lang="en-US" altLang="ko-KR" sz="4400"/>
              <a:t>Stochastically "blending" 2 viable tensors.</a:t>
            </a:r>
          </a:p>
          <a:p>
            <a:endParaRPr lang="ko-KR" altLang="en-US" sz="4400"/>
          </a:p>
        </p:txBody>
      </p:sp>
    </p:spTree>
    <p:extLst>
      <p:ext uri="{BB962C8B-B14F-4D97-AF65-F5344CB8AC3E}">
        <p14:creationId xmlns:p14="http://schemas.microsoft.com/office/powerpoint/2010/main" val="331541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9E56A-6404-4D2B-A3BB-12FAF8CB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 description on 3-branch ResNets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54D6AE-805F-4BBC-8260-ED57A09E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CAB82B-FAF9-48F0-B148-281F18C3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DAE71-263C-4189-95E3-390FE6BA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21097929-4AEB-4453-B97A-F734FB23DC6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1080655"/>
                <a:ext cx="12192000" cy="54122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/>
                  <a:t>-th residual block input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ko-KR"/>
                  <a:t> : sets of weights associated with the 2 residual units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/>
                  <a:t>  : residual function (stack of two 3 x 3 convolutional layers)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/>
                  <a:t> : uniform distribution(0 ~ 1) random variable</a:t>
                </a:r>
              </a:p>
              <a:p>
                <a:endParaRPr lang="en-US" altLang="ko-KR"/>
              </a:p>
              <a:p>
                <a:r>
                  <a:rPr lang="en-US" altLang="ko-KR"/>
                  <a:t>pre-activation ResNet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proposed modification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</p:txBody>
          </p:sp>
        </mc:Choice>
        <mc:Fallback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21097929-4AEB-4453-B97A-F734FB23D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1080655"/>
                <a:ext cx="12192000" cy="5412218"/>
              </a:xfrm>
              <a:blipFill>
                <a:blip r:embed="rId2"/>
                <a:stretch>
                  <a:fillRect l="-850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05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5DBC1-D297-419A-A808-A1FA58D4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Shake-Shake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758C4D-4EF5-48B5-AE4A-DABAA1CA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86BF7-E544-4811-9EB6-F5C4283B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887E6-BC7B-4CE0-B73D-71274D29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7C69169-1F0D-469B-8712-F6AE454435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87260" y="1178688"/>
            <a:ext cx="9833140" cy="51943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4589C24-932D-436B-B5D7-B30D89DA9364}"/>
              </a:ext>
            </a:extLst>
          </p:cNvPr>
          <p:cNvSpPr/>
          <p:nvPr/>
        </p:nvSpPr>
        <p:spPr>
          <a:xfrm>
            <a:off x="1996580" y="3749879"/>
            <a:ext cx="2231471" cy="520117"/>
          </a:xfrm>
          <a:prstGeom prst="round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717FA09-C62F-4B1C-B7C1-09B74AFA62A0}"/>
              </a:ext>
            </a:extLst>
          </p:cNvPr>
          <p:cNvSpPr/>
          <p:nvPr/>
        </p:nvSpPr>
        <p:spPr>
          <a:xfrm>
            <a:off x="5292754" y="3755785"/>
            <a:ext cx="2231471" cy="520117"/>
          </a:xfrm>
          <a:prstGeom prst="round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43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362FF7CC-049E-41DA-B64F-DE76E88352B4}"/>
              </a:ext>
            </a:extLst>
          </p:cNvPr>
          <p:cNvSpPr/>
          <p:nvPr/>
        </p:nvSpPr>
        <p:spPr>
          <a:xfrm>
            <a:off x="6295973" y="985566"/>
            <a:ext cx="3454192" cy="5750795"/>
          </a:xfrm>
          <a:prstGeom prst="downArrow">
            <a:avLst>
              <a:gd name="adj1" fmla="val 62629"/>
              <a:gd name="adj2" fmla="val 249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251E195-F054-4D63-8779-2FD2D8AEC6B6}"/>
              </a:ext>
            </a:extLst>
          </p:cNvPr>
          <p:cNvCxnSpPr>
            <a:cxnSpLocks/>
            <a:stCxn id="32" idx="0"/>
            <a:endCxn id="39" idx="2"/>
          </p:cNvCxnSpPr>
          <p:nvPr/>
        </p:nvCxnSpPr>
        <p:spPr>
          <a:xfrm>
            <a:off x="9984882" y="1526952"/>
            <a:ext cx="0" cy="4201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8E265E3-F5D8-4AFA-A984-EAB20C060888}"/>
              </a:ext>
            </a:extLst>
          </p:cNvPr>
          <p:cNvCxnSpPr>
            <a:cxnSpLocks/>
            <a:stCxn id="40" idx="0"/>
            <a:endCxn id="47" idx="2"/>
          </p:cNvCxnSpPr>
          <p:nvPr/>
        </p:nvCxnSpPr>
        <p:spPr>
          <a:xfrm>
            <a:off x="11394233" y="1526952"/>
            <a:ext cx="0" cy="4201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00A8B48-7CAC-4247-9C08-AAB2E7BEDB96}"/>
              </a:ext>
            </a:extLst>
          </p:cNvPr>
          <p:cNvCxnSpPr>
            <a:cxnSpLocks/>
            <a:stCxn id="48" idx="0"/>
          </p:cNvCxnSpPr>
          <p:nvPr/>
        </p:nvCxnSpPr>
        <p:spPr>
          <a:xfrm>
            <a:off x="7488543" y="1526952"/>
            <a:ext cx="0" cy="372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0C57B59-CE34-4E81-BDCD-89DC94E043D1}"/>
              </a:ext>
            </a:extLst>
          </p:cNvPr>
          <p:cNvCxnSpPr>
            <a:cxnSpLocks/>
            <a:stCxn id="49" idx="0"/>
          </p:cNvCxnSpPr>
          <p:nvPr/>
        </p:nvCxnSpPr>
        <p:spPr>
          <a:xfrm>
            <a:off x="8558565" y="1526952"/>
            <a:ext cx="0" cy="3721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67D55F2-47D3-407F-8389-0B4DE5415680}"/>
              </a:ext>
            </a:extLst>
          </p:cNvPr>
          <p:cNvSpPr/>
          <p:nvPr/>
        </p:nvSpPr>
        <p:spPr>
          <a:xfrm>
            <a:off x="218113" y="1686368"/>
            <a:ext cx="2457976" cy="3909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896511-D314-4B57-BF6E-AC00F101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Shake-Shake Network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7AE29F-DBC4-482D-B5AD-9F21FF6E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E8B4B5-C275-42E9-883B-367F6A47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E24778-2865-43A4-851A-7965B453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03054" y="6514018"/>
            <a:ext cx="2743200" cy="365126"/>
          </a:xfrm>
        </p:spPr>
        <p:txBody>
          <a:bodyPr/>
          <a:lstStyle/>
          <a:p>
            <a:fld id="{E30B7527-5874-482F-8EE7-D6FFE883630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18DD2D-6173-4B56-BD91-5808B0311C2D}"/>
              </a:ext>
            </a:extLst>
          </p:cNvPr>
          <p:cNvSpPr/>
          <p:nvPr/>
        </p:nvSpPr>
        <p:spPr>
          <a:xfrm>
            <a:off x="352336" y="1854342"/>
            <a:ext cx="2191776" cy="497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 x 3 Conv</a:t>
            </a:r>
            <a:r>
              <a:rPr lang="ko-KR" altLang="en-US"/>
              <a:t> </a:t>
            </a:r>
            <a:r>
              <a:rPr lang="en-US" altLang="ko-KR"/>
              <a:t>3-&gt;16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2762146-FC7E-498D-BAB8-C2F086ECD940}"/>
              </a:ext>
            </a:extLst>
          </p:cNvPr>
          <p:cNvSpPr/>
          <p:nvPr/>
        </p:nvSpPr>
        <p:spPr>
          <a:xfrm>
            <a:off x="352336" y="2476526"/>
            <a:ext cx="2191776" cy="497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Stage 1   16 -&gt; 32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D10786A-C7D1-4212-8E70-9DF15B4415C7}"/>
              </a:ext>
            </a:extLst>
          </p:cNvPr>
          <p:cNvSpPr/>
          <p:nvPr/>
        </p:nvSpPr>
        <p:spPr>
          <a:xfrm>
            <a:off x="352336" y="3098710"/>
            <a:ext cx="2191776" cy="497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Stage 2   32 -&gt; 64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2A9F49B-6560-435C-88FB-5DB1E9C9A55D}"/>
              </a:ext>
            </a:extLst>
          </p:cNvPr>
          <p:cNvSpPr/>
          <p:nvPr/>
        </p:nvSpPr>
        <p:spPr>
          <a:xfrm>
            <a:off x="352336" y="3720894"/>
            <a:ext cx="2191776" cy="497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Stage 3 64 -&gt; 128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0D3A0BB-7357-4ECB-88F2-C374D5E81576}"/>
              </a:ext>
            </a:extLst>
          </p:cNvPr>
          <p:cNvSpPr/>
          <p:nvPr/>
        </p:nvSpPr>
        <p:spPr>
          <a:xfrm>
            <a:off x="352336" y="4343078"/>
            <a:ext cx="2191776" cy="497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 x 8 Avgpool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5FC592F-5906-470C-A748-F5A075D488B3}"/>
              </a:ext>
            </a:extLst>
          </p:cNvPr>
          <p:cNvSpPr/>
          <p:nvPr/>
        </p:nvSpPr>
        <p:spPr>
          <a:xfrm>
            <a:off x="352336" y="4965262"/>
            <a:ext cx="2191776" cy="497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Fc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7BEE3AD-205D-474F-AA75-24FBC2FFB1E9}"/>
              </a:ext>
            </a:extLst>
          </p:cNvPr>
          <p:cNvSpPr/>
          <p:nvPr/>
        </p:nvSpPr>
        <p:spPr>
          <a:xfrm>
            <a:off x="3105324" y="985565"/>
            <a:ext cx="2457976" cy="26828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C062996-475E-44B8-9A03-C938097E3077}"/>
              </a:ext>
            </a:extLst>
          </p:cNvPr>
          <p:cNvSpPr/>
          <p:nvPr/>
        </p:nvSpPr>
        <p:spPr>
          <a:xfrm>
            <a:off x="3239547" y="1153539"/>
            <a:ext cx="2191776" cy="497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Block 1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8557A6C-B231-4159-BC92-502F4732B5DD}"/>
              </a:ext>
            </a:extLst>
          </p:cNvPr>
          <p:cNvSpPr/>
          <p:nvPr/>
        </p:nvSpPr>
        <p:spPr>
          <a:xfrm>
            <a:off x="3239547" y="1775723"/>
            <a:ext cx="2191776" cy="497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Block 2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72BE4EB-B0C6-48EA-823C-236CC64FA55D}"/>
              </a:ext>
            </a:extLst>
          </p:cNvPr>
          <p:cNvSpPr/>
          <p:nvPr/>
        </p:nvSpPr>
        <p:spPr>
          <a:xfrm>
            <a:off x="3239547" y="2397907"/>
            <a:ext cx="2191776" cy="497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Block 3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32BA4BA-B0CD-4659-96AD-9D7628098C8B}"/>
              </a:ext>
            </a:extLst>
          </p:cNvPr>
          <p:cNvSpPr/>
          <p:nvPr/>
        </p:nvSpPr>
        <p:spPr>
          <a:xfrm>
            <a:off x="3239547" y="3020091"/>
            <a:ext cx="2191776" cy="497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Block 4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E20CBCC-5ADD-43D6-9FB9-4C5145FB69BD}"/>
              </a:ext>
            </a:extLst>
          </p:cNvPr>
          <p:cNvCxnSpPr/>
          <p:nvPr/>
        </p:nvCxnSpPr>
        <p:spPr>
          <a:xfrm flipV="1">
            <a:off x="2510980" y="1183815"/>
            <a:ext cx="626927" cy="132298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7C4F672-9B5D-4295-99E5-C168FC7BDC04}"/>
              </a:ext>
            </a:extLst>
          </p:cNvPr>
          <p:cNvCxnSpPr>
            <a:cxnSpLocks/>
          </p:cNvCxnSpPr>
          <p:nvPr/>
        </p:nvCxnSpPr>
        <p:spPr>
          <a:xfrm>
            <a:off x="2510980" y="2938030"/>
            <a:ext cx="693189" cy="62218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84ACBCC-48D0-4DF0-B398-76F8CC125ACE}"/>
              </a:ext>
            </a:extLst>
          </p:cNvPr>
          <p:cNvSpPr/>
          <p:nvPr/>
        </p:nvSpPr>
        <p:spPr>
          <a:xfrm>
            <a:off x="9357105" y="1526952"/>
            <a:ext cx="1255553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ReLU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ADFDA26-8D40-4BE0-80E7-196411883CFE}"/>
              </a:ext>
            </a:extLst>
          </p:cNvPr>
          <p:cNvSpPr/>
          <p:nvPr/>
        </p:nvSpPr>
        <p:spPr>
          <a:xfrm>
            <a:off x="9357105" y="2149136"/>
            <a:ext cx="1255553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 x 3 Conv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38126DB-6577-4C11-80B2-87A29C741EB8}"/>
              </a:ext>
            </a:extLst>
          </p:cNvPr>
          <p:cNvSpPr/>
          <p:nvPr/>
        </p:nvSpPr>
        <p:spPr>
          <a:xfrm>
            <a:off x="9357105" y="2771320"/>
            <a:ext cx="1255553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BN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6079623-B128-4E1B-8FA4-8E6DF5E57C7A}"/>
              </a:ext>
            </a:extLst>
          </p:cNvPr>
          <p:cNvSpPr/>
          <p:nvPr/>
        </p:nvSpPr>
        <p:spPr>
          <a:xfrm>
            <a:off x="9357105" y="3379285"/>
            <a:ext cx="1255553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ReLU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149C55C-F9F7-45D3-AEF0-59FA13009397}"/>
              </a:ext>
            </a:extLst>
          </p:cNvPr>
          <p:cNvSpPr/>
          <p:nvPr/>
        </p:nvSpPr>
        <p:spPr>
          <a:xfrm>
            <a:off x="9357105" y="4001469"/>
            <a:ext cx="1255553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 x 3 Conv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6464DF5-9346-46CC-8957-71EE26BE5DA2}"/>
              </a:ext>
            </a:extLst>
          </p:cNvPr>
          <p:cNvSpPr/>
          <p:nvPr/>
        </p:nvSpPr>
        <p:spPr>
          <a:xfrm>
            <a:off x="9357105" y="4623653"/>
            <a:ext cx="1255553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EF31886E-C26B-4D09-B382-8D5A99066242}"/>
                  </a:ext>
                </a:extLst>
              </p:cNvPr>
              <p:cNvSpPr/>
              <p:nvPr/>
            </p:nvSpPr>
            <p:spPr>
              <a:xfrm>
                <a:off x="9357105" y="5230986"/>
                <a:ext cx="1255553" cy="49754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1400"/>
              </a:p>
            </p:txBody>
          </p:sp>
        </mc:Choice>
        <mc:Fallback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EF31886E-C26B-4D09-B382-8D5A99066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105" y="5230986"/>
                <a:ext cx="1255553" cy="4975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8BCCC3A-3A8B-46D5-9ADB-B4DD97FC6D25}"/>
              </a:ext>
            </a:extLst>
          </p:cNvPr>
          <p:cNvSpPr/>
          <p:nvPr/>
        </p:nvSpPr>
        <p:spPr>
          <a:xfrm>
            <a:off x="10766456" y="1526952"/>
            <a:ext cx="1255553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ReLU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D64A3D-2BE0-4551-A6F3-21653DF2DFD6}"/>
              </a:ext>
            </a:extLst>
          </p:cNvPr>
          <p:cNvSpPr/>
          <p:nvPr/>
        </p:nvSpPr>
        <p:spPr>
          <a:xfrm>
            <a:off x="10766456" y="2149136"/>
            <a:ext cx="1255553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 x 3 Conv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769C29-93E2-4FED-91C5-3053DF062692}"/>
              </a:ext>
            </a:extLst>
          </p:cNvPr>
          <p:cNvSpPr/>
          <p:nvPr/>
        </p:nvSpPr>
        <p:spPr>
          <a:xfrm>
            <a:off x="10766456" y="2771320"/>
            <a:ext cx="1255553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BN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A911728-EEF5-40B1-9AD6-91537246CAEB}"/>
              </a:ext>
            </a:extLst>
          </p:cNvPr>
          <p:cNvSpPr/>
          <p:nvPr/>
        </p:nvSpPr>
        <p:spPr>
          <a:xfrm>
            <a:off x="10766456" y="3379285"/>
            <a:ext cx="1255553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ReLU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9F71168-DBF9-4AE2-A3EC-5B1EDF5E45C3}"/>
              </a:ext>
            </a:extLst>
          </p:cNvPr>
          <p:cNvSpPr/>
          <p:nvPr/>
        </p:nvSpPr>
        <p:spPr>
          <a:xfrm>
            <a:off x="10766456" y="4001469"/>
            <a:ext cx="1255553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 x 3 Conv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89047AE-641A-4BC2-B9AA-6EA35C6BB14C}"/>
              </a:ext>
            </a:extLst>
          </p:cNvPr>
          <p:cNvSpPr/>
          <p:nvPr/>
        </p:nvSpPr>
        <p:spPr>
          <a:xfrm>
            <a:off x="10766456" y="4623653"/>
            <a:ext cx="1255553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5DD89EDB-62E9-400C-9F64-FE0CB89D191C}"/>
                  </a:ext>
                </a:extLst>
              </p:cNvPr>
              <p:cNvSpPr/>
              <p:nvPr/>
            </p:nvSpPr>
            <p:spPr>
              <a:xfrm>
                <a:off x="10766456" y="5230986"/>
                <a:ext cx="1255553" cy="49754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/>
              </a:p>
            </p:txBody>
          </p:sp>
        </mc:Choice>
        <mc:Fallback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5DD89EDB-62E9-400C-9F64-FE0CB89D1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456" y="5230986"/>
                <a:ext cx="1255553" cy="49754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1F3C13A-BE09-4789-A272-D089346CB6B1}"/>
              </a:ext>
            </a:extLst>
          </p:cNvPr>
          <p:cNvSpPr/>
          <p:nvPr/>
        </p:nvSpPr>
        <p:spPr>
          <a:xfrm>
            <a:off x="6970310" y="1526952"/>
            <a:ext cx="1036466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 pixel right, down shift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632CBBE-4C68-4EC1-9CE0-95885D97CA96}"/>
              </a:ext>
            </a:extLst>
          </p:cNvPr>
          <p:cNvSpPr/>
          <p:nvPr/>
        </p:nvSpPr>
        <p:spPr>
          <a:xfrm>
            <a:off x="8040332" y="1526952"/>
            <a:ext cx="1036466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 x 1 Avgpool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68B39A4-25EC-45A1-BB45-60A8F6B29888}"/>
              </a:ext>
            </a:extLst>
          </p:cNvPr>
          <p:cNvSpPr/>
          <p:nvPr/>
        </p:nvSpPr>
        <p:spPr>
          <a:xfrm>
            <a:off x="6970310" y="5248026"/>
            <a:ext cx="2106488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Concat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20075B6-EEAF-42FE-A98F-2E24457D5F10}"/>
              </a:ext>
            </a:extLst>
          </p:cNvPr>
          <p:cNvSpPr/>
          <p:nvPr/>
        </p:nvSpPr>
        <p:spPr>
          <a:xfrm>
            <a:off x="6970310" y="2996357"/>
            <a:ext cx="1036466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 x 1 Avgpool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3EDAF44-EC27-438D-8D38-E5013D47D064}"/>
              </a:ext>
            </a:extLst>
          </p:cNvPr>
          <p:cNvSpPr/>
          <p:nvPr/>
        </p:nvSpPr>
        <p:spPr>
          <a:xfrm>
            <a:off x="6970310" y="4590053"/>
            <a:ext cx="1036466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 x 1 conv</a:t>
            </a:r>
          </a:p>
          <a:p>
            <a:pPr algn="ctr"/>
            <a:r>
              <a:rPr lang="en-US" altLang="ko-KR" sz="1100"/>
              <a:t>16 -&gt; 32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20E3014-F0E0-4419-8186-D9350FB9EE5F}"/>
              </a:ext>
            </a:extLst>
          </p:cNvPr>
          <p:cNvSpPr/>
          <p:nvPr/>
        </p:nvSpPr>
        <p:spPr>
          <a:xfrm>
            <a:off x="8039908" y="4590053"/>
            <a:ext cx="1036466" cy="497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 x 1 conv</a:t>
            </a:r>
          </a:p>
          <a:p>
            <a:pPr algn="ctr"/>
            <a:r>
              <a:rPr lang="en-US" altLang="ko-KR" sz="1100"/>
              <a:t>16 -&gt; 32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59388CA-FCF4-4A7A-8029-E55FD33D3DDE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>
            <a:off x="8023069" y="985566"/>
            <a:ext cx="1961813" cy="5413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EC259B-C930-41A4-B0F6-233C5D012F2C}"/>
              </a:ext>
            </a:extLst>
          </p:cNvPr>
          <p:cNvCxnSpPr>
            <a:cxnSpLocks/>
            <a:stCxn id="31" idx="0"/>
            <a:endCxn id="40" idx="0"/>
          </p:cNvCxnSpPr>
          <p:nvPr/>
        </p:nvCxnSpPr>
        <p:spPr>
          <a:xfrm>
            <a:off x="8023069" y="985566"/>
            <a:ext cx="3371164" cy="5413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E9D8458-5C1B-47BE-8294-AEB5E08DF0F9}"/>
              </a:ext>
            </a:extLst>
          </p:cNvPr>
          <p:cNvCxnSpPr>
            <a:cxnSpLocks/>
            <a:stCxn id="39" idx="2"/>
            <a:endCxn id="31" idx="2"/>
          </p:cNvCxnSpPr>
          <p:nvPr/>
        </p:nvCxnSpPr>
        <p:spPr>
          <a:xfrm flipH="1">
            <a:off x="8023069" y="5728529"/>
            <a:ext cx="1961813" cy="1007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8D716F3-3A9A-4323-B77C-B4E685487E60}"/>
              </a:ext>
            </a:extLst>
          </p:cNvPr>
          <p:cNvCxnSpPr>
            <a:cxnSpLocks/>
            <a:stCxn id="47" idx="2"/>
            <a:endCxn id="31" idx="2"/>
          </p:cNvCxnSpPr>
          <p:nvPr/>
        </p:nvCxnSpPr>
        <p:spPr>
          <a:xfrm flipH="1">
            <a:off x="8023069" y="5728529"/>
            <a:ext cx="3371164" cy="1007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더하기 기호 66">
            <a:extLst>
              <a:ext uri="{FF2B5EF4-FFF2-40B4-BE49-F238E27FC236}">
                <a16:creationId xmlns:a16="http://schemas.microsoft.com/office/drawing/2014/main" id="{1DE547D4-FBF8-412D-8772-044F594E5A46}"/>
              </a:ext>
            </a:extLst>
          </p:cNvPr>
          <p:cNvSpPr/>
          <p:nvPr/>
        </p:nvSpPr>
        <p:spPr>
          <a:xfrm>
            <a:off x="7813173" y="6509421"/>
            <a:ext cx="453469" cy="453469"/>
          </a:xfrm>
          <a:prstGeom prst="mathPlus">
            <a:avLst>
              <a:gd name="adj1" fmla="val 1684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7CF9EB-236A-46D3-A6A2-90C9BB3E9874}"/>
              </a:ext>
            </a:extLst>
          </p:cNvPr>
          <p:cNvCxnSpPr>
            <a:cxnSpLocks/>
          </p:cNvCxnSpPr>
          <p:nvPr/>
        </p:nvCxnSpPr>
        <p:spPr>
          <a:xfrm flipV="1">
            <a:off x="5418891" y="985565"/>
            <a:ext cx="1517863" cy="18422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5C3FAA0-AC86-4B7D-8D1C-F05B7AA09324}"/>
              </a:ext>
            </a:extLst>
          </p:cNvPr>
          <p:cNvCxnSpPr>
            <a:cxnSpLocks/>
          </p:cNvCxnSpPr>
          <p:nvPr/>
        </p:nvCxnSpPr>
        <p:spPr>
          <a:xfrm>
            <a:off x="5420820" y="1651082"/>
            <a:ext cx="1477760" cy="42213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46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FBCED-AE28-42EE-B9EA-FBD28566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Shake-Shake Experiments Setting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9908C8-E36F-4E14-B4E8-73B78304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440D1E-C347-443D-862B-E1E1D68A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6F1A5B-0E39-435E-9594-EC3D5FF2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5CA8FF-68A4-43A0-8AA3-3E3BB41494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80655"/>
            <a:ext cx="12192000" cy="5412218"/>
          </a:xfrm>
        </p:spPr>
        <p:txBody>
          <a:bodyPr/>
          <a:lstStyle/>
          <a:p>
            <a:r>
              <a:rPr lang="en-US" altLang="ko-KR" sz="3600"/>
              <a:t>CIFAR 10 - 50k training set, 10k evaluation set</a:t>
            </a:r>
          </a:p>
          <a:p>
            <a:endParaRPr lang="en-US" altLang="ko-KR" sz="1050"/>
          </a:p>
          <a:p>
            <a:r>
              <a:rPr lang="en-US" altLang="ko-KR" sz="3600"/>
              <a:t>Epochs : 1800</a:t>
            </a:r>
          </a:p>
          <a:p>
            <a:endParaRPr lang="en-US" altLang="ko-KR" sz="1050"/>
          </a:p>
          <a:p>
            <a:r>
              <a:rPr lang="en-US" altLang="ko-KR" sz="3600"/>
              <a:t>Learning rate : 0.2</a:t>
            </a:r>
          </a:p>
          <a:p>
            <a:endParaRPr lang="en-US" altLang="ko-KR" sz="1050"/>
          </a:p>
          <a:p>
            <a:r>
              <a:rPr lang="en-US" altLang="ko-KR" sz="3600"/>
              <a:t>Cosine anneling without restart</a:t>
            </a:r>
          </a:p>
          <a:p>
            <a:endParaRPr lang="en-US" altLang="ko-KR" sz="1050"/>
          </a:p>
          <a:p>
            <a:r>
              <a:rPr lang="en-US" altLang="ko-KR" sz="3600"/>
              <a:t>2 GPU </a:t>
            </a:r>
          </a:p>
          <a:p>
            <a:endParaRPr lang="en-US" altLang="ko-KR" sz="1050"/>
          </a:p>
          <a:p>
            <a:r>
              <a:rPr lang="en-US" altLang="ko-KR" sz="3600"/>
              <a:t>Batch size : 128</a:t>
            </a:r>
          </a:p>
        </p:txBody>
      </p:sp>
    </p:spTree>
    <p:extLst>
      <p:ext uri="{BB962C8B-B14F-4D97-AF65-F5344CB8AC3E}">
        <p14:creationId xmlns:p14="http://schemas.microsoft.com/office/powerpoint/2010/main" val="277217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AFD86-6F37-4889-A985-BE3C91F9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Experiments : Cifar10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F86DC0-263B-4C7A-BAA1-05177929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FA0E0A-BE7E-4DC7-9114-D41B2179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30B176-2812-4B6E-A9D1-E22CE07F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E47D47-83FA-4BE6-B709-A776390E52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67" y="1089303"/>
            <a:ext cx="5100506" cy="1704231"/>
          </a:xfrm>
        </p:spPr>
        <p:txBody>
          <a:bodyPr/>
          <a:lstStyle/>
          <a:p>
            <a:r>
              <a:rPr lang="en-US" altLang="ko-KR"/>
              <a:t>Base : 26 2x32d ResNet</a:t>
            </a:r>
          </a:p>
          <a:p>
            <a:pPr lvl="1"/>
            <a:r>
              <a:rPr lang="en-US" altLang="ko-KR"/>
              <a:t>depth : 26</a:t>
            </a:r>
          </a:p>
          <a:p>
            <a:pPr lvl="1"/>
            <a:r>
              <a:rPr lang="en-US" altLang="ko-KR"/>
              <a:t>2 residual branches</a:t>
            </a:r>
          </a:p>
          <a:p>
            <a:pPr lvl="1"/>
            <a:r>
              <a:rPr lang="en-US" altLang="ko-KR"/>
              <a:t>32 resnet block width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3668B9-7696-490C-A3E0-6C0AD12C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05" y="971044"/>
            <a:ext cx="6951595" cy="31175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11B9D9-DE2C-46C2-83A4-ED629241C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7" y="3275632"/>
            <a:ext cx="5700044" cy="30621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84A96D6-E355-4ADC-988E-29C6647B913E}"/>
                  </a:ext>
                </a:extLst>
              </p:cNvPr>
              <p:cNvSpPr/>
              <p:nvPr/>
            </p:nvSpPr>
            <p:spPr>
              <a:xfrm>
                <a:off x="7162800" y="4243668"/>
                <a:ext cx="36576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400"/>
                  <a:t>Shake : Random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400"/>
                  <a:t>Even   : Fix 0.5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400"/>
                  <a:t>Keep   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40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400"/>
                  <a:t>Image : per image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400"/>
                  <a:t>Batch  : per batch</a:t>
                </a: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84A96D6-E355-4ADC-988E-29C6647B9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243668"/>
                <a:ext cx="3657600" cy="1938992"/>
              </a:xfrm>
              <a:prstGeom prst="rect">
                <a:avLst/>
              </a:prstGeom>
              <a:blipFill>
                <a:blip r:embed="rId4"/>
                <a:stretch>
                  <a:fillRect l="-2167" t="-2516" b="-6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C010D90-3C3C-4283-BE0E-388942B0BC94}"/>
              </a:ext>
            </a:extLst>
          </p:cNvPr>
          <p:cNvSpPr/>
          <p:nvPr/>
        </p:nvSpPr>
        <p:spPr>
          <a:xfrm>
            <a:off x="6424846" y="3732354"/>
            <a:ext cx="4473658" cy="217878"/>
          </a:xfrm>
          <a:prstGeom prst="round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B835D-2A66-4655-A772-732E2480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Experiments : Cifar100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7F5CD6-529E-4DBA-9142-7B86F35E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40200D-9CD7-4077-8AF9-5558E339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720BD5-7CA0-4FE4-AAF6-497DBE19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B1DD29-8D56-4ADB-906D-C465087626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80655"/>
            <a:ext cx="12192000" cy="3097062"/>
          </a:xfrm>
        </p:spPr>
        <p:txBody>
          <a:bodyPr/>
          <a:lstStyle/>
          <a:p>
            <a:r>
              <a:rPr lang="en-US" altLang="ko-KR"/>
              <a:t>ResNeXt without pre-activation</a:t>
            </a:r>
          </a:p>
          <a:p>
            <a:r>
              <a:rPr lang="en-US" altLang="ko-KR"/>
              <a:t>ResNeXt-29 2x4x64d</a:t>
            </a:r>
          </a:p>
          <a:p>
            <a:pPr lvl="1"/>
            <a:r>
              <a:rPr lang="en-US" altLang="ko-KR"/>
              <a:t>depth : 29</a:t>
            </a:r>
          </a:p>
          <a:p>
            <a:pPr lvl="1"/>
            <a:r>
              <a:rPr lang="en-US" altLang="ko-KR"/>
              <a:t>2 residual branches</a:t>
            </a:r>
          </a:p>
          <a:p>
            <a:pPr lvl="1"/>
            <a:r>
              <a:rPr lang="en-US" altLang="ko-KR"/>
              <a:t>4 grouped convolutions</a:t>
            </a:r>
          </a:p>
          <a:p>
            <a:pPr lvl="1"/>
            <a:r>
              <a:rPr lang="en-US" altLang="ko-KR"/>
              <a:t>64 channels</a:t>
            </a:r>
          </a:p>
          <a:p>
            <a:r>
              <a:rPr lang="en-US" altLang="ko-KR"/>
              <a:t>Batch size : 128 -&gt; 32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0C5D3C-329C-4B97-9431-B4E86AE67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4423401"/>
            <a:ext cx="50958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9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색상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564C4D"/>
      </a:accent1>
      <a:accent2>
        <a:srgbClr val="CC9880"/>
      </a:accent2>
      <a:accent3>
        <a:srgbClr val="ECDFCF"/>
      </a:accent3>
      <a:accent4>
        <a:srgbClr val="9BBFD7"/>
      </a:accent4>
      <a:accent5>
        <a:srgbClr val="3D4965"/>
      </a:accent5>
      <a:accent6>
        <a:srgbClr val="8A8686"/>
      </a:accent6>
      <a:hlink>
        <a:srgbClr val="3C3C3C"/>
      </a:hlink>
      <a:folHlink>
        <a:srgbClr val="3C3C3C"/>
      </a:folHlink>
    </a:clrScheme>
    <a:fontScheme name="나눔스퀘어라운드">
      <a:majorFont>
        <a:latin typeface="나눔스퀘어라운드 ExtraBold"/>
        <a:ea typeface="나눔스퀘어라운드 ExtraBold"/>
        <a:cs typeface=""/>
      </a:majorFont>
      <a:minorFont>
        <a:latin typeface="나눔스퀘어라운드 Bold"/>
        <a:ea typeface="나눔스퀘어라운드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542</Words>
  <Application>Microsoft Office PowerPoint</Application>
  <PresentationFormat>와이드스크린</PresentationFormat>
  <Paragraphs>173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나눔스퀘어라운드 Bold</vt:lpstr>
      <vt:lpstr>나눔스퀘어라운드 ExtraBold</vt:lpstr>
      <vt:lpstr>맑은 고딕</vt:lpstr>
      <vt:lpstr>Arial</vt:lpstr>
      <vt:lpstr>Cambria Math</vt:lpstr>
      <vt:lpstr>Office 테마</vt:lpstr>
      <vt:lpstr>Shake-Shake Regularization</vt:lpstr>
      <vt:lpstr>Introduction</vt:lpstr>
      <vt:lpstr>Motivation</vt:lpstr>
      <vt:lpstr>Model description on 3-branch ResNets</vt:lpstr>
      <vt:lpstr>Shake-Shake</vt:lpstr>
      <vt:lpstr>Shake-Shake Network</vt:lpstr>
      <vt:lpstr>Shake-Shake Experiments Setting</vt:lpstr>
      <vt:lpstr>Experiments : Cifar10</vt:lpstr>
      <vt:lpstr>Experiments : Cifar100</vt:lpstr>
      <vt:lpstr>Experiments : Coparisons with SOTA</vt:lpstr>
      <vt:lpstr>Experiments : Correlation between residual branches</vt:lpstr>
      <vt:lpstr>Regularization strength</vt:lpstr>
      <vt:lpstr>Removing Skip Connection / Batch Normalization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정재민</dc:creator>
  <cp:lastModifiedBy>정재민</cp:lastModifiedBy>
  <cp:revision>109</cp:revision>
  <dcterms:created xsi:type="dcterms:W3CDTF">2020-11-23T02:37:59Z</dcterms:created>
  <dcterms:modified xsi:type="dcterms:W3CDTF">2020-12-28T11:55:11Z</dcterms:modified>
</cp:coreProperties>
</file>