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45971-1B49-45CB-995C-73DABB506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900D9-3FF6-4262-95B1-8CCF81B4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0721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59B4C7-CD6E-43D1-90E1-52D3971F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912"/>
          </a:xfrm>
          <a:noFill/>
          <a:ln w="38100">
            <a:noFill/>
          </a:ln>
        </p:spPr>
        <p:txBody>
          <a:bodyPr>
            <a:normAutofit/>
          </a:bodyPr>
          <a:lstStyle>
            <a:lvl1pPr algn="l">
              <a:defRPr sz="4000" b="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5B248-67B6-474D-97BE-034FD3EC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628F8AC-28F2-40DC-A62B-5FF2219AE13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E152B-CDD0-4764-A953-AB2712AF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492874"/>
            <a:ext cx="67056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89B43-2263-4FE3-82A8-5DDC4A6E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6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DBFF8E-52D4-4CF5-8595-01083F1F269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054B249-4E78-4920-A692-031041F931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80655"/>
            <a:ext cx="12192000" cy="5195454"/>
          </a:xfrm>
          <a:noFill/>
        </p:spPr>
        <p:txBody>
          <a:bodyPr>
            <a:noAutofit/>
          </a:bodyPr>
          <a:lstStyle>
            <a:lvl1pPr>
              <a:defRPr sz="2700">
                <a:solidFill>
                  <a:schemeClr val="accent3">
                    <a:lumMod val="1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A7617-5E90-4337-9D6D-B76FCE883DD0}"/>
              </a:ext>
            </a:extLst>
          </p:cNvPr>
          <p:cNvSpPr/>
          <p:nvPr/>
        </p:nvSpPr>
        <p:spPr>
          <a:xfrm>
            <a:off x="0" y="749733"/>
            <a:ext cx="12192000" cy="7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78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DFD12-C5F4-4D60-8355-3D3A6F5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2BB51-76A7-46B8-9AB5-4D0E23D9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B14EA-5E5D-43A5-9AE2-362FF47F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8F8AC-28F2-40DC-A62B-5FF2219AE136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2F63-D9B9-442A-A1C9-F6E62D77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5D15-1E9E-4AAB-BB4E-261A19B54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FF8E-52D4-4CF5-8595-01083F1F2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8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0104AF-ED66-40EB-926E-FFC467C6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596"/>
            <a:ext cx="12192000" cy="27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98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8DAD9-A3EB-4967-83E1-14529F4F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Compression rate with different filter basis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54C4F8-82A1-4644-9370-43C559D1816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-1" y="823912"/>
                <a:ext cx="12192000" cy="4421856"/>
              </a:xfrm>
            </p:spPr>
            <p:txBody>
              <a:bodyPr/>
              <a:lstStyle/>
              <a:p>
                <a:endParaRPr lang="en-US" altLang="ko-KR" sz="3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3600"/>
              </a:p>
              <a:p>
                <a:pPr marL="0" indent="0">
                  <a:buNone/>
                </a:pPr>
                <a:endParaRPr lang="en-US" altLang="ko-KR" sz="3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altLang="ko-KR" sz="3600"/>
              </a:p>
              <a:p>
                <a:pPr marL="0" indent="0">
                  <a:buNone/>
                </a:pPr>
                <a:endParaRPr lang="en-US" altLang="ko-KR" sz="3600"/>
              </a:p>
              <a:p>
                <a:pPr marL="0" indent="0">
                  <a:buNone/>
                </a:pPr>
                <a:endParaRPr lang="ko-KR" altLang="en-US" sz="36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54C4F8-82A1-4644-9370-43C559D18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-1" y="823912"/>
                <a:ext cx="12192000" cy="44218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2D5FEF-157E-46E7-891E-4B75313D2D0E}"/>
                  </a:ext>
                </a:extLst>
              </p:cNvPr>
              <p:cNvSpPr txBox="1"/>
              <p:nvPr/>
            </p:nvSpPr>
            <p:spPr>
              <a:xfrm>
                <a:off x="2706706" y="5648084"/>
                <a:ext cx="6778587" cy="772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0"/>
                  <a:t>optimal group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4000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4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rad>
                  </m:oMath>
                </a14:m>
                <a:endParaRPr lang="ko-KR" alt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2D5FEF-157E-46E7-891E-4B75313D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706" y="5648084"/>
                <a:ext cx="6778587" cy="772006"/>
              </a:xfrm>
              <a:prstGeom prst="rect">
                <a:avLst/>
              </a:prstGeom>
              <a:blipFill>
                <a:blip r:embed="rId3"/>
                <a:stretch>
                  <a:fillRect l="-3147" t="-5556" b="-34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81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1B6D-BA26-4DA2-BA3F-77EE661A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Implementing with convolution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9E3E40-B3EC-4525-99C7-63EDA4C76F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03118" y="1225467"/>
            <a:ext cx="7385763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813D4-D514-47E8-AEE3-01BE8FDA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Implementing with convolution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9F004388-C833-4180-8047-73ABA3A792E2}"/>
                  </a:ext>
                </a:extLst>
              </p:cNvPr>
              <p:cNvSpPr txBox="1">
                <a:spLocks noGrp="1"/>
              </p:cNvSpPr>
              <p:nvPr>
                <p:ph sz="quarter" idx="13"/>
              </p:nvPr>
            </p:nvSpPr>
            <p:spPr>
              <a:xfrm>
                <a:off x="0" y="1081088"/>
                <a:ext cx="12192000" cy="2291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altLang="ko-KR" sz="2800"/>
              </a:p>
              <a:p>
                <a:pPr marL="0" indent="0">
                  <a:buNone/>
                </a:pPr>
                <a:endParaRPr lang="en-US" altLang="ko-KR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80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9F004388-C833-4180-8047-73ABA3A792E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1081088"/>
                <a:ext cx="12192000" cy="2291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CB9F22C-291E-4A3B-9E6E-0C05EA6F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72" y="4180994"/>
            <a:ext cx="4193489" cy="2001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078A9B-8B84-41C4-972B-067D86724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117" y="3872410"/>
            <a:ext cx="5805583" cy="25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4A0FE-8BAE-421F-BDEE-33A8589D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 basis decomposition for special filter sizes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4FDFB-AF1C-4F0F-80AF-5F0C493A39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80654"/>
            <a:ext cx="12192000" cy="5777345"/>
          </a:xfrm>
        </p:spPr>
        <p:txBody>
          <a:bodyPr/>
          <a:lstStyle/>
          <a:p>
            <a:r>
              <a:rPr lang="en-US" altLang="ko-KR" sz="3200"/>
              <a:t>1 x 1    convolution case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When the input/output channels are quite large, considerable parameters and computation are consumed by 1 x 1 convolution.</a:t>
            </a:r>
          </a:p>
          <a:p>
            <a:endParaRPr lang="en-US" altLang="ko-KR"/>
          </a:p>
          <a:p>
            <a:r>
              <a:rPr lang="en-US" altLang="ko-KR" sz="3200"/>
              <a:t>c &gt;&gt; n &gt; m    convolution case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output channel  &lt;  input channel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6997B8-FC29-4B55-BC3E-3DEA4BD8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870" y="3827044"/>
            <a:ext cx="3636249" cy="246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63071-3C73-449C-9134-137F8ACF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Learning Filter Basis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2533EF-C6E4-4D13-A7A3-DD15D4BCD5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0189" y="1066273"/>
            <a:ext cx="5951622" cy="56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4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BBE1-FCAC-4921-9D03-25C69B87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General filter basis learning approach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1C0A3F-738E-40E7-927C-7CCD1664CE1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2935704"/>
                <a:ext cx="12192000" cy="39222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- th layer</a:t>
                </a:r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: CNN</a:t>
                </a:r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r>
                  <a:rPr lang="en-US" altLang="ko-KR"/>
                  <a:t>After having learned the basis and the coding matrices {B, A}, there is no need to store the original filters.</a:t>
                </a:r>
              </a:p>
              <a:p>
                <a:pPr marL="0" indent="0">
                  <a:buNone/>
                </a:pPr>
                <a:r>
                  <a:rPr lang="en-US" altLang="ko-KR"/>
                  <a:t>During inference, {B, A} is used as the weight parameter as the lightweight and 1 x 1 convolution, respectively.</a:t>
                </a: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D1C0A3F-738E-40E7-927C-7CCD1664C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2935704"/>
                <a:ext cx="12192000" cy="3922295"/>
              </a:xfrm>
              <a:blipFill>
                <a:blip r:embed="rId2"/>
                <a:stretch>
                  <a:fillRect l="-950" t="-2488" r="-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ACA18F0-D2AF-48A1-A071-2C7C336E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1241509"/>
            <a:ext cx="7515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4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748BA-A7A2-4480-A9F1-327D4913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CIFAR10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6D4543D-3C33-435B-B0C7-58528828BE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14875" y="1280945"/>
            <a:ext cx="7518822" cy="50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6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E9126-BFB9-46FD-8E35-B5FC6E42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Task - Image Classification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30218-5207-47B0-9399-1BE0D6DF18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80654"/>
            <a:ext cx="12192000" cy="5777345"/>
          </a:xfrm>
        </p:spPr>
        <p:txBody>
          <a:bodyPr/>
          <a:lstStyle/>
          <a:p>
            <a:r>
              <a:rPr lang="en-US" altLang="ko-KR"/>
              <a:t>M : number of basis</a:t>
            </a:r>
          </a:p>
          <a:p>
            <a:r>
              <a:rPr lang="en-US" altLang="ko-KR"/>
              <a:t>T : number of transition layer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Interestingly, although our ‘M38T12’ model uses two more basis than ‘M36T6’, the error rate rises a little bit.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This is because ‘M38T12’ uses an aggressive compression, i.e., s = 12 in the transition block.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Therefore, the compression degree of the DenseBlock and the transition block </a:t>
            </a:r>
            <a:r>
              <a:rPr lang="en-US" altLang="ko-KR">
                <a:solidFill>
                  <a:srgbClr val="FF0000"/>
                </a:solidFill>
              </a:rPr>
              <a:t>should be balanced to obtain the best trade-off between compression ratio and accuracy. 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2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E391-5C9F-4330-BECE-12D3CC1C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CIFAR10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9065FD-211E-4084-846F-A7FA0EA464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3912" y="1826543"/>
            <a:ext cx="5267325" cy="3619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A01DBA-79E3-48B2-96C5-279A8FA5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65" y="1931318"/>
            <a:ext cx="53721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4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ECB54-6A60-436C-A5AC-390187F9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C0067-9C84-44C2-A721-B69C010D2A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/>
              <a:t>In this paper, we try to reduce the number of parameters of CNNs by learning a basis of the filters in convolutional layers.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We focus on </a:t>
            </a:r>
            <a:r>
              <a:rPr lang="en-US" altLang="ko-KR">
                <a:solidFill>
                  <a:srgbClr val="FF0000"/>
                </a:solidFill>
              </a:rPr>
              <a:t>Filter Decomposition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Filter decomposition </a:t>
            </a:r>
            <a:r>
              <a:rPr lang="en-US" altLang="ko-KR">
                <a:solidFill>
                  <a:srgbClr val="FF0000"/>
                </a:solidFill>
              </a:rPr>
              <a:t>approximates the original filter</a:t>
            </a:r>
            <a:r>
              <a:rPr lang="en-US" altLang="ko-KR"/>
              <a:t> with a lightweight convolution and a linear projection.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A3C9F-E889-4DC4-AF19-271EDF0E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 Decomposition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A550C-1D28-4233-93B7-C3B90B7871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6085" y="1045263"/>
            <a:ext cx="9416716" cy="14219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000"/>
              <a:t>2D : w x h            -&gt;   </a:t>
            </a:r>
            <a:r>
              <a:rPr lang="en-US" altLang="ko-KR" sz="4000">
                <a:solidFill>
                  <a:srgbClr val="FF0000"/>
                </a:solidFill>
              </a:rPr>
              <a:t>3 x 3 kernel size  </a:t>
            </a:r>
          </a:p>
          <a:p>
            <a:pPr marL="0" indent="0">
              <a:buNone/>
            </a:pPr>
            <a:r>
              <a:rPr lang="en-US" altLang="ko-KR" sz="4000"/>
              <a:t>3D : c x w x h      -&gt;   </a:t>
            </a:r>
            <a:r>
              <a:rPr lang="en-US" altLang="ko-KR" sz="4000">
                <a:solidFill>
                  <a:srgbClr val="FF0000"/>
                </a:solidFill>
              </a:rPr>
              <a:t>narrow networks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18556C-8EC8-46AA-A398-AA90B21502A9}"/>
              </a:ext>
            </a:extLst>
          </p:cNvPr>
          <p:cNvSpPr/>
          <p:nvPr/>
        </p:nvSpPr>
        <p:spPr>
          <a:xfrm>
            <a:off x="1687630" y="3399055"/>
            <a:ext cx="2646947" cy="2458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3FE689F9-8875-470E-9D46-2821351C406D}"/>
              </a:ext>
            </a:extLst>
          </p:cNvPr>
          <p:cNvSpPr/>
          <p:nvPr/>
        </p:nvSpPr>
        <p:spPr>
          <a:xfrm>
            <a:off x="7737244" y="2917474"/>
            <a:ext cx="3235557" cy="3274777"/>
          </a:xfrm>
          <a:prstGeom prst="cube">
            <a:avLst>
              <a:gd name="adj" fmla="val 52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1B751-1C91-4A7E-9868-85CEDD3D2A21}"/>
              </a:ext>
            </a:extLst>
          </p:cNvPr>
          <p:cNvSpPr txBox="1"/>
          <p:nvPr/>
        </p:nvSpPr>
        <p:spPr>
          <a:xfrm>
            <a:off x="2799346" y="592413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w</a:t>
            </a:r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5AFBB-648A-4F3D-8C35-BCA2D4457B09}"/>
              </a:ext>
            </a:extLst>
          </p:cNvPr>
          <p:cNvSpPr txBox="1"/>
          <p:nvPr/>
        </p:nvSpPr>
        <p:spPr>
          <a:xfrm>
            <a:off x="1219199" y="447141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h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D59A2-DA72-429C-A571-4949400E0A6E}"/>
              </a:ext>
            </a:extLst>
          </p:cNvPr>
          <p:cNvSpPr txBox="1"/>
          <p:nvPr/>
        </p:nvSpPr>
        <p:spPr>
          <a:xfrm>
            <a:off x="7333731" y="518624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h</a:t>
            </a:r>
            <a:endParaRPr lang="ko-KR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D4D02-293A-4E86-A996-9724004D9B95}"/>
              </a:ext>
            </a:extLst>
          </p:cNvPr>
          <p:cNvSpPr txBox="1"/>
          <p:nvPr/>
        </p:nvSpPr>
        <p:spPr>
          <a:xfrm>
            <a:off x="8258474" y="609991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w</a:t>
            </a:r>
            <a:endParaRPr lang="ko-KR" alt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7647F-400D-46F2-A4DD-5DDE24504766}"/>
              </a:ext>
            </a:extLst>
          </p:cNvPr>
          <p:cNvSpPr txBox="1"/>
          <p:nvPr/>
        </p:nvSpPr>
        <p:spPr>
          <a:xfrm>
            <a:off x="7818288" y="3417333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in_c</a:t>
            </a:r>
            <a:endParaRPr lang="ko-KR" altLang="en-US" sz="24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D10BD5C-76F1-4BDC-A9C2-9FB4FA853270}"/>
              </a:ext>
            </a:extLst>
          </p:cNvPr>
          <p:cNvSpPr/>
          <p:nvPr/>
        </p:nvSpPr>
        <p:spPr>
          <a:xfrm>
            <a:off x="1718613" y="3410766"/>
            <a:ext cx="316394" cy="2127811"/>
          </a:xfrm>
          <a:prstGeom prst="round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60A725F-B067-4904-B3F0-4AF9D9832AB6}"/>
              </a:ext>
            </a:extLst>
          </p:cNvPr>
          <p:cNvSpPr/>
          <p:nvPr/>
        </p:nvSpPr>
        <p:spPr>
          <a:xfrm rot="5400000">
            <a:off x="3026595" y="4578285"/>
            <a:ext cx="288758" cy="2209343"/>
          </a:xfrm>
          <a:prstGeom prst="round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CF9097-DEA0-4D1E-8101-8AAEAA56E311}"/>
              </a:ext>
            </a:extLst>
          </p:cNvPr>
          <p:cNvSpPr/>
          <p:nvPr/>
        </p:nvSpPr>
        <p:spPr>
          <a:xfrm>
            <a:off x="7782762" y="4633461"/>
            <a:ext cx="235680" cy="1290678"/>
          </a:xfrm>
          <a:prstGeom prst="round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DA4418-D05D-42E4-A114-21FE63F53E5B}"/>
              </a:ext>
            </a:extLst>
          </p:cNvPr>
          <p:cNvSpPr/>
          <p:nvPr/>
        </p:nvSpPr>
        <p:spPr>
          <a:xfrm rot="5400000">
            <a:off x="8495289" y="5447293"/>
            <a:ext cx="252073" cy="1205766"/>
          </a:xfrm>
          <a:prstGeom prst="round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788CF61-786F-48A2-AE4B-E56DACF22D7D}"/>
              </a:ext>
            </a:extLst>
          </p:cNvPr>
          <p:cNvSpPr/>
          <p:nvPr/>
        </p:nvSpPr>
        <p:spPr>
          <a:xfrm rot="2537649">
            <a:off x="8629285" y="3914824"/>
            <a:ext cx="256768" cy="2509645"/>
          </a:xfrm>
          <a:prstGeom prst="roundRect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271E7-00A6-4A13-B5E1-CB3E8B07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87E9D-65A3-4A37-89F2-8A386E5A07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80654"/>
            <a:ext cx="12192000" cy="5777345"/>
          </a:xfrm>
        </p:spPr>
        <p:txBody>
          <a:bodyPr/>
          <a:lstStyle/>
          <a:p>
            <a:r>
              <a:rPr lang="en-US" altLang="ko-KR"/>
              <a:t>The aforementioned methods are </a:t>
            </a:r>
            <a:r>
              <a:rPr lang="en-US" altLang="ko-KR">
                <a:solidFill>
                  <a:srgbClr val="FF0000"/>
                </a:solidFill>
              </a:rPr>
              <a:t>"hard" decomposition.</a:t>
            </a:r>
          </a:p>
          <a:p>
            <a:endParaRPr lang="en-US" altLang="ko-KR"/>
          </a:p>
          <a:p>
            <a:r>
              <a:rPr lang="en-US" altLang="ko-KR"/>
              <a:t>we propose a novel filter basis learning method that </a:t>
            </a:r>
            <a:r>
              <a:rPr lang="en-US" altLang="ko-KR">
                <a:solidFill>
                  <a:srgbClr val="FF0000"/>
                </a:solidFill>
              </a:rPr>
              <a:t>circumvents</a:t>
            </a:r>
            <a:r>
              <a:rPr lang="en-US" altLang="ko-KR"/>
              <a:t> the limitation of the "hard" filter decomposition methods.</a:t>
            </a:r>
          </a:p>
          <a:p>
            <a:endParaRPr lang="en-US" altLang="ko-KR"/>
          </a:p>
          <a:p>
            <a:r>
              <a:rPr lang="en-US" altLang="ko-KR"/>
              <a:t>we split the 3D filters along the input channel dimension and each spilt is considered as a basic element.</a:t>
            </a:r>
          </a:p>
          <a:p>
            <a:endParaRPr lang="en-US" altLang="ko-KR"/>
          </a:p>
          <a:p>
            <a:r>
              <a:rPr lang="en-US" altLang="ko-KR"/>
              <a:t>we assume that the ensemble of those basic elements within one convolutional layer can a be represented by the linear combinations of a basis.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9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DC77-AA11-44DB-A6B7-D840A9A0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Contribution of this paper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66487-2941-4D4D-A17B-12D47172E6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080654"/>
            <a:ext cx="12192000" cy="5777345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1. we propose a novel basis learning method that can reduce the input channel, making it </a:t>
            </a:r>
            <a:r>
              <a:rPr lang="en-US" altLang="ko-KR">
                <a:solidFill>
                  <a:srgbClr val="FF0000"/>
                </a:solidFill>
              </a:rPr>
              <a:t>eligible for narrow networks</a:t>
            </a:r>
            <a:r>
              <a:rPr lang="en-US" altLang="ko-KR"/>
              <a:t>. our method can be applied to convolutional layers with different </a:t>
            </a:r>
            <a:r>
              <a:rPr lang="en-US" altLang="ko-KR">
                <a:solidFill>
                  <a:srgbClr val="FF0000"/>
                </a:solidFill>
              </a:rPr>
              <a:t>kernel sizes and even 1 x 1 convolutions.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our method achieves state-of-the-art compression performance.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3. our method generalizes easily to prior </a:t>
            </a:r>
            <a:r>
              <a:rPr lang="en-US" altLang="ko-KR">
                <a:solidFill>
                  <a:srgbClr val="FF0000"/>
                </a:solidFill>
              </a:rPr>
              <a:t>work just by changing the number of splits</a:t>
            </a:r>
            <a:r>
              <a:rPr lang="en-US" altLang="ko-KR"/>
              <a:t>, thus leading to a unified formulation of different filter decomposition methods.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4. we validate our method on both </a:t>
            </a:r>
            <a:r>
              <a:rPr lang="en-US" altLang="ko-KR">
                <a:solidFill>
                  <a:srgbClr val="FF0000"/>
                </a:solidFill>
              </a:rPr>
              <a:t>high level(Classification) and low level(Super Resolution) vision tasks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4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294C7-B03B-42DB-A5D5-B5B0EE5D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 Decomposition for Network Compression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E36AAC-D8CA-4CFF-930E-3EEF9CFD98A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1080654"/>
                <a:ext cx="12192000" cy="5777345"/>
              </a:xfrm>
            </p:spPr>
            <p:txBody>
              <a:bodyPr/>
              <a:lstStyle/>
              <a:p>
                <a:r>
                  <a:rPr lang="en-US" altLang="ko-KR"/>
                  <a:t>input image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/>
              </a:p>
              <a:p>
                <a:r>
                  <a:rPr lang="en-US" altLang="ko-KR"/>
                  <a:t>label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/>
                  <a:t>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𝑐𝑤h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𝑐𝑤h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>
                    <a:ea typeface="Cambria Math" panose="02040503050406030204" pitchFamily="18" charset="0"/>
                  </a:rPr>
                  <a:t>        : filter wise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>
                    <a:ea typeface="Cambria Math" panose="02040503050406030204" pitchFamily="18" charset="0"/>
                  </a:rPr>
                  <a:t>                                    : channel wise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E36AAC-D8CA-4CFF-930E-3EEF9CFD9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1080654"/>
                <a:ext cx="12192000" cy="5777345"/>
              </a:xfrm>
              <a:blipFill>
                <a:blip r:embed="rId2"/>
                <a:stretch>
                  <a:fillRect l="-850" t="-1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17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105CC-EDD2-4FA6-91E3-0D89A1D2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Decomposing convolution layer with filter basis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C7004E-0BEC-4F33-AC02-65625235A24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2036253"/>
                <a:ext cx="12192000" cy="43058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400"/>
                  <a:t>Each 3D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𝑐𝑤h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ko-KR" sz="240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𝑤h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ko-KR" sz="2400"/>
                  <a:t> for the channel-wise decomposition case) </a:t>
                </a:r>
                <a:r>
                  <a:rPr lang="en-US" altLang="ko-KR" sz="2400">
                    <a:solidFill>
                      <a:srgbClr val="FF0000"/>
                    </a:solidFill>
                  </a:rPr>
                  <a:t>is represented by the linear combination of a set of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400">
                    <a:solidFill>
                      <a:srgbClr val="FF0000"/>
                    </a:solidFill>
                  </a:rPr>
                  <a:t> filter basis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 ⋯,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4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400"/>
                  <a:t>with the coding </a:t>
                </a:r>
                <a:r>
                  <a:rPr lang="en-US" altLang="ko-KR" sz="2400">
                    <a:solidFill>
                      <a:srgbClr val="FF0000"/>
                    </a:solidFill>
                  </a:rPr>
                  <a:t>coefficient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ko-KR" sz="2400"/>
                  <a:t>:</a:t>
                </a:r>
              </a:p>
              <a:p>
                <a:endParaRPr lang="en-US" altLang="ko-KR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=1, ⋯,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sz="2400"/>
              </a:p>
              <a:p>
                <a:pPr marL="0" indent="0">
                  <a:buNone/>
                </a:pPr>
                <a:endParaRPr lang="en-US" altLang="ko-KR" sz="2400"/>
              </a:p>
              <a:p>
                <a:pPr marL="0" indent="0">
                  <a:buNone/>
                </a:pPr>
                <a:r>
                  <a:rPr lang="en-US" altLang="ko-KR" sz="240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400"/>
                  <a:t> </a:t>
                </a:r>
                <a:r>
                  <a:rPr lang="en-US" altLang="ko-KR" sz="2400"/>
                  <a:t>is the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/>
                  <a:t>-th column of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400"/>
                  <a:t> </a:t>
                </a:r>
                <a:r>
                  <a:rPr lang="en-US" altLang="ko-KR" sz="2400"/>
                  <a:t>is the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400"/>
                  <a:t>-th filter basis with dimension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𝑐𝑤h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ko-KR" altLang="en-US" sz="2400"/>
                  <a:t> </a:t>
                </a:r>
                <a:r>
                  <a:rPr lang="en-US" altLang="ko-KR" sz="2400"/>
                  <a:t>or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𝑤h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ko-KR" altLang="en-US" sz="2400"/>
                  <a:t> </a:t>
                </a:r>
                <a:r>
                  <a:rPr lang="en-US" altLang="ko-KR" sz="2400"/>
                  <a:t>for the 3D filter-wise decomposition and 2D channel-wise decomposition cases, respectively.</a:t>
                </a:r>
              </a:p>
              <a:p>
                <a:pPr marL="0" indent="0">
                  <a:buNone/>
                </a:pPr>
                <a:endParaRPr lang="en-US" altLang="ko-KR" sz="2400"/>
              </a:p>
              <a:p>
                <a:pPr marL="0" indent="0">
                  <a:buNone/>
                </a:pPr>
                <a:endParaRPr lang="en-US" altLang="ko-KR" sz="24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C7004E-0BEC-4F33-AC02-65625235A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2036253"/>
                <a:ext cx="12192000" cy="4305823"/>
              </a:xfrm>
              <a:blipFill>
                <a:blip r:embed="rId2"/>
                <a:stretch>
                  <a:fillRect l="-750" t="-1700" r="-1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78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D99E-36F2-4390-9827-6420604C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Decomposing convolution layer with filter basis</a:t>
            </a:r>
            <a:endParaRPr lang="ko-KR" altLang="en-US"/>
          </a:p>
        </p:txBody>
      </p:sp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42C23368-2F0A-4127-BA77-61469422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115" y="1229441"/>
            <a:ext cx="5627770" cy="5194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75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03305-6B35-4103-81F8-6AB63AAE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Compression rate with different filter basis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3DE574-88C0-4AD6-81E3-B56C8803E95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1080654"/>
                <a:ext cx="12192000" cy="5777345"/>
              </a:xfrm>
            </p:spPr>
            <p:txBody>
              <a:bodyPr/>
              <a:lstStyle/>
              <a:p>
                <a:r>
                  <a:rPr lang="en-US" altLang="ko-KR"/>
                  <a:t>filter-wise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r>
                  <a:rPr lang="en-US" altLang="ko-KR"/>
                  <a:t>channel-wise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𝑐h𝑎𝑛𝑛𝑒𝑙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pPr marL="0" indent="0">
                  <a:buNone/>
                </a:pPr>
                <a:endParaRPr lang="en-US" altLang="ko-KR"/>
              </a:p>
              <a:p>
                <a:r>
                  <a:rPr lang="en-US" altLang="ko-KR"/>
                  <a:t>split-wise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altLang="ko-KR" b="1"/>
              </a:p>
              <a:p>
                <a:pPr marL="0" indent="0">
                  <a:buNone/>
                </a:pPr>
                <a:endParaRPr lang="ko-KR" altLang="en-US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3DE574-88C0-4AD6-81E3-B56C8803E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1080654"/>
                <a:ext cx="12192000" cy="5777345"/>
              </a:xfrm>
              <a:blipFill>
                <a:blip r:embed="rId2"/>
                <a:stretch>
                  <a:fillRect l="-850" t="-1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76523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색상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564C4D"/>
      </a:accent1>
      <a:accent2>
        <a:srgbClr val="CC9880"/>
      </a:accent2>
      <a:accent3>
        <a:srgbClr val="ECDFCF"/>
      </a:accent3>
      <a:accent4>
        <a:srgbClr val="9BBFD7"/>
      </a:accent4>
      <a:accent5>
        <a:srgbClr val="3D4965"/>
      </a:accent5>
      <a:accent6>
        <a:srgbClr val="8A8686"/>
      </a:accent6>
      <a:hlink>
        <a:srgbClr val="3C3C3C"/>
      </a:hlink>
      <a:folHlink>
        <a:srgbClr val="3C3C3C"/>
      </a:folHlink>
    </a:clrScheme>
    <a:fontScheme name="나눔스퀘어라운드">
      <a:majorFont>
        <a:latin typeface="나눔스퀘어라운드 ExtraBold"/>
        <a:ea typeface="나눔스퀘어라운드 ExtraBold"/>
        <a:cs typeface=""/>
      </a:majorFont>
      <a:minorFont>
        <a:latin typeface="나눔스퀘어라운드 Bold"/>
        <a:ea typeface="나눔스퀘어라운드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CA1E7FF0-AC70-4C89-B352-3E0ED17A6F04}" vid="{2575D291-3958-4A9B-8D58-D63018B32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Brown_Theme</Template>
  <TotalTime>1014</TotalTime>
  <Words>701</Words>
  <Application>Microsoft Office PowerPoint</Application>
  <PresentationFormat>와이드스크린</PresentationFormat>
  <Paragraphs>100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나눔스퀘어라운드 Bold</vt:lpstr>
      <vt:lpstr>나눔스퀘어라운드 ExtraBold</vt:lpstr>
      <vt:lpstr>Arial</vt:lpstr>
      <vt:lpstr>Cambria Math</vt:lpstr>
      <vt:lpstr>테마2</vt:lpstr>
      <vt:lpstr>PowerPoint 프레젠테이션</vt:lpstr>
      <vt:lpstr>Introduction</vt:lpstr>
      <vt:lpstr>Filter Decomposition</vt:lpstr>
      <vt:lpstr>Introduction</vt:lpstr>
      <vt:lpstr>Contribution of this paper</vt:lpstr>
      <vt:lpstr>Filter Decomposition for Network Compression</vt:lpstr>
      <vt:lpstr>Decomposing convolution layer with filter basis</vt:lpstr>
      <vt:lpstr>Decomposing convolution layer with filter basis</vt:lpstr>
      <vt:lpstr>Compression rate with different filter basis</vt:lpstr>
      <vt:lpstr>Compression rate with different filter basis</vt:lpstr>
      <vt:lpstr>Implementing with convolution</vt:lpstr>
      <vt:lpstr>Implementing with convolution</vt:lpstr>
      <vt:lpstr>Filter basis decomposition for special filter sizes</vt:lpstr>
      <vt:lpstr>Learning Filter Basis</vt:lpstr>
      <vt:lpstr>General filter basis learning approach</vt:lpstr>
      <vt:lpstr>CIFAR10</vt:lpstr>
      <vt:lpstr>Task - Image Classification</vt:lpstr>
      <vt:lpstr>CIFAR10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정재민</dc:creator>
  <cp:lastModifiedBy>정재민</cp:lastModifiedBy>
  <cp:revision>61</cp:revision>
  <dcterms:created xsi:type="dcterms:W3CDTF">2021-01-29T13:07:41Z</dcterms:created>
  <dcterms:modified xsi:type="dcterms:W3CDTF">2021-02-01T06:08:11Z</dcterms:modified>
</cp:coreProperties>
</file>