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4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66" r:id="rId12"/>
    <p:sldId id="268" r:id="rId13"/>
    <p:sldId id="272" r:id="rId14"/>
    <p:sldId id="271" r:id="rId15"/>
    <p:sldId id="273" r:id="rId16"/>
    <p:sldId id="275" r:id="rId17"/>
    <p:sldId id="276" r:id="rId18"/>
    <p:sldId id="274" r:id="rId19"/>
    <p:sldId id="277" r:id="rId20"/>
    <p:sldId id="278" r:id="rId21"/>
    <p:sldId id="279" r:id="rId22"/>
    <p:sldId id="280" r:id="rId23"/>
    <p:sldId id="281" r:id="rId24"/>
    <p:sldId id="269" r:id="rId25"/>
  </p:sldIdLst>
  <p:sldSz cx="12192000" cy="6858000"/>
  <p:notesSz cx="6858000" cy="9144000"/>
  <p:embeddedFontLst>
    <p:embeddedFont>
      <p:font typeface="나눔스퀘어_ac Bold" panose="020B0600000101010101" pitchFamily="50" charset="-127"/>
      <p:bold r:id="rId27"/>
    </p:embeddedFont>
    <p:embeddedFont>
      <p:font typeface="나눔스퀘어_ac ExtraBold" panose="020B0600000101010101" pitchFamily="50" charset="-127"/>
      <p:bold r:id="rId28"/>
    </p:embeddedFont>
    <p:embeddedFont>
      <p:font typeface="Cambria Math" panose="02040503050406030204" pitchFamily="18" charset="0"/>
      <p:regular r:id="rId29"/>
    </p:embeddedFont>
    <p:embeddedFont>
      <p:font typeface="나눔고딕코딩" panose="020D0009000000000000" pitchFamily="49" charset="-127"/>
      <p:regular r:id="rId30"/>
      <p:bold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D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12714-827B-4162-857F-D70D619CF0DB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CD199-93BD-434D-A9D1-9A883FA49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82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45971-1B49-45CB-995C-73DABB506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/>
          <a:lstStyle>
            <a:lvl1pPr algn="ctr">
              <a:defRPr sz="4500">
                <a:solidFill>
                  <a:schemeClr val="accent3">
                    <a:lumMod val="1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0900D9-3FF6-4262-95B1-8CCF81B4C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noFill/>
        </p:spPr>
        <p:txBody>
          <a:bodyPr/>
          <a:lstStyle>
            <a:lvl1pPr marL="0" indent="0" algn="ctr">
              <a:buNone/>
              <a:defRPr sz="1800">
                <a:solidFill>
                  <a:schemeClr val="accent3">
                    <a:lumMod val="1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85788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및 내용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D5B248-67B6-474D-97BE-034FD3ECA3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580" y="6492877"/>
            <a:ext cx="2656619" cy="365125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D77E1DF-70B5-46E1-B023-64B2364F3E57}" type="datetime1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BE152B-CDD0-4764-A953-AB2712AF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492874"/>
            <a:ext cx="67056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289B43-2263-4FE3-82A8-5DDC4A6E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427A839-0635-4E04-82BD-3D4B222E580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8054B249-4E78-4920-A692-031041F9311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2300" y="1104899"/>
            <a:ext cx="11569700" cy="5171209"/>
          </a:xfrm>
          <a:noFill/>
        </p:spPr>
        <p:txBody>
          <a:bodyPr>
            <a:noAutofit/>
          </a:bodyPr>
          <a:lstStyle>
            <a:lvl1pPr>
              <a:defRPr sz="2025">
                <a:solidFill>
                  <a:schemeClr val="accent3">
                    <a:lumMod val="1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7C5CDB-7C80-404D-9052-847511ED3EE1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0B3BE6B-523B-47A3-960C-33CE8B81CDD4}"/>
              </a:ext>
            </a:extLst>
          </p:cNvPr>
          <p:cNvCxnSpPr>
            <a:cxnSpLocks/>
          </p:cNvCxnSpPr>
          <p:nvPr/>
        </p:nvCxnSpPr>
        <p:spPr>
          <a:xfrm>
            <a:off x="622300" y="885825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14DF9C29-1BA5-4239-A013-10760B8BE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17478"/>
            <a:ext cx="10515600" cy="768348"/>
          </a:xfrm>
        </p:spPr>
        <p:txBody>
          <a:bodyPr/>
          <a:lstStyle>
            <a:lvl1pPr>
              <a:defRPr b="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4449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제목 및 내용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7C5CDB-7C80-404D-9052-847511ED3EE1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0B3BE6B-523B-47A3-960C-33CE8B81CDD4}"/>
              </a:ext>
            </a:extLst>
          </p:cNvPr>
          <p:cNvCxnSpPr>
            <a:cxnSpLocks/>
          </p:cNvCxnSpPr>
          <p:nvPr/>
        </p:nvCxnSpPr>
        <p:spPr>
          <a:xfrm>
            <a:off x="622300" y="885825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D3FC029-E4E5-4AE7-A42B-A874937D6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17478"/>
            <a:ext cx="10515600" cy="768348"/>
          </a:xfrm>
        </p:spPr>
        <p:txBody>
          <a:bodyPr/>
          <a:lstStyle>
            <a:lvl1pPr>
              <a:defRPr b="0"/>
            </a:lvl1pPr>
          </a:lstStyle>
          <a:p>
            <a:r>
              <a:rPr lang="ko-KR" altLang="en-US"/>
              <a:t>마스터 제목 스타일 편집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9AEF9DF-E1D2-4801-875C-82BF66C57CB8}"/>
              </a:ext>
            </a:extLst>
          </p:cNvPr>
          <p:cNvGrpSpPr/>
          <p:nvPr/>
        </p:nvGrpSpPr>
        <p:grpSpPr>
          <a:xfrm>
            <a:off x="622300" y="1206945"/>
            <a:ext cx="11083926" cy="2343181"/>
            <a:chOff x="1212112" y="1388840"/>
            <a:chExt cx="10675088" cy="234318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F114D93-59C7-451B-A1D3-6920CDC40309}"/>
                </a:ext>
              </a:extLst>
            </p:cNvPr>
            <p:cNvSpPr/>
            <p:nvPr/>
          </p:nvSpPr>
          <p:spPr>
            <a:xfrm>
              <a:off x="1212112" y="1702854"/>
              <a:ext cx="10675088" cy="202916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C963C9A-8129-4440-B158-55D11F913FBD}"/>
                </a:ext>
              </a:extLst>
            </p:cNvPr>
            <p:cNvSpPr/>
            <p:nvPr/>
          </p:nvSpPr>
          <p:spPr>
            <a:xfrm>
              <a:off x="1477926" y="1388840"/>
              <a:ext cx="3006126" cy="628027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9E9B6CE-6B83-470C-A532-10D16CF3161A}"/>
              </a:ext>
            </a:extLst>
          </p:cNvPr>
          <p:cNvSpPr txBox="1"/>
          <p:nvPr/>
        </p:nvSpPr>
        <p:spPr>
          <a:xfrm>
            <a:off x="622300" y="4594193"/>
            <a:ext cx="11083926" cy="1622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D279936D-9F04-44B1-B3A6-113AB92C96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8887" y="1951967"/>
            <a:ext cx="10860814" cy="1477034"/>
          </a:xfrm>
        </p:spPr>
        <p:txBody>
          <a:bodyPr/>
          <a:lstStyle/>
          <a:p>
            <a:pPr lvl="0"/>
            <a:r>
              <a:rPr lang="ko-KR" altLang="en-US"/>
              <a:t>내용</a:t>
            </a:r>
          </a:p>
        </p:txBody>
      </p:sp>
      <p:sp>
        <p:nvSpPr>
          <p:cNvPr id="31" name="텍스트 개체 틀 29">
            <a:extLst>
              <a:ext uri="{FF2B5EF4-FFF2-40B4-BE49-F238E27FC236}">
                <a16:creationId xmlns:a16="http://schemas.microsoft.com/office/drawing/2014/main" id="{1BED6F6A-C6FA-4D46-B5AE-1A8AB54FF9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71550" y="1313968"/>
            <a:ext cx="2943225" cy="413978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ko-KR" altLang="en-US"/>
              <a:t>부제목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CE8FB99-13A2-4F5B-8983-F1BA160D6D45}"/>
              </a:ext>
            </a:extLst>
          </p:cNvPr>
          <p:cNvGrpSpPr/>
          <p:nvPr/>
        </p:nvGrpSpPr>
        <p:grpSpPr>
          <a:xfrm>
            <a:off x="622300" y="3904934"/>
            <a:ext cx="11083926" cy="2343181"/>
            <a:chOff x="1212112" y="1388840"/>
            <a:chExt cx="10675088" cy="234318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CE0D046-6CE9-4E5A-A0CE-1622DC04EF88}"/>
                </a:ext>
              </a:extLst>
            </p:cNvPr>
            <p:cNvSpPr/>
            <p:nvPr/>
          </p:nvSpPr>
          <p:spPr>
            <a:xfrm>
              <a:off x="1212112" y="1702854"/>
              <a:ext cx="10675088" cy="20291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95EF7D0-A990-429C-801D-AFED36E8530C}"/>
                </a:ext>
              </a:extLst>
            </p:cNvPr>
            <p:cNvSpPr/>
            <p:nvPr/>
          </p:nvSpPr>
          <p:spPr>
            <a:xfrm>
              <a:off x="1477926" y="1388840"/>
              <a:ext cx="3006126" cy="628027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텍스트 개체 틀 29">
            <a:extLst>
              <a:ext uri="{FF2B5EF4-FFF2-40B4-BE49-F238E27FC236}">
                <a16:creationId xmlns:a16="http://schemas.microsoft.com/office/drawing/2014/main" id="{82A5EC7F-CE5F-42B8-957F-4CE185A2603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8887" y="4649956"/>
            <a:ext cx="10860814" cy="1477034"/>
          </a:xfrm>
        </p:spPr>
        <p:txBody>
          <a:bodyPr/>
          <a:lstStyle/>
          <a:p>
            <a:pPr lvl="0"/>
            <a:r>
              <a:rPr lang="ko-KR" altLang="en-US"/>
              <a:t>내용</a:t>
            </a:r>
          </a:p>
        </p:txBody>
      </p:sp>
      <p:sp>
        <p:nvSpPr>
          <p:cNvPr id="36" name="텍스트 개체 틀 29">
            <a:extLst>
              <a:ext uri="{FF2B5EF4-FFF2-40B4-BE49-F238E27FC236}">
                <a16:creationId xmlns:a16="http://schemas.microsoft.com/office/drawing/2014/main" id="{7B1B97D2-F8D3-401A-8275-D0EBB6E9C4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71550" y="4011957"/>
            <a:ext cx="2943225" cy="413978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ko-KR" altLang="en-US"/>
              <a:t>부제목</a:t>
            </a:r>
          </a:p>
        </p:txBody>
      </p:sp>
      <p:sp>
        <p:nvSpPr>
          <p:cNvPr id="19" name="날짜 개체 틀 4">
            <a:extLst>
              <a:ext uri="{FF2B5EF4-FFF2-40B4-BE49-F238E27FC236}">
                <a16:creationId xmlns:a16="http://schemas.microsoft.com/office/drawing/2014/main" id="{4F55A5A9-1795-4B79-9E1E-E6DE5D65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580" y="6492877"/>
            <a:ext cx="2656619" cy="365125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BED439E-E228-4347-91FF-13CCEDFD3D31}" type="datetime1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23" name="바닥글 개체 틀 5">
            <a:extLst>
              <a:ext uri="{FF2B5EF4-FFF2-40B4-BE49-F238E27FC236}">
                <a16:creationId xmlns:a16="http://schemas.microsoft.com/office/drawing/2014/main" id="{279283AE-B3E9-4F64-AE43-1DBF34ED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492874"/>
            <a:ext cx="67056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24" name="슬라이드 번호 개체 틀 6">
            <a:extLst>
              <a:ext uri="{FF2B5EF4-FFF2-40B4-BE49-F238E27FC236}">
                <a16:creationId xmlns:a16="http://schemas.microsoft.com/office/drawing/2014/main" id="{92194A0A-F315-4DA7-A589-FCC381DB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427A839-0635-4E04-82BD-3D4B222E5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32042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내용 개체 틀 10">
            <a:extLst>
              <a:ext uri="{FF2B5EF4-FFF2-40B4-BE49-F238E27FC236}">
                <a16:creationId xmlns:a16="http://schemas.microsoft.com/office/drawing/2014/main" id="{C0A59A60-A8D7-43A8-9971-5629D445CD8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2300" y="552451"/>
            <a:ext cx="11569700" cy="5723658"/>
          </a:xfrm>
          <a:noFill/>
        </p:spPr>
        <p:txBody>
          <a:bodyPr>
            <a:noAutofit/>
          </a:bodyPr>
          <a:lstStyle>
            <a:lvl1pPr>
              <a:defRPr sz="2025">
                <a:solidFill>
                  <a:schemeClr val="accent3">
                    <a:lumMod val="1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1CA0A2-0584-49C9-8B38-A8844850C90D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날짜 개체 틀 4">
            <a:extLst>
              <a:ext uri="{FF2B5EF4-FFF2-40B4-BE49-F238E27FC236}">
                <a16:creationId xmlns:a16="http://schemas.microsoft.com/office/drawing/2014/main" id="{F2740A8D-AA36-4572-9C92-9CB9EF1FC7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580" y="6492877"/>
            <a:ext cx="2656619" cy="365125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DAC257D-86E3-48AB-93A0-F03247742BD1}" type="datetime1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8" name="바닥글 개체 틀 5">
            <a:extLst>
              <a:ext uri="{FF2B5EF4-FFF2-40B4-BE49-F238E27FC236}">
                <a16:creationId xmlns:a16="http://schemas.microsoft.com/office/drawing/2014/main" id="{55C55B8D-EE93-4FBB-8D64-40661800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492874"/>
            <a:ext cx="67056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9" name="슬라이드 번호 개체 틀 6">
            <a:extLst>
              <a:ext uri="{FF2B5EF4-FFF2-40B4-BE49-F238E27FC236}">
                <a16:creationId xmlns:a16="http://schemas.microsoft.com/office/drawing/2014/main" id="{4D3FEB6B-4839-4345-8944-509074B7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427A839-0635-4E04-82BD-3D4B222E5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56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E4AC197-DD4D-4241-8B8A-959EE5D60E8A}"/>
              </a:ext>
            </a:extLst>
          </p:cNvPr>
          <p:cNvGrpSpPr/>
          <p:nvPr/>
        </p:nvGrpSpPr>
        <p:grpSpPr>
          <a:xfrm>
            <a:off x="838201" y="247650"/>
            <a:ext cx="10515600" cy="4684259"/>
            <a:chOff x="867567" y="1535019"/>
            <a:chExt cx="2947543" cy="4108315"/>
          </a:xfrm>
        </p:grpSpPr>
        <p:sp>
          <p:nvSpPr>
            <p:cNvPr id="12" name="正方形/長方形 13">
              <a:extLst>
                <a:ext uri="{FF2B5EF4-FFF2-40B4-BE49-F238E27FC236}">
                  <a16:creationId xmlns:a16="http://schemas.microsoft.com/office/drawing/2014/main" id="{3FE76CBF-E9D7-44A3-AC8E-3D97429A9EF2}"/>
                </a:ext>
              </a:extLst>
            </p:cNvPr>
            <p:cNvSpPr/>
            <p:nvPr/>
          </p:nvSpPr>
          <p:spPr>
            <a:xfrm>
              <a:off x="867567" y="1535019"/>
              <a:ext cx="2947543" cy="39758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869388E-4FCB-4B9B-B52A-CD91AA23BE97}"/>
                </a:ext>
              </a:extLst>
            </p:cNvPr>
            <p:cNvCxnSpPr/>
            <p:nvPr/>
          </p:nvCxnSpPr>
          <p:spPr>
            <a:xfrm>
              <a:off x="2026378" y="5643334"/>
              <a:ext cx="6299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C70606-BB30-4257-BB70-7AA6F6526B42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8F159B30-50D8-4E4E-8D5A-39879B1F7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8161" y="5057615"/>
            <a:ext cx="2815676" cy="4937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/>
              <a:t>소제목을 입력하세요</a:t>
            </a:r>
          </a:p>
        </p:txBody>
      </p:sp>
      <p:sp>
        <p:nvSpPr>
          <p:cNvPr id="26" name="텍스트 개체 틀 24">
            <a:extLst>
              <a:ext uri="{FF2B5EF4-FFF2-40B4-BE49-F238E27FC236}">
                <a16:creationId xmlns:a16="http://schemas.microsoft.com/office/drawing/2014/main" id="{14C009FA-7F36-4891-A7F4-1708B441FE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5652929"/>
            <a:ext cx="10515600" cy="6018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/>
              <a:t>내용을 입력하세요</a:t>
            </a:r>
          </a:p>
        </p:txBody>
      </p:sp>
      <p:sp>
        <p:nvSpPr>
          <p:cNvPr id="13" name="날짜 개체 틀 4">
            <a:extLst>
              <a:ext uri="{FF2B5EF4-FFF2-40B4-BE49-F238E27FC236}">
                <a16:creationId xmlns:a16="http://schemas.microsoft.com/office/drawing/2014/main" id="{79821B25-D543-4351-96AB-E63C4F07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580" y="6492877"/>
            <a:ext cx="2656619" cy="365125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74000F4-9D95-4BAE-A36D-E5528B5CFACF}" type="datetime1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14" name="바닥글 개체 틀 5">
            <a:extLst>
              <a:ext uri="{FF2B5EF4-FFF2-40B4-BE49-F238E27FC236}">
                <a16:creationId xmlns:a16="http://schemas.microsoft.com/office/drawing/2014/main" id="{96E7669A-CCF2-4363-B052-82F949034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492874"/>
            <a:ext cx="67056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16" name="슬라이드 번호 개체 틀 6">
            <a:extLst>
              <a:ext uri="{FF2B5EF4-FFF2-40B4-BE49-F238E27FC236}">
                <a16:creationId xmlns:a16="http://schemas.microsoft.com/office/drawing/2014/main" id="{8F95F81C-3BF9-44D6-BE18-C29CAF88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427A839-0635-4E04-82BD-3D4B222E5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34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사용자 지정 레이아웃"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5F499D4B-7BF3-4626-95AF-F4EAD7414647}"/>
              </a:ext>
            </a:extLst>
          </p:cNvPr>
          <p:cNvGrpSpPr/>
          <p:nvPr/>
        </p:nvGrpSpPr>
        <p:grpSpPr>
          <a:xfrm>
            <a:off x="317729" y="1079058"/>
            <a:ext cx="11547016" cy="3770263"/>
            <a:chOff x="-77121" y="1282258"/>
            <a:chExt cx="11547016" cy="377026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7534F6-47D7-4A04-9FE5-5B416BBFD5BA}"/>
                </a:ext>
              </a:extLst>
            </p:cNvPr>
            <p:cNvSpPr txBox="1"/>
            <p:nvPr/>
          </p:nvSpPr>
          <p:spPr>
            <a:xfrm>
              <a:off x="-77121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23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A741C9-4074-4096-B254-C8485A1EE48B}"/>
                </a:ext>
              </a:extLst>
            </p:cNvPr>
            <p:cNvSpPr txBox="1"/>
            <p:nvPr/>
          </p:nvSpPr>
          <p:spPr>
            <a:xfrm>
              <a:off x="10434034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23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날짜 개체 틀 4">
            <a:extLst>
              <a:ext uri="{FF2B5EF4-FFF2-40B4-BE49-F238E27FC236}">
                <a16:creationId xmlns:a16="http://schemas.microsoft.com/office/drawing/2014/main" id="{51704F55-C0F5-4C1D-987A-ADC009F3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7"/>
            <a:ext cx="2743200" cy="365125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9079504-2EBB-4640-ADEC-72F76CD3BC10}" type="datetime1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13" name="바닥글 개체 틀 5">
            <a:extLst>
              <a:ext uri="{FF2B5EF4-FFF2-40B4-BE49-F238E27FC236}">
                <a16:creationId xmlns:a16="http://schemas.microsoft.com/office/drawing/2014/main" id="{A184CE8A-71F7-4553-956A-5281DB5A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492874"/>
            <a:ext cx="67056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14" name="슬라이드 번호 개체 틀 6">
            <a:extLst>
              <a:ext uri="{FF2B5EF4-FFF2-40B4-BE49-F238E27FC236}">
                <a16:creationId xmlns:a16="http://schemas.microsoft.com/office/drawing/2014/main" id="{9DA8099C-EFB6-4A06-81B7-8412A414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427A839-0635-4E04-82BD-3D4B222E580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텍스트 개체 틀 29">
            <a:extLst>
              <a:ext uri="{FF2B5EF4-FFF2-40B4-BE49-F238E27FC236}">
                <a16:creationId xmlns:a16="http://schemas.microsoft.com/office/drawing/2014/main" id="{484280A7-F272-4A3B-882D-138D0B17F7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5324" y="3061494"/>
            <a:ext cx="4981352" cy="735012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/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32971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BA68DE1-2E50-4117-BEE9-0D094E0CCC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81A8DC-FDAA-477F-898B-07B56175E392}"/>
              </a:ext>
            </a:extLst>
          </p:cNvPr>
          <p:cNvSpPr txBox="1"/>
          <p:nvPr/>
        </p:nvSpPr>
        <p:spPr>
          <a:xfrm>
            <a:off x="7305579" y="2644170"/>
            <a:ext cx="3262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 &amp; A</a:t>
            </a:r>
            <a:endParaRPr lang="ko-KR" altLang="en-US" sz="9600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550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BDFD12-C5F4-4D60-8355-3D3A6F59E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02BB51-76A7-46B8-9AB5-4D0E23D90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B14EA-5E5D-43A5-9AE2-362FF47FD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D439E-E228-4347-91FF-13CCEDFD3D31}" type="datetime1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AB2F63-D9B9-442A-A1C9-F6E62D77F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65D15-1E9E-4AAB-BB4E-261A19B54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A839-0635-4E04-82BD-3D4B222E5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67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Clr>
          <a:schemeClr val="tx1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285750" algn="l" defTabSz="685800" rtl="0" eaLnBrk="1" latinLnBrk="1" hangingPunct="1">
        <a:lnSpc>
          <a:spcPct val="90000"/>
        </a:lnSpc>
        <a:spcBef>
          <a:spcPts val="375"/>
        </a:spcBef>
        <a:buClr>
          <a:schemeClr val="accent4">
            <a:lumMod val="50000"/>
          </a:schemeClr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4">
            <a:lumMod val="75000"/>
          </a:schemeClr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657350" indent="-285750" algn="l" defTabSz="685800" rtl="0" eaLnBrk="1" latinLnBrk="1" hangingPunct="1">
        <a:lnSpc>
          <a:spcPct val="90000"/>
        </a:lnSpc>
        <a:spcBef>
          <a:spcPts val="375"/>
        </a:spcBef>
        <a:buClr>
          <a:schemeClr val="accent4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A929FC4-B0B6-43AC-95F1-6F0726893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983" y="1447833"/>
            <a:ext cx="7290033" cy="396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B0AFF7-F467-45E5-BC47-DC96A5A1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E1DF-70B5-46E1-B023-64B2364F3E57}" type="datetime1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94F0C3-A97B-447F-B7C1-51B21CA4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764C41-850E-48D7-A0E1-9431EE09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839-0635-4E04-82BD-3D4B222E580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33BEAF1-6F04-4FBF-9415-FD9FFB06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Hierarchical Softmax</a:t>
            </a:r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F528A27-DFCD-47ED-BD15-B97BFA86B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56" y="2626516"/>
            <a:ext cx="6072188" cy="30686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EAE0D7-F5B2-40A9-8A82-9EAAB8E9E4BE}"/>
                  </a:ext>
                </a:extLst>
              </p:cNvPr>
              <p:cNvSpPr txBox="1"/>
              <p:nvPr/>
            </p:nvSpPr>
            <p:spPr>
              <a:xfrm>
                <a:off x="622300" y="1162844"/>
                <a:ext cx="115697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/>
                  <a:t>The main advantage is that instead of evaluating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ko-KR"/>
                  <a:t> output nodes in the neural network to obtain the probability distribution, it is needed to evaluate only </a:t>
                </a:r>
                <a:r>
                  <a:rPr lang="en-US" altLang="ko-KR">
                    <a:solidFill>
                      <a:srgbClr val="C00000"/>
                    </a:solidFill>
                  </a:rPr>
                  <a:t>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ko-K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>
                    <a:solidFill>
                      <a:srgbClr val="C00000"/>
                    </a:solidFill>
                  </a:rPr>
                  <a:t>nodes.</a:t>
                </a:r>
                <a:endParaRPr lang="ko-KR" altLang="en-US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EAE0D7-F5B2-40A9-8A82-9EAAB8E9E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1162844"/>
                <a:ext cx="11569700" cy="646331"/>
              </a:xfrm>
              <a:prstGeom prst="rect">
                <a:avLst/>
              </a:prstGeom>
              <a:blipFill>
                <a:blip r:embed="rId3"/>
                <a:stretch>
                  <a:fillRect l="-421" t="-4717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E51FA76-3460-4423-B8D1-7E6658D17D4C}"/>
                  </a:ext>
                </a:extLst>
              </p:cNvPr>
              <p:cNvSpPr txBox="1"/>
              <p:nvPr/>
            </p:nvSpPr>
            <p:spPr>
              <a:xfrm>
                <a:off x="6473825" y="5261748"/>
                <a:ext cx="369094" cy="307777"/>
              </a:xfrm>
              <a:prstGeom prst="rect">
                <a:avLst/>
              </a:prstGeom>
              <a:solidFill>
                <a:srgbClr val="B2D9FF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E51FA76-3460-4423-B8D1-7E6658D17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825" y="5261748"/>
                <a:ext cx="369094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E7A2DBC-BD3B-4342-A30A-1CA5214F02E1}"/>
                  </a:ext>
                </a:extLst>
              </p:cNvPr>
              <p:cNvSpPr txBox="1"/>
              <p:nvPr/>
            </p:nvSpPr>
            <p:spPr>
              <a:xfrm>
                <a:off x="8086888" y="3056553"/>
                <a:ext cx="2723823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/>
                  <a:t>만약 단어가 </a:t>
                </a:r>
                <a:r>
                  <a:rPr lang="en-US" altLang="ko-KR"/>
                  <a:t>128</a:t>
                </a:r>
                <a:r>
                  <a:rPr lang="ko-KR" altLang="en-US"/>
                  <a:t>개면</a:t>
                </a:r>
                <a:r>
                  <a:rPr lang="en-US" altLang="ko-KR"/>
                  <a:t>..</a:t>
                </a:r>
              </a:p>
              <a:p>
                <a:endParaRPr lang="en-US" altLang="ko-KR"/>
              </a:p>
              <a:p>
                <a:r>
                  <a:rPr lang="en-US" altLang="ko-KR"/>
                  <a:t>Softmax </a:t>
                </a:r>
              </a:p>
              <a:p>
                <a:r>
                  <a:rPr lang="en-US" altLang="ko-KR"/>
                  <a:t>= </a:t>
                </a:r>
                <a:r>
                  <a:rPr lang="en-US" altLang="ko-KR" b="1"/>
                  <a:t>128</a:t>
                </a:r>
                <a:r>
                  <a:rPr lang="ko-KR" altLang="en-US" b="1"/>
                  <a:t>번</a:t>
                </a:r>
                <a:endParaRPr lang="en-US" altLang="ko-KR" b="1"/>
              </a:p>
              <a:p>
                <a:endParaRPr lang="en-US" altLang="ko-KR"/>
              </a:p>
              <a:p>
                <a:r>
                  <a:rPr lang="en-US" altLang="ko-KR"/>
                  <a:t>Hierarchical</a:t>
                </a:r>
                <a:r>
                  <a:rPr lang="ko-KR" altLang="en-US"/>
                  <a:t> </a:t>
                </a:r>
                <a:r>
                  <a:rPr lang="en-US" altLang="ko-KR"/>
                  <a:t> Softmax </a:t>
                </a:r>
              </a:p>
              <a:p>
                <a:r>
                  <a:rPr lang="en-US" altLang="ko-KR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e>
                    </m:func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-&gt; </a:t>
                </a:r>
                <a:r>
                  <a:rPr lang="en-US" altLang="ko-KR" b="1"/>
                  <a:t>7</a:t>
                </a:r>
                <a:r>
                  <a:rPr lang="ko-KR" altLang="en-US" b="1"/>
                  <a:t>번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E7A2DBC-BD3B-4342-A30A-1CA5214F0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888" y="3056553"/>
                <a:ext cx="2723823" cy="2031325"/>
              </a:xfrm>
              <a:prstGeom prst="rect">
                <a:avLst/>
              </a:prstGeom>
              <a:blipFill>
                <a:blip r:embed="rId5"/>
                <a:stretch>
                  <a:fillRect l="-2018" t="-1198" b="-38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043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B0AFF7-F467-45E5-BC47-DC96A5A1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E1DF-70B5-46E1-B023-64B2364F3E57}" type="datetime1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94F0C3-A97B-447F-B7C1-51B21CA4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764C41-850E-48D7-A0E1-9431EE09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839-0635-4E04-82BD-3D4B222E5809}" type="slidenum">
              <a:rPr lang="ko-KR" altLang="en-US" smtClean="0"/>
              <a:t>11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7ABF33DB-1F52-45DE-AFF0-920404DFA63B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61143" y="2392068"/>
                <a:ext cx="5732353" cy="401825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>
                    <a:latin typeface="+mj-lt"/>
                  </a:rPr>
                  <a:t>: length of this path</a:t>
                </a:r>
              </a:p>
              <a:p>
                <a:pPr lvl="1"/>
                <a:r>
                  <a:rPr lang="en-US" altLang="ko-KR">
                    <a:latin typeface="+mj-lt"/>
                  </a:rPr>
                  <a:t>n(w, 1) = root</a:t>
                </a:r>
              </a:p>
              <a:p>
                <a:pPr lvl="1"/>
                <a:r>
                  <a:rPr lang="en-US" altLang="ko-KR">
                    <a:latin typeface="+mj-lt"/>
                  </a:rPr>
                  <a:t>n(w, L(w)) = w</a:t>
                </a:r>
              </a:p>
              <a:p>
                <a:pPr lvl="1"/>
                <a:endParaRPr lang="en-US" altLang="ko-KR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[[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]] </m:t>
                    </m:r>
                  </m:oMath>
                </a14:m>
                <a:r>
                  <a:rPr lang="en-US" altLang="ko-KR">
                    <a:latin typeface="+mj-lt"/>
                  </a:rPr>
                  <a:t>: 1 if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>
                    <a:latin typeface="+mj-lt"/>
                  </a:rPr>
                  <a:t> is true and -1 otherwise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>
                    <a:latin typeface="+mj-lt"/>
                  </a:rPr>
                  <a:t> : 1 / (1 + exp(-x))</a:t>
                </a:r>
              </a:p>
              <a:p>
                <a14:m>
                  <m:oMath xmlns:m="http://schemas.openxmlformats.org/officeDocument/2006/math">
                    <m:r>
                      <a:rPr lang="pl-PL" altLang="ko-KR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altLang="ko-K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altLang="ko-KR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l-PL" altLang="ko-KR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altLang="ko-KR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l-PL" altLang="ko-K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altLang="ko-KR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l-PL" altLang="ko-KR" i="1" smtClean="0">
                        <a:latin typeface="Cambria Math" panose="02040503050406030204" pitchFamily="18" charset="0"/>
                      </a:rPr>
                      <m:t>)) = </m:t>
                    </m:r>
                    <m:r>
                      <a:rPr lang="pl-PL" altLang="ko-KR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ko-KR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𝑐h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>
                    <a:latin typeface="+mj-lt"/>
                  </a:rPr>
                  <a:t> </a:t>
                </a:r>
                <a:r>
                  <a:rPr lang="en-US" altLang="ko-KR">
                    <a:latin typeface="+mj-lt"/>
                  </a:rPr>
                  <a:t>: arbitrary fixed child of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>
                    <a:latin typeface="+mj-lt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ko-KR">
                    <a:latin typeface="+mj-lt"/>
                  </a:rPr>
                  <a:t>(</a:t>
                </a:r>
                <a:r>
                  <a:rPr lang="ko-KR" altLang="en-US">
                    <a:latin typeface="+mj-lt"/>
                  </a:rPr>
                  <a:t>항상 왼쪽 노드라고 가정해야 이해하기 쉬움</a:t>
                </a:r>
                <a:r>
                  <a:rPr lang="en-US" altLang="ko-KR">
                    <a:latin typeface="+mj-lt"/>
                  </a:rPr>
                  <a:t>)</a:t>
                </a:r>
              </a:p>
              <a:p>
                <a:endParaRPr lang="en-US" altLang="ko-KR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func>
                      <m:funcPr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ko-KR">
                    <a:latin typeface="+mj-lt"/>
                  </a:rPr>
                  <a:t> </a:t>
                </a:r>
                <a:r>
                  <a:rPr lang="en-US" altLang="ko-KR">
                    <a:solidFill>
                      <a:srgbClr val="C00000"/>
                    </a:solidFill>
                    <a:latin typeface="+mj-lt"/>
                  </a:rPr>
                  <a:t>is propotional 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>
                  <a:latin typeface="+mj-lt"/>
                </a:endParaRP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7ABF33DB-1F52-45DE-AFF0-920404DFA6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61143" y="2392068"/>
                <a:ext cx="5732353" cy="4018257"/>
              </a:xfrm>
              <a:blipFill>
                <a:blip r:embed="rId2"/>
                <a:stretch>
                  <a:fillRect l="-1170" t="-1515" r="-745" b="-1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제목 5">
            <a:extLst>
              <a:ext uri="{FF2B5EF4-FFF2-40B4-BE49-F238E27FC236}">
                <a16:creationId xmlns:a16="http://schemas.microsoft.com/office/drawing/2014/main" id="{B33BEAF1-6F04-4FBF-9415-FD9FFB06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Hierarchical Softmax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A77F91F-6F36-4754-B749-CE6FCF315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1407021"/>
            <a:ext cx="4881563" cy="851711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3DC31866-F5B1-4070-9FD9-A9BAB4A61EF0}"/>
              </a:ext>
            </a:extLst>
          </p:cNvPr>
          <p:cNvGrpSpPr/>
          <p:nvPr/>
        </p:nvGrpSpPr>
        <p:grpSpPr>
          <a:xfrm>
            <a:off x="6096000" y="1407021"/>
            <a:ext cx="5804891" cy="2748758"/>
            <a:chOff x="3059906" y="2626516"/>
            <a:chExt cx="6072188" cy="306864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47A8A3A-FFBF-42F4-952D-BFA40A327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59906" y="2626516"/>
              <a:ext cx="6072188" cy="306864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862C8F0-3597-4D25-8687-6BC39B3923E1}"/>
                    </a:ext>
                  </a:extLst>
                </p:cNvPr>
                <p:cNvSpPr txBox="1"/>
                <p:nvPr/>
              </p:nvSpPr>
              <p:spPr>
                <a:xfrm>
                  <a:off x="8655776" y="5256634"/>
                  <a:ext cx="369095" cy="307777"/>
                </a:xfrm>
                <a:prstGeom prst="rect">
                  <a:avLst/>
                </a:prstGeom>
                <a:solidFill>
                  <a:srgbClr val="B2D9FF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ko-KR" altLang="en-US" sz="140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862C8F0-3597-4D25-8687-6BC39B3923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5776" y="5256634"/>
                  <a:ext cx="369095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AB13520-7E6D-42D8-A95B-8FF94C6E2FDE}"/>
              </a:ext>
            </a:extLst>
          </p:cNvPr>
          <p:cNvSpPr txBox="1"/>
          <p:nvPr/>
        </p:nvSpPr>
        <p:spPr>
          <a:xfrm>
            <a:off x="7629170" y="438046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sigmoid(x) + sigmoid(-x) = 1</a:t>
            </a:r>
            <a:endParaRPr lang="ko-KR" altLang="en-US"/>
          </a:p>
        </p:txBody>
      </p:sp>
      <p:pic>
        <p:nvPicPr>
          <p:cNvPr id="5124" name="Picture 4" descr="Sigmoid function - Wikipedia">
            <a:extLst>
              <a:ext uri="{FF2B5EF4-FFF2-40B4-BE49-F238E27FC236}">
                <a16:creationId xmlns:a16="http://schemas.microsoft.com/office/drawing/2014/main" id="{25ED0A3A-2A57-4DC8-8979-F3C811016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642" y="4749797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411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B0AFF7-F467-45E5-BC47-DC96A5A1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E1DF-70B5-46E1-B023-64B2364F3E57}" type="datetime1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94F0C3-A97B-447F-B7C1-51B21CA4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764C41-850E-48D7-A0E1-9431EE09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839-0635-4E04-82BD-3D4B222E5809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6D3FBD1-804D-4A63-8196-8480AFA9B4C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198164" y="1089818"/>
            <a:ext cx="5795671" cy="910431"/>
          </a:xfr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B33BEAF1-6F04-4FBF-9415-FD9FFB06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Negative</a:t>
            </a:r>
            <a:r>
              <a:rPr lang="ko-KR" altLang="en-US"/>
              <a:t> </a:t>
            </a:r>
            <a:r>
              <a:rPr lang="en-US" altLang="ko-KR"/>
              <a:t>Sampling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내용 개체 틀 4">
                <a:extLst>
                  <a:ext uri="{FF2B5EF4-FFF2-40B4-BE49-F238E27FC236}">
                    <a16:creationId xmlns:a16="http://schemas.microsoft.com/office/drawing/2014/main" id="{68CCF244-9FBC-4C53-B132-60985D0F5D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300" y="2204241"/>
                <a:ext cx="11569700" cy="407186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Autofit/>
              </a:bodyPr>
              <a:lstStyle>
                <a:lvl1pPr marL="171450" indent="-171450" algn="l" defTabSz="685800" rtl="0" eaLnBrk="1" latinLnBrk="1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025" kern="1200">
                    <a:solidFill>
                      <a:schemeClr val="accent3">
                        <a:lumMod val="10000"/>
                      </a:schemeClr>
                    </a:solidFill>
                    <a:latin typeface="+mn-ea"/>
                    <a:ea typeface="+mn-ea"/>
                    <a:cs typeface="+mn-cs"/>
                  </a:defRPr>
                </a:lvl1pPr>
                <a:lvl2pPr marL="5143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>
                    <a:solidFill>
                      <a:schemeClr val="tx1"/>
                    </a:solidFill>
                  </a:rPr>
                  <a:t>Hierarchical softmax</a:t>
                </a:r>
                <a:r>
                  <a:rPr lang="ko-KR" altLang="en-US">
                    <a:solidFill>
                      <a:schemeClr val="tx1"/>
                    </a:solidFill>
                  </a:rPr>
                  <a:t>의 대안으로 </a:t>
                </a:r>
                <a:r>
                  <a:rPr lang="en-US" altLang="ko-KR">
                    <a:solidFill>
                      <a:schemeClr val="tx1"/>
                    </a:solidFill>
                  </a:rPr>
                  <a:t>Noise Contrastive Estimation(NCE)</a:t>
                </a:r>
                <a:r>
                  <a:rPr lang="ko-KR" altLang="en-US">
                    <a:solidFill>
                      <a:schemeClr val="tx1"/>
                    </a:solidFill>
                  </a:rPr>
                  <a:t>가 등장했고 본 논문에서는 </a:t>
                </a:r>
                <a:r>
                  <a:rPr lang="en-US" altLang="ko-KR">
                    <a:solidFill>
                      <a:schemeClr val="tx1"/>
                    </a:solidFill>
                  </a:rPr>
                  <a:t>NCE </a:t>
                </a:r>
                <a:r>
                  <a:rPr lang="ko-KR" altLang="en-US">
                    <a:solidFill>
                      <a:schemeClr val="tx1"/>
                    </a:solidFill>
                  </a:rPr>
                  <a:t>기반의 </a:t>
                </a:r>
                <a:r>
                  <a:rPr lang="en-US" altLang="ko-KR">
                    <a:solidFill>
                      <a:schemeClr val="tx1"/>
                    </a:solidFill>
                  </a:rPr>
                  <a:t>NEG</a:t>
                </a:r>
                <a:r>
                  <a:rPr lang="ko-KR" altLang="en-US">
                    <a:solidFill>
                      <a:schemeClr val="tx1"/>
                    </a:solidFill>
                  </a:rPr>
                  <a:t>를 정의한다</a:t>
                </a:r>
                <a:r>
                  <a:rPr lang="en-US" altLang="ko-KR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ko-KR">
                  <a:solidFill>
                    <a:schemeClr val="tx1"/>
                  </a:solidFill>
                </a:endParaRPr>
              </a:p>
              <a:p>
                <a:r>
                  <a:rPr lang="en-US" altLang="ko-KR">
                    <a:solidFill>
                      <a:schemeClr val="tx1"/>
                    </a:solidFill>
                  </a:rPr>
                  <a:t>NCE posits that a </a:t>
                </a:r>
                <a:r>
                  <a:rPr lang="en-US" altLang="ko-KR">
                    <a:solidFill>
                      <a:srgbClr val="C00000"/>
                    </a:solidFill>
                  </a:rPr>
                  <a:t>good model should be able to differentiate data from noise</a:t>
                </a:r>
                <a:r>
                  <a:rPr lang="en-US" altLang="ko-KR">
                    <a:solidFill>
                      <a:schemeClr val="tx1"/>
                    </a:solidFill>
                  </a:rPr>
                  <a:t> by means of logistic regression. </a:t>
                </a:r>
              </a:p>
              <a:p>
                <a:endParaRPr lang="en-US" altLang="ko-KR">
                  <a:solidFill>
                    <a:schemeClr val="tx1"/>
                  </a:solidFill>
                </a:endParaRPr>
              </a:p>
              <a:p>
                <a:r>
                  <a:rPr lang="en-US" altLang="ko-KR">
                    <a:solidFill>
                      <a:schemeClr val="tx1"/>
                    </a:solidFill>
                  </a:rPr>
                  <a:t>We define </a:t>
                </a:r>
                <a:r>
                  <a:rPr lang="en-US" altLang="ko-KR">
                    <a:solidFill>
                      <a:srgbClr val="C00000"/>
                    </a:solidFill>
                  </a:rPr>
                  <a:t>Negative sampling (NEG) </a:t>
                </a:r>
                <a:r>
                  <a:rPr lang="en-US" altLang="ko-KR">
                    <a:solidFill>
                      <a:schemeClr val="tx1"/>
                    </a:solidFill>
                  </a:rPr>
                  <a:t>by the objective which is used </a:t>
                </a:r>
                <a:r>
                  <a:rPr lang="en-US" altLang="ko-KR">
                    <a:solidFill>
                      <a:srgbClr val="C00000"/>
                    </a:solidFill>
                  </a:rPr>
                  <a:t>to replace every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ko-K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altLang="ko-K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ko-K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>
                    <a:solidFill>
                      <a:srgbClr val="C00000"/>
                    </a:solidFill>
                  </a:rPr>
                  <a:t>term in the Skip-gram objective</a:t>
                </a:r>
                <a:r>
                  <a:rPr lang="en-US" altLang="ko-KR">
                    <a:solidFill>
                      <a:schemeClr val="tx1"/>
                    </a:solidFill>
                  </a:rPr>
                  <a:t>. </a:t>
                </a:r>
              </a:p>
              <a:p>
                <a:endParaRPr lang="en-US" altLang="ko-KR">
                  <a:solidFill>
                    <a:schemeClr val="tx1"/>
                  </a:solidFill>
                </a:endParaRPr>
              </a:p>
              <a:p>
                <a:r>
                  <a:rPr lang="en-US" altLang="ko-KR">
                    <a:solidFill>
                      <a:schemeClr val="tx1"/>
                    </a:solidFill>
                  </a:rPr>
                  <a:t>Thus the </a:t>
                </a:r>
                <a:r>
                  <a:rPr lang="en-US" altLang="ko-KR">
                    <a:solidFill>
                      <a:srgbClr val="C00000"/>
                    </a:solidFill>
                  </a:rPr>
                  <a:t>task is to distinguish the target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altLang="ko-KR">
                    <a:solidFill>
                      <a:srgbClr val="C00000"/>
                    </a:solidFill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</a:rPr>
                  <a:t>from draws from the </a:t>
                </a:r>
                <a:r>
                  <a:rPr lang="en-US" altLang="ko-KR">
                    <a:solidFill>
                      <a:srgbClr val="C00000"/>
                    </a:solidFill>
                  </a:rPr>
                  <a:t>noise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>
                    <a:solidFill>
                      <a:srgbClr val="C00000"/>
                    </a:solidFill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</a:rPr>
                  <a:t>using logistic regression, where there are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>
                    <a:solidFill>
                      <a:srgbClr val="C00000"/>
                    </a:solidFill>
                  </a:rPr>
                  <a:t> negative samples for each data sample.</a:t>
                </a:r>
                <a:r>
                  <a:rPr lang="en-US" altLang="ko-KR">
                    <a:solidFill>
                      <a:schemeClr val="tx1"/>
                    </a:solidFill>
                  </a:rPr>
                  <a:t> 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내용 개체 틀 4">
                <a:extLst>
                  <a:ext uri="{FF2B5EF4-FFF2-40B4-BE49-F238E27FC236}">
                    <a16:creationId xmlns:a16="http://schemas.microsoft.com/office/drawing/2014/main" id="{68CCF244-9FBC-4C53-B132-60985D0F5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2204241"/>
                <a:ext cx="11569700" cy="4071867"/>
              </a:xfrm>
              <a:prstGeom prst="rect">
                <a:avLst/>
              </a:prstGeom>
              <a:blipFill>
                <a:blip r:embed="rId3"/>
                <a:stretch>
                  <a:fillRect l="-474" t="-1647" b="-17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940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7B48D6-C604-40E6-92FC-8FDCD12AA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E1DF-70B5-46E1-B023-64B2364F3E57}" type="datetime1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37EA3C-11A1-4087-BC78-28D0AF8C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9E658F-ADFF-4DC8-93D2-26CB4926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839-0635-4E04-82BD-3D4B222E5809}" type="slidenum">
              <a:rPr lang="ko-KR" altLang="en-US" smtClean="0"/>
              <a:t>13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1EB0146-7DC5-487E-A33A-4515C93DE67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altLang="ko-KR"/>
                  <a:t>Binary</a:t>
                </a:r>
                <a:r>
                  <a:rPr lang="ko-KR" altLang="en-US"/>
                  <a:t> </a:t>
                </a:r>
                <a:r>
                  <a:rPr lang="en-US" altLang="ko-KR"/>
                  <a:t>Classification </a:t>
                </a:r>
                <a:r>
                  <a:rPr lang="ko-KR" altLang="en-US"/>
                  <a:t>과 유사하게 생각해보자 </a:t>
                </a:r>
                <a:endParaRPr lang="en-US" altLang="ko-KR"/>
              </a:p>
              <a:p>
                <a:endParaRPr lang="en-US" altLang="ko-KR"/>
              </a:p>
              <a:p>
                <a:r>
                  <a:rPr lang="ko-KR" altLang="en-US"/>
                  <a:t>문서를 읽고 중심 단어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ko-KR" altLang="en-US"/>
                  <a:t> 주</a:t>
                </a:r>
                <a14:m>
                  <m:oMath xmlns:m="http://schemas.openxmlformats.org/officeDocument/2006/math">
                    <m:r>
                      <a:rPr lang="ko-KR" altLang="en-US" b="0" i="1">
                        <a:latin typeface="Cambria Math" panose="02040503050406030204" pitchFamily="18" charset="0"/>
                      </a:rPr>
                      <m:t>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단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ko-KR" altLang="en-US"/>
                  <a:t>를 통해 쌍을 만든다</a:t>
                </a:r>
                <a:r>
                  <a:rPr lang="en-US" altLang="ko-KR"/>
                  <a:t>. -&gt; Good</a:t>
                </a:r>
              </a:p>
              <a:p>
                <a:r>
                  <a:rPr lang="ko-KR" altLang="en-US"/>
                  <a:t>현재 주변 단어에 없는 단어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/>
                  <a:t> </a:t>
                </a:r>
                <a:r>
                  <a:rPr lang="ko-KR" altLang="en-US"/>
                  <a:t>통해 쌍을 만든다</a:t>
                </a:r>
                <a:r>
                  <a:rPr lang="en-US" altLang="ko-KR"/>
                  <a:t>. -&gt; Bad</a:t>
                </a:r>
              </a:p>
              <a:p>
                <a:pPr marL="0" indent="0">
                  <a:buNone/>
                </a:pPr>
                <a:endParaRPr lang="en-US" altLang="ko-KR"/>
              </a:p>
              <a:p>
                <a:pPr marL="0" indent="0" algn="ctr">
                  <a:buNone/>
                </a:pPr>
                <a:r>
                  <a:rPr lang="en-US" altLang="ko-KR"/>
                  <a:t>Good : (w, c)   Bad  : (w, n)</a:t>
                </a:r>
              </a:p>
              <a:p>
                <a:pPr marL="0" indent="0">
                  <a:buNone/>
                </a:pPr>
                <a:endParaRPr lang="en-US" altLang="ko-KR"/>
              </a:p>
              <a:p>
                <a:r>
                  <a:rPr lang="ko-KR" altLang="en-US"/>
                  <a:t>그리고 </a:t>
                </a:r>
                <a:r>
                  <a:rPr lang="en-US" altLang="ko-KR"/>
                  <a:t>sigmoid(Good or Bad) = 0 or 1 </a:t>
                </a:r>
                <a:r>
                  <a:rPr lang="ko-KR" altLang="en-US"/>
                  <a:t>로 학습</a:t>
                </a:r>
                <a:endParaRPr lang="en-US" altLang="ko-KR"/>
              </a:p>
              <a:p>
                <a:endParaRPr lang="en-US" altLang="ko-KR"/>
              </a:p>
              <a:p>
                <a:r>
                  <a:rPr lang="ko-KR" altLang="en-US"/>
                  <a:t>주변에 나올 수도 있으니까 아예 나올 수 없는 단어는 </a:t>
                </a:r>
                <a:r>
                  <a:rPr lang="en-US" altLang="ko-KR"/>
                  <a:t>0</a:t>
                </a:r>
                <a:r>
                  <a:rPr lang="ko-KR" altLang="en-US"/>
                  <a:t>으로 수렴하겠고 자주 나오는 단어는 </a:t>
                </a:r>
                <a:r>
                  <a:rPr lang="en-US" altLang="ko-KR"/>
                  <a:t>1</a:t>
                </a:r>
                <a:r>
                  <a:rPr lang="ko-KR" altLang="en-US"/>
                  <a:t>에 수렴할 것이다</a:t>
                </a:r>
                <a:r>
                  <a:rPr lang="en-US" altLang="ko-KR"/>
                  <a:t>.</a:t>
                </a:r>
              </a:p>
              <a:p>
                <a:endParaRPr lang="en-US" altLang="ko-KR"/>
              </a:p>
              <a:p>
                <a:r>
                  <a:rPr lang="en-US" altLang="ko-KR"/>
                  <a:t>n</a:t>
                </a:r>
                <a:r>
                  <a:rPr lang="ko-KR" altLang="en-US"/>
                  <a:t>은 어떻게 뽑을까</a:t>
                </a:r>
                <a:r>
                  <a:rPr lang="en-US" altLang="ko-KR"/>
                  <a:t>? -&gt; </a:t>
                </a:r>
                <a:r>
                  <a:rPr lang="ko-KR" altLang="en-US"/>
                  <a:t>문서에서 많이 나오는데 주변 단어랑 안겹치는 단어 </a:t>
                </a:r>
                <a:r>
                  <a:rPr lang="en-US" altLang="ko-KR"/>
                  <a:t>-&gt; </a:t>
                </a:r>
                <a:r>
                  <a:rPr lang="ko-KR" altLang="en-US"/>
                  <a:t>확률적으로</a:t>
                </a:r>
                <a:endParaRPr lang="en-US" altLang="ko-KR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1EB0146-7DC5-487E-A33A-4515C93DE6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474" t="-11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제목 5">
            <a:extLst>
              <a:ext uri="{FF2B5EF4-FFF2-40B4-BE49-F238E27FC236}">
                <a16:creationId xmlns:a16="http://schemas.microsoft.com/office/drawing/2014/main" id="{8D0171DD-43E3-4816-B442-1146B999D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50505"/>
                </a:solidFill>
                <a:effectLst/>
                <a:latin typeface="+mn-lt"/>
              </a:rPr>
              <a:t>Noise Contrastive Estimation</a:t>
            </a:r>
            <a:endParaRPr lang="ko-KR" altLang="en-US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2A26E3-0101-42E5-888A-DA26C042DBC0}"/>
              </a:ext>
            </a:extLst>
          </p:cNvPr>
          <p:cNvSpPr txBox="1"/>
          <p:nvPr/>
        </p:nvSpPr>
        <p:spPr>
          <a:xfrm>
            <a:off x="5593555" y="6276108"/>
            <a:ext cx="67603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/>
              <a:t>https://ko-kr.facebook.com/groups/TensorFlowKR/permalink/746771665663894/</a:t>
            </a:r>
          </a:p>
        </p:txBody>
      </p:sp>
    </p:spTree>
    <p:extLst>
      <p:ext uri="{BB962C8B-B14F-4D97-AF65-F5344CB8AC3E}">
        <p14:creationId xmlns:p14="http://schemas.microsoft.com/office/powerpoint/2010/main" val="2091260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1D7DE7-F01D-409E-A3C6-EE0B7994A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E1DF-70B5-46E1-B023-64B2364F3E57}" type="datetime1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7935F9-7B3E-4537-B589-BE63EC383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B6DC3D-8315-490F-80E1-CF64FFF2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839-0635-4E04-82BD-3D4B222E5809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F5AA62B5-03B0-431D-ADA7-5653F6F8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600">
                <a:solidFill>
                  <a:schemeClr val="tx1"/>
                </a:solidFill>
                <a:latin typeface="+mj-lt"/>
              </a:rPr>
              <a:t>NCS vs NEG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4">
                <a:extLst>
                  <a:ext uri="{FF2B5EF4-FFF2-40B4-BE49-F238E27FC236}">
                    <a16:creationId xmlns:a16="http://schemas.microsoft.com/office/drawing/2014/main" id="{1E713AC0-1E57-4982-BFDC-B7C51581CB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300" y="1964133"/>
                <a:ext cx="11569700" cy="317936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Autofit/>
              </a:bodyPr>
              <a:lstStyle>
                <a:lvl1pPr marL="171450" indent="-171450" algn="l" defTabSz="685800" rtl="0" eaLnBrk="1" latinLnBrk="1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025" kern="1200">
                    <a:solidFill>
                      <a:schemeClr val="accent3">
                        <a:lumMod val="10000"/>
                      </a:schemeClr>
                    </a:solidFill>
                    <a:latin typeface="+mn-ea"/>
                    <a:ea typeface="+mn-ea"/>
                    <a:cs typeface="+mn-cs"/>
                  </a:defRPr>
                </a:lvl1pPr>
                <a:lvl2pPr marL="5143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b="0" i="0">
                    <a:solidFill>
                      <a:schemeClr val="tx1"/>
                    </a:solidFill>
                    <a:effectLst/>
                    <a:latin typeface="+mj-lt"/>
                  </a:rPr>
                  <a:t>log prob</a:t>
                </a:r>
                <a:r>
                  <a:rPr lang="ko-KR" altLang="en-US" b="0" i="0">
                    <a:solidFill>
                      <a:schemeClr val="tx1"/>
                    </a:solidFill>
                    <a:effectLst/>
                    <a:latin typeface="+mj-lt"/>
                  </a:rPr>
                  <a:t>를 높이는 것이 목적이 아니다</a:t>
                </a:r>
                <a:r>
                  <a:rPr lang="en-US" altLang="ko-KR" b="0" i="0">
                    <a:solidFill>
                      <a:schemeClr val="tx1"/>
                    </a:solidFill>
                    <a:effectLst/>
                    <a:latin typeface="+mj-lt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ko-KR">
                    <a:solidFill>
                      <a:schemeClr val="tx1"/>
                    </a:solidFill>
                    <a:latin typeface="+mj-lt"/>
                  </a:rPr>
                  <a:t>-&gt; </a:t>
                </a:r>
                <a:r>
                  <a:rPr lang="en-US" altLang="ko-KR" b="0" i="0">
                    <a:solidFill>
                      <a:schemeClr val="tx1"/>
                    </a:solidFill>
                    <a:effectLst/>
                    <a:latin typeface="+mj-lt"/>
                  </a:rPr>
                  <a:t>vector representation</a:t>
                </a:r>
                <a:r>
                  <a:rPr lang="ko-KR" altLang="en-US" b="0" i="0">
                    <a:solidFill>
                      <a:schemeClr val="tx1"/>
                    </a:solidFill>
                    <a:effectLst/>
                    <a:latin typeface="+mj-lt"/>
                  </a:rPr>
                  <a:t> </a:t>
                </a:r>
                <a:r>
                  <a:rPr lang="en-US" altLang="ko-KR" b="0" i="0">
                    <a:solidFill>
                      <a:schemeClr val="tx1"/>
                    </a:solidFill>
                    <a:effectLst/>
                    <a:latin typeface="+mj-lt"/>
                  </a:rPr>
                  <a:t>quality</a:t>
                </a:r>
                <a:r>
                  <a:rPr lang="ko-KR" altLang="en-US" b="0" i="0">
                    <a:solidFill>
                      <a:schemeClr val="tx1"/>
                    </a:solidFill>
                    <a:effectLst/>
                    <a:latin typeface="+mj-lt"/>
                  </a:rPr>
                  <a:t>를 높이자</a:t>
                </a:r>
                <a:endParaRPr lang="en-US" altLang="ko-KR" b="0" i="0">
                  <a:solidFill>
                    <a:schemeClr val="tx1"/>
                  </a:solidFill>
                  <a:effectLst/>
                  <a:latin typeface="+mj-lt"/>
                </a:endParaRPr>
              </a:p>
              <a:p>
                <a:pPr marL="0" indent="0">
                  <a:buNone/>
                </a:pPr>
                <a:endParaRPr lang="en-US" altLang="ko-KR" b="0" i="0">
                  <a:solidFill>
                    <a:schemeClr val="tx1"/>
                  </a:solidFill>
                  <a:effectLst/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altLang="ko-KR"/>
                  <a:t>NCE needs both samples and the numerical probabilities of the noise distribution</a:t>
                </a:r>
                <a:endParaRPr lang="en-US" altLang="ko-KR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altLang="ko-KR">
                    <a:solidFill>
                      <a:srgbClr val="C00000"/>
                    </a:solidFill>
                  </a:rPr>
                  <a:t>-&gt; Negative sampling uses only samples</a:t>
                </a:r>
                <a:r>
                  <a:rPr lang="en-US" altLang="ko-KR"/>
                  <a:t>.</a:t>
                </a:r>
                <a:endParaRPr lang="en-US" altLang="ko-KR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altLang="ko-KR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altLang="ko-KR">
                    <a:solidFill>
                      <a:schemeClr val="tx1"/>
                    </a:solidFill>
                    <a:latin typeface="+mj-lt"/>
                  </a:rPr>
                  <a:t> : </a:t>
                </a:r>
                <a:r>
                  <a:rPr lang="ko-KR" altLang="en-US"/>
                  <a:t>단어들의 빈도</a:t>
                </a:r>
                <a:r>
                  <a:rPr lang="en-US" altLang="ko-KR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/>
                  <a:t>)</a:t>
                </a:r>
                <a:r>
                  <a:rPr lang="ko-KR" altLang="en-US"/>
                  <a:t>를 정렬한 </a:t>
                </a:r>
                <a:r>
                  <a:rPr lang="en-US" altLang="ko-KR"/>
                  <a:t>noise distribution</a:t>
                </a:r>
              </a:p>
              <a:p>
                <a:pPr marL="0" indent="0">
                  <a:buNone/>
                </a:pPr>
                <a:r>
                  <a:rPr lang="en-US" altLang="ko-KR">
                    <a:solidFill>
                      <a:schemeClr val="tx1"/>
                    </a:solidFill>
                    <a:latin typeface="+mj-lt"/>
                  </a:rPr>
                  <a:t>-&gt;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3/4</m:t>
                        </m:r>
                      </m:sup>
                    </m:sSup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ko-KR">
                    <a:solidFill>
                      <a:schemeClr val="tx1"/>
                    </a:solidFill>
                    <a:latin typeface="+mj-lt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ko-KR">
                    <a:solidFill>
                      <a:schemeClr val="tx1"/>
                    </a:solidFill>
                    <a:latin typeface="+mj-lt"/>
                  </a:rPr>
                  <a:t> : unigram distribution)</a:t>
                </a:r>
              </a:p>
            </p:txBody>
          </p:sp>
        </mc:Choice>
        <mc:Fallback xmlns="">
          <p:sp>
            <p:nvSpPr>
              <p:cNvPr id="8" name="내용 개체 틀 4">
                <a:extLst>
                  <a:ext uri="{FF2B5EF4-FFF2-40B4-BE49-F238E27FC236}">
                    <a16:creationId xmlns:a16="http://schemas.microsoft.com/office/drawing/2014/main" id="{1E713AC0-1E57-4982-BFDC-B7C51581C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1964133"/>
                <a:ext cx="11569700" cy="3179367"/>
              </a:xfrm>
              <a:prstGeom prst="rect">
                <a:avLst/>
              </a:prstGeom>
              <a:blipFill>
                <a:blip r:embed="rId2"/>
                <a:stretch>
                  <a:fillRect l="-527" t="-19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59D16EB6-988D-465A-B195-49BAAB0C7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525" y="5078807"/>
            <a:ext cx="32099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65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7">
            <a:extLst>
              <a:ext uri="{FF2B5EF4-FFF2-40B4-BE49-F238E27FC236}">
                <a16:creationId xmlns:a16="http://schemas.microsoft.com/office/drawing/2014/main" id="{D46A6D98-9ECE-4261-8EE9-034BC630DD7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24607" y="552450"/>
            <a:ext cx="7565085" cy="5722938"/>
          </a:xfr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EEE133-7590-46CA-A8F1-F38E808B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257D-86E3-48AB-93A0-F03247742BD1}" type="datetime1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4DC7D0-8ABE-441C-97AC-ABF9385BC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D5BBAB-C39B-47EB-844B-CBDD9FBE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839-0635-4E04-82BD-3D4B222E58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023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0AFD16-3AB7-40DA-B0E4-AB9CC300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E1DF-70B5-46E1-B023-64B2364F3E57}" type="datetime1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F08009-47DB-4262-9EC1-AA7F218E5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28A172-201A-440C-B644-F8A609BC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839-0635-4E04-82BD-3D4B222E5809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939FDBF-BB4F-49B3-9A48-341A1EBE7D0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03337" y="2140180"/>
            <a:ext cx="9153525" cy="1536256"/>
          </a:xfr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AFAB8658-035A-4988-A709-8D336533D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Subsampling of Frequent Words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CB911CDF-EA25-49BD-BABB-B843DF3FCF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4187" y="4155864"/>
                <a:ext cx="6143625" cy="7683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Autofit/>
              </a:bodyPr>
              <a:lstStyle>
                <a:lvl1pPr marL="171450" indent="-171450" algn="l" defTabSz="685800" rtl="0" eaLnBrk="1" latinLnBrk="1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025" kern="1200">
                    <a:solidFill>
                      <a:schemeClr val="accent3">
                        <a:lumMod val="10000"/>
                      </a:schemeClr>
                    </a:solidFill>
                    <a:latin typeface="+mn-ea"/>
                    <a:ea typeface="+mn-ea"/>
                    <a:cs typeface="+mn-cs"/>
                  </a:defRPr>
                </a:lvl1pPr>
                <a:lvl2pPr marL="5143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>
                    <a:solidFill>
                      <a:schemeClr val="tx1"/>
                    </a:solidFill>
                    <a:latin typeface="+mj-lt"/>
                  </a:rPr>
                  <a:t> : frequency of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>
                    <a:solidFill>
                      <a:schemeClr val="tx1"/>
                    </a:solidFill>
                    <a:latin typeface="+mj-lt"/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>
                    <a:solidFill>
                      <a:schemeClr val="tx1"/>
                    </a:solidFill>
                    <a:latin typeface="+mj-lt"/>
                  </a:rPr>
                  <a:t> : chosen threshold (typically around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altLang="ko-KR">
                    <a:solidFill>
                      <a:schemeClr val="tx1"/>
                    </a:solidFill>
                    <a:latin typeface="+mj-lt"/>
                  </a:rPr>
                  <a:t>)</a:t>
                </a:r>
              </a:p>
              <a:p>
                <a:pPr marL="0" indent="0" algn="ctr">
                  <a:buNone/>
                </a:pPr>
                <a:endParaRPr lang="en-US" altLang="ko-KR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CB911CDF-EA25-49BD-BABB-B843DF3FC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87" y="4155864"/>
                <a:ext cx="6143625" cy="768348"/>
              </a:xfrm>
              <a:prstGeom prst="rect">
                <a:avLst/>
              </a:prstGeom>
              <a:blipFill>
                <a:blip r:embed="rId3"/>
                <a:stretch>
                  <a:fillRect t="-8730" b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378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0AFD16-3AB7-40DA-B0E4-AB9CC300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E1DF-70B5-46E1-B023-64B2364F3E57}" type="datetime1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F08009-47DB-4262-9EC1-AA7F218E5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28A172-201A-440C-B644-F8A609BC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839-0635-4E04-82BD-3D4B222E5809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739D96E-7CC1-4E43-B9AC-E64958AEC2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2300" y="2301874"/>
            <a:ext cx="11569700" cy="2533650"/>
          </a:xfrm>
        </p:spPr>
        <p:txBody>
          <a:bodyPr/>
          <a:lstStyle/>
          <a:p>
            <a:r>
              <a:rPr lang="en-US" altLang="ko-KR"/>
              <a:t>For training the Skip-gram models, we have used a large dataset consisting of various news articles (</a:t>
            </a:r>
            <a:r>
              <a:rPr lang="en-US" altLang="ko-KR">
                <a:solidFill>
                  <a:srgbClr val="C00000"/>
                </a:solidFill>
              </a:rPr>
              <a:t>an internal Google dataset with one billion words</a:t>
            </a:r>
            <a:r>
              <a:rPr lang="en-US" altLang="ko-KR"/>
              <a:t>).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We </a:t>
            </a:r>
            <a:r>
              <a:rPr lang="en-US" altLang="ko-KR">
                <a:solidFill>
                  <a:srgbClr val="C00000"/>
                </a:solidFill>
              </a:rPr>
              <a:t>discarded</a:t>
            </a:r>
            <a:r>
              <a:rPr lang="en-US" altLang="ko-KR"/>
              <a:t> from the vocabulary all words that occurred </a:t>
            </a:r>
            <a:r>
              <a:rPr lang="en-US" altLang="ko-KR">
                <a:solidFill>
                  <a:srgbClr val="C00000"/>
                </a:solidFill>
              </a:rPr>
              <a:t>less than 5 times </a:t>
            </a:r>
            <a:r>
              <a:rPr lang="en-US" altLang="ko-KR"/>
              <a:t>in the training data, which resulted in a </a:t>
            </a:r>
            <a:r>
              <a:rPr lang="en-US" altLang="ko-KR">
                <a:solidFill>
                  <a:srgbClr val="C00000"/>
                </a:solidFill>
              </a:rPr>
              <a:t>vocabulary of size 692K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AFAB8658-035A-4988-A709-8D336533D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Empirical Results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108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7">
            <a:extLst>
              <a:ext uri="{FF2B5EF4-FFF2-40B4-BE49-F238E27FC236}">
                <a16:creationId xmlns:a16="http://schemas.microsoft.com/office/drawing/2014/main" id="{37BDE917-A24F-41C3-8927-DBFD6D9D625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78025" y="1689894"/>
            <a:ext cx="8858250" cy="3448050"/>
          </a:xfr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EEE133-7590-46CA-A8F1-F38E808B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257D-86E3-48AB-93A0-F03247742BD1}" type="datetime1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4DC7D0-8ABE-441C-97AC-ABF9385BC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D5BBAB-C39B-47EB-844B-CBDD9FBE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839-0635-4E04-82BD-3D4B222E580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381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0AFD16-3AB7-40DA-B0E4-AB9CC300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E1DF-70B5-46E1-B023-64B2364F3E57}" type="datetime1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F08009-47DB-4262-9EC1-AA7F218E5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28A172-201A-440C-B644-F8A609BC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839-0635-4E04-82BD-3D4B222E5809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AFAB8658-035A-4988-A709-8D336533D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Learning Phrases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75BF6BD-8D8C-4A52-B933-46F796FB6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7" y="1368422"/>
            <a:ext cx="4619625" cy="790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내용 개체 틀 4">
                <a:extLst>
                  <a:ext uri="{FF2B5EF4-FFF2-40B4-BE49-F238E27FC236}">
                    <a16:creationId xmlns:a16="http://schemas.microsoft.com/office/drawing/2014/main" id="{45C900A4-B0B4-45E9-A04C-9914F15FA7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300" y="2667000"/>
                <a:ext cx="11569700" cy="367664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Autofit/>
              </a:bodyPr>
              <a:lstStyle>
                <a:lvl1pPr marL="171450" indent="-171450" algn="l" defTabSz="685800" rtl="0" eaLnBrk="1" latinLnBrk="1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025" kern="1200">
                    <a:solidFill>
                      <a:schemeClr val="accent3">
                        <a:lumMod val="10000"/>
                      </a:schemeClr>
                    </a:solidFill>
                    <a:latin typeface="+mn-ea"/>
                    <a:ea typeface="+mn-ea"/>
                    <a:cs typeface="+mn-cs"/>
                  </a:defRPr>
                </a:lvl1pPr>
                <a:lvl2pPr marL="5143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/>
                  <a:t> : discounting coefficient</a:t>
                </a:r>
              </a:p>
              <a:p>
                <a:pPr marL="0" indent="0">
                  <a:buNone/>
                </a:pPr>
                <a:r>
                  <a:rPr lang="en-US" altLang="ko-KR"/>
                  <a:t>-&gt; </a:t>
                </a:r>
                <a:r>
                  <a:rPr lang="ko-KR" altLang="en-US"/>
                  <a:t>너무 많은 </a:t>
                </a:r>
                <a:r>
                  <a:rPr lang="en-US" altLang="ko-KR"/>
                  <a:t>phrase</a:t>
                </a:r>
                <a:r>
                  <a:rPr lang="ko-KR" altLang="en-US"/>
                  <a:t>를 만들지 말자</a:t>
                </a:r>
                <a:endParaRPr lang="en-US" altLang="ko-KR"/>
              </a:p>
              <a:p>
                <a:endParaRPr lang="en-US" altLang="ko-KR"/>
              </a:p>
              <a:p>
                <a:r>
                  <a:rPr lang="en-US" altLang="ko-KR"/>
                  <a:t>token : word -&gt; phrase </a:t>
                </a:r>
              </a:p>
              <a:p>
                <a:endParaRPr lang="en-US" altLang="ko-KR"/>
              </a:p>
              <a:p>
                <a:r>
                  <a:rPr lang="ko-KR" altLang="en-US"/>
                  <a:t>묶어서 자주나타나지만 개별적으로는 자주 안나오는 단어를 </a:t>
                </a:r>
                <a:r>
                  <a:rPr lang="en-US" altLang="ko-KR"/>
                  <a:t>score </a:t>
                </a:r>
                <a:r>
                  <a:rPr lang="ko-KR" altLang="en-US"/>
                  <a:t>를 통해 계산한다</a:t>
                </a:r>
                <a:r>
                  <a:rPr lang="en-US" altLang="ko-KR"/>
                  <a:t>.</a:t>
                </a:r>
              </a:p>
              <a:p>
                <a:pPr marL="0" indent="0">
                  <a:buNone/>
                </a:pPr>
                <a:r>
                  <a:rPr lang="en-US" altLang="ko-KR"/>
                  <a:t>-&gt; </a:t>
                </a:r>
                <a:r>
                  <a:rPr lang="ko-KR" altLang="en-US"/>
                  <a:t>예를 들어</a:t>
                </a:r>
                <a:r>
                  <a:rPr lang="en-US" altLang="ko-KR"/>
                  <a:t>, "New York Times", "Toronto Maple Leafs"</a:t>
                </a:r>
              </a:p>
              <a:p>
                <a:endParaRPr lang="en-US" altLang="ko-KR"/>
              </a:p>
              <a:p>
                <a:r>
                  <a:rPr lang="en-US" altLang="ko-KR"/>
                  <a:t>threshold </a:t>
                </a:r>
                <a:r>
                  <a:rPr lang="ko-KR" altLang="en-US"/>
                  <a:t>이상의 </a:t>
                </a:r>
                <a:r>
                  <a:rPr lang="en-US" altLang="ko-KR"/>
                  <a:t>score</a:t>
                </a:r>
                <a:r>
                  <a:rPr lang="ko-KR" altLang="en-US"/>
                  <a:t>인 단어 </a:t>
                </a:r>
                <a:r>
                  <a:rPr lang="en-US" altLang="ko-KR"/>
                  <a:t>2</a:t>
                </a:r>
                <a:r>
                  <a:rPr lang="ko-KR" altLang="en-US"/>
                  <a:t>개만 </a:t>
                </a:r>
                <a:r>
                  <a:rPr lang="en-US" altLang="ko-KR"/>
                  <a:t>phrase</a:t>
                </a:r>
                <a:r>
                  <a:rPr lang="ko-KR" altLang="en-US"/>
                  <a:t>라고 정의하고 </a:t>
                </a:r>
                <a:r>
                  <a:rPr lang="en-US" altLang="ko-KR"/>
                  <a:t>phrase</a:t>
                </a:r>
                <a:r>
                  <a:rPr lang="ko-KR" altLang="en-US"/>
                  <a:t>에 포함되는 단어가 많아짐에 따라 </a:t>
                </a:r>
                <a:r>
                  <a:rPr lang="en-US" altLang="ko-KR"/>
                  <a:t>threshold</a:t>
                </a:r>
                <a:r>
                  <a:rPr lang="ko-KR" altLang="en-US"/>
                  <a:t>는 줄어 들어야 한다</a:t>
                </a:r>
                <a:r>
                  <a:rPr lang="en-US" altLang="ko-KR"/>
                  <a:t>.</a:t>
                </a:r>
                <a:endParaRPr lang="ko-KR" altLang="en-US"/>
              </a:p>
            </p:txBody>
          </p:sp>
        </mc:Choice>
        <mc:Fallback xmlns="">
          <p:sp>
            <p:nvSpPr>
              <p:cNvPr id="11" name="내용 개체 틀 4">
                <a:extLst>
                  <a:ext uri="{FF2B5EF4-FFF2-40B4-BE49-F238E27FC236}">
                    <a16:creationId xmlns:a16="http://schemas.microsoft.com/office/drawing/2014/main" id="{45C900A4-B0B4-45E9-A04C-9914F15FA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2667000"/>
                <a:ext cx="11569700" cy="3676649"/>
              </a:xfrm>
              <a:prstGeom prst="rect">
                <a:avLst/>
              </a:prstGeom>
              <a:blipFill>
                <a:blip r:embed="rId3"/>
                <a:stretch>
                  <a:fillRect l="-527" t="-1824" r="-316" b="-29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53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2E666C-76AD-4D3D-B6E4-C53EB79AE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282A-F13E-448B-9611-95711A882807}" type="datetime1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A6E0BA-A449-49B8-B8EE-10FBEA78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792537-C94F-446A-9668-E9F4806F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839-0635-4E04-82BD-3D4B222E580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B0BBDBD-9CDA-4C00-93B6-97979CD830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30185" y="2186355"/>
            <a:ext cx="8731629" cy="2273502"/>
          </a:xfrm>
        </p:spPr>
        <p:txBody>
          <a:bodyPr/>
          <a:lstStyle/>
          <a:p>
            <a:r>
              <a:rPr lang="en-US" altLang="ko-KR"/>
              <a:t>How to upgrade </a:t>
            </a:r>
          </a:p>
          <a:p>
            <a:r>
              <a:rPr lang="en-US" altLang="ko-KR"/>
              <a:t>the </a:t>
            </a:r>
            <a:r>
              <a:rPr lang="en-US" altLang="ko-KR" b="1"/>
              <a:t>skip-gram</a:t>
            </a:r>
            <a:r>
              <a:rPr lang="en-US" altLang="ko-KR"/>
              <a:t> model?</a:t>
            </a:r>
          </a:p>
          <a:p>
            <a:r>
              <a:rPr lang="en-US" altLang="ko-KR"/>
              <a:t>(word quality, training speed)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26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345F49-B9EB-4037-89CA-697F2FA6A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E1DF-70B5-46E1-B023-64B2364F3E57}" type="datetime1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5F2B51-C1C9-4B67-B9EB-E0EA1927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94E1B6-3D9C-408F-88AB-1335E8CD5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839-0635-4E04-82BD-3D4B222E5809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B006202-7312-489B-81AE-4814619B029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43100" y="1247775"/>
            <a:ext cx="8305800" cy="4362450"/>
          </a:xfr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941AA64F-5D75-404A-BDCE-16FE3F3A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Learning Phrases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940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D78221-91F2-419C-989B-43367294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E1DF-70B5-46E1-B023-64B2364F3E57}" type="datetime1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582694-F068-4FB9-9836-4B8A9AF4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711F00-3E9D-4D75-93FE-66410849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839-0635-4E04-82BD-3D4B222E5809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691F4BF-C0BD-47F8-9471-4434D07595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2300" y="1104899"/>
            <a:ext cx="11569700" cy="3257551"/>
          </a:xfrm>
        </p:spPr>
        <p:txBody>
          <a:bodyPr/>
          <a:lstStyle/>
          <a:p>
            <a:r>
              <a:rPr lang="en-US" altLang="ko-KR"/>
              <a:t>Starting with the same news data as in the previous experiments, we first constructed the </a:t>
            </a:r>
            <a:r>
              <a:rPr lang="en-US" altLang="ko-KR">
                <a:solidFill>
                  <a:srgbClr val="C00000"/>
                </a:solidFill>
              </a:rPr>
              <a:t>phrase based training corpus</a:t>
            </a:r>
            <a:r>
              <a:rPr lang="en-US" altLang="ko-KR"/>
              <a:t> and then we trained several Skip-gram models using different hyperparameters.</a:t>
            </a:r>
          </a:p>
          <a:p>
            <a:endParaRPr lang="en-US" altLang="ko-KR"/>
          </a:p>
          <a:p>
            <a:r>
              <a:rPr lang="en-US" altLang="ko-KR"/>
              <a:t>vector dimension : 300</a:t>
            </a:r>
          </a:p>
          <a:p>
            <a:r>
              <a:rPr lang="en-US" altLang="ko-KR"/>
              <a:t>context size : 5</a:t>
            </a:r>
          </a:p>
          <a:p>
            <a:endParaRPr lang="en-US" altLang="ko-KR"/>
          </a:p>
          <a:p>
            <a:r>
              <a:rPr lang="en-US" altLang="ko-KR"/>
              <a:t>Negative Sampling k = 5 </a:t>
            </a:r>
            <a:r>
              <a:rPr lang="ko-KR" altLang="en-US"/>
              <a:t>에서 정확도가 괜찮은데 </a:t>
            </a:r>
            <a:r>
              <a:rPr lang="en-US" altLang="ko-KR"/>
              <a:t>k = 15</a:t>
            </a:r>
            <a:r>
              <a:rPr lang="ko-KR" altLang="en-US"/>
              <a:t>에서 정확도가 좋더라</a:t>
            </a:r>
            <a:endParaRPr lang="en-US" altLang="ko-KR"/>
          </a:p>
          <a:p>
            <a:r>
              <a:rPr lang="en-US" altLang="ko-KR"/>
              <a:t>Subsampling </a:t>
            </a:r>
            <a:r>
              <a:rPr lang="ko-KR" altLang="en-US"/>
              <a:t>추가하니 성능이 많이 좋아짐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5857DB86-5715-47CE-8EA3-2FC43D2DF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Phrase Skip-Gram Results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B5523F-766F-41ED-BB7E-1D711CC7B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4581523"/>
            <a:ext cx="82010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41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C37558-961A-4C27-AFAA-807C006A8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E1DF-70B5-46E1-B023-64B2364F3E57}" type="datetime1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5BFBA3-E3A4-44EA-A24B-BB408346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355AB1-65F4-4E0E-9246-BEF9BFC6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839-0635-4E04-82BD-3D4B222E5809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7A07242-3D1E-450E-8709-EB8E7DAE479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50900" y="1724606"/>
            <a:ext cx="10990262" cy="2618773"/>
          </a:xfr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43204644-9C9F-4339-8CB6-6F94F824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Additive Compositionality</a:t>
            </a:r>
            <a:endParaRPr lang="ko-KR" altLang="en-US"/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5D96FBBE-4341-4610-B31A-1F8CAF299EC1}"/>
              </a:ext>
            </a:extLst>
          </p:cNvPr>
          <p:cNvSpPr txBox="1">
            <a:spLocks/>
          </p:cNvSpPr>
          <p:nvPr/>
        </p:nvSpPr>
        <p:spPr>
          <a:xfrm>
            <a:off x="4214861" y="5177169"/>
            <a:ext cx="3762277" cy="4819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025" kern="1200">
                <a:solidFill>
                  <a:schemeClr val="accent3">
                    <a:lumMod val="1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/>
              <a:t>Good word quality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1748318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C37558-961A-4C27-AFAA-807C006A8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E1DF-70B5-46E1-B023-64B2364F3E57}" type="datetime1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5BFBA3-E3A4-44EA-A24B-BB408346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355AB1-65F4-4E0E-9246-BEF9BFC6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839-0635-4E04-82BD-3D4B222E5809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94669A25-A5B8-47F4-A397-0A8D10A6BC3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41550" y="971412"/>
            <a:ext cx="8145464" cy="3643199"/>
          </a:xfr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43204644-9C9F-4339-8CB6-6F94F824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Comparison to Published Word Representations</a:t>
            </a:r>
            <a:endParaRPr lang="ko-KR" altLang="en-US"/>
          </a:p>
        </p:txBody>
      </p:sp>
      <p:sp>
        <p:nvSpPr>
          <p:cNvPr id="19" name="내용 개체 틀 4">
            <a:extLst>
              <a:ext uri="{FF2B5EF4-FFF2-40B4-BE49-F238E27FC236}">
                <a16:creationId xmlns:a16="http://schemas.microsoft.com/office/drawing/2014/main" id="{A3876D03-F4DE-4828-B7C4-5DF893882CF4}"/>
              </a:ext>
            </a:extLst>
          </p:cNvPr>
          <p:cNvSpPr txBox="1">
            <a:spLocks/>
          </p:cNvSpPr>
          <p:nvPr/>
        </p:nvSpPr>
        <p:spPr>
          <a:xfrm>
            <a:off x="3742556" y="4800336"/>
            <a:ext cx="4972002" cy="15792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025" kern="1200">
                <a:solidFill>
                  <a:schemeClr val="accent3">
                    <a:lumMod val="1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/>
              <a:t>Better training</a:t>
            </a:r>
            <a:r>
              <a:rPr lang="ko-KR" altLang="en-US" sz="3200"/>
              <a:t> </a:t>
            </a:r>
            <a:r>
              <a:rPr lang="en-US" altLang="ko-KR" sz="3200"/>
              <a:t>speed</a:t>
            </a:r>
          </a:p>
          <a:p>
            <a:pPr marL="0" indent="0">
              <a:buNone/>
            </a:pPr>
            <a:endParaRPr lang="en-US" altLang="ko-KR" sz="3200"/>
          </a:p>
          <a:p>
            <a:pPr marL="0" indent="0">
              <a:buNone/>
            </a:pPr>
            <a:r>
              <a:rPr lang="en-US" altLang="ko-KR" sz="3200"/>
              <a:t>Better word quality</a:t>
            </a:r>
            <a:endParaRPr lang="ko-KR" altLang="en-US" sz="32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776DBA4-7B9E-4937-8B9F-1BD1AB04EE90}"/>
              </a:ext>
            </a:extLst>
          </p:cNvPr>
          <p:cNvSpPr/>
          <p:nvPr/>
        </p:nvSpPr>
        <p:spPr>
          <a:xfrm>
            <a:off x="2270125" y="3115710"/>
            <a:ext cx="8063446" cy="595968"/>
          </a:xfrm>
          <a:prstGeom prst="roundRect">
            <a:avLst/>
          </a:prstGeom>
          <a:solidFill>
            <a:srgbClr val="FF0000">
              <a:alpha val="22000"/>
            </a:srgb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521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B0AFF7-F467-45E5-BC47-DC96A5A1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E1DF-70B5-46E1-B023-64B2364F3E57}" type="datetime1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94F0C3-A97B-447F-B7C1-51B21CA4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764C41-850E-48D7-A0E1-9431EE09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839-0635-4E04-82BD-3D4B222E5809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ABF33DB-1F52-45DE-AFF0-920404DFA6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2300" y="2166937"/>
            <a:ext cx="11569700" cy="2524126"/>
          </a:xfrm>
        </p:spPr>
        <p:txBody>
          <a:bodyPr/>
          <a:lstStyle/>
          <a:p>
            <a:r>
              <a:rPr lang="en-US" altLang="ko-KR" sz="2800">
                <a:solidFill>
                  <a:schemeClr val="tx1"/>
                </a:solidFill>
              </a:rPr>
              <a:t>Upgrade Skip-Gram Model</a:t>
            </a:r>
          </a:p>
          <a:p>
            <a:pPr lvl="1"/>
            <a:r>
              <a:rPr lang="en-US" altLang="ko-KR" sz="2400">
                <a:solidFill>
                  <a:schemeClr val="tx1"/>
                </a:solidFill>
              </a:rPr>
              <a:t>Negative Sampling</a:t>
            </a:r>
          </a:p>
          <a:p>
            <a:pPr lvl="1"/>
            <a:r>
              <a:rPr lang="en-US" altLang="ko-KR" sz="2400">
                <a:solidFill>
                  <a:schemeClr val="tx1"/>
                </a:solidFill>
              </a:rPr>
              <a:t>Subsampling</a:t>
            </a:r>
            <a:endParaRPr lang="en-US" altLang="ko-KR" sz="2800">
              <a:solidFill>
                <a:schemeClr val="tx1"/>
              </a:solidFill>
            </a:endParaRPr>
          </a:p>
          <a:p>
            <a:endParaRPr lang="en-US" altLang="ko-KR" sz="2800">
              <a:solidFill>
                <a:schemeClr val="tx1"/>
              </a:solidFill>
            </a:endParaRPr>
          </a:p>
          <a:p>
            <a:r>
              <a:rPr lang="en-US" altLang="ko-KR" sz="2400"/>
              <a:t>A very interesting result of this work is that the word vectors can be somewhat meaningfully combined using just </a:t>
            </a:r>
            <a:r>
              <a:rPr lang="en-US" altLang="ko-KR" sz="2400">
                <a:solidFill>
                  <a:srgbClr val="C00000"/>
                </a:solidFill>
              </a:rPr>
              <a:t>simple vector addition</a:t>
            </a:r>
            <a:r>
              <a:rPr lang="en-US" altLang="ko-KR" sz="2400"/>
              <a:t>.</a:t>
            </a:r>
            <a:endParaRPr lang="en-US" altLang="ko-KR" sz="2400">
              <a:solidFill>
                <a:schemeClr val="tx1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33BEAF1-6F04-4FBF-9415-FD9FFB06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Conclusion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90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747FB-71FD-4E5D-BD1E-A461C6F504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00" y="6492877"/>
            <a:ext cx="2667699" cy="365125"/>
          </a:xfrm>
        </p:spPr>
        <p:txBody>
          <a:bodyPr/>
          <a:lstStyle/>
          <a:p>
            <a:fld id="{C0582F0F-1FDE-4225-86FE-9C8E6D8F0632}" type="datetime1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A9212-E464-467B-ACD3-A6F4AF29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490E36-4D41-4F3A-9AC1-8984C7B2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839-0635-4E04-82BD-3D4B222E580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4C7D0ED-268E-458B-9AA1-89BDD567982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/>
              <a:t>An efficient method for </a:t>
            </a:r>
            <a:r>
              <a:rPr lang="en-US" altLang="ko-KR" b="1">
                <a:solidFill>
                  <a:srgbClr val="C00000"/>
                </a:solidFill>
              </a:rPr>
              <a:t>learning high-quality distributed vector representations</a:t>
            </a:r>
            <a:r>
              <a:rPr lang="en-US" altLang="ko-KR"/>
              <a:t> that </a:t>
            </a:r>
            <a:r>
              <a:rPr lang="en-US" altLang="ko-KR" b="1">
                <a:solidFill>
                  <a:srgbClr val="C00000"/>
                </a:solidFill>
              </a:rPr>
              <a:t>capture a</a:t>
            </a:r>
            <a:r>
              <a:rPr lang="en-US" altLang="ko-KR"/>
              <a:t> </a:t>
            </a:r>
            <a:r>
              <a:rPr lang="en-US" altLang="ko-KR" b="1">
                <a:solidFill>
                  <a:srgbClr val="C00000"/>
                </a:solidFill>
              </a:rPr>
              <a:t>large number of precise syntactic</a:t>
            </a:r>
            <a:r>
              <a:rPr lang="en-US" altLang="ko-KR" b="1"/>
              <a:t> </a:t>
            </a:r>
            <a:r>
              <a:rPr lang="en-US" altLang="ko-KR"/>
              <a:t>and</a:t>
            </a:r>
            <a:r>
              <a:rPr lang="en-US" altLang="ko-KR" b="1"/>
              <a:t> </a:t>
            </a:r>
            <a:r>
              <a:rPr lang="en-US" altLang="ko-KR" b="1">
                <a:solidFill>
                  <a:srgbClr val="C00000"/>
                </a:solidFill>
              </a:rPr>
              <a:t>semantic word relationships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4BF40FD-AE0A-407A-938D-94878DD9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What is the Skip-gram?</a:t>
            </a:r>
            <a:endParaRPr lang="ko-KR" alt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91679F-C783-4CA4-A110-F9789BFE1C03}"/>
              </a:ext>
            </a:extLst>
          </p:cNvPr>
          <p:cNvSpPr txBox="1"/>
          <p:nvPr/>
        </p:nvSpPr>
        <p:spPr>
          <a:xfrm>
            <a:off x="7503101" y="3435292"/>
            <a:ext cx="4436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Skip gram : </a:t>
            </a:r>
            <a:r>
              <a:rPr lang="ko-KR" altLang="en-US"/>
              <a:t>중심단어 </a:t>
            </a:r>
            <a:r>
              <a:rPr lang="en-US" altLang="ko-KR"/>
              <a:t>-&gt; </a:t>
            </a:r>
            <a:r>
              <a:rPr lang="ko-KR" altLang="en-US"/>
              <a:t>주변단어 예측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CBOW : </a:t>
            </a:r>
            <a:r>
              <a:rPr lang="ko-KR" altLang="en-US"/>
              <a:t>주변단어 </a:t>
            </a:r>
            <a:r>
              <a:rPr lang="en-US" altLang="ko-KR"/>
              <a:t>-&gt; </a:t>
            </a:r>
            <a:r>
              <a:rPr lang="ko-KR" altLang="en-US"/>
              <a:t>중심단어 예측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FA9AE3B-3079-4EB3-AF71-18904EACA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2542223"/>
            <a:ext cx="6628397" cy="32108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450A77-6450-4B0D-B0CE-016D04DD868D}"/>
              </a:ext>
            </a:extLst>
          </p:cNvPr>
          <p:cNvSpPr txBox="1"/>
          <p:nvPr/>
        </p:nvSpPr>
        <p:spPr>
          <a:xfrm>
            <a:off x="622300" y="2542223"/>
            <a:ext cx="1329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Skip gram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52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B0AFF7-F467-45E5-BC47-DC96A5A1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E1DF-70B5-46E1-B023-64B2364F3E57}" type="datetime1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94F0C3-A97B-447F-B7C1-51B21CA4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764C41-850E-48D7-A0E1-9431EE09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839-0635-4E04-82BD-3D4B222E580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ABF33DB-1F52-45DE-AFF0-920404DFA6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1115" y="1873248"/>
            <a:ext cx="11569700" cy="4037552"/>
          </a:xfrm>
        </p:spPr>
        <p:txBody>
          <a:bodyPr/>
          <a:lstStyle/>
          <a:p>
            <a:r>
              <a:rPr lang="en-US" altLang="ko-KR" sz="2400"/>
              <a:t>In this paper we present several extensions that </a:t>
            </a:r>
            <a:r>
              <a:rPr lang="en-US" altLang="ko-KR" sz="2400">
                <a:solidFill>
                  <a:srgbClr val="C00000"/>
                </a:solidFill>
              </a:rPr>
              <a:t>improve both the quality of the vectors</a:t>
            </a:r>
            <a:r>
              <a:rPr lang="en-US" altLang="ko-KR" sz="2400"/>
              <a:t> and </a:t>
            </a:r>
            <a:r>
              <a:rPr lang="en-US" altLang="ko-KR" sz="2400">
                <a:solidFill>
                  <a:srgbClr val="C00000"/>
                </a:solidFill>
              </a:rPr>
              <a:t>the training speed</a:t>
            </a:r>
            <a:r>
              <a:rPr lang="en-US" altLang="ko-KR" sz="2400"/>
              <a:t>. </a:t>
            </a:r>
          </a:p>
          <a:p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By </a:t>
            </a:r>
            <a:r>
              <a:rPr lang="en-US" altLang="ko-KR" sz="2400">
                <a:solidFill>
                  <a:srgbClr val="C00000"/>
                </a:solidFill>
              </a:rPr>
              <a:t>subsampling of the frequent words we obtain significant speedup </a:t>
            </a:r>
            <a:r>
              <a:rPr lang="en-US" altLang="ko-KR" sz="2400"/>
              <a:t>and also learn more regular word representations. </a:t>
            </a:r>
          </a:p>
          <a:p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We also describe a </a:t>
            </a:r>
            <a:r>
              <a:rPr lang="en-US" altLang="ko-KR" sz="2400">
                <a:solidFill>
                  <a:srgbClr val="C00000"/>
                </a:solidFill>
              </a:rPr>
              <a:t>simple alternative</a:t>
            </a:r>
            <a:r>
              <a:rPr lang="en-US" altLang="ko-KR" sz="2400"/>
              <a:t> to the </a:t>
            </a:r>
            <a:r>
              <a:rPr lang="en-US" altLang="ko-KR" sz="2400">
                <a:solidFill>
                  <a:srgbClr val="C00000"/>
                </a:solidFill>
              </a:rPr>
              <a:t>hierarchical softmax called negative sampling</a:t>
            </a:r>
            <a:r>
              <a:rPr lang="en-US" altLang="ko-KR" sz="2400"/>
              <a:t>. </a:t>
            </a:r>
            <a:endParaRPr lang="ko-KR" altLang="en-US" sz="240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33BEAF1-6F04-4FBF-9415-FD9FFB06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Abstract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384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B0AFF7-F467-45E5-BC47-DC96A5A1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E1DF-70B5-46E1-B023-64B2364F3E57}" type="datetime1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94F0C3-A97B-447F-B7C1-51B21CA4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764C41-850E-48D7-A0E1-9431EE09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839-0635-4E04-82BD-3D4B222E580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ABF33DB-1F52-45DE-AFF0-920404DFA6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2300" y="1470024"/>
            <a:ext cx="11569700" cy="4331167"/>
          </a:xfrm>
        </p:spPr>
        <p:txBody>
          <a:bodyPr/>
          <a:lstStyle/>
          <a:p>
            <a:r>
              <a:rPr lang="en-US" altLang="ko-KR" sz="2400"/>
              <a:t>An inherent limitation of word representations is </a:t>
            </a:r>
            <a:r>
              <a:rPr lang="en-US" altLang="ko-KR" sz="2400">
                <a:solidFill>
                  <a:srgbClr val="C00000"/>
                </a:solidFill>
              </a:rPr>
              <a:t>their indifference to word order </a:t>
            </a:r>
            <a:r>
              <a:rPr lang="en-US" altLang="ko-KR" sz="2400"/>
              <a:t>and their inability to represent idiomatic phrases. </a:t>
            </a:r>
          </a:p>
          <a:p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For example, the meanings of </a:t>
            </a:r>
            <a:r>
              <a:rPr lang="en-US" altLang="ko-KR" sz="2400">
                <a:solidFill>
                  <a:srgbClr val="C00000"/>
                </a:solidFill>
              </a:rPr>
              <a:t>“Canada” </a:t>
            </a:r>
            <a:r>
              <a:rPr lang="en-US" altLang="ko-KR" sz="2400"/>
              <a:t>and </a:t>
            </a:r>
            <a:r>
              <a:rPr lang="en-US" altLang="ko-KR" sz="2400">
                <a:solidFill>
                  <a:srgbClr val="C00000"/>
                </a:solidFill>
              </a:rPr>
              <a:t>“Air” </a:t>
            </a:r>
            <a:r>
              <a:rPr lang="en-US" altLang="ko-KR" sz="2400">
                <a:solidFill>
                  <a:schemeClr val="tx1"/>
                </a:solidFill>
              </a:rPr>
              <a:t>cannot be easily combined to obtain </a:t>
            </a:r>
            <a:r>
              <a:rPr lang="en-US" altLang="ko-KR" sz="2400">
                <a:solidFill>
                  <a:srgbClr val="C00000"/>
                </a:solidFill>
              </a:rPr>
              <a:t>“Air Canada”</a:t>
            </a:r>
            <a:r>
              <a:rPr lang="en-US" altLang="ko-KR" sz="2400">
                <a:solidFill>
                  <a:schemeClr val="tx1"/>
                </a:solidFill>
              </a:rPr>
              <a:t>. </a:t>
            </a:r>
          </a:p>
          <a:p>
            <a:endParaRPr lang="en-US" altLang="ko-KR" sz="2400"/>
          </a:p>
          <a:p>
            <a:pPr marL="0" indent="0">
              <a:buNone/>
            </a:pPr>
            <a:endParaRPr lang="en-US" altLang="ko-KR" sz="2400"/>
          </a:p>
          <a:p>
            <a:r>
              <a:rPr lang="en-US" altLang="ko-KR" sz="2400"/>
              <a:t>Motivated by this example, we present a </a:t>
            </a:r>
            <a:r>
              <a:rPr lang="en-US" altLang="ko-KR" sz="2400">
                <a:solidFill>
                  <a:srgbClr val="C00000"/>
                </a:solidFill>
              </a:rPr>
              <a:t>simple method for finding phrases in text</a:t>
            </a:r>
            <a:r>
              <a:rPr lang="en-US" altLang="ko-KR" sz="2400"/>
              <a:t>, and show that </a:t>
            </a:r>
            <a:r>
              <a:rPr lang="en-US" altLang="ko-KR" sz="2400">
                <a:solidFill>
                  <a:srgbClr val="C00000"/>
                </a:solidFill>
              </a:rPr>
              <a:t>learning good vector representations for millions of phrases is possible</a:t>
            </a:r>
            <a:r>
              <a:rPr lang="en-US" altLang="ko-KR" sz="2400"/>
              <a:t>.</a:t>
            </a:r>
          </a:p>
          <a:p>
            <a:endParaRPr lang="ko-KR" altLang="en-US" sz="240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33BEAF1-6F04-4FBF-9415-FD9FFB06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Abstract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EE6AEF-8D42-4137-9644-2CC184821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967" y="3635607"/>
            <a:ext cx="3684733" cy="93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747FB-71FD-4E5D-BD1E-A461C6F504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00" y="6492877"/>
            <a:ext cx="2667699" cy="365125"/>
          </a:xfrm>
        </p:spPr>
        <p:txBody>
          <a:bodyPr/>
          <a:lstStyle/>
          <a:p>
            <a:fld id="{C0582F0F-1FDE-4225-86FE-9C8E6D8F0632}" type="datetime1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A9212-E464-467B-ACD3-A6F4AF29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490E36-4D41-4F3A-9AC1-8984C7B2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839-0635-4E04-82BD-3D4B222E5809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2050" name="Picture 2" descr="Distributed Representations Definition | DeepAI">
            <a:extLst>
              <a:ext uri="{FF2B5EF4-FFF2-40B4-BE49-F238E27FC236}">
                <a16:creationId xmlns:a16="http://schemas.microsoft.com/office/drawing/2014/main" id="{C8FDBA0B-78FC-4C5C-8570-1BEC583E846C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1949447"/>
            <a:ext cx="7124700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24BF40FD-AE0A-407A-938D-94878DD9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What is the Distributed Representations?</a:t>
            </a:r>
            <a:endParaRPr lang="ko-KR" altLang="en-US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5FF4CE-33E7-4D80-A090-D3FB1A2AD5D4}"/>
              </a:ext>
            </a:extLst>
          </p:cNvPr>
          <p:cNvSpPr txBox="1"/>
          <p:nvPr/>
        </p:nvSpPr>
        <p:spPr>
          <a:xfrm>
            <a:off x="622300" y="1094471"/>
            <a:ext cx="11569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Distributed representations of words in a vector space help learning algorithms to achieve better performance in natural language processing tasks </a:t>
            </a:r>
            <a:r>
              <a:rPr lang="en-US" altLang="ko-KR">
                <a:solidFill>
                  <a:srgbClr val="C00000"/>
                </a:solidFill>
              </a:rPr>
              <a:t>by grouping similar words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09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B0AFF7-F467-45E5-BC47-DC96A5A1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E1DF-70B5-46E1-B023-64B2364F3E57}" type="datetime1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94F0C3-A97B-447F-B7C1-51B21CA4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764C41-850E-48D7-A0E1-9431EE09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839-0635-4E04-82BD-3D4B222E5809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3074" name="Picture 2" descr="Hierarchical Softmax Explained | Papers With Code">
            <a:extLst>
              <a:ext uri="{FF2B5EF4-FFF2-40B4-BE49-F238E27FC236}">
                <a16:creationId xmlns:a16="http://schemas.microsoft.com/office/drawing/2014/main" id="{A4FA6CB5-2221-406B-9A14-4AD4FFF0FC2B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26" y="1380856"/>
            <a:ext cx="8677348" cy="458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B33BEAF1-6F04-4FBF-9415-FD9FFB06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What is the Hierarhical Softmax?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23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B0AFF7-F467-45E5-BC47-DC96A5A1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E1DF-70B5-46E1-B023-64B2364F3E57}" type="datetime1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94F0C3-A97B-447F-B7C1-51B21CA4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764C41-850E-48D7-A0E1-9431EE09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839-0635-4E04-82BD-3D4B222E580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ABF33DB-1F52-45DE-AFF0-920404DFA6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2300" y="1104899"/>
            <a:ext cx="11569700" cy="538797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200" b="1"/>
              <a:t>Several extensions of the original Skip-gram model !!</a:t>
            </a:r>
          </a:p>
          <a:p>
            <a:pPr marL="0" indent="0">
              <a:buNone/>
            </a:pPr>
            <a:endParaRPr lang="en-US" altLang="ko-KR"/>
          </a:p>
          <a:p>
            <a:r>
              <a:rPr lang="en-US" altLang="ko-KR"/>
              <a:t>Training speedup</a:t>
            </a:r>
          </a:p>
          <a:p>
            <a:pPr marL="342900" lvl="1" indent="0">
              <a:buNone/>
            </a:pPr>
            <a:r>
              <a:rPr lang="en-US" altLang="ko-KR"/>
              <a:t>-&gt; Hierarchical softmax </a:t>
            </a:r>
          </a:p>
          <a:p>
            <a:pPr marL="342900" lvl="1" indent="0">
              <a:buNone/>
            </a:pPr>
            <a:r>
              <a:rPr lang="en-US" altLang="ko-KR"/>
              <a:t>-&gt; Noise Contrastive Estimation(NCE)</a:t>
            </a:r>
          </a:p>
          <a:p>
            <a:pPr marL="342900" lvl="1" indent="0">
              <a:buNone/>
            </a:pPr>
            <a:r>
              <a:rPr lang="en-US" altLang="ko-KR" b="1"/>
              <a:t>-&gt; Nagative Sampling</a:t>
            </a:r>
          </a:p>
          <a:p>
            <a:pPr marL="342900" lvl="1" indent="0">
              <a:buNone/>
            </a:pPr>
            <a:r>
              <a:rPr lang="en-US" altLang="ko-KR" b="1"/>
              <a:t>-&gt; Subsampling of frequent words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Word representations are limited by their inability to represent </a:t>
            </a:r>
            <a:r>
              <a:rPr lang="en-US" altLang="ko-KR" b="1"/>
              <a:t>idiomatic phrases</a:t>
            </a:r>
            <a:r>
              <a:rPr lang="en-US" altLang="ko-KR"/>
              <a:t> that are not compositions of the individual words. </a:t>
            </a:r>
          </a:p>
          <a:p>
            <a:pPr marL="0" indent="0">
              <a:buNone/>
            </a:pPr>
            <a:r>
              <a:rPr lang="en-US" altLang="ko-KR" b="1">
                <a:solidFill>
                  <a:schemeClr val="tx1"/>
                </a:solidFill>
              </a:rPr>
              <a:t>-&gt; The extension from word-based to phrase-based models</a:t>
            </a:r>
          </a:p>
          <a:p>
            <a:pPr marL="0" indent="0">
              <a:buNone/>
            </a:pPr>
            <a:endParaRPr lang="en-US" altLang="ko-KR" b="1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 b="1">
                <a:solidFill>
                  <a:srgbClr val="C00000"/>
                </a:solidFill>
              </a:rPr>
              <a:t>vec(“Montreal Canadiens”) - vec(“Montreal”) + vec(“Toronto”) </a:t>
            </a:r>
          </a:p>
          <a:p>
            <a:pPr marL="0" indent="0">
              <a:buNone/>
            </a:pPr>
            <a:r>
              <a:rPr lang="en-US" altLang="ko-KR" b="1">
                <a:solidFill>
                  <a:srgbClr val="C00000"/>
                </a:solidFill>
              </a:rPr>
              <a:t>= vec(“Toronto Maple Leafs”)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33BEAF1-6F04-4FBF-9415-FD9FFB06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Introduction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42056B3-5AD9-4AB6-8174-5B0AA0C1A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5031582"/>
            <a:ext cx="2472971" cy="14430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517E0F-0B40-4BB4-9BD4-0C062D7415DF}"/>
              </a:ext>
            </a:extLst>
          </p:cNvPr>
          <p:cNvSpPr txBox="1"/>
          <p:nvPr/>
        </p:nvSpPr>
        <p:spPr>
          <a:xfrm>
            <a:off x="6723502" y="2701409"/>
            <a:ext cx="51982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idiomatic phrases</a:t>
            </a:r>
          </a:p>
          <a:p>
            <a:r>
              <a:rPr lang="en-US" altLang="ko-KR"/>
              <a:t>-&gt; </a:t>
            </a:r>
            <a:r>
              <a:rPr lang="ko-KR" altLang="en-US"/>
              <a:t>관용구</a:t>
            </a:r>
            <a:endParaRPr lang="en-US" altLang="ko-KR"/>
          </a:p>
          <a:p>
            <a:r>
              <a:rPr lang="en-US" altLang="ko-KR"/>
              <a:t>-&gt; </a:t>
            </a:r>
            <a:r>
              <a:rPr lang="ko-KR" altLang="en-US"/>
              <a:t>둘 이상 단어가 결합하여 특정한 뜻을 생성</a:t>
            </a:r>
          </a:p>
        </p:txBody>
      </p:sp>
    </p:spTree>
    <p:extLst>
      <p:ext uri="{BB962C8B-B14F-4D97-AF65-F5344CB8AC3E}">
        <p14:creationId xmlns:p14="http://schemas.microsoft.com/office/powerpoint/2010/main" val="2929270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2B4CF11-D3B5-4591-AFCE-AF7815938C2F}"/>
              </a:ext>
            </a:extLst>
          </p:cNvPr>
          <p:cNvSpPr/>
          <p:nvPr/>
        </p:nvSpPr>
        <p:spPr>
          <a:xfrm>
            <a:off x="933450" y="1819275"/>
            <a:ext cx="10204450" cy="1364062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B0AFF7-F467-45E5-BC47-DC96A5A1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E1DF-70B5-46E1-B023-64B2364F3E57}" type="datetime1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94F0C3-A97B-447F-B7C1-51B21CA4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764C41-850E-48D7-A0E1-9431EE09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839-0635-4E04-82BD-3D4B222E5809}" type="slidenum">
              <a:rPr lang="ko-KR" altLang="en-US" smtClean="0"/>
              <a:t>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7ABF33DB-1F52-45DE-AFF0-920404DFA63B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22300" y="890588"/>
                <a:ext cx="11569700" cy="560228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/>
                  <a:t>The </a:t>
                </a:r>
                <a:r>
                  <a:rPr lang="en-US" altLang="ko-KR">
                    <a:solidFill>
                      <a:srgbClr val="C00000"/>
                    </a:solidFill>
                  </a:rPr>
                  <a:t>training objective </a:t>
                </a:r>
                <a:r>
                  <a:rPr lang="en-US" altLang="ko-KR"/>
                  <a:t>of the Skip-gram model is to </a:t>
                </a:r>
                <a:r>
                  <a:rPr lang="en-US" altLang="ko-KR">
                    <a:solidFill>
                      <a:srgbClr val="C00000"/>
                    </a:solidFill>
                  </a:rPr>
                  <a:t>find word representations </a:t>
                </a:r>
                <a:r>
                  <a:rPr lang="en-US" altLang="ko-KR"/>
                  <a:t>that are useful for predicting the surrounding words in a sentence or a document.</a:t>
                </a:r>
              </a:p>
              <a:p>
                <a:pPr marL="0" indent="0">
                  <a:buNone/>
                </a:pPr>
                <a:endParaRPr lang="en-US" altLang="ko-KR"/>
              </a:p>
              <a:p>
                <a:pPr lvl="1"/>
                <a:r>
                  <a:rPr lang="en-US" altLang="ko-KR"/>
                  <a:t>Sequence of training words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endParaRPr lang="en-US" altLang="ko-KR" b="1"/>
              </a:p>
              <a:p>
                <a:pPr lvl="1"/>
                <a:r>
                  <a:rPr lang="en-US" altLang="ko-KR"/>
                  <a:t>Size of training context :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ko-KR" b="1"/>
                  <a:t> (</a:t>
                </a:r>
                <a:r>
                  <a:rPr lang="en-US" altLang="ko-KR" b="1">
                    <a:solidFill>
                      <a:schemeClr val="tx1"/>
                    </a:solidFill>
                  </a:rPr>
                  <a:t>Large c -&gt; high accuracy, many training time</a:t>
                </a:r>
                <a:r>
                  <a:rPr lang="en-US" altLang="ko-KR" b="1"/>
                  <a:t>)</a:t>
                </a:r>
              </a:p>
              <a:p>
                <a:pPr lvl="1"/>
                <a:r>
                  <a:rPr lang="en-US" altLang="ko-KR" b="0"/>
                  <a:t>"input" and "output" vector representations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b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, </m:t>
                    </m:r>
                    <m:sSubSup>
                      <m:sSub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ko-KR" b="1"/>
              </a:p>
              <a:p>
                <a:pPr lvl="1"/>
                <a:r>
                  <a:rPr lang="en-US" altLang="ko-KR"/>
                  <a:t>The number of words in the vocabulary :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endParaRPr lang="en-US" altLang="ko-KR" b="1"/>
              </a:p>
              <a:p>
                <a:pPr marL="0" indent="0">
                  <a:buNone/>
                </a:pPr>
                <a:endParaRPr lang="en-US" altLang="ko-KR"/>
              </a:p>
              <a:p>
                <a:pPr marL="0" indent="0">
                  <a:buNone/>
                </a:pPr>
                <a:endParaRPr lang="en-US" altLang="ko-KR"/>
              </a:p>
              <a:p>
                <a:pPr marL="0" indent="0">
                  <a:buNone/>
                </a:pPr>
                <a:endParaRPr lang="en-US" altLang="ko-KR"/>
              </a:p>
              <a:p>
                <a:pPr marL="0" indent="0">
                  <a:buNone/>
                </a:pPr>
                <a:endParaRPr lang="en-US" altLang="ko-KR"/>
              </a:p>
              <a:p>
                <a:pPr marL="0" indent="0">
                  <a:buNone/>
                </a:pPr>
                <a:endParaRPr lang="en-US" altLang="ko-KR"/>
              </a:p>
              <a:p>
                <a:pPr marL="0" indent="0">
                  <a:buNone/>
                </a:pPr>
                <a:r>
                  <a:rPr lang="en-US" altLang="ko-KR"/>
                  <a:t>the objective of the Skip-gram model is to </a:t>
                </a:r>
                <a:r>
                  <a:rPr lang="en-US" altLang="ko-KR">
                    <a:solidFill>
                      <a:srgbClr val="C00000"/>
                    </a:solidFill>
                  </a:rPr>
                  <a:t>maximize the average log probability</a:t>
                </a:r>
              </a:p>
              <a:p>
                <a:pPr marL="0" indent="0">
                  <a:buNone/>
                </a:pPr>
                <a:endParaRPr lang="en-US" altLang="ko-KR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ko-KR"/>
                  <a:t>This formulation is impractical because the </a:t>
                </a:r>
                <a:r>
                  <a:rPr lang="en-US" altLang="ko-KR">
                    <a:solidFill>
                      <a:srgbClr val="C00000"/>
                    </a:solidFill>
                  </a:rPr>
                  <a:t>cost of computing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func>
                      <m:funcPr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ko-KR">
                    <a:solidFill>
                      <a:srgbClr val="C00000"/>
                    </a:solidFill>
                  </a:rPr>
                  <a:t> is proportional to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ko-KR"/>
                  <a:t>, which is often large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–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altLang="ko-KR"/>
                  <a:t> terms).</a:t>
                </a:r>
                <a:endParaRPr lang="en-US" altLang="ko-KR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ko-KR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7ABF33DB-1F52-45DE-AFF0-920404DFA6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22300" y="890588"/>
                <a:ext cx="11569700" cy="5602284"/>
              </a:xfrm>
              <a:blipFill>
                <a:blip r:embed="rId5"/>
                <a:stretch>
                  <a:fillRect l="-527" t="-1088" b="-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제목 5">
            <a:extLst>
              <a:ext uri="{FF2B5EF4-FFF2-40B4-BE49-F238E27FC236}">
                <a16:creationId xmlns:a16="http://schemas.microsoft.com/office/drawing/2014/main" id="{B33BEAF1-6F04-4FBF-9415-FD9FFB06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Skip-gram Model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854945-F510-4B61-8DB6-4CFEC7F443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414" y="3522173"/>
            <a:ext cx="4248150" cy="1066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F85D699-0295-4AD0-BD9B-53958E28A0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1945" y="3429000"/>
            <a:ext cx="3490913" cy="11599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6C2477-F1F5-4B83-8CD3-44C8D2E8DFBA}"/>
                  </a:ext>
                </a:extLst>
              </p:cNvPr>
              <p:cNvSpPr txBox="1"/>
              <p:nvPr/>
            </p:nvSpPr>
            <p:spPr>
              <a:xfrm>
                <a:off x="9505155" y="3674663"/>
                <a:ext cx="2259807" cy="6686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ko-KR">
                    <a:solidFill>
                      <a:schemeClr val="tx1"/>
                    </a:solidFill>
                  </a:rPr>
                  <a:t>= </a:t>
                </a:r>
                <a:r>
                  <a:rPr lang="en-US" altLang="ko-KR">
                    <a:solidFill>
                      <a:srgbClr val="C00000"/>
                    </a:solidFill>
                  </a:rPr>
                  <a:t>softmax function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6C2477-F1F5-4B83-8CD3-44C8D2E8D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155" y="3674663"/>
                <a:ext cx="2259807" cy="668645"/>
              </a:xfrm>
              <a:prstGeom prst="rect">
                <a:avLst/>
              </a:prstGeom>
              <a:blipFill>
                <a:blip r:embed="rId4"/>
                <a:stretch>
                  <a:fillRect l="-1877" r="-1072" b="-144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676012"/>
      </p:ext>
    </p:extLst>
  </p:cSld>
  <p:clrMapOvr>
    <a:masterClrMapping/>
  </p:clrMapOvr>
</p:sld>
</file>

<file path=ppt/theme/theme1.xml><?xml version="1.0" encoding="utf-8"?>
<a:theme xmlns:a="http://schemas.openxmlformats.org/drawingml/2006/main" name="Black_Theme">
  <a:themeElements>
    <a:clrScheme name="색상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564C4D"/>
      </a:accent1>
      <a:accent2>
        <a:srgbClr val="CC9880"/>
      </a:accent2>
      <a:accent3>
        <a:srgbClr val="ECDFCF"/>
      </a:accent3>
      <a:accent4>
        <a:srgbClr val="9BBFD7"/>
      </a:accent4>
      <a:accent5>
        <a:srgbClr val="3D4965"/>
      </a:accent5>
      <a:accent6>
        <a:srgbClr val="8A8686"/>
      </a:accent6>
      <a:hlink>
        <a:srgbClr val="3C3C3C"/>
      </a:hlink>
      <a:folHlink>
        <a:srgbClr val="3C3C3C"/>
      </a:folHlink>
    </a:clrScheme>
    <a:fontScheme name="나눔스퀘어_ac">
      <a:majorFont>
        <a:latin typeface="나눔스퀘어_ac ExtraBold"/>
        <a:ea typeface="나눔스퀘어_ac ExtraBold"/>
        <a:cs typeface=""/>
      </a:majorFont>
      <a:minorFont>
        <a:latin typeface="나눔스퀘어_ac Bold"/>
        <a:ea typeface="나눔스퀘어_ac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ck_Theme" id="{36FAEC29-8FAE-472D-B660-020E82340A40}" vid="{B9C8B549-8018-44FE-BE57-DFF00026FEC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Black_Theme</Template>
  <TotalTime>440</TotalTime>
  <Words>1199</Words>
  <Application>Microsoft Office PowerPoint</Application>
  <PresentationFormat>와이드스크린</PresentationFormat>
  <Paragraphs>228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나눔스퀘어_ac Bold</vt:lpstr>
      <vt:lpstr>나눔스퀘어_ac ExtraBold</vt:lpstr>
      <vt:lpstr>Cambria Math</vt:lpstr>
      <vt:lpstr>Arial</vt:lpstr>
      <vt:lpstr>나눔고딕코딩</vt:lpstr>
      <vt:lpstr>Wingdings</vt:lpstr>
      <vt:lpstr>맑은 고딕</vt:lpstr>
      <vt:lpstr>Black_Theme</vt:lpstr>
      <vt:lpstr>PowerPoint 프레젠테이션</vt:lpstr>
      <vt:lpstr>PowerPoint 프레젠테이션</vt:lpstr>
      <vt:lpstr>What is the Skip-gram?</vt:lpstr>
      <vt:lpstr>Abstract</vt:lpstr>
      <vt:lpstr>Abstract</vt:lpstr>
      <vt:lpstr>What is the Distributed Representations?</vt:lpstr>
      <vt:lpstr>What is the Hierarhical Softmax?</vt:lpstr>
      <vt:lpstr>Introduction</vt:lpstr>
      <vt:lpstr>The Skip-gram Model</vt:lpstr>
      <vt:lpstr>Hierarchical Softmax</vt:lpstr>
      <vt:lpstr>Hierarchical Softmax</vt:lpstr>
      <vt:lpstr>Negative Sampling</vt:lpstr>
      <vt:lpstr>Noise Contrastive Estimation</vt:lpstr>
      <vt:lpstr>NCS vs NEG</vt:lpstr>
      <vt:lpstr>PowerPoint 프레젠테이션</vt:lpstr>
      <vt:lpstr>Subsampling of Frequent Words</vt:lpstr>
      <vt:lpstr>Empirical Results</vt:lpstr>
      <vt:lpstr>PowerPoint 프레젠테이션</vt:lpstr>
      <vt:lpstr>Learning Phrases</vt:lpstr>
      <vt:lpstr>Learning Phrases</vt:lpstr>
      <vt:lpstr>Phrase Skip-Gram Results</vt:lpstr>
      <vt:lpstr>Additive Compositionality</vt:lpstr>
      <vt:lpstr>Comparison to Published Word Representations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정재민</dc:creator>
  <cp:lastModifiedBy>정재민</cp:lastModifiedBy>
  <cp:revision>133</cp:revision>
  <dcterms:created xsi:type="dcterms:W3CDTF">2021-03-18T01:01:57Z</dcterms:created>
  <dcterms:modified xsi:type="dcterms:W3CDTF">2021-03-24T13:49:07Z</dcterms:modified>
</cp:coreProperties>
</file>