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45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1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171209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4DF9C29-1BA5-4239-A013-10760B8B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39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AEF9DF-E1D2-4801-875C-82BF66C57CB8}"/>
              </a:ext>
            </a:extLst>
          </p:cNvPr>
          <p:cNvGrpSpPr/>
          <p:nvPr/>
        </p:nvGrpSpPr>
        <p:grpSpPr>
          <a:xfrm>
            <a:off x="622300" y="1206945"/>
            <a:ext cx="11083926" cy="2343181"/>
            <a:chOff x="1212112" y="1388840"/>
            <a:chExt cx="10675088" cy="23431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114D93-59C7-451B-A1D3-6920CDC40309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963C9A-8129-4440-B158-55D11F913FBD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9B6CE-6B83-470C-A532-10D16CF3161A}"/>
              </a:ext>
            </a:extLst>
          </p:cNvPr>
          <p:cNvSpPr txBox="1"/>
          <p:nvPr/>
        </p:nvSpPr>
        <p:spPr>
          <a:xfrm>
            <a:off x="622300" y="4594193"/>
            <a:ext cx="11083926" cy="16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279936D-9F04-44B1-B3A6-113AB92C9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87" y="1951967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1" name="텍스트 개체 틀 29">
            <a:extLst>
              <a:ext uri="{FF2B5EF4-FFF2-40B4-BE49-F238E27FC236}">
                <a16:creationId xmlns:a16="http://schemas.microsoft.com/office/drawing/2014/main" id="{1BED6F6A-C6FA-4D46-B5AE-1A8AB54FF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1313968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E8FB99-13A2-4F5B-8983-F1BA160D6D45}"/>
              </a:ext>
            </a:extLst>
          </p:cNvPr>
          <p:cNvGrpSpPr/>
          <p:nvPr/>
        </p:nvGrpSpPr>
        <p:grpSpPr>
          <a:xfrm>
            <a:off x="622300" y="3904934"/>
            <a:ext cx="11083926" cy="2343181"/>
            <a:chOff x="1212112" y="1388840"/>
            <a:chExt cx="10675088" cy="23431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E0D046-6CE9-4E5A-A0CE-1622DC04EF88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5EF7D0-A990-429C-801D-AFED36E8530C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텍스트 개체 틀 29">
            <a:extLst>
              <a:ext uri="{FF2B5EF4-FFF2-40B4-BE49-F238E27FC236}">
                <a16:creationId xmlns:a16="http://schemas.microsoft.com/office/drawing/2014/main" id="{82A5EC7F-CE5F-42B8-957F-4CE185A26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887" y="4649956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6" name="텍스트 개체 틀 29">
            <a:extLst>
              <a:ext uri="{FF2B5EF4-FFF2-40B4-BE49-F238E27FC236}">
                <a16:creationId xmlns:a16="http://schemas.microsoft.com/office/drawing/2014/main" id="{7B1B97D2-F8D3-401A-8275-D0EBB6E9C4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550" y="4011957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4F55A5A9-1795-4B79-9E1E-E6DE5D6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279283AE-B3E9-4F64-AE43-1DBF34E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92194A0A-F315-4DA7-A589-FCC381D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C0A59A60-A8D7-43A8-9971-5629D445C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2451"/>
            <a:ext cx="11569700" cy="5723658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CA0A2-0584-49C9-8B38-A8844850C90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F2740A8D-AA36-4572-9C92-9CB9EF1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5C55B8D-EE93-4FBB-8D64-4066180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4D3FEB6B-4839-4345-8944-509074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4AC197-DD4D-4241-8B8A-959EE5D60E8A}"/>
              </a:ext>
            </a:extLst>
          </p:cNvPr>
          <p:cNvGrpSpPr/>
          <p:nvPr/>
        </p:nvGrpSpPr>
        <p:grpSpPr>
          <a:xfrm>
            <a:off x="838201" y="247650"/>
            <a:ext cx="10515600" cy="4684259"/>
            <a:chOff x="867567" y="1535019"/>
            <a:chExt cx="2947543" cy="410831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id="{3FE76CBF-E9D7-44A3-AC8E-3D97429A9EF2}"/>
                </a:ext>
              </a:extLst>
            </p:cNvPr>
            <p:cNvSpPr/>
            <p:nvPr/>
          </p:nvSpPr>
          <p:spPr>
            <a:xfrm>
              <a:off x="867567" y="1535019"/>
              <a:ext cx="2947543" cy="3975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69388E-4FCB-4B9B-B52A-CD91AA23BE97}"/>
                </a:ext>
              </a:extLst>
            </p:cNvPr>
            <p:cNvCxnSpPr/>
            <p:nvPr/>
          </p:nvCxnSpPr>
          <p:spPr>
            <a:xfrm>
              <a:off x="2026378" y="5643334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70606-BB30-4257-BB70-7AA6F6526B4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F159B30-50D8-4E4E-8D5A-39879B1F7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8161" y="5057615"/>
            <a:ext cx="2815676" cy="493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14C009FA-7F36-4891-A7F4-1708B441F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52929"/>
            <a:ext cx="10515600" cy="601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13" name="날짜 개체 틀 4">
            <a:extLst>
              <a:ext uri="{FF2B5EF4-FFF2-40B4-BE49-F238E27FC236}">
                <a16:creationId xmlns:a16="http://schemas.microsoft.com/office/drawing/2014/main" id="{79821B25-D543-4351-96AB-E63C4F0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96E7669A-CCF2-4363-B052-82F9490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8F95F81C-3BF9-44D6-BE18-C29CAF8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5324" y="3061494"/>
            <a:ext cx="4981352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26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A68DE1-2E50-4117-BEE9-0D094E0C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1A8DC-FDAA-477F-898B-07B56175E392}"/>
              </a:ext>
            </a:extLst>
          </p:cNvPr>
          <p:cNvSpPr txBox="1"/>
          <p:nvPr/>
        </p:nvSpPr>
        <p:spPr>
          <a:xfrm>
            <a:off x="7305579" y="2644170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 &amp; A</a:t>
            </a:r>
            <a:endParaRPr lang="ko-KR" altLang="en-US" sz="96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2" r:id="rId3"/>
    <p:sldLayoutId id="2147483652" r:id="rId4"/>
    <p:sldLayoutId id="2147483661" r:id="rId5"/>
    <p:sldLayoutId id="2147483660" r:id="rId6"/>
    <p:sldLayoutId id="2147483657" r:id="rId7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tx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C31919-2CAF-4AD3-8036-5CA77DA4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2" y="1447724"/>
            <a:ext cx="10619429" cy="34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913047"/>
            <a:ext cx="11569700" cy="365126"/>
          </a:xfrm>
        </p:spPr>
        <p:txBody>
          <a:bodyPr/>
          <a:lstStyle/>
          <a:p>
            <a:r>
              <a:rPr lang="en-US" altLang="ko-KR" dirty="0"/>
              <a:t>Google’s Neural Machine Translation (GNMT)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2050" name="Picture 2" descr="figure.1">
            <a:extLst>
              <a:ext uri="{FF2B5EF4-FFF2-40B4-BE49-F238E27FC236}">
                <a16:creationId xmlns:a16="http://schemas.microsoft.com/office/drawing/2014/main" id="{62E2D578-D4FB-405A-AE14-AD733956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76" y="1310726"/>
            <a:ext cx="9631448" cy="49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B4B17-6AD1-4FE1-90EE-F04162798D7A}"/>
              </a:ext>
            </a:extLst>
          </p:cNvPr>
          <p:cNvSpPr txBox="1"/>
          <p:nvPr/>
        </p:nvSpPr>
        <p:spPr>
          <a:xfrm>
            <a:off x="2191492" y="6279135"/>
            <a:ext cx="100005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5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Wu, </a:t>
            </a:r>
            <a:r>
              <a:rPr lang="en-US" altLang="ko-KR" sz="105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Yonghui</a:t>
            </a:r>
            <a:r>
              <a:rPr lang="en-US" altLang="ko-KR" sz="105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et al. "Google's neural machine translation system: Bridging the gap between human and machine translation." </a:t>
            </a:r>
            <a:r>
              <a:rPr lang="en-US" altLang="ko-KR" sz="1050" b="0" i="1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5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preprint arXiv:1609.08144</a:t>
            </a:r>
            <a:r>
              <a:rPr lang="en-US" altLang="ko-KR" sz="105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(2016).</a:t>
            </a:r>
            <a:endParaRPr lang="en-US" altLang="ko-KR" sz="1050" b="1" i="0" dirty="0">
              <a:solidFill>
                <a:srgbClr val="0070C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84663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45451"/>
          </a:xfrm>
        </p:spPr>
        <p:txBody>
          <a:bodyPr/>
          <a:lstStyle/>
          <a:p>
            <a:r>
              <a:rPr lang="en-US" altLang="ko-KR" sz="3200" dirty="0"/>
              <a:t>Add artificial token</a:t>
            </a:r>
            <a:endParaRPr lang="ko-KR" altLang="en-US" sz="32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E3EAB5-4CF3-475E-A5C1-BAB32F46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8" y="2692872"/>
            <a:ext cx="11569699" cy="2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5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1700085"/>
          </a:xfrm>
        </p:spPr>
        <p:txBody>
          <a:bodyPr/>
          <a:lstStyle/>
          <a:p>
            <a:r>
              <a:rPr lang="en-US" altLang="ko-KR" sz="2800" dirty="0"/>
              <a:t>To address the issue of </a:t>
            </a:r>
            <a:r>
              <a:rPr lang="en-US" altLang="ko-KR" sz="2800" dirty="0">
                <a:solidFill>
                  <a:srgbClr val="FF0000"/>
                </a:solidFill>
              </a:rPr>
              <a:t>translation of unknown words </a:t>
            </a:r>
            <a:r>
              <a:rPr lang="en-US" altLang="ko-KR" sz="2800" dirty="0"/>
              <a:t>and </a:t>
            </a:r>
            <a:r>
              <a:rPr lang="en-US" altLang="ko-KR" sz="2800" dirty="0">
                <a:solidFill>
                  <a:srgbClr val="FF0000"/>
                </a:solidFill>
              </a:rPr>
              <a:t>to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limit the vocabulary</a:t>
            </a:r>
            <a:r>
              <a:rPr lang="en-US" altLang="ko-KR" sz="2800" dirty="0"/>
              <a:t> for computational efficiency we use a shared word piece model across all the source and target data used for training, usually with 32000 word pieces.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4098" name="Picture 2" descr="01) 바이트 페어 인코딩(Byte Pair Encoding, BPE) - 딥 러닝을 이용한 자연어 처리 입문">
            <a:extLst>
              <a:ext uri="{FF2B5EF4-FFF2-40B4-BE49-F238E27FC236}">
                <a16:creationId xmlns:a16="http://schemas.microsoft.com/office/drawing/2014/main" id="{A0C5280E-8F54-423A-B79D-0BFBC10C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23" y="2432816"/>
            <a:ext cx="4961066" cy="42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4E3DE-115B-4576-8FA6-EC40D72334C5}"/>
              </a:ext>
            </a:extLst>
          </p:cNvPr>
          <p:cNvSpPr txBox="1"/>
          <p:nvPr/>
        </p:nvSpPr>
        <p:spPr>
          <a:xfrm>
            <a:off x="10741722" y="3429000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51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995362"/>
            <a:ext cx="4888814" cy="5383363"/>
          </a:xfrm>
        </p:spPr>
        <p:txBody>
          <a:bodyPr/>
          <a:lstStyle/>
          <a:p>
            <a:r>
              <a:rPr lang="en-US" altLang="ko-KR" dirty="0"/>
              <a:t>Train</a:t>
            </a:r>
          </a:p>
          <a:p>
            <a:pPr lvl="1"/>
            <a:r>
              <a:rPr lang="en-US" altLang="ko-KR" dirty="0"/>
              <a:t>WMT 14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-&gt; Fr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-&gt; De</a:t>
            </a:r>
          </a:p>
          <a:p>
            <a:endParaRPr lang="en-US" altLang="ko-KR" dirty="0"/>
          </a:p>
          <a:p>
            <a:r>
              <a:rPr lang="en-US" altLang="ko-KR" dirty="0"/>
              <a:t>Train</a:t>
            </a:r>
          </a:p>
          <a:p>
            <a:pPr lvl="1"/>
            <a:r>
              <a:rPr lang="en-US" altLang="ko-KR" dirty="0"/>
              <a:t>Google-internal large-scale production datasets 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&lt;-&gt; Ja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&lt;-&gt; Kr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&lt;-&gt; Es</a:t>
            </a:r>
          </a:p>
          <a:p>
            <a:pPr lvl="1"/>
            <a:r>
              <a:rPr lang="en-US" altLang="ko-KR" dirty="0" err="1"/>
              <a:t>En</a:t>
            </a:r>
            <a:r>
              <a:rPr lang="en-US" altLang="ko-KR" dirty="0"/>
              <a:t> &lt;-&gt; Pt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</a:t>
            </a:r>
          </a:p>
          <a:p>
            <a:pPr lvl="1"/>
            <a:r>
              <a:rPr lang="en-US" altLang="ko-KR" dirty="0"/>
              <a:t>Newstest2014 and newstest2015</a:t>
            </a:r>
          </a:p>
          <a:p>
            <a:pPr lvl="1"/>
            <a:r>
              <a:rPr lang="en-US" altLang="ko-KR" dirty="0"/>
              <a:t>Fr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en-US" altLang="ko-KR" dirty="0"/>
              <a:t>De -&gt; </a:t>
            </a:r>
            <a:r>
              <a:rPr lang="en-US" altLang="ko-KR" dirty="0" err="1"/>
              <a:t>En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770630" cy="768348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Datasets, Training Protocols and Evaluation Metrics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02FA84-D5B9-4E0E-AF62-2064B32F09FC}"/>
              </a:ext>
            </a:extLst>
          </p:cNvPr>
          <p:cNvSpPr txBox="1">
            <a:spLocks/>
          </p:cNvSpPr>
          <p:nvPr/>
        </p:nvSpPr>
        <p:spPr>
          <a:xfrm>
            <a:off x="5869460" y="1100285"/>
            <a:ext cx="6013278" cy="517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7350" indent="-2857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Multilingual models </a:t>
            </a:r>
            <a:r>
              <a:rPr lang="en-US" altLang="ko-KR" dirty="0">
                <a:solidFill>
                  <a:srgbClr val="FF0000"/>
                </a:solidFill>
              </a:rPr>
              <a:t>take a little more time </a:t>
            </a:r>
            <a:r>
              <a:rPr lang="en-US" altLang="ko-KR" dirty="0"/>
              <a:t>to train than single language pair models.</a:t>
            </a:r>
          </a:p>
          <a:p>
            <a:pPr lvl="1"/>
            <a:r>
              <a:rPr lang="en-US" altLang="ko-KR" dirty="0"/>
              <a:t>Larger batch size</a:t>
            </a:r>
          </a:p>
          <a:p>
            <a:pPr lvl="1"/>
            <a:r>
              <a:rPr lang="en-US" altLang="ko-KR" dirty="0"/>
              <a:t>Higher initial learning rate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Evaluate : BLEU score metric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 test the </a:t>
            </a:r>
            <a:r>
              <a:rPr lang="en-US" altLang="ko-KR" dirty="0">
                <a:solidFill>
                  <a:srgbClr val="FF0000"/>
                </a:solidFill>
              </a:rPr>
              <a:t>influence of varying amounts </a:t>
            </a:r>
            <a:r>
              <a:rPr lang="en-US" altLang="ko-KR" dirty="0"/>
              <a:t>of training data per language pair we explore two strategies</a:t>
            </a:r>
          </a:p>
          <a:p>
            <a:pPr lvl="1"/>
            <a:r>
              <a:rPr lang="en-US" altLang="ko-KR" dirty="0"/>
              <a:t>With oversampling vs Without any change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Random sampling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8790FC-540F-4769-AA87-E47B8E1C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30" y="3381670"/>
            <a:ext cx="4974800" cy="6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5308943" cy="5171209"/>
          </a:xfrm>
        </p:spPr>
        <p:txBody>
          <a:bodyPr/>
          <a:lstStyle/>
          <a:p>
            <a:r>
              <a:rPr lang="en-US" altLang="ko-KR" sz="1800" dirty="0"/>
              <a:t>Since there is only a single target language no additional source token is required -- Perform three sets of experiments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First set</a:t>
            </a:r>
          </a:p>
          <a:p>
            <a:pPr lvl="1"/>
            <a:r>
              <a:rPr lang="en-US" altLang="ko-KR" dirty="0"/>
              <a:t>Single : De -&gt; </a:t>
            </a:r>
            <a:r>
              <a:rPr lang="en-US" altLang="ko-KR" dirty="0" err="1"/>
              <a:t>En</a:t>
            </a:r>
            <a:r>
              <a:rPr lang="en-US" altLang="ko-KR" dirty="0"/>
              <a:t>, Fr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en-US" altLang="ko-KR" dirty="0"/>
              <a:t>Multi : De, Fr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en-US" altLang="ko-KR" dirty="0"/>
              <a:t>With oversampling vs Without any change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Second set</a:t>
            </a:r>
          </a:p>
          <a:p>
            <a:pPr lvl="1"/>
            <a:r>
              <a:rPr lang="en-US" altLang="ko-KR" dirty="0"/>
              <a:t>Single : Ja -&gt; </a:t>
            </a:r>
            <a:r>
              <a:rPr lang="en-US" altLang="ko-KR" dirty="0" err="1"/>
              <a:t>En</a:t>
            </a:r>
            <a:r>
              <a:rPr lang="en-US" altLang="ko-KR" dirty="0"/>
              <a:t>, Ko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en-US" altLang="ko-KR" dirty="0"/>
              <a:t>Multi : Ja, Ko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Third set</a:t>
            </a:r>
          </a:p>
          <a:p>
            <a:pPr lvl="1"/>
            <a:r>
              <a:rPr lang="en-US" altLang="ko-KR" dirty="0"/>
              <a:t>Single : Pt -&gt; </a:t>
            </a:r>
            <a:r>
              <a:rPr lang="en-US" altLang="ko-KR" dirty="0" err="1"/>
              <a:t>En</a:t>
            </a:r>
            <a:r>
              <a:rPr lang="en-US" altLang="ko-KR" dirty="0"/>
              <a:t>, Es -&gt;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en-US" altLang="ko-KR" dirty="0"/>
              <a:t>Multi : Pt, Es -&gt; </a:t>
            </a:r>
            <a:r>
              <a:rPr lang="en-US" altLang="ko-KR" dirty="0" err="1"/>
              <a:t>En</a:t>
            </a:r>
            <a:endParaRPr lang="ko-KR" altLang="en-US" sz="18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4EC09-D978-48B8-BBF2-B3DDECC0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2" y="1838341"/>
            <a:ext cx="6369698" cy="37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5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648F651-E966-466F-9034-0E57206E1F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300" y="1817686"/>
            <a:ext cx="6257925" cy="3743325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81133-9450-4ED9-A227-85BD61771C47}"/>
              </a:ext>
            </a:extLst>
          </p:cNvPr>
          <p:cNvSpPr txBox="1"/>
          <p:nvPr/>
        </p:nvSpPr>
        <p:spPr>
          <a:xfrm>
            <a:off x="7163325" y="2525195"/>
            <a:ext cx="4148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smaller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language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pair</a:t>
            </a:r>
            <a:r>
              <a:rPr lang="ko-KR" altLang="en-US" sz="2800" dirty="0"/>
              <a:t> (</a:t>
            </a:r>
            <a:r>
              <a:rPr lang="ko-KR" altLang="en-US" sz="2800" dirty="0" err="1"/>
              <a:t>En→De</a:t>
            </a:r>
            <a:r>
              <a:rPr lang="ko-KR" altLang="en-US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EADC5-B386-47D1-BC88-FAC62C665167}"/>
              </a:ext>
            </a:extLst>
          </p:cNvPr>
          <p:cNvSpPr txBox="1"/>
          <p:nvPr/>
        </p:nvSpPr>
        <p:spPr>
          <a:xfrm>
            <a:off x="7176295" y="4022507"/>
            <a:ext cx="37294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larger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language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pair</a:t>
            </a:r>
            <a:r>
              <a:rPr lang="ko-KR" altLang="en-US" sz="2800" dirty="0"/>
              <a:t> (</a:t>
            </a:r>
            <a:r>
              <a:rPr lang="ko-KR" altLang="en-US" sz="2800" dirty="0" err="1"/>
              <a:t>En→Fr</a:t>
            </a:r>
            <a:r>
              <a:rPr lang="ko-KR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14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7CEA1D7-7056-48BB-922E-4AFC3048A2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79567" y="1104106"/>
            <a:ext cx="5258941" cy="517048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7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0B87309-816E-4E01-BB85-8C693D5DC4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01407" y="1104106"/>
            <a:ext cx="5436493" cy="517048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Large-scale Experiments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4C7D2-9601-4DCD-96D2-1FD1A16DCC89}"/>
              </a:ext>
            </a:extLst>
          </p:cNvPr>
          <p:cNvSpPr txBox="1"/>
          <p:nvPr/>
        </p:nvSpPr>
        <p:spPr>
          <a:xfrm>
            <a:off x="622300" y="2673687"/>
            <a:ext cx="4770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This section shows the result of combining 12 production language pairs having a total of 3B parameters (255M per single model) into a single multilingual model.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255M * 12 = 3B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5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C5682B5-ABE1-4F3D-A082-1A422EF072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62398" y="1008400"/>
            <a:ext cx="6276975" cy="280035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Zero-Shot Translation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B963-DCBE-4AB3-853D-DC6480AF5BD8}"/>
              </a:ext>
            </a:extLst>
          </p:cNvPr>
          <p:cNvSpPr txBox="1"/>
          <p:nvPr/>
        </p:nvSpPr>
        <p:spPr>
          <a:xfrm>
            <a:off x="407774" y="1415424"/>
            <a:ext cx="48932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 most straight-forward approach of translating between languages where no or little parallel data is available is to use explicit bridging.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xx→En</a:t>
            </a:r>
            <a:r>
              <a:rPr lang="en-US" altLang="ko-KR" sz="2000" dirty="0"/>
              <a:t> (bridging)  </a:t>
            </a:r>
            <a:r>
              <a:rPr lang="en-US" altLang="ko-KR" sz="2000" dirty="0" err="1"/>
              <a:t>En→yy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Disadvantages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time doubles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loss of quality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91ADE-93D9-4069-AD86-9F986796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20" y="4510305"/>
            <a:ext cx="523875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0E0AC2-EDC1-474E-B10B-EEC6B7DB633D}"/>
              </a:ext>
            </a:extLst>
          </p:cNvPr>
          <p:cNvSpPr txBox="1"/>
          <p:nvPr/>
        </p:nvSpPr>
        <p:spPr>
          <a:xfrm>
            <a:off x="9951328" y="5616574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 -&gt; </a:t>
            </a:r>
            <a:r>
              <a:rPr lang="en-US" altLang="ko-KR" dirty="0" err="1"/>
              <a:t>En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-&gt; Ja</a:t>
            </a:r>
          </a:p>
          <a:p>
            <a:r>
              <a:rPr lang="en-US" altLang="ko-KR" dirty="0"/>
              <a:t>Es -&gt; Ja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2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87AFF-9A15-45DE-9009-5591203A4C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400" dirty="0"/>
              <a:t>explore two ways of leveraging available parallel data to improve zero-shot translation </a:t>
            </a:r>
            <a:r>
              <a:rPr lang="en-US" altLang="ko-KR" sz="2400" dirty="0">
                <a:solidFill>
                  <a:srgbClr val="FF0000"/>
                </a:solidFill>
              </a:rPr>
              <a:t>quality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Incrementally training the multilingual model on the </a:t>
            </a:r>
            <a:r>
              <a:rPr lang="en-US" altLang="ko-KR" sz="2000" dirty="0">
                <a:solidFill>
                  <a:srgbClr val="FF0000"/>
                </a:solidFill>
              </a:rPr>
              <a:t>additional parallel data </a:t>
            </a:r>
            <a:r>
              <a:rPr lang="en-US" altLang="ko-KR" sz="2000" dirty="0"/>
              <a:t>for the zero-shot directions. </a:t>
            </a:r>
          </a:p>
          <a:p>
            <a:pPr lvl="1"/>
            <a:r>
              <a:rPr lang="en-US" altLang="ko-KR" sz="2000" dirty="0"/>
              <a:t>Training a new multilingual model with </a:t>
            </a:r>
            <a:r>
              <a:rPr lang="en-US" altLang="ko-KR" sz="2000" dirty="0">
                <a:solidFill>
                  <a:srgbClr val="FF0000"/>
                </a:solidFill>
              </a:rPr>
              <a:t>all available parallel data</a:t>
            </a:r>
            <a:r>
              <a:rPr lang="en-US" altLang="ko-KR" sz="2000" dirty="0"/>
              <a:t> mixed equally.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“Zero-Shot” : English &lt;-&gt; {Belarusian(Be), Russian(Ru), Ukrainian(</a:t>
            </a:r>
            <a:r>
              <a:rPr lang="en-US" altLang="ko-KR" dirty="0" err="1"/>
              <a:t>Uk</a:t>
            </a:r>
            <a:r>
              <a:rPr lang="en-US" altLang="ko-KR" dirty="0"/>
              <a:t>)}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“From-Scratch” : “Zero-Shot” + (additional data) Ru &lt;-&gt; {Be, </a:t>
            </a:r>
            <a:r>
              <a:rPr lang="en-US" altLang="ko-KR" dirty="0" err="1"/>
              <a:t>Uk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“Incremental” :  </a:t>
            </a:r>
            <a:r>
              <a:rPr lang="en-US" altLang="ko-KR" dirty="0">
                <a:solidFill>
                  <a:srgbClr val="FF0000"/>
                </a:solidFill>
              </a:rPr>
              <a:t>Take the best checkpoint of the “Zero-Shot” model</a:t>
            </a:r>
            <a:r>
              <a:rPr lang="en-US" altLang="ko-KR" dirty="0"/>
              <a:t>, and run incremental training on a small portion of the data </a:t>
            </a:r>
            <a:r>
              <a:rPr lang="en-US" altLang="ko-KR" dirty="0">
                <a:solidFill>
                  <a:srgbClr val="FF0000"/>
                </a:solidFill>
              </a:rPr>
              <a:t>used to train the “From-Scratch” model </a:t>
            </a:r>
            <a:r>
              <a:rPr lang="en-US" altLang="ko-KR" dirty="0"/>
              <a:t>for a short period of time until convergence. (in this case 3% of “Zero-Shot” model total training time)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Direct Parallel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8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43691-03B1-4998-86BC-E184A87B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AED1BB-07F1-48B1-AE99-C503AD5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F8D64-9EC8-4913-9414-E172EB79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9614350-0F4E-45CD-B9E3-44D784D7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Machine Translation</a:t>
            </a:r>
            <a:endParaRPr lang="ko-KR" altLang="en-US" dirty="0"/>
          </a:p>
        </p:txBody>
      </p:sp>
      <p:pic>
        <p:nvPicPr>
          <p:cNvPr id="1030" name="Picture 6" descr="ROKROKSS">
            <a:extLst>
              <a:ext uri="{FF2B5EF4-FFF2-40B4-BE49-F238E27FC236}">
                <a16:creationId xmlns:a16="http://schemas.microsoft.com/office/drawing/2014/main" id="{C11A7E6C-21E0-4645-9145-F85181B1CFF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72" y="928229"/>
            <a:ext cx="6175608" cy="53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9F9611-6D49-47EC-9899-118335BCF534}"/>
              </a:ext>
            </a:extLst>
          </p:cNvPr>
          <p:cNvSpPr txBox="1"/>
          <p:nvPr/>
        </p:nvSpPr>
        <p:spPr>
          <a:xfrm>
            <a:off x="2377045" y="6369762"/>
            <a:ext cx="98149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Luong, Minh-Thang, </a:t>
            </a:r>
            <a:r>
              <a:rPr lang="en-US" altLang="ko-KR" sz="10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Hieu</a:t>
            </a:r>
            <a:r>
              <a:rPr lang="en-US" altLang="ko-KR" sz="1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Pham, and Christopher D. Manning.  "Effective approaches to attention-based neural machine translation." </a:t>
            </a:r>
            <a:r>
              <a:rPr lang="en-US" altLang="ko-KR" sz="1000" b="0" i="1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preprint arXiv:1508.04025</a:t>
            </a:r>
            <a:r>
              <a:rPr lang="en-US" altLang="ko-KR" sz="1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(2015).</a:t>
            </a:r>
            <a:endParaRPr lang="en-US" altLang="ko-KR" sz="1000" i="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815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CD3A50F-A75F-483A-B7D6-6FA81475CE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01498" y="1342487"/>
            <a:ext cx="7189003" cy="4693723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Direct Parallel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4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87AFF-9A15-45DE-9009-5591203A4C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900"/>
            <a:ext cx="11569700" cy="365126"/>
          </a:xfrm>
        </p:spPr>
        <p:txBody>
          <a:bodyPr/>
          <a:lstStyle/>
          <a:p>
            <a:r>
              <a:rPr lang="en-US" altLang="ko-KR" dirty="0"/>
              <a:t>Evidence for an Interlingua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Analysis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0780C-F4EE-46BF-A1E7-C41A8E93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2" y="1653068"/>
            <a:ext cx="8550876" cy="46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87AFF-9A15-45DE-9009-5591203A4C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86296"/>
            <a:ext cx="11569700" cy="5171209"/>
          </a:xfrm>
        </p:spPr>
        <p:txBody>
          <a:bodyPr/>
          <a:lstStyle/>
          <a:p>
            <a:r>
              <a:rPr lang="en-US" altLang="ko-KR" dirty="0"/>
              <a:t>Partially Separated Representations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Analysis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24290B-0820-4EEE-8C72-9487AF41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790701"/>
            <a:ext cx="9191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DDF463-A72E-4EB0-93FD-AAEF8056DF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82875" y="2299494"/>
            <a:ext cx="7448550" cy="278130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Mixing Languages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53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Mixing Languages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F56ED74-098B-4596-8983-FEBE3FDE0A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46425" y="1286452"/>
            <a:ext cx="5467350" cy="4305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306BFDED-835E-4A35-BCB2-1FD912018B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300" y="5790323"/>
                <a:ext cx="6705600" cy="5039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1550" indent="-2857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4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4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57350" indent="-2857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4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  <m:t>1 – </m:t>
                          </m:r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𝑗𝑎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&gt; + 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𝑘𝑜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306BFDED-835E-4A35-BCB2-1FD91201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5790323"/>
                <a:ext cx="6705600" cy="503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8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BB2CA-8B82-4518-BF6B-0BB5B642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3740B-A226-4952-AB40-3C7AADC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FD8B-D22E-44D8-97DA-9A8BB7E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87AFF-9A15-45DE-9009-5591203A4C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We present a simple solution to multilingual NMT.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We show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We can train multilingual NMT models that can be used to translate between a number of different languages using a single model where all parameters are shared. (</a:t>
            </a:r>
            <a:r>
              <a:rPr lang="en-US" altLang="ko-KR" sz="2000" dirty="0">
                <a:solidFill>
                  <a:srgbClr val="FF0000"/>
                </a:solidFill>
              </a:rPr>
              <a:t>slightly lower translation quality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Zero-shot translation without explicit bridging is possible.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916DA3-D188-4668-85AE-405ECDC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43691-03B1-4998-86BC-E184A87B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AED1BB-07F1-48B1-AE99-C503AD5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F8D64-9EC8-4913-9414-E172EB79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9614350-0F4E-45CD-B9E3-44D784D7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Machine Translation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9040F8-21E0-47F6-B9F9-5B5B4AEA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" y="2541080"/>
            <a:ext cx="12105420" cy="23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14109C-A0E9-4359-95BE-00DF4CEB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9713A-6F75-4B2B-8208-4EB732BD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5E65E7-DAEF-429D-AACB-0A179035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0924D85-DB50-4EC8-AAEF-883E00BA4B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8141"/>
            <a:ext cx="11569700" cy="571796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endParaRPr lang="en-US" altLang="ko-KR" sz="3600" dirty="0">
              <a:latin typeface="+mn-lt"/>
            </a:endParaRPr>
          </a:p>
          <a:p>
            <a:pPr marL="0" indent="0">
              <a:buNone/>
            </a:pPr>
            <a:r>
              <a:rPr lang="en-US" altLang="ko-KR" sz="3200" dirty="0">
                <a:latin typeface="+mn-lt"/>
              </a:rPr>
              <a:t>Our Solution requires </a:t>
            </a:r>
            <a:r>
              <a:rPr lang="en-US" altLang="ko-KR" sz="3200" dirty="0">
                <a:solidFill>
                  <a:srgbClr val="FF0000"/>
                </a:solidFill>
                <a:latin typeface="+mn-lt"/>
              </a:rPr>
              <a:t>no changes to the model architecture from a standard NMT system.</a:t>
            </a:r>
            <a:endParaRPr lang="en-US" altLang="ko-KR" sz="3200" dirty="0">
              <a:latin typeface="+mn-lt"/>
            </a:endParaRPr>
          </a:p>
          <a:p>
            <a:pPr marL="0" indent="0">
              <a:buNone/>
            </a:pPr>
            <a:endParaRPr lang="en-US" altLang="ko-KR" sz="3200" dirty="0">
              <a:latin typeface="+mn-lt"/>
            </a:endParaRPr>
          </a:p>
          <a:p>
            <a:pPr marL="0" indent="0">
              <a:buNone/>
            </a:pPr>
            <a:endParaRPr lang="en-US" altLang="ko-KR" sz="3200" dirty="0">
              <a:latin typeface="+mn-lt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+mn-lt"/>
              </a:rPr>
              <a:t>B</a:t>
            </a:r>
            <a:r>
              <a:rPr lang="en-US" altLang="ko-KR" sz="3200" dirty="0">
                <a:latin typeface="+mn-lt"/>
              </a:rPr>
              <a:t>ut instead introduces an </a:t>
            </a:r>
            <a:r>
              <a:rPr lang="en-US" altLang="ko-KR" sz="3200" dirty="0">
                <a:solidFill>
                  <a:srgbClr val="FF0000"/>
                </a:solidFill>
                <a:latin typeface="+mn-lt"/>
              </a:rPr>
              <a:t>artificial token at the beginning of the input sentence</a:t>
            </a:r>
            <a:r>
              <a:rPr lang="en-US" altLang="ko-KR" sz="3200" dirty="0">
                <a:latin typeface="+mn-lt"/>
              </a:rPr>
              <a:t> to specify the required </a:t>
            </a:r>
            <a:r>
              <a:rPr lang="en-US" altLang="ko-KR" sz="3200" dirty="0">
                <a:solidFill>
                  <a:srgbClr val="FF0000"/>
                </a:solidFill>
                <a:latin typeface="+mn-lt"/>
              </a:rPr>
              <a:t>target language</a:t>
            </a:r>
            <a:r>
              <a:rPr lang="en-US" altLang="ko-KR" sz="3200" dirty="0">
                <a:latin typeface="+mn-lt"/>
              </a:rPr>
              <a:t>.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3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0539C2-DA5F-4262-9238-E68DA3C8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BA4FC-5B18-4619-9647-BB6F5BAA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DD203-CF69-4D02-9535-45662CAA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4041F1-8074-4714-BD9B-22EC7374AD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400" dirty="0"/>
              <a:t>Using a </a:t>
            </a:r>
            <a:r>
              <a:rPr lang="en-US" altLang="ko-KR" sz="2400" dirty="0">
                <a:solidFill>
                  <a:srgbClr val="FF0000"/>
                </a:solidFill>
              </a:rPr>
              <a:t>shared </a:t>
            </a:r>
            <a:r>
              <a:rPr lang="en-US" altLang="ko-KR" sz="2400" dirty="0" err="1">
                <a:solidFill>
                  <a:srgbClr val="FF0000"/>
                </a:solidFill>
              </a:rPr>
              <a:t>wordpiece</a:t>
            </a:r>
            <a:r>
              <a:rPr lang="en-US" altLang="ko-KR" sz="2400" dirty="0">
                <a:solidFill>
                  <a:srgbClr val="FF0000"/>
                </a:solidFill>
              </a:rPr>
              <a:t> vocabulary</a:t>
            </a:r>
            <a:r>
              <a:rPr lang="en-US" altLang="ko-KR" sz="2400" dirty="0"/>
              <a:t>, our approach enables multilingual NMT systems using a single model.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English -&gt; French : </a:t>
            </a:r>
            <a:r>
              <a:rPr lang="en-US" altLang="ko-KR" sz="2400"/>
              <a:t>comparable performance</a:t>
            </a:r>
          </a:p>
          <a:p>
            <a:endParaRPr lang="en-US" altLang="ko-KR" sz="2400" dirty="0"/>
          </a:p>
          <a:p>
            <a:r>
              <a:rPr lang="en-US" altLang="ko-KR" sz="2400" dirty="0"/>
              <a:t>English -&gt; German </a:t>
            </a:r>
            <a:r>
              <a:rPr lang="en-US" altLang="ko-KR" sz="2400"/>
              <a:t>: state-of-the-art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French -&gt; English </a:t>
            </a:r>
            <a:r>
              <a:rPr lang="en-US" altLang="ko-KR" sz="2400"/>
              <a:t>: state-of-the-art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German -&gt; English : state-of-the-art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76ECB2F-7A4E-4409-A6F1-E9B57F20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73C9C9-F93E-4962-9461-840D561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7039F-3ED5-43AB-93A0-2223348C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33457-7FA3-48C3-A656-3529A40C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B9F4B3-716B-465C-9B6A-57AF5E63A3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4400" dirty="0"/>
              <a:t>Simplicity</a:t>
            </a:r>
          </a:p>
          <a:p>
            <a:endParaRPr lang="en-US" altLang="ko-KR" sz="4400" dirty="0"/>
          </a:p>
          <a:p>
            <a:r>
              <a:rPr lang="en-US" altLang="ko-KR" sz="4400" dirty="0"/>
              <a:t>Low-resource language improvements</a:t>
            </a:r>
          </a:p>
          <a:p>
            <a:endParaRPr lang="en-US" altLang="ko-KR" sz="4400" dirty="0"/>
          </a:p>
          <a:p>
            <a:r>
              <a:rPr lang="en-US" altLang="ko-KR" sz="4400" dirty="0"/>
              <a:t>Zero-shot translation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F9C22E5-FF63-4147-AB0E-CD71E93B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Several attractive benefits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86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188C166-F9E8-4E2E-9B6F-97DB732C8A6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2300" y="1104899"/>
                <a:ext cx="11569700" cy="5432467"/>
              </a:xfrm>
            </p:spPr>
            <p:txBody>
              <a:bodyPr/>
              <a:lstStyle/>
              <a:p>
                <a:r>
                  <a:rPr lang="en-US" altLang="ko-KR" sz="2400" dirty="0"/>
                  <a:t> No changes are made to the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architecture of the model</a:t>
                </a:r>
                <a:r>
                  <a:rPr lang="en-US" altLang="ko-KR" sz="2400" dirty="0"/>
                  <a:t>.</a:t>
                </a:r>
              </a:p>
              <a:p>
                <a:pPr lvl="1"/>
                <a:r>
                  <a:rPr lang="en-US" altLang="ko-KR" sz="2400" dirty="0"/>
                  <a:t> New data is simply added</a:t>
                </a:r>
              </a:p>
              <a:p>
                <a:pPr marL="342900" lvl="1" indent="0">
                  <a:buNone/>
                </a:pPr>
                <a:endParaRPr lang="en-US" altLang="ko-KR" sz="2400" dirty="0"/>
              </a:p>
              <a:p>
                <a:pPr marL="342900" lvl="1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/>
                  <a:t>No changes are made to the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training procedure</a:t>
                </a:r>
                <a:r>
                  <a:rPr lang="en-US" altLang="ko-KR" sz="2400" dirty="0"/>
                  <a:t>.</a:t>
                </a:r>
              </a:p>
              <a:p>
                <a:pPr lvl="1"/>
                <a:r>
                  <a:rPr lang="en-US" altLang="ko-KR" sz="2400" dirty="0"/>
                  <a:t> The mini-batches is sampling from the mixed-language just like a single-language case.</a:t>
                </a:r>
              </a:p>
              <a:p>
                <a:pPr lvl="1"/>
                <a:endParaRPr lang="en-US" altLang="ko-KR" sz="2400" dirty="0"/>
              </a:p>
              <a:p>
                <a:pPr marL="342900" lvl="1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/>
                  <a:t>No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a-prior decisions about how to allocate parameters for different languages are made,</a:t>
                </a:r>
                <a:r>
                  <a:rPr lang="en-US" altLang="ko-KR" sz="2400" dirty="0"/>
                  <a:t> the system adapts automatically to use the total number of parameters efficiently to minimize the global loss.</a:t>
                </a:r>
              </a:p>
              <a:p>
                <a:pPr lvl="1"/>
                <a:r>
                  <a:rPr lang="en-US" altLang="ko-KR" sz="2400" dirty="0"/>
                  <a:t> if single-language model...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100 languages -&gt; required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p>
                        <m: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 models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188C166-F9E8-4E2E-9B6F-97DB732C8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2300" y="1104899"/>
                <a:ext cx="11569700" cy="5432467"/>
              </a:xfrm>
              <a:blipFill>
                <a:blip r:embed="rId2"/>
                <a:stretch>
                  <a:fillRect l="-685" t="-1459" r="-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sz="2400" dirty="0"/>
          </a:p>
          <a:p>
            <a:r>
              <a:rPr lang="en-US" altLang="ko-KR" sz="2400" dirty="0"/>
              <a:t>All parameters are </a:t>
            </a:r>
            <a:r>
              <a:rPr lang="en-US" altLang="ko-KR" sz="2400" dirty="0">
                <a:solidFill>
                  <a:srgbClr val="FF0000"/>
                </a:solidFill>
              </a:rPr>
              <a:t>implicitly shared </a:t>
            </a:r>
            <a:r>
              <a:rPr lang="en-US" altLang="ko-KR" sz="2400" dirty="0"/>
              <a:t>by all the language pairs being modeled.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This forces the model to </a:t>
            </a:r>
            <a:r>
              <a:rPr lang="en-US" altLang="ko-KR" sz="2400" dirty="0">
                <a:solidFill>
                  <a:srgbClr val="FF0000"/>
                </a:solidFill>
              </a:rPr>
              <a:t>generalize across language boundaries</a:t>
            </a:r>
            <a:r>
              <a:rPr lang="en-US" altLang="ko-KR" sz="2400" dirty="0"/>
              <a:t> during training.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400" dirty="0"/>
              <a:t>It is observed that when </a:t>
            </a:r>
            <a:r>
              <a:rPr lang="en-US" altLang="ko-KR" sz="2400" dirty="0">
                <a:solidFill>
                  <a:srgbClr val="FF0000"/>
                </a:solidFill>
              </a:rPr>
              <a:t>language pairs with little available data and language pairs with abundant data are mixed</a:t>
            </a:r>
            <a:r>
              <a:rPr lang="en-US" altLang="ko-KR" sz="2400" dirty="0"/>
              <a:t> into a single model, translation quality on the low resource language pair is </a:t>
            </a:r>
            <a:r>
              <a:rPr lang="en-US" altLang="ko-KR" sz="2400" dirty="0">
                <a:solidFill>
                  <a:srgbClr val="FF0000"/>
                </a:solidFill>
              </a:rPr>
              <a:t>significantly improved.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Low-resource language improvements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8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92CD1-E5A2-4C45-B430-95D4CC0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D704C-501E-4D87-8E9A-41BE92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A87AD-CCBB-41BC-BCD8-55D3F0EB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88C166-F9E8-4E2E-9B6F-97DB732C8A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3200" dirty="0"/>
              <a:t>A surprising benefit of modeling several language pairs in a single model is that the model can learn to translate between language pairs it has </a:t>
            </a:r>
            <a:r>
              <a:rPr lang="en-US" altLang="ko-KR" sz="3200" dirty="0">
                <a:solidFill>
                  <a:srgbClr val="FF0000"/>
                </a:solidFill>
              </a:rPr>
              <a:t>never seen</a:t>
            </a:r>
            <a:r>
              <a:rPr lang="en-US" altLang="ko-KR" sz="3200" dirty="0"/>
              <a:t> in this combination during training.</a:t>
            </a:r>
          </a:p>
          <a:p>
            <a:endParaRPr lang="en-US" altLang="ko-KR" sz="3200" dirty="0"/>
          </a:p>
          <a:p>
            <a:r>
              <a:rPr lang="en-US" altLang="ko-KR" sz="3200" dirty="0"/>
              <a:t>Main Contribution : </a:t>
            </a:r>
            <a:r>
              <a:rPr lang="en-US" altLang="ko-KR" sz="3200" dirty="0">
                <a:solidFill>
                  <a:srgbClr val="FF0000"/>
                </a:solidFill>
              </a:rPr>
              <a:t>Zero shot</a:t>
            </a:r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rgbClr val="0070C0"/>
                </a:solidFill>
              </a:rPr>
              <a:t>Zero resource</a:t>
            </a:r>
            <a:r>
              <a:rPr lang="en-US" altLang="ko-KR" sz="3200" dirty="0"/>
              <a:t> is the additional fine-tuning step which is required in the latter approach. </a:t>
            </a:r>
            <a:endParaRPr lang="ko-KR" altLang="en-US" sz="32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856BCA1-8D95-4E92-8B56-956CBCC9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Zero-shot translation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72B9-1BB5-4667-8E59-742875191AC7}"/>
              </a:ext>
            </a:extLst>
          </p:cNvPr>
          <p:cNvSpPr txBox="1"/>
          <p:nvPr/>
        </p:nvSpPr>
        <p:spPr>
          <a:xfrm>
            <a:off x="3901044" y="6338983"/>
            <a:ext cx="8290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Firat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Orhan, et al. "Zero-resource translation with multi-lingual neural machine translation." </a:t>
            </a:r>
            <a:r>
              <a:rPr lang="en-US" altLang="ko-KR" sz="1100" b="0" i="1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preprint arXiv:1606.04164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(2016).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072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_Theme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_ac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_Theme" id="{36FAEC29-8FAE-472D-B660-020E82340A40}" vid="{B9C8B549-8018-44FE-BE57-DFF00026FE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Black_Theme</Template>
  <TotalTime>1655</TotalTime>
  <Words>1053</Words>
  <Application>Microsoft Office PowerPoint</Application>
  <PresentationFormat>와이드스크린</PresentationFormat>
  <Paragraphs>234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Lucida Grande</vt:lpstr>
      <vt:lpstr>나눔고딕코딩</vt:lpstr>
      <vt:lpstr>나눔스퀘어_ac Bold</vt:lpstr>
      <vt:lpstr>나눔스퀘어_ac ExtraBold</vt:lpstr>
      <vt:lpstr>Arial</vt:lpstr>
      <vt:lpstr>Cambria Math</vt:lpstr>
      <vt:lpstr>Wingdings</vt:lpstr>
      <vt:lpstr>Black_Theme</vt:lpstr>
      <vt:lpstr>PowerPoint 프레젠테이션</vt:lpstr>
      <vt:lpstr>Neural Machine Translation</vt:lpstr>
      <vt:lpstr>Neural Machine Translation</vt:lpstr>
      <vt:lpstr>PowerPoint 프레젠테이션</vt:lpstr>
      <vt:lpstr>Abstract</vt:lpstr>
      <vt:lpstr>Several attractive benefits</vt:lpstr>
      <vt:lpstr>Simplicity</vt:lpstr>
      <vt:lpstr>Low-resource language improvements</vt:lpstr>
      <vt:lpstr>Zero-shot translation</vt:lpstr>
      <vt:lpstr>System Architecture</vt:lpstr>
      <vt:lpstr>System Architecture</vt:lpstr>
      <vt:lpstr>System Architecture</vt:lpstr>
      <vt:lpstr>Datasets, Training Protocols and Evaluation Metrics</vt:lpstr>
      <vt:lpstr>Many to One</vt:lpstr>
      <vt:lpstr>One to Many</vt:lpstr>
      <vt:lpstr>Many to Many</vt:lpstr>
      <vt:lpstr>Large-scale Experiments</vt:lpstr>
      <vt:lpstr>Zero-Shot Translation</vt:lpstr>
      <vt:lpstr>Effect of Direct Parallel Data</vt:lpstr>
      <vt:lpstr>Effect of Direct Parallel Data</vt:lpstr>
      <vt:lpstr>Visual Analysis</vt:lpstr>
      <vt:lpstr>Visual Analysis</vt:lpstr>
      <vt:lpstr>Mixing Languages</vt:lpstr>
      <vt:lpstr>Mixing Languages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68</cp:revision>
  <dcterms:created xsi:type="dcterms:W3CDTF">2021-04-30T09:30:12Z</dcterms:created>
  <dcterms:modified xsi:type="dcterms:W3CDTF">2021-05-03T05:05:58Z</dcterms:modified>
</cp:coreProperties>
</file>