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6" r:id="rId5"/>
    <p:sldId id="261" r:id="rId6"/>
    <p:sldId id="263" r:id="rId7"/>
    <p:sldId id="265" r:id="rId8"/>
    <p:sldId id="264" r:id="rId9"/>
    <p:sldId id="267" r:id="rId10"/>
    <p:sldId id="269" r:id="rId11"/>
    <p:sldId id="268" r:id="rId12"/>
    <p:sldId id="271" r:id="rId13"/>
    <p:sldId id="272" r:id="rId14"/>
    <p:sldId id="275" r:id="rId15"/>
    <p:sldId id="270" r:id="rId16"/>
    <p:sldId id="276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45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1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68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5B248-67B6-474D-97BE-034FD3E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C9FC7DC-FF89-4AA7-B1C3-191734FDF391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152B-CDD0-4764-A953-AB2712AF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9B43-2263-4FE3-82A8-5DDC4A6E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70B229-EA5B-4053-AF7B-D4B2FD07CF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54B249-4E78-4920-A692-031041F931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5171209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4DF9C29-1BA5-4239-A013-10760B8B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859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D3FC029-E4E5-4AE7-A42B-A874937D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AEF9DF-E1D2-4801-875C-82BF66C57CB8}"/>
              </a:ext>
            </a:extLst>
          </p:cNvPr>
          <p:cNvGrpSpPr/>
          <p:nvPr/>
        </p:nvGrpSpPr>
        <p:grpSpPr>
          <a:xfrm>
            <a:off x="622300" y="1206945"/>
            <a:ext cx="11083926" cy="2343181"/>
            <a:chOff x="1212112" y="1388840"/>
            <a:chExt cx="10675088" cy="23431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F114D93-59C7-451B-A1D3-6920CDC40309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963C9A-8129-4440-B158-55D11F913FBD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E9B6CE-6B83-470C-A532-10D16CF3161A}"/>
              </a:ext>
            </a:extLst>
          </p:cNvPr>
          <p:cNvSpPr txBox="1"/>
          <p:nvPr/>
        </p:nvSpPr>
        <p:spPr>
          <a:xfrm>
            <a:off x="622300" y="4594193"/>
            <a:ext cx="11083926" cy="162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D279936D-9F04-44B1-B3A6-113AB92C96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887" y="1951967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1" name="텍스트 개체 틀 29">
            <a:extLst>
              <a:ext uri="{FF2B5EF4-FFF2-40B4-BE49-F238E27FC236}">
                <a16:creationId xmlns:a16="http://schemas.microsoft.com/office/drawing/2014/main" id="{1BED6F6A-C6FA-4D46-B5AE-1A8AB54FF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1313968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E8FB99-13A2-4F5B-8983-F1BA160D6D45}"/>
              </a:ext>
            </a:extLst>
          </p:cNvPr>
          <p:cNvGrpSpPr/>
          <p:nvPr/>
        </p:nvGrpSpPr>
        <p:grpSpPr>
          <a:xfrm>
            <a:off x="622300" y="3904934"/>
            <a:ext cx="11083926" cy="2343181"/>
            <a:chOff x="1212112" y="1388840"/>
            <a:chExt cx="10675088" cy="234318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CE0D046-6CE9-4E5A-A0CE-1622DC04EF88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5EF7D0-A990-429C-801D-AFED36E8530C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텍스트 개체 틀 29">
            <a:extLst>
              <a:ext uri="{FF2B5EF4-FFF2-40B4-BE49-F238E27FC236}">
                <a16:creationId xmlns:a16="http://schemas.microsoft.com/office/drawing/2014/main" id="{82A5EC7F-CE5F-42B8-957F-4CE185A26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8887" y="4649956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6" name="텍스트 개체 틀 29">
            <a:extLst>
              <a:ext uri="{FF2B5EF4-FFF2-40B4-BE49-F238E27FC236}">
                <a16:creationId xmlns:a16="http://schemas.microsoft.com/office/drawing/2014/main" id="{7B1B97D2-F8D3-401A-8275-D0EBB6E9C4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550" y="4011957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9" name="날짜 개체 틀 4">
            <a:extLst>
              <a:ext uri="{FF2B5EF4-FFF2-40B4-BE49-F238E27FC236}">
                <a16:creationId xmlns:a16="http://schemas.microsoft.com/office/drawing/2014/main" id="{4F55A5A9-1795-4B79-9E1E-E6DE5D65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C9FC7DC-FF89-4AA7-B1C3-191734FDF391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23" name="바닥글 개체 틀 5">
            <a:extLst>
              <a:ext uri="{FF2B5EF4-FFF2-40B4-BE49-F238E27FC236}">
                <a16:creationId xmlns:a16="http://schemas.microsoft.com/office/drawing/2014/main" id="{279283AE-B3E9-4F64-AE43-1DBF34ED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슬라이드 번호 개체 틀 6">
            <a:extLst>
              <a:ext uri="{FF2B5EF4-FFF2-40B4-BE49-F238E27FC236}">
                <a16:creationId xmlns:a16="http://schemas.microsoft.com/office/drawing/2014/main" id="{92194A0A-F315-4DA7-A589-FCC381DB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70B229-EA5B-4053-AF7B-D4B2FD07C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0">
            <a:extLst>
              <a:ext uri="{FF2B5EF4-FFF2-40B4-BE49-F238E27FC236}">
                <a16:creationId xmlns:a16="http://schemas.microsoft.com/office/drawing/2014/main" id="{C0A59A60-A8D7-43A8-9971-5629D445C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552451"/>
            <a:ext cx="11569700" cy="5723658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1CA0A2-0584-49C9-8B38-A8844850C90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F2740A8D-AA36-4572-9C92-9CB9EF1F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C9FC7DC-FF89-4AA7-B1C3-191734FDF391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55C55B8D-EE93-4FBB-8D64-4066180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4D3FEB6B-4839-4345-8944-509074B7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70B229-EA5B-4053-AF7B-D4B2FD07C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3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4AC197-DD4D-4241-8B8A-959EE5D60E8A}"/>
              </a:ext>
            </a:extLst>
          </p:cNvPr>
          <p:cNvGrpSpPr/>
          <p:nvPr/>
        </p:nvGrpSpPr>
        <p:grpSpPr>
          <a:xfrm>
            <a:off x="838201" y="247650"/>
            <a:ext cx="10515600" cy="4684259"/>
            <a:chOff x="867567" y="1535019"/>
            <a:chExt cx="2947543" cy="4108315"/>
          </a:xfrm>
        </p:grpSpPr>
        <p:sp>
          <p:nvSpPr>
            <p:cNvPr id="12" name="正方形/長方形 13">
              <a:extLst>
                <a:ext uri="{FF2B5EF4-FFF2-40B4-BE49-F238E27FC236}">
                  <a16:creationId xmlns:a16="http://schemas.microsoft.com/office/drawing/2014/main" id="{3FE76CBF-E9D7-44A3-AC8E-3D97429A9EF2}"/>
                </a:ext>
              </a:extLst>
            </p:cNvPr>
            <p:cNvSpPr/>
            <p:nvPr/>
          </p:nvSpPr>
          <p:spPr>
            <a:xfrm>
              <a:off x="867567" y="1535019"/>
              <a:ext cx="2947543" cy="39758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869388E-4FCB-4B9B-B52A-CD91AA23BE97}"/>
                </a:ext>
              </a:extLst>
            </p:cNvPr>
            <p:cNvCxnSpPr/>
            <p:nvPr/>
          </p:nvCxnSpPr>
          <p:spPr>
            <a:xfrm>
              <a:off x="2026378" y="5643334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C70606-BB30-4257-BB70-7AA6F6526B4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8F159B30-50D8-4E4E-8D5A-39879B1F7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8161" y="5057615"/>
            <a:ext cx="2815676" cy="4937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소제목을 입력하세요</a:t>
            </a:r>
          </a:p>
        </p:txBody>
      </p:sp>
      <p:sp>
        <p:nvSpPr>
          <p:cNvPr id="26" name="텍스트 개체 틀 24">
            <a:extLst>
              <a:ext uri="{FF2B5EF4-FFF2-40B4-BE49-F238E27FC236}">
                <a16:creationId xmlns:a16="http://schemas.microsoft.com/office/drawing/2014/main" id="{14C009FA-7F36-4891-A7F4-1708B441F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652929"/>
            <a:ext cx="10515600" cy="6018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  <p:sp>
        <p:nvSpPr>
          <p:cNvPr id="13" name="날짜 개체 틀 4">
            <a:extLst>
              <a:ext uri="{FF2B5EF4-FFF2-40B4-BE49-F238E27FC236}">
                <a16:creationId xmlns:a16="http://schemas.microsoft.com/office/drawing/2014/main" id="{79821B25-D543-4351-96AB-E63C4F07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C9FC7DC-FF89-4AA7-B1C3-191734FDF391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96E7669A-CCF2-4363-B052-82F94903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8F95F81C-3BF9-44D6-BE18-C29CAF88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70B229-EA5B-4053-AF7B-D4B2FD07C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9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F499D4B-7BF3-4626-95AF-F4EAD7414647}"/>
              </a:ext>
            </a:extLst>
          </p:cNvPr>
          <p:cNvGrpSpPr/>
          <p:nvPr/>
        </p:nvGrpSpPr>
        <p:grpSpPr>
          <a:xfrm>
            <a:off x="317729" y="1079058"/>
            <a:ext cx="11547016" cy="3770263"/>
            <a:chOff x="-77121" y="1282258"/>
            <a:chExt cx="11547016" cy="37702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7534F6-47D7-4A04-9FE5-5B416BBFD5BA}"/>
                </a:ext>
              </a:extLst>
            </p:cNvPr>
            <p:cNvSpPr txBox="1"/>
            <p:nvPr/>
          </p:nvSpPr>
          <p:spPr>
            <a:xfrm>
              <a:off x="-77121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A741C9-4074-4096-B254-C8485A1EE48B}"/>
                </a:ext>
              </a:extLst>
            </p:cNvPr>
            <p:cNvSpPr txBox="1"/>
            <p:nvPr/>
          </p:nvSpPr>
          <p:spPr>
            <a:xfrm>
              <a:off x="10434034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날짜 개체 틀 4">
            <a:extLst>
              <a:ext uri="{FF2B5EF4-FFF2-40B4-BE49-F238E27FC236}">
                <a16:creationId xmlns:a16="http://schemas.microsoft.com/office/drawing/2014/main" id="{51704F55-C0F5-4C1D-987A-ADC009F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743200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C9FC7DC-FF89-4AA7-B1C3-191734FDF391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A184CE8A-71F7-4553-956A-5281DB5A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6">
            <a:extLst>
              <a:ext uri="{FF2B5EF4-FFF2-40B4-BE49-F238E27FC236}">
                <a16:creationId xmlns:a16="http://schemas.microsoft.com/office/drawing/2014/main" id="{9DA8099C-EFB6-4A06-81B7-8412A414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70B229-EA5B-4053-AF7B-D4B2FD07CF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텍스트 개체 틀 29">
            <a:extLst>
              <a:ext uri="{FF2B5EF4-FFF2-40B4-BE49-F238E27FC236}">
                <a16:creationId xmlns:a16="http://schemas.microsoft.com/office/drawing/2014/main" id="{484280A7-F272-4A3B-882D-138D0B17F7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5324" y="3061494"/>
            <a:ext cx="4981352" cy="735012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82787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A68DE1-2E50-4117-BEE9-0D094E0CC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1A8DC-FDAA-477F-898B-07B56175E392}"/>
              </a:ext>
            </a:extLst>
          </p:cNvPr>
          <p:cNvSpPr txBox="1"/>
          <p:nvPr/>
        </p:nvSpPr>
        <p:spPr>
          <a:xfrm>
            <a:off x="7305579" y="2644170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 &amp; A</a:t>
            </a:r>
            <a:endParaRPr lang="ko-KR" altLang="en-US" sz="96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19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C7DC-FF89-4AA7-B1C3-191734FDF391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B229-EA5B-4053-AF7B-D4B2FD07C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tx1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>
            <a:lumMod val="50000"/>
          </a:schemeClr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>
            <a:lumMod val="75000"/>
          </a:schemeClr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indent="-2857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E6499-B528-41DC-8CE5-D7900348F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45EB20-C457-42F8-90EC-C357D8F04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C6692-256C-4B60-927C-D427742F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198"/>
            <a:ext cx="12192000" cy="33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5EDA2F-D1DE-45BD-9D50-8172AE8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Sparsemax</a:t>
            </a:r>
            <a:endParaRPr lang="ko-KR" altLang="en-US"/>
          </a:p>
        </p:txBody>
      </p:sp>
      <p:pic>
        <p:nvPicPr>
          <p:cNvPr id="2050" name="Picture 2" descr="What is Sparsemax?. A useful variation of softmax | by Michael Larionov,  PhD | Towards Data Science">
            <a:extLst>
              <a:ext uri="{FF2B5EF4-FFF2-40B4-BE49-F238E27FC236}">
                <a16:creationId xmlns:a16="http://schemas.microsoft.com/office/drawing/2014/main" id="{BD1FA243-F60C-41EB-8A17-D21D9E6F48D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59" y="2617245"/>
            <a:ext cx="4964766" cy="3862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1E276E5-BB3F-46AB-B4D7-035FA6C1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19948"/>
            <a:ext cx="5410200" cy="2264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999BE51-AF66-4684-BF17-A258C3219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17245"/>
            <a:ext cx="5410200" cy="108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83373-A432-49F8-98A0-DCEDEEF3052D}"/>
              </a:ext>
            </a:extLst>
          </p:cNvPr>
          <p:cNvSpPr txBox="1"/>
          <p:nvPr/>
        </p:nvSpPr>
        <p:spPr>
          <a:xfrm>
            <a:off x="622300" y="959130"/>
            <a:ext cx="11569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The idea is to set the </a:t>
            </a:r>
            <a:r>
              <a:rPr lang="ko-KR" altLang="en-US">
                <a:solidFill>
                  <a:srgbClr val="0070C0"/>
                </a:solidFill>
              </a:rPr>
              <a:t>probabilities of the smallest values of z to zero </a:t>
            </a:r>
            <a:r>
              <a:rPr lang="ko-KR" altLang="en-US"/>
              <a:t>and </a:t>
            </a:r>
            <a:r>
              <a:rPr lang="ko-KR" altLang="en-US">
                <a:solidFill>
                  <a:srgbClr val="0070C0"/>
                </a:solidFill>
              </a:rPr>
              <a:t>keep only probabilities of the highest values of z</a:t>
            </a:r>
            <a:r>
              <a:rPr lang="ko-KR" altLang="en-US"/>
              <a:t>, but </a:t>
            </a:r>
            <a:r>
              <a:rPr lang="ko-KR" altLang="en-US">
                <a:solidFill>
                  <a:srgbClr val="0070C0"/>
                </a:solidFill>
              </a:rPr>
              <a:t>still keep </a:t>
            </a:r>
            <a:r>
              <a:rPr lang="ko-KR" altLang="en-US"/>
              <a:t>the function differentiable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to ensure successful application of </a:t>
            </a:r>
            <a:r>
              <a:rPr lang="ko-KR" altLang="en-US">
                <a:solidFill>
                  <a:srgbClr val="0070C0"/>
                </a:solidFill>
              </a:rPr>
              <a:t>backpropagation</a:t>
            </a:r>
            <a:r>
              <a:rPr lang="ko-KR" altLang="en-US"/>
              <a:t> algorithm.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0BFF8-02CE-4786-AA39-A97B13C077DF}"/>
              </a:ext>
            </a:extLst>
          </p:cNvPr>
          <p:cNvSpPr txBox="1"/>
          <p:nvPr/>
        </p:nvSpPr>
        <p:spPr>
          <a:xfrm>
            <a:off x="7026716" y="6596390"/>
            <a:ext cx="5165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출처 </a:t>
            </a:r>
            <a:r>
              <a:rPr lang="en-US" altLang="ko-KR" sz="1100">
                <a:solidFill>
                  <a:srgbClr val="0070C0"/>
                </a:solidFill>
              </a:rPr>
              <a:t>: </a:t>
            </a:r>
            <a:r>
              <a:rPr lang="ko-KR" altLang="en-US" sz="1100">
                <a:solidFill>
                  <a:srgbClr val="0070C0"/>
                </a:solidFill>
              </a:rPr>
              <a:t>https://towardsdatascience.com/what-is-sparsemax-f84c136624e4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F6AA2-14BE-4375-B35D-3900FA2926D7}"/>
                  </a:ext>
                </a:extLst>
              </p:cNvPr>
              <p:cNvSpPr txBox="1"/>
              <p:nvPr/>
            </p:nvSpPr>
            <p:spPr>
              <a:xfrm>
                <a:off x="1351564" y="1951637"/>
                <a:ext cx="6102990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𝑠𝑝𝑎𝑟𝑠𝑒𝑚𝑎𝑥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0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F6AA2-14BE-4375-B35D-3900FA292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64" y="1951637"/>
                <a:ext cx="6102990" cy="439736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6CB720-DA6C-48EB-B839-1C0E966668C1}"/>
                  </a:ext>
                </a:extLst>
              </p:cNvPr>
              <p:cNvSpPr txBox="1"/>
              <p:nvPr/>
            </p:nvSpPr>
            <p:spPr>
              <a:xfrm>
                <a:off x="7514214" y="1963628"/>
                <a:ext cx="2527407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>
                    <a:solidFill>
                      <a:srgbClr val="C00000"/>
                    </a:solidFill>
                  </a:rPr>
                  <a:t>Note,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ko-KR" alt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6CB720-DA6C-48EB-B839-1C0E96666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214" y="1963628"/>
                <a:ext cx="2527407" cy="415755"/>
              </a:xfrm>
              <a:prstGeom prst="rect">
                <a:avLst/>
              </a:prstGeom>
              <a:blipFill>
                <a:blip r:embed="rId6"/>
                <a:stretch>
                  <a:fillRect l="-2174" t="-102941" b="-15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12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5C7BBE1-A429-408F-96E4-93F85CFA92B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sz="1800"/>
                  <a:t>We pass the same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1800"/>
                  <a:t>-dimensional features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ko-KR" altLang="en-US" sz="1800"/>
                  <a:t> </a:t>
                </a:r>
                <a:r>
                  <a:rPr lang="en-US" altLang="ko-KR" sz="1800"/>
                  <a:t>to each decision step, where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1800"/>
                  <a:t> </a:t>
                </a:r>
                <a:r>
                  <a:rPr lang="en-US" altLang="ko-KR" sz="1800"/>
                  <a:t>is the batch size.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ko-KR" altLang="en-US" sz="1800"/>
                  <a:t> </a:t>
                </a:r>
                <a:r>
                  <a:rPr lang="en-US" altLang="ko-KR" sz="1800"/>
                  <a:t>for </a:t>
                </a:r>
                <a:r>
                  <a:rPr lang="en-US" altLang="ko-KR" sz="1800">
                    <a:solidFill>
                      <a:srgbClr val="C00000"/>
                    </a:solidFill>
                  </a:rPr>
                  <a:t>soft selection </a:t>
                </a:r>
                <a:r>
                  <a:rPr lang="en-US" altLang="ko-KR" sz="1800"/>
                  <a:t>of the salient features. (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ko-KR" sz="18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8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sz="1800"/>
                  <a:t>)</a:t>
                </a:r>
              </a:p>
              <a:p>
                <a:endParaRPr lang="en-US" altLang="ko-KR" sz="1800" b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sz="1800"/>
                  <a:t> is the prior scale term, denoting how much a particular feature has been used previously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/>
              </a:p>
              <a:p>
                <a:endParaRPr lang="en-US" altLang="ko-KR" sz="180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800"/>
                  <a:t> </a:t>
                </a:r>
                <a:r>
                  <a:rPr lang="en-US" altLang="ko-KR" sz="1800"/>
                  <a:t>: relaxation parameter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25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625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25"/>
                  <a:t>, feature is enforced to be </a:t>
                </a:r>
                <a:r>
                  <a:rPr lang="en-US" altLang="ko-KR" sz="1625">
                    <a:solidFill>
                      <a:srgbClr val="C00000"/>
                    </a:solidFill>
                  </a:rPr>
                  <a:t>used only at one decision step </a:t>
                </a:r>
                <a:r>
                  <a:rPr lang="en-US" altLang="ko-KR" sz="1625"/>
                  <a:t>and as </a:t>
                </a:r>
                <a14:m>
                  <m:oMath xmlns:m="http://schemas.openxmlformats.org/officeDocument/2006/math">
                    <m:r>
                      <a:rPr lang="en-US" altLang="ko-KR" sz="1625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625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625">
                    <a:solidFill>
                      <a:srgbClr val="C00000"/>
                    </a:solidFill>
                  </a:rPr>
                  <a:t>increase</a:t>
                </a:r>
                <a:r>
                  <a:rPr lang="en-US" altLang="ko-KR" sz="1625"/>
                  <a:t>, more flexibility is provided to use a featue at multiple decision steps.</a:t>
                </a:r>
              </a:p>
              <a:p>
                <a:endParaRPr lang="en-US" altLang="ko-KR" sz="1800"/>
              </a:p>
              <a:p>
                <a:endParaRPr lang="en-US" altLang="ko-KR" sz="180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ko-KR" altLang="en-US" sz="1800"/>
                  <a:t> </a:t>
                </a:r>
                <a:r>
                  <a:rPr lang="en-US" altLang="ko-KR" sz="1800"/>
                  <a:t>is initialized as all ones,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1800"/>
                  <a:t>, without any </a:t>
                </a:r>
                <a:r>
                  <a:rPr lang="en-US" altLang="ko-KR" sz="1800">
                    <a:solidFill>
                      <a:srgbClr val="C00000"/>
                    </a:solidFill>
                  </a:rPr>
                  <a:t>prior</a:t>
                </a:r>
                <a:r>
                  <a:rPr lang="en-US" altLang="ko-KR" sz="1800"/>
                  <a:t> on the masked features.</a:t>
                </a:r>
              </a:p>
              <a:p>
                <a:endParaRPr lang="en-US" altLang="ko-KR" sz="18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𝑠𝑝𝑎𝑟𝑠𝑒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𝑠𝑡𝑒𝑝𝑠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800" b="1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1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1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𝒃</m:t>
                                                </m:r>
                                                <m:r>
                                                  <a:rPr lang="en-US" altLang="ko-KR" sz="1800" b="1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sz="1800" b="1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altLang="ko-KR" sz="1800" b="1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800" b="1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𝑠𝑡𝑒𝑝𝑠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ko-KR" altLang="en-US" sz="1800"/>
                  <a:t> </a:t>
                </a:r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5C7BBE1-A429-408F-96E4-93F85CFA9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16" t="-942" r="-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2E5EDA2F-D1DE-45BD-9D50-8172AE8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 Selection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0030B9-FD05-405F-8947-1B2468B2D827}"/>
              </a:ext>
            </a:extLst>
          </p:cNvPr>
          <p:cNvCxnSpPr>
            <a:cxnSpLocks/>
          </p:cNvCxnSpPr>
          <p:nvPr/>
        </p:nvCxnSpPr>
        <p:spPr>
          <a:xfrm flipH="1">
            <a:off x="5410899" y="5142451"/>
            <a:ext cx="620786" cy="5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3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5C7BBE1-A429-408F-96E4-93F85CFA92B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22300" y="1104899"/>
                <a:ext cx="11569700" cy="5635623"/>
              </a:xfrm>
            </p:spPr>
            <p:txBody>
              <a:bodyPr/>
              <a:lstStyle/>
              <a:p>
                <a:r>
                  <a:rPr lang="en-US" altLang="ko-KR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feature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sample should have no contribution to the decision.</a:t>
                </a:r>
              </a:p>
              <a:p>
                <a:endParaRPr lang="en-US" altLang="ko-KR"/>
              </a:p>
              <a:p>
                <a:r>
                  <a:rPr lang="en-US" altLang="ko-KR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were a linear function, 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would correspond to the feature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r>
                  <a:rPr lang="en-US" altLang="ko-KR"/>
                  <a:t>We simply propose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𝑅𝑒𝐿𝑈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to denote the aggregate decision contribution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/>
                  <a:t> decision step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/>
                  <a:t> sample.</a:t>
                </a:r>
              </a:p>
              <a:p>
                <a:endParaRPr lang="en-US" altLang="ko-KR"/>
              </a:p>
              <a:p>
                <a:r>
                  <a:rPr lang="en-US" altLang="ko-KR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en-US" altLang="ko-KR"/>
                  <a:t> then all features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/>
                  <a:t> decision step should have 0 contribution to the overall decision.</a:t>
                </a:r>
              </a:p>
              <a:p>
                <a:endParaRPr lang="en-US" altLang="ko-KR"/>
              </a:p>
              <a:p>
                <a:r>
                  <a:rPr lang="en-US" altLang="ko-KR"/>
                  <a:t>We propose aggregate feature importance mask,</a:t>
                </a:r>
              </a:p>
              <a:p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𝑎𝑔𝑔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𝑠𝑡𝑒𝑝𝑠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𝑠𝑡𝑒𝑝𝑠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5C7BBE1-A429-408F-96E4-93F85CFA9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22300" y="1104899"/>
                <a:ext cx="11569700" cy="5635623"/>
              </a:xfrm>
              <a:blipFill>
                <a:blip r:embed="rId2"/>
                <a:stretch>
                  <a:fillRect l="-474" t="-649" r="-1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2E5EDA2F-D1DE-45BD-9D50-8172AE8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Interpretability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1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5EDA2F-D1DE-45BD-9D50-8172AE8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Tabular self-supervised learning</a:t>
            </a:r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E0DE7B20-7C56-4C8F-A0D6-E6DB3902D4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58251" t="17894" r="-251" b="41381"/>
          <a:stretch/>
        </p:blipFill>
        <p:spPr>
          <a:xfrm>
            <a:off x="622300" y="2088858"/>
            <a:ext cx="5847126" cy="334311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6B7B80-F3B4-4370-B0AF-2A3EA2BE6BBE}"/>
                  </a:ext>
                </a:extLst>
              </p:cNvPr>
              <p:cNvSpPr txBox="1"/>
              <p:nvPr/>
            </p:nvSpPr>
            <p:spPr>
              <a:xfrm>
                <a:off x="7155809" y="981512"/>
                <a:ext cx="4874004" cy="581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Propose the task of prediction of missing feature columns from the others.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b="0"/>
                  <a:t>binary mask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encoder inputs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altLang="ko-KR"/>
              </a:p>
              <a:p>
                <a:r>
                  <a:rPr lang="en-US" altLang="ko-KR"/>
                  <a:t>-&gt;</a:t>
                </a:r>
              </a:p>
              <a:p>
                <a:r>
                  <a:rPr lang="en-US" altLang="ko-KR"/>
                  <a:t>decoder outputs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=(1 −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/>
                  <a:t> 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reconstructure loss:</a:t>
                </a:r>
              </a:p>
              <a:p>
                <a:endParaRPr lang="en-US" altLang="ko-KR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subSup"/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5"/>
                                                    </m:r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p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ko-K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ko-K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𝑓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ko-K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𝑏</m:t>
                                                              </m:r>
                                                              <m:r>
                                                                <a:rPr lang="en-US" altLang="ko-K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altLang="ko-KR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−1/</m:t>
                                                          </m:r>
                                                          <m:r>
                                                            <a:rPr lang="en-US" altLang="ko-K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𝐵</m:t>
                                                          </m:r>
                                                          <m:nary>
                                                            <m:naryPr>
                                                              <m:chr m:val="∑"/>
                                                              <m:limLoc m:val="subSup"/>
                                                              <m:ctrlPr>
                                                                <a:rPr lang="en-US" altLang="ko-KR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naryPr>
                                                            <m:sub>
                                                              <m:r>
                                                                <m:rPr>
                                                                  <m:brk m:alnAt="25"/>
                                                                </m:rPr>
                                                                <a:rPr lang="en-US" altLang="ko-KR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𝑏</m:t>
                                                              </m:r>
                                                              <m:r>
                                                                <a:rPr lang="en-US" altLang="ko-KR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=1</m:t>
                                                              </m:r>
                                                            </m:sub>
                                                            <m:sup>
                                                              <m:r>
                                                                <a:rPr lang="en-US" altLang="ko-KR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𝐵</m:t>
                                                              </m:r>
                                                            </m:sup>
                                                            <m:e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𝑓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𝑏</m:t>
                                                                  </m:r>
                                                                  <m:r>
                                                                    <a:rPr lang="en-US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,</m:t>
                                                                  </m:r>
                                                                  <m:r>
                                                                    <a:rPr lang="en-US" altLang="ko-KR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𝑗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</m:e>
                                                          </m:nary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nary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6B7B80-F3B4-4370-B0AF-2A3EA2BE6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09" y="981512"/>
                <a:ext cx="4874004" cy="5811912"/>
              </a:xfrm>
              <a:prstGeom prst="rect">
                <a:avLst/>
              </a:prstGeom>
              <a:blipFill>
                <a:blip r:embed="rId3"/>
                <a:stretch>
                  <a:fillRect l="-1126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90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48BF32-E22E-48AE-9DAF-F4AF350A0D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9312" y="2337594"/>
            <a:ext cx="11115675" cy="270510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275CC25-F413-449D-A836-0F3D87D6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Instant-wise feature selection (AUC)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46B6A-0C68-4627-887A-F9EA3A362EC1}"/>
              </a:ext>
            </a:extLst>
          </p:cNvPr>
          <p:cNvSpPr txBox="1"/>
          <p:nvPr/>
        </p:nvSpPr>
        <p:spPr>
          <a:xfrm>
            <a:off x="849312" y="1094574"/>
            <a:ext cx="1111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The datasets are constructed in such a way that only a subset of the features determine the output.</a:t>
            </a:r>
          </a:p>
        </p:txBody>
      </p:sp>
    </p:spTree>
    <p:extLst>
      <p:ext uri="{BB962C8B-B14F-4D97-AF65-F5344CB8AC3E}">
        <p14:creationId xmlns:p14="http://schemas.microsoft.com/office/powerpoint/2010/main" val="208887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1305B7-DDC1-4649-AC9F-8A0ED0F5DE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6678" y="1004487"/>
            <a:ext cx="5943600" cy="220027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E5EDA2F-D1DE-45BD-9D50-8172AE8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Performance on real-world datasets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7D3D36-C628-40AE-8BF3-0C9516A70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83" y="1004487"/>
            <a:ext cx="5199014" cy="3047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2ABF5D-755F-4B1B-99B9-20EC744C5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78" y="3323423"/>
            <a:ext cx="5734545" cy="3351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D21216-6438-4722-B120-387CE3288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307" y="4170543"/>
            <a:ext cx="4642966" cy="24972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3CF6C7-8CCB-4FE8-A23D-C89066939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027" y="-1540869"/>
            <a:ext cx="5686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6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2DDFC4-3F88-434D-A007-20F9195C85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8416"/>
          <a:stretch/>
        </p:blipFill>
        <p:spPr>
          <a:xfrm>
            <a:off x="742122" y="1739900"/>
            <a:ext cx="10617772" cy="95593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394FA3F-9B59-427B-812A-FD2978A6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-S, -M, -L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BCC3E4-3AE1-491F-9D39-3C884205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3021274"/>
            <a:ext cx="10707756" cy="1025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F23A79-69E3-4B4C-9C2C-281799D09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2" y="4494474"/>
            <a:ext cx="10707756" cy="10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FADDD8-943E-4396-BB49-AA2E2B61A9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2033" y="1104900"/>
            <a:ext cx="6570233" cy="517048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E5EDA2F-D1DE-45BD-9D50-8172AE8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 importance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6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C09513-6174-47E3-904D-7FC7E1461B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2300" y="1463091"/>
            <a:ext cx="11569700" cy="445410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E5EDA2F-D1DE-45BD-9D50-8172AE8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T-SNE &amp; Training curves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92B687CE-2C08-4926-9C45-2F3B702A88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6647" y="1971412"/>
            <a:ext cx="11985353" cy="3063979"/>
          </a:xfrm>
        </p:spPr>
      </p:pic>
    </p:spTree>
    <p:extLst>
      <p:ext uri="{BB962C8B-B14F-4D97-AF65-F5344CB8AC3E}">
        <p14:creationId xmlns:p14="http://schemas.microsoft.com/office/powerpoint/2010/main" val="23966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C4AB6F-2B6E-4813-81E1-B07AD7AE2A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1. TabNet inputs raw tabular data </a:t>
            </a:r>
            <a:r>
              <a:rPr lang="en-US" altLang="ko-KR" sz="2400">
                <a:solidFill>
                  <a:srgbClr val="FF0000"/>
                </a:solidFill>
              </a:rPr>
              <a:t>without any preprocessing </a:t>
            </a:r>
            <a:r>
              <a:rPr lang="en-US" altLang="ko-KR" sz="2400"/>
              <a:t>and is trained using gradient descent-based optimization.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2. TabNet uses sequential attention </a:t>
            </a:r>
            <a:r>
              <a:rPr lang="en-US" altLang="ko-KR" sz="2400">
                <a:solidFill>
                  <a:srgbClr val="FF0000"/>
                </a:solidFill>
              </a:rPr>
              <a:t>to choose which features to reason </a:t>
            </a:r>
            <a:r>
              <a:rPr lang="en-US" altLang="ko-KR" sz="2400"/>
              <a:t>from at each decision step.</a:t>
            </a:r>
          </a:p>
          <a:p>
            <a:pPr marL="0" indent="0">
              <a:buNone/>
            </a:pPr>
            <a:r>
              <a:rPr lang="en-US" altLang="ko-KR" sz="2000"/>
              <a:t>-&gt; </a:t>
            </a:r>
            <a:r>
              <a:rPr lang="en-US" altLang="ko-KR" sz="2000">
                <a:solidFill>
                  <a:srgbClr val="FF0000"/>
                </a:solidFill>
              </a:rPr>
              <a:t>interpretability </a:t>
            </a:r>
            <a:r>
              <a:rPr lang="en-US" altLang="ko-KR" sz="2000">
                <a:solidFill>
                  <a:schemeClr val="tx1">
                    <a:lumMod val="50000"/>
                  </a:schemeClr>
                </a:solidFill>
              </a:rPr>
              <a:t>and better learning as the learning capacity is used for the most salient features.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2400"/>
              <a:t>3. TabNet </a:t>
            </a:r>
            <a:r>
              <a:rPr lang="en-US" altLang="ko-KR" sz="2400">
                <a:solidFill>
                  <a:srgbClr val="FF0000"/>
                </a:solidFill>
              </a:rPr>
              <a:t>outperforms</a:t>
            </a:r>
            <a:r>
              <a:rPr lang="en-US" altLang="ko-KR" sz="2400"/>
              <a:t> or is on par with other tabular learning models on various datasets.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4. We show performance improvements by using </a:t>
            </a:r>
            <a:r>
              <a:rPr lang="en-US" altLang="ko-KR" sz="2400">
                <a:solidFill>
                  <a:srgbClr val="FF0000"/>
                </a:solidFill>
              </a:rPr>
              <a:t>unsupervised pre-training</a:t>
            </a:r>
            <a:r>
              <a:rPr lang="en-US" altLang="ko-KR" sz="2400"/>
              <a:t> to predict masked features.</a:t>
            </a:r>
            <a:endParaRPr lang="ko-KR" altLang="en-US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C07906-8480-4A78-BA5E-2B44FF45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Contribution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0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9184198C-C7D4-4CE9-86DC-72194FB344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256" y="411622"/>
            <a:ext cx="11769488" cy="6034756"/>
          </a:xfrm>
        </p:spPr>
      </p:pic>
    </p:spTree>
    <p:extLst>
      <p:ext uri="{BB962C8B-B14F-4D97-AF65-F5344CB8AC3E}">
        <p14:creationId xmlns:p14="http://schemas.microsoft.com/office/powerpoint/2010/main" val="311992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96DA98-E264-4895-94F4-F09B7D2216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521995"/>
            <a:ext cx="11569700" cy="916406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sz="2800">
                <a:solidFill>
                  <a:srgbClr val="0070C0"/>
                </a:solidFill>
              </a:rPr>
              <a:t>Feature selection </a:t>
            </a:r>
            <a:r>
              <a:rPr lang="en-US" altLang="ko-KR" sz="2800"/>
              <a:t>broadly refers to judiciously </a:t>
            </a:r>
            <a:r>
              <a:rPr lang="en-US" altLang="ko-KR" sz="2800">
                <a:solidFill>
                  <a:srgbClr val="FF0000"/>
                </a:solidFill>
              </a:rPr>
              <a:t>picking</a:t>
            </a:r>
            <a:r>
              <a:rPr lang="en-US" altLang="ko-KR" sz="2800"/>
              <a:t> a subset of features based on their </a:t>
            </a:r>
            <a:r>
              <a:rPr lang="en-US" altLang="ko-KR" sz="2800">
                <a:solidFill>
                  <a:srgbClr val="FF0000"/>
                </a:solidFill>
              </a:rPr>
              <a:t>usefulness</a:t>
            </a:r>
            <a:r>
              <a:rPr lang="en-US" altLang="ko-KR" sz="2800"/>
              <a:t> for prediction.</a:t>
            </a:r>
            <a:endParaRPr lang="ko-KR" altLang="en-US" sz="28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8E6280-5A21-4C7A-8D59-1BDE661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 selection &amp; Tree-based learning</a:t>
            </a:r>
            <a:endParaRPr lang="ko-KR" altLang="en-US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A347530D-0769-4869-8705-534E3F0B3BAE}"/>
              </a:ext>
            </a:extLst>
          </p:cNvPr>
          <p:cNvSpPr txBox="1">
            <a:spLocks/>
          </p:cNvSpPr>
          <p:nvPr/>
        </p:nvSpPr>
        <p:spPr>
          <a:xfrm>
            <a:off x="622300" y="3478128"/>
            <a:ext cx="11569700" cy="22749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25" kern="1200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857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7350" indent="-2857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/>
              <a:t>Their prominent strength is efficient picking of global features with the most statistical information gain.</a:t>
            </a:r>
            <a:endParaRPr lang="en-US" altLang="ko-KR" sz="3600"/>
          </a:p>
          <a:p>
            <a:endParaRPr lang="en-US" altLang="ko-KR" sz="2800"/>
          </a:p>
          <a:p>
            <a:r>
              <a:rPr lang="en-US" altLang="ko-KR" sz="2800"/>
              <a:t>To improve the performance of standard </a:t>
            </a:r>
            <a:r>
              <a:rPr lang="en-US" altLang="ko-KR" sz="2800">
                <a:solidFill>
                  <a:srgbClr val="0070C0"/>
                </a:solidFill>
              </a:rPr>
              <a:t>DTs(Decision Trees)</a:t>
            </a:r>
            <a:r>
              <a:rPr lang="en-US" altLang="ko-KR" sz="2800"/>
              <a:t>, one common approach is </a:t>
            </a:r>
            <a:r>
              <a:rPr lang="en-US" altLang="ko-KR" sz="2800">
                <a:solidFill>
                  <a:srgbClr val="FF0000"/>
                </a:solidFill>
              </a:rPr>
              <a:t>ensembling to reduce variance</a:t>
            </a:r>
            <a:r>
              <a:rPr lang="en-US" altLang="ko-KR" sz="2800"/>
              <a:t>.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11730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FE0CC4-E55B-4A2D-8AAB-0C2337795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900"/>
            <a:ext cx="11569700" cy="3467100"/>
          </a:xfrm>
        </p:spPr>
        <p:txBody>
          <a:bodyPr/>
          <a:lstStyle/>
          <a:p>
            <a:r>
              <a:rPr lang="en-US" altLang="ko-KR" sz="2400"/>
              <a:t>Random Forest : random subsets of data with randomly selected features to grow many trees.</a:t>
            </a:r>
          </a:p>
          <a:p>
            <a:endParaRPr lang="en-US" altLang="ko-KR" sz="2400"/>
          </a:p>
          <a:p>
            <a:r>
              <a:rPr lang="en-US" altLang="ko-KR" sz="2400"/>
              <a:t>XGBoost &amp; LightGBM : tree-based ensemble. (</a:t>
            </a:r>
            <a:r>
              <a:rPr lang="ko-KR" altLang="en-US" sz="2400"/>
              <a:t>다음 기회에 </a:t>
            </a:r>
            <a:r>
              <a:rPr lang="en-US" altLang="ko-KR" sz="2400"/>
              <a:t>..)</a:t>
            </a:r>
          </a:p>
          <a:p>
            <a:endParaRPr lang="en-US" altLang="ko-KR" sz="2400"/>
          </a:p>
          <a:p>
            <a:r>
              <a:rPr lang="en-US" altLang="ko-KR" sz="2400"/>
              <a:t>Integration of DNNs into DTs 			-&gt;</a:t>
            </a:r>
          </a:p>
          <a:p>
            <a:endParaRPr lang="en-US" altLang="ko-KR" sz="2400"/>
          </a:p>
          <a:p>
            <a:r>
              <a:rPr lang="en-US" altLang="ko-KR" sz="2400"/>
              <a:t>Self-supervied learning -&gt; </a:t>
            </a:r>
            <a:r>
              <a:rPr lang="en-US" altLang="ko-KR" sz="2400">
                <a:solidFill>
                  <a:srgbClr val="0070C0"/>
                </a:solidFill>
              </a:rPr>
              <a:t>BERT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426F20-42BD-40FA-A550-347795D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 selection &amp; Tree-based learning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A47CD-D720-41D9-B531-69D7EA60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48" y="3024187"/>
            <a:ext cx="3789144" cy="3513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638578-195E-414C-A985-B0C3380308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2300" y="1458406"/>
            <a:ext cx="11569700" cy="446347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E5EDA2F-D1DE-45BD-9D50-8172AE8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Conventional DNN blocks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4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397834-9946-4627-8103-1A524533AE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/>
              <a:t>TabNet is based on such functionality and it outperforms DTs while reaping their benefits by careful design which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sz="2400"/>
              <a:t>(i) uses </a:t>
            </a:r>
            <a:r>
              <a:rPr lang="en-US" altLang="ko-KR" sz="2400">
                <a:solidFill>
                  <a:srgbClr val="FF0000"/>
                </a:solidFill>
              </a:rPr>
              <a:t>sparse instance-wise feature selection</a:t>
            </a:r>
            <a:r>
              <a:rPr lang="en-US" altLang="ko-KR" sz="2400"/>
              <a:t> learned from data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(ii) constructs a </a:t>
            </a:r>
            <a:r>
              <a:rPr lang="en-US" altLang="ko-KR" sz="2400">
                <a:solidFill>
                  <a:srgbClr val="FF0000"/>
                </a:solidFill>
              </a:rPr>
              <a:t>sequential multi-step </a:t>
            </a:r>
            <a:r>
              <a:rPr lang="en-US" altLang="ko-KR" sz="2400"/>
              <a:t>architecture, where each step </a:t>
            </a:r>
            <a:r>
              <a:rPr lang="en-US" altLang="ko-KR" sz="2400">
                <a:solidFill>
                  <a:srgbClr val="FF0000"/>
                </a:solidFill>
              </a:rPr>
              <a:t>contributes to a portion </a:t>
            </a:r>
            <a:r>
              <a:rPr lang="en-US" altLang="ko-KR" sz="2400"/>
              <a:t>of the decision based on the selected features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(iii) improves the learning capacity via </a:t>
            </a:r>
            <a:r>
              <a:rPr lang="en-US" altLang="ko-KR" sz="2400">
                <a:solidFill>
                  <a:srgbClr val="FF0000"/>
                </a:solidFill>
              </a:rPr>
              <a:t>nonlinear processing </a:t>
            </a:r>
            <a:r>
              <a:rPr lang="en-US" altLang="ko-KR" sz="2400"/>
              <a:t>of the selected features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(iv) </a:t>
            </a:r>
            <a:r>
              <a:rPr lang="en-US" altLang="ko-KR" sz="2400">
                <a:solidFill>
                  <a:srgbClr val="FF0000"/>
                </a:solidFill>
              </a:rPr>
              <a:t>mimics ensembling </a:t>
            </a:r>
            <a:r>
              <a:rPr lang="en-US" altLang="ko-KR" sz="2400"/>
              <a:t>via higher dimensions and more steps.</a:t>
            </a:r>
            <a:endParaRPr lang="ko-KR" altLang="en-US" sz="24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BE692D-15CD-48DA-A216-640F60B5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TabNet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0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807ACA-D9D8-4C90-972A-017AB3770C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668" y="0"/>
            <a:ext cx="12091332" cy="6858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6103B-E00E-468C-AF90-2C0476523A1C}"/>
                  </a:ext>
                </a:extLst>
              </p:cNvPr>
              <p:cNvSpPr txBox="1"/>
              <p:nvPr/>
            </p:nvSpPr>
            <p:spPr>
              <a:xfrm>
                <a:off x="1879132" y="2625754"/>
                <a:ext cx="727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ko-KR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ko-KR" altLang="en-US" sz="1200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6103B-E00E-468C-AF90-2C047652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32" y="2625754"/>
                <a:ext cx="727827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496E9A-A332-471E-9F97-381FE088DD23}"/>
              </a:ext>
            </a:extLst>
          </p:cNvPr>
          <p:cNvCxnSpPr/>
          <p:nvPr/>
        </p:nvCxnSpPr>
        <p:spPr>
          <a:xfrm flipV="1">
            <a:off x="2238375" y="2095500"/>
            <a:ext cx="400050" cy="519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FEBB04-F635-4BCD-83C8-09F8A37A354C}"/>
                  </a:ext>
                </a:extLst>
              </p:cNvPr>
              <p:cNvSpPr txBox="1"/>
              <p:nvPr/>
            </p:nvSpPr>
            <p:spPr>
              <a:xfrm>
                <a:off x="1634803" y="1484743"/>
                <a:ext cx="4886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FEBB04-F635-4BCD-83C8-09F8A37A3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03" y="1484743"/>
                <a:ext cx="48865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66042F-C2E4-4D13-9553-66F5C52FDB7C}"/>
                  </a:ext>
                </a:extLst>
              </p:cNvPr>
              <p:cNvSpPr txBox="1"/>
              <p:nvPr/>
            </p:nvSpPr>
            <p:spPr>
              <a:xfrm>
                <a:off x="11139881" y="5789694"/>
                <a:ext cx="4886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66042F-C2E4-4D13-9553-66F5C52FD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881" y="5789694"/>
                <a:ext cx="48865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FA71F3-8756-4CE8-A596-8E67030F305B}"/>
                  </a:ext>
                </a:extLst>
              </p:cNvPr>
              <p:cNvSpPr txBox="1"/>
              <p:nvPr/>
            </p:nvSpPr>
            <p:spPr>
              <a:xfrm>
                <a:off x="8321878" y="5789694"/>
                <a:ext cx="80813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ko-KR" altLang="en-US" sz="1200" b="1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FA71F3-8756-4CE8-A596-8E67030F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78" y="5789694"/>
                <a:ext cx="80813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A2320A-02F6-48BE-A555-CDF4F9550782}"/>
                  </a:ext>
                </a:extLst>
              </p:cNvPr>
              <p:cNvSpPr txBox="1"/>
              <p:nvPr/>
            </p:nvSpPr>
            <p:spPr>
              <a:xfrm>
                <a:off x="9657126" y="4792803"/>
                <a:ext cx="80813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ko-KR" altLang="en-US" sz="1200" b="1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A2320A-02F6-48BE-A555-CDF4F9550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26" y="4792803"/>
                <a:ext cx="80813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7542C8-FB36-46E8-8592-A8D79156A0D2}"/>
                  </a:ext>
                </a:extLst>
              </p:cNvPr>
              <p:cNvSpPr txBox="1"/>
              <p:nvPr/>
            </p:nvSpPr>
            <p:spPr>
              <a:xfrm>
                <a:off x="1814731" y="786140"/>
                <a:ext cx="8472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lang="en-US" altLang="ko-KR" sz="1400" b="1" i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7542C8-FB36-46E8-8592-A8D79156A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731" y="786140"/>
                <a:ext cx="847288" cy="523220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7D48082-A8A5-4E67-B93D-15D35E32E4D1}"/>
              </a:ext>
            </a:extLst>
          </p:cNvPr>
          <p:cNvSpPr txBox="1"/>
          <p:nvPr/>
        </p:nvSpPr>
        <p:spPr>
          <a:xfrm>
            <a:off x="7768204" y="369116"/>
            <a:ext cx="3195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BN : Ghost Batch Normalization</a:t>
            </a:r>
          </a:p>
          <a:p>
            <a:r>
              <a:rPr lang="en-US" altLang="ko-KR" sz="1600"/>
              <a:t>GLU : Gated Linear Unit</a:t>
            </a:r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01273C-CD01-4B1C-BA12-417059B2796C}"/>
                  </a:ext>
                </a:extLst>
              </p:cNvPr>
              <p:cNvSpPr txBox="1"/>
              <p:nvPr/>
            </p:nvSpPr>
            <p:spPr>
              <a:xfrm>
                <a:off x="3353500" y="2579587"/>
                <a:ext cx="270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01273C-CD01-4B1C-BA12-417059B2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00" y="2579587"/>
                <a:ext cx="270544" cy="369332"/>
              </a:xfrm>
              <a:prstGeom prst="rect">
                <a:avLst/>
              </a:prstGeom>
              <a:blipFill>
                <a:blip r:embed="rId9"/>
                <a:stretch>
                  <a:fillRect r="-18182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18467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_Theme">
  <a:themeElements>
    <a:clrScheme name="색상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564C4D"/>
      </a:accent1>
      <a:accent2>
        <a:srgbClr val="CC9880"/>
      </a:accent2>
      <a:accent3>
        <a:srgbClr val="ECDFCF"/>
      </a:accent3>
      <a:accent4>
        <a:srgbClr val="9BBFD7"/>
      </a:accent4>
      <a:accent5>
        <a:srgbClr val="3D4965"/>
      </a:accent5>
      <a:accent6>
        <a:srgbClr val="8A8686"/>
      </a:accent6>
      <a:hlink>
        <a:srgbClr val="3C3C3C"/>
      </a:hlink>
      <a:folHlink>
        <a:srgbClr val="3C3C3C"/>
      </a:folHlink>
    </a:clrScheme>
    <a:fontScheme name="나눔스퀘어_ac">
      <a:majorFont>
        <a:latin typeface="나눔스퀘어_ac ExtraBold"/>
        <a:ea typeface="나눔스퀘어_ac Extra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_Theme" id="{36FAEC29-8FAE-472D-B660-020E82340A40}" vid="{B9C8B549-8018-44FE-BE57-DFF00026FE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Black_Theme</Template>
  <TotalTime>2990</TotalTime>
  <Words>673</Words>
  <Application>Microsoft Office PowerPoint</Application>
  <PresentationFormat>와이드스크린</PresentationFormat>
  <Paragraphs>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나눔고딕코딩</vt:lpstr>
      <vt:lpstr>나눔스퀘어_ac Bold</vt:lpstr>
      <vt:lpstr>나눔스퀘어_ac ExtraBold</vt:lpstr>
      <vt:lpstr>Arial</vt:lpstr>
      <vt:lpstr>Cambria Math</vt:lpstr>
      <vt:lpstr>Wingdings</vt:lpstr>
      <vt:lpstr>Black_Theme</vt:lpstr>
      <vt:lpstr>PowerPoint 프레젠테이션</vt:lpstr>
      <vt:lpstr>PowerPoint 프레젠테이션</vt:lpstr>
      <vt:lpstr>Contribution</vt:lpstr>
      <vt:lpstr>PowerPoint 프레젠테이션</vt:lpstr>
      <vt:lpstr>Feature selection &amp; Tree-based learning</vt:lpstr>
      <vt:lpstr>Feature selection &amp; Tree-based learning</vt:lpstr>
      <vt:lpstr>Conventional DNN blocks</vt:lpstr>
      <vt:lpstr>TabNet</vt:lpstr>
      <vt:lpstr>PowerPoint 프레젠테이션</vt:lpstr>
      <vt:lpstr>Sparsemax</vt:lpstr>
      <vt:lpstr>Feature Selection</vt:lpstr>
      <vt:lpstr>Interpretability</vt:lpstr>
      <vt:lpstr>Tabular self-supervised learning</vt:lpstr>
      <vt:lpstr>Instant-wise feature selection (AUC)</vt:lpstr>
      <vt:lpstr>Performance on real-world datasets</vt:lpstr>
      <vt:lpstr>-S, -M, -L</vt:lpstr>
      <vt:lpstr>Feature importance</vt:lpstr>
      <vt:lpstr>T-SNE &amp; Training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120</cp:revision>
  <dcterms:created xsi:type="dcterms:W3CDTF">2021-06-07T04:31:38Z</dcterms:created>
  <dcterms:modified xsi:type="dcterms:W3CDTF">2021-06-09T06:22:39Z</dcterms:modified>
</cp:coreProperties>
</file>