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8" r:id="rId3"/>
    <p:sldId id="264" r:id="rId4"/>
    <p:sldId id="271" r:id="rId5"/>
    <p:sldId id="265" r:id="rId6"/>
    <p:sldId id="259" r:id="rId7"/>
    <p:sldId id="260" r:id="rId8"/>
    <p:sldId id="262" r:id="rId9"/>
    <p:sldId id="273" r:id="rId10"/>
    <p:sldId id="266" r:id="rId11"/>
    <p:sldId id="261" r:id="rId12"/>
    <p:sldId id="267" r:id="rId13"/>
    <p:sldId id="268" r:id="rId14"/>
    <p:sldId id="272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45971-1B49-45CB-995C-73DABB506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4500">
                <a:solidFill>
                  <a:schemeClr val="accent3">
                    <a:lumMod val="1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0900D9-3FF6-4262-95B1-8CCF81B4C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1800">
                <a:solidFill>
                  <a:schemeClr val="accent3">
                    <a:lumMod val="1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9324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D5B248-67B6-474D-97BE-034FD3EC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580" y="6492877"/>
            <a:ext cx="2656619" cy="365125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BE152B-CDD0-4764-A953-AB2712AF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4"/>
            <a:ext cx="67056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89B43-2263-4FE3-82A8-5DDC4A6E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30B7527-5874-482F-8EE7-D6FFE883630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8054B249-4E78-4920-A692-031041F931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1104899"/>
            <a:ext cx="11569700" cy="5171209"/>
          </a:xfrm>
          <a:noFill/>
        </p:spPr>
        <p:txBody>
          <a:bodyPr>
            <a:noAutofit/>
          </a:bodyPr>
          <a:lstStyle>
            <a:lvl1pPr>
              <a:defRPr sz="2025">
                <a:solidFill>
                  <a:schemeClr val="accent3">
                    <a:lumMod val="1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7C5CDB-7C80-404D-9052-847511ED3EE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0B3BE6B-523B-47A3-960C-33CE8B81CDD4}"/>
              </a:ext>
            </a:extLst>
          </p:cNvPr>
          <p:cNvCxnSpPr>
            <a:cxnSpLocks/>
          </p:cNvCxnSpPr>
          <p:nvPr/>
        </p:nvCxnSpPr>
        <p:spPr>
          <a:xfrm>
            <a:off x="622300" y="885825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14DF9C29-1BA5-4239-A013-10760B8B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17478"/>
            <a:ext cx="10515600" cy="768348"/>
          </a:xfrm>
        </p:spPr>
        <p:txBody>
          <a:bodyPr/>
          <a:lstStyle>
            <a:lvl1pPr>
              <a:defRPr b="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6398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및 내용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7C5CDB-7C80-404D-9052-847511ED3EE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0B3BE6B-523B-47A3-960C-33CE8B81CDD4}"/>
              </a:ext>
            </a:extLst>
          </p:cNvPr>
          <p:cNvCxnSpPr>
            <a:cxnSpLocks/>
          </p:cNvCxnSpPr>
          <p:nvPr/>
        </p:nvCxnSpPr>
        <p:spPr>
          <a:xfrm>
            <a:off x="622300" y="885825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D3FC029-E4E5-4AE7-A42B-A874937D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17478"/>
            <a:ext cx="10515600" cy="768348"/>
          </a:xfrm>
        </p:spPr>
        <p:txBody>
          <a:bodyPr/>
          <a:lstStyle>
            <a:lvl1pPr>
              <a:defRPr b="0"/>
            </a:lvl1pPr>
          </a:lstStyle>
          <a:p>
            <a:r>
              <a:rPr lang="ko-KR" altLang="en-US"/>
              <a:t>마스터 제목 스타일 편집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9AEF9DF-E1D2-4801-875C-82BF66C57CB8}"/>
              </a:ext>
            </a:extLst>
          </p:cNvPr>
          <p:cNvGrpSpPr/>
          <p:nvPr/>
        </p:nvGrpSpPr>
        <p:grpSpPr>
          <a:xfrm>
            <a:off x="622300" y="1206945"/>
            <a:ext cx="11083926" cy="2343181"/>
            <a:chOff x="1212112" y="1388840"/>
            <a:chExt cx="10675088" cy="234318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F114D93-59C7-451B-A1D3-6920CDC40309}"/>
                </a:ext>
              </a:extLst>
            </p:cNvPr>
            <p:cNvSpPr/>
            <p:nvPr/>
          </p:nvSpPr>
          <p:spPr>
            <a:xfrm>
              <a:off x="1212112" y="1702854"/>
              <a:ext cx="10675088" cy="20291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C963C9A-8129-4440-B158-55D11F913FBD}"/>
                </a:ext>
              </a:extLst>
            </p:cNvPr>
            <p:cNvSpPr/>
            <p:nvPr/>
          </p:nvSpPr>
          <p:spPr>
            <a:xfrm>
              <a:off x="1477926" y="1388840"/>
              <a:ext cx="3006126" cy="628027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9E9B6CE-6B83-470C-A532-10D16CF3161A}"/>
              </a:ext>
            </a:extLst>
          </p:cNvPr>
          <p:cNvSpPr txBox="1"/>
          <p:nvPr/>
        </p:nvSpPr>
        <p:spPr>
          <a:xfrm>
            <a:off x="622300" y="4594193"/>
            <a:ext cx="11083926" cy="1622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D279936D-9F04-44B1-B3A6-113AB92C96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8887" y="1951967"/>
            <a:ext cx="10860814" cy="1477034"/>
          </a:xfrm>
        </p:spPr>
        <p:txBody>
          <a:bodyPr/>
          <a:lstStyle/>
          <a:p>
            <a:pPr lvl="0"/>
            <a:r>
              <a:rPr lang="ko-KR" altLang="en-US"/>
              <a:t>내용</a:t>
            </a:r>
          </a:p>
        </p:txBody>
      </p:sp>
      <p:sp>
        <p:nvSpPr>
          <p:cNvPr id="31" name="텍스트 개체 틀 29">
            <a:extLst>
              <a:ext uri="{FF2B5EF4-FFF2-40B4-BE49-F238E27FC236}">
                <a16:creationId xmlns:a16="http://schemas.microsoft.com/office/drawing/2014/main" id="{1BED6F6A-C6FA-4D46-B5AE-1A8AB54FF9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1550" y="1313968"/>
            <a:ext cx="2943225" cy="413978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ko-KR" altLang="en-US"/>
              <a:t>부제목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CE8FB99-13A2-4F5B-8983-F1BA160D6D45}"/>
              </a:ext>
            </a:extLst>
          </p:cNvPr>
          <p:cNvGrpSpPr/>
          <p:nvPr/>
        </p:nvGrpSpPr>
        <p:grpSpPr>
          <a:xfrm>
            <a:off x="622300" y="3904934"/>
            <a:ext cx="11083926" cy="2343181"/>
            <a:chOff x="1212112" y="1388840"/>
            <a:chExt cx="10675088" cy="234318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CE0D046-6CE9-4E5A-A0CE-1622DC04EF88}"/>
                </a:ext>
              </a:extLst>
            </p:cNvPr>
            <p:cNvSpPr/>
            <p:nvPr/>
          </p:nvSpPr>
          <p:spPr>
            <a:xfrm>
              <a:off x="1212112" y="1702854"/>
              <a:ext cx="10675088" cy="20291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95EF7D0-A990-429C-801D-AFED36E8530C}"/>
                </a:ext>
              </a:extLst>
            </p:cNvPr>
            <p:cNvSpPr/>
            <p:nvPr/>
          </p:nvSpPr>
          <p:spPr>
            <a:xfrm>
              <a:off x="1477926" y="1388840"/>
              <a:ext cx="3006126" cy="628027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텍스트 개체 틀 29">
            <a:extLst>
              <a:ext uri="{FF2B5EF4-FFF2-40B4-BE49-F238E27FC236}">
                <a16:creationId xmlns:a16="http://schemas.microsoft.com/office/drawing/2014/main" id="{82A5EC7F-CE5F-42B8-957F-4CE185A260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8887" y="4649956"/>
            <a:ext cx="10860814" cy="1477034"/>
          </a:xfrm>
        </p:spPr>
        <p:txBody>
          <a:bodyPr/>
          <a:lstStyle/>
          <a:p>
            <a:pPr lvl="0"/>
            <a:r>
              <a:rPr lang="ko-KR" altLang="en-US"/>
              <a:t>내용</a:t>
            </a:r>
          </a:p>
        </p:txBody>
      </p:sp>
      <p:sp>
        <p:nvSpPr>
          <p:cNvPr id="36" name="텍스트 개체 틀 29">
            <a:extLst>
              <a:ext uri="{FF2B5EF4-FFF2-40B4-BE49-F238E27FC236}">
                <a16:creationId xmlns:a16="http://schemas.microsoft.com/office/drawing/2014/main" id="{7B1B97D2-F8D3-401A-8275-D0EBB6E9C4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71550" y="4011957"/>
            <a:ext cx="2943225" cy="413978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19" name="날짜 개체 틀 4">
            <a:extLst>
              <a:ext uri="{FF2B5EF4-FFF2-40B4-BE49-F238E27FC236}">
                <a16:creationId xmlns:a16="http://schemas.microsoft.com/office/drawing/2014/main" id="{4F55A5A9-1795-4B79-9E1E-E6DE5D65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580" y="6492877"/>
            <a:ext cx="2656619" cy="365125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23" name="바닥글 개체 틀 5">
            <a:extLst>
              <a:ext uri="{FF2B5EF4-FFF2-40B4-BE49-F238E27FC236}">
                <a16:creationId xmlns:a16="http://schemas.microsoft.com/office/drawing/2014/main" id="{279283AE-B3E9-4F64-AE43-1DBF34ED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4"/>
            <a:ext cx="67056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24" name="슬라이드 번호 개체 틀 6">
            <a:extLst>
              <a:ext uri="{FF2B5EF4-FFF2-40B4-BE49-F238E27FC236}">
                <a16:creationId xmlns:a16="http://schemas.microsoft.com/office/drawing/2014/main" id="{92194A0A-F315-4DA7-A589-FCC381DB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30B7527-5874-482F-8EE7-D6FFE88363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30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10">
            <a:extLst>
              <a:ext uri="{FF2B5EF4-FFF2-40B4-BE49-F238E27FC236}">
                <a16:creationId xmlns:a16="http://schemas.microsoft.com/office/drawing/2014/main" id="{C0A59A60-A8D7-43A8-9971-5629D445CD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552451"/>
            <a:ext cx="11569700" cy="5723658"/>
          </a:xfrm>
          <a:noFill/>
        </p:spPr>
        <p:txBody>
          <a:bodyPr>
            <a:noAutofit/>
          </a:bodyPr>
          <a:lstStyle>
            <a:lvl1pPr>
              <a:defRPr sz="2025">
                <a:solidFill>
                  <a:schemeClr val="accent3">
                    <a:lumMod val="1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1CA0A2-0584-49C9-8B38-A8844850C90D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날짜 개체 틀 4">
            <a:extLst>
              <a:ext uri="{FF2B5EF4-FFF2-40B4-BE49-F238E27FC236}">
                <a16:creationId xmlns:a16="http://schemas.microsoft.com/office/drawing/2014/main" id="{F2740A8D-AA36-4572-9C92-9CB9EF1F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580" y="6492877"/>
            <a:ext cx="2656619" cy="365125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8" name="바닥글 개체 틀 5">
            <a:extLst>
              <a:ext uri="{FF2B5EF4-FFF2-40B4-BE49-F238E27FC236}">
                <a16:creationId xmlns:a16="http://schemas.microsoft.com/office/drawing/2014/main" id="{55C55B8D-EE93-4FBB-8D64-40661800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4"/>
            <a:ext cx="67056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9" name="슬라이드 번호 개체 틀 6">
            <a:extLst>
              <a:ext uri="{FF2B5EF4-FFF2-40B4-BE49-F238E27FC236}">
                <a16:creationId xmlns:a16="http://schemas.microsoft.com/office/drawing/2014/main" id="{4D3FEB6B-4839-4345-8944-509074B7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30B7527-5874-482F-8EE7-D6FFE88363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6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E4AC197-DD4D-4241-8B8A-959EE5D60E8A}"/>
              </a:ext>
            </a:extLst>
          </p:cNvPr>
          <p:cNvGrpSpPr/>
          <p:nvPr/>
        </p:nvGrpSpPr>
        <p:grpSpPr>
          <a:xfrm>
            <a:off x="838201" y="247650"/>
            <a:ext cx="10515600" cy="4684259"/>
            <a:chOff x="867567" y="1535019"/>
            <a:chExt cx="2947543" cy="4108315"/>
          </a:xfrm>
        </p:grpSpPr>
        <p:sp>
          <p:nvSpPr>
            <p:cNvPr id="12" name="正方形/長方形 13">
              <a:extLst>
                <a:ext uri="{FF2B5EF4-FFF2-40B4-BE49-F238E27FC236}">
                  <a16:creationId xmlns:a16="http://schemas.microsoft.com/office/drawing/2014/main" id="{3FE76CBF-E9D7-44A3-AC8E-3D97429A9EF2}"/>
                </a:ext>
              </a:extLst>
            </p:cNvPr>
            <p:cNvSpPr/>
            <p:nvPr/>
          </p:nvSpPr>
          <p:spPr>
            <a:xfrm>
              <a:off x="867567" y="1535019"/>
              <a:ext cx="2947543" cy="39758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869388E-4FCB-4B9B-B52A-CD91AA23BE97}"/>
                </a:ext>
              </a:extLst>
            </p:cNvPr>
            <p:cNvCxnSpPr/>
            <p:nvPr/>
          </p:nvCxnSpPr>
          <p:spPr>
            <a:xfrm>
              <a:off x="2026378" y="5643334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C70606-BB30-4257-BB70-7AA6F6526B42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8F159B30-50D8-4E4E-8D5A-39879B1F7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8161" y="5057615"/>
            <a:ext cx="2815676" cy="4937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/>
              <a:t>소제목을 입력하세요</a:t>
            </a:r>
          </a:p>
        </p:txBody>
      </p:sp>
      <p:sp>
        <p:nvSpPr>
          <p:cNvPr id="26" name="텍스트 개체 틀 24">
            <a:extLst>
              <a:ext uri="{FF2B5EF4-FFF2-40B4-BE49-F238E27FC236}">
                <a16:creationId xmlns:a16="http://schemas.microsoft.com/office/drawing/2014/main" id="{14C009FA-7F36-4891-A7F4-1708B441FE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652929"/>
            <a:ext cx="10515600" cy="6018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/>
              <a:t>내용을 입력하세요</a:t>
            </a:r>
          </a:p>
        </p:txBody>
      </p:sp>
      <p:sp>
        <p:nvSpPr>
          <p:cNvPr id="13" name="날짜 개체 틀 4">
            <a:extLst>
              <a:ext uri="{FF2B5EF4-FFF2-40B4-BE49-F238E27FC236}">
                <a16:creationId xmlns:a16="http://schemas.microsoft.com/office/drawing/2014/main" id="{79821B25-D543-4351-96AB-E63C4F07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580" y="6492877"/>
            <a:ext cx="2656619" cy="365125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14" name="바닥글 개체 틀 5">
            <a:extLst>
              <a:ext uri="{FF2B5EF4-FFF2-40B4-BE49-F238E27FC236}">
                <a16:creationId xmlns:a16="http://schemas.microsoft.com/office/drawing/2014/main" id="{96E7669A-CCF2-4363-B052-82F94903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4"/>
            <a:ext cx="67056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16" name="슬라이드 번호 개체 틀 6">
            <a:extLst>
              <a:ext uri="{FF2B5EF4-FFF2-40B4-BE49-F238E27FC236}">
                <a16:creationId xmlns:a16="http://schemas.microsoft.com/office/drawing/2014/main" id="{8F95F81C-3BF9-44D6-BE18-C29CAF88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30B7527-5874-482F-8EE7-D6FFE88363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18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사용자 지정 레이아웃"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5F499D4B-7BF3-4626-95AF-F4EAD7414647}"/>
              </a:ext>
            </a:extLst>
          </p:cNvPr>
          <p:cNvGrpSpPr/>
          <p:nvPr/>
        </p:nvGrpSpPr>
        <p:grpSpPr>
          <a:xfrm>
            <a:off x="317729" y="1079058"/>
            <a:ext cx="11547016" cy="3770263"/>
            <a:chOff x="-77121" y="1282258"/>
            <a:chExt cx="11547016" cy="37702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7534F6-47D7-4A04-9FE5-5B416BBFD5BA}"/>
                </a:ext>
              </a:extLst>
            </p:cNvPr>
            <p:cNvSpPr txBox="1"/>
            <p:nvPr/>
          </p:nvSpPr>
          <p:spPr>
            <a:xfrm>
              <a:off x="-77121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A741C9-4074-4096-B254-C8485A1EE48B}"/>
                </a:ext>
              </a:extLst>
            </p:cNvPr>
            <p:cNvSpPr txBox="1"/>
            <p:nvPr/>
          </p:nvSpPr>
          <p:spPr>
            <a:xfrm>
              <a:off x="10434034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날짜 개체 틀 4">
            <a:extLst>
              <a:ext uri="{FF2B5EF4-FFF2-40B4-BE49-F238E27FC236}">
                <a16:creationId xmlns:a16="http://schemas.microsoft.com/office/drawing/2014/main" id="{51704F55-C0F5-4C1D-987A-ADC009F3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7"/>
            <a:ext cx="2743200" cy="365125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13" name="바닥글 개체 틀 5">
            <a:extLst>
              <a:ext uri="{FF2B5EF4-FFF2-40B4-BE49-F238E27FC236}">
                <a16:creationId xmlns:a16="http://schemas.microsoft.com/office/drawing/2014/main" id="{A184CE8A-71F7-4553-956A-5281DB5A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4"/>
            <a:ext cx="67056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14" name="슬라이드 번호 개체 틀 6">
            <a:extLst>
              <a:ext uri="{FF2B5EF4-FFF2-40B4-BE49-F238E27FC236}">
                <a16:creationId xmlns:a16="http://schemas.microsoft.com/office/drawing/2014/main" id="{9DA8099C-EFB6-4A06-81B7-8412A414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30B7527-5874-482F-8EE7-D6FFE883630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2" name="텍스트 개체 틀 29">
            <a:extLst>
              <a:ext uri="{FF2B5EF4-FFF2-40B4-BE49-F238E27FC236}">
                <a16:creationId xmlns:a16="http://schemas.microsoft.com/office/drawing/2014/main" id="{484280A7-F272-4A3B-882D-138D0B17F7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5324" y="3061494"/>
            <a:ext cx="4981352" cy="735012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4263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BA68DE1-2E50-4117-BEE9-0D094E0CCC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1A8DC-FDAA-477F-898B-07B56175E392}"/>
              </a:ext>
            </a:extLst>
          </p:cNvPr>
          <p:cNvSpPr txBox="1"/>
          <p:nvPr/>
        </p:nvSpPr>
        <p:spPr>
          <a:xfrm>
            <a:off x="7305579" y="2644170"/>
            <a:ext cx="3262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 &amp; A</a:t>
            </a:r>
            <a:endParaRPr lang="ko-KR" altLang="en-US" sz="9600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1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BDFD12-C5F4-4D60-8355-3D3A6F59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2BB51-76A7-46B8-9AB5-4D0E23D90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B14EA-5E5D-43A5-9AE2-362FF47FD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B2F63-D9B9-442A-A1C9-F6E62D77F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65D15-1E9E-4AAB-BB4E-261A19B54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7527-5874-482F-8EE7-D6FFE8836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0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2" r:id="rId3"/>
    <p:sldLayoutId id="2147483652" r:id="rId4"/>
    <p:sldLayoutId id="2147483661" r:id="rId5"/>
    <p:sldLayoutId id="2147483660" r:id="rId6"/>
    <p:sldLayoutId id="2147483657" r:id="rId7"/>
  </p:sldLayoutIdLst>
  <p:hf hd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Clr>
          <a:schemeClr val="tx1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285750" algn="l" defTabSz="685800" rtl="0" eaLnBrk="1" latinLnBrk="1" hangingPunct="1">
        <a:lnSpc>
          <a:spcPct val="90000"/>
        </a:lnSpc>
        <a:spcBef>
          <a:spcPts val="375"/>
        </a:spcBef>
        <a:buClr>
          <a:schemeClr val="accent4">
            <a:lumMod val="50000"/>
          </a:schemeClr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4">
            <a:lumMod val="75000"/>
          </a:schemeClr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657350" indent="-285750" algn="l" defTabSz="685800" rtl="0" eaLnBrk="1" latinLnBrk="1" hangingPunct="1">
        <a:lnSpc>
          <a:spcPct val="90000"/>
        </a:lnSpc>
        <a:spcBef>
          <a:spcPts val="375"/>
        </a:spcBef>
        <a:buClr>
          <a:schemeClr val="accent4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6DD2AAD-6C97-4B4D-A5F4-E69DFBE5B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93" y="2251491"/>
            <a:ext cx="10542814" cy="235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45E378-5B62-4008-AD07-19AB1081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667015-0224-47DF-A91E-AB936CA7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3AE7B1-A312-45C2-956F-5EBAB792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0B6B2D37-A48C-438A-994B-CBCE5E3BE62A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22300" y="2669617"/>
                <a:ext cx="11569700" cy="1518765"/>
              </a:xfrm>
            </p:spPr>
            <p:txBody>
              <a:bodyPr/>
              <a:lstStyle/>
              <a:p>
                <a:r>
                  <a:rPr lang="en-US" altLang="ko-KR"/>
                  <a:t>Including a </a:t>
                </a:r>
                <a:r>
                  <a:rPr lang="en-US" altLang="ko-KR">
                    <a:solidFill>
                      <a:srgbClr val="C00000"/>
                    </a:solidFill>
                  </a:rPr>
                  <a:t>relative position</a:t>
                </a:r>
                <a:r>
                  <a:rPr lang="en-US" altLang="ko-KR"/>
                  <a:t> bias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altLang="ko-KR"/>
              </a:p>
              <a:p>
                <a:endParaRPr lang="en-US" altLang="ko-KR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ko-KR"/>
              </a:p>
              <a:p>
                <a:pPr marL="0" indent="0">
                  <a:buNone/>
                </a:pPr>
                <a:endParaRPr lang="en-US" altLang="ko-KR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0B6B2D37-A48C-438A-994B-CBCE5E3BE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22300" y="2669617"/>
                <a:ext cx="11569700" cy="1518765"/>
              </a:xfrm>
              <a:blipFill>
                <a:blip r:embed="rId2"/>
                <a:stretch>
                  <a:fillRect l="-474" t="-1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5">
            <a:extLst>
              <a:ext uri="{FF2B5EF4-FFF2-40B4-BE49-F238E27FC236}">
                <a16:creationId xmlns:a16="http://schemas.microsoft.com/office/drawing/2014/main" id="{AA069FC2-8206-40BD-99D0-B72748C7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Relative position bias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3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0A4962-27DD-45F7-A83A-DB703F94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DA9244-D465-4E26-A918-F3FEBAEC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0DD776-3172-409C-802C-04CCF1BA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D67667A-8276-400F-B25B-92979551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Swin Transformer</a:t>
            </a:r>
            <a:endParaRPr lang="ko-KR" altLang="en-US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EA8C19E2-2EAB-47EA-AFD0-7DF1A58FAC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1104900"/>
            <a:ext cx="11569700" cy="1797691"/>
          </a:xfrm>
        </p:spPr>
        <p:txBody>
          <a:bodyPr/>
          <a:lstStyle/>
          <a:p>
            <a:r>
              <a:rPr lang="en-US" altLang="ko-KR"/>
              <a:t>We also introduce </a:t>
            </a:r>
            <a:r>
              <a:rPr lang="en-US" altLang="ko-KR">
                <a:solidFill>
                  <a:srgbClr val="C00000"/>
                </a:solidFill>
              </a:rPr>
              <a:t>Swin-T, Swin-S and Swin-L</a:t>
            </a:r>
            <a:r>
              <a:rPr lang="en-US" altLang="ko-KR"/>
              <a:t>, which are versions of about </a:t>
            </a:r>
            <a:r>
              <a:rPr lang="en-US" altLang="ko-KR">
                <a:solidFill>
                  <a:srgbClr val="C00000"/>
                </a:solidFill>
              </a:rPr>
              <a:t>0.25×, 0.5× and 2×</a:t>
            </a:r>
            <a:r>
              <a:rPr lang="en-US" altLang="ko-KR"/>
              <a:t> the model size and computational complexity, respectively. </a:t>
            </a:r>
          </a:p>
          <a:p>
            <a:endParaRPr lang="en-US" altLang="ko-KR"/>
          </a:p>
          <a:p>
            <a:r>
              <a:rPr lang="en-US" altLang="ko-KR"/>
              <a:t>M = 7 / d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32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AF132-ED46-47BA-9DC1-9A1A6D9E0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4113933"/>
            <a:ext cx="58864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2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63088D-40A9-4DFB-86F8-C478C054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823C92-A39D-49CA-BEBD-560D8477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DF810B-2CAA-4907-BA23-0AAB3285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73871E1-6CBA-4EA1-8F6C-E519674E8C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22300" y="1123155"/>
            <a:ext cx="5390197" cy="5170488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0875395D-51CE-427A-AA49-D7F84CB5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Experiments - ImageNet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F362A09-A786-4CCC-9849-81254F93F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385" y="2464196"/>
            <a:ext cx="5535714" cy="2619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E1A397-C2CD-4BF1-AC3B-CE1668CF2708}"/>
              </a:ext>
            </a:extLst>
          </p:cNvPr>
          <p:cNvSpPr txBox="1"/>
          <p:nvPr/>
        </p:nvSpPr>
        <p:spPr>
          <a:xfrm>
            <a:off x="7003256" y="1995249"/>
            <a:ext cx="4134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14.2 million images and 22K classes.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991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63088D-40A9-4DFB-86F8-C478C054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823C92-A39D-49CA-BEBD-560D8477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DF810B-2CAA-4907-BA23-0AAB3285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ACD7CB8-C54A-4CF4-9B26-7E2C3198006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35803" y="1685131"/>
            <a:ext cx="5061654" cy="3801269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0875395D-51CE-427A-AA49-D7F84CB5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Experiments - Object Detection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B5EFE9-3BDF-4B14-9191-770B53B9B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1174352"/>
            <a:ext cx="5576732" cy="502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10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E59126-6D6C-44FA-90BA-13C17E7E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0FF5C3-1B97-4892-A92F-8A7838B5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B744FD-6FA4-49F5-81CA-4AAB0FBF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21C015C-509F-44AB-B956-207F186E2DD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04973" y="1104900"/>
            <a:ext cx="6404354" cy="5170488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319481D6-BCBB-4092-A6D2-0F796936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Semantic Segmentation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416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63088D-40A9-4DFB-86F8-C478C054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823C92-A39D-49CA-BEBD-560D8477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DF810B-2CAA-4907-BA23-0AAB3285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8768F20-F656-48EB-AE75-42AF230A7CA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0163" y="941986"/>
            <a:ext cx="5951538" cy="2896913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0875395D-51CE-427A-AA49-D7F84CB5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Ablation Study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886A16-7A0E-41AC-9D9F-6F14E1F9A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13" y="3977670"/>
            <a:ext cx="5863838" cy="23583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7316227-022E-4DB6-B554-AFE12D857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777" y="2812606"/>
            <a:ext cx="5600699" cy="149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2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63088D-40A9-4DFB-86F8-C478C054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823C92-A39D-49CA-BEBD-560D8477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DF810B-2CAA-4907-BA23-0AAB3285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A32F123-B015-4431-8AF1-46422DA1B6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1524000"/>
            <a:ext cx="11569700" cy="4061460"/>
          </a:xfrm>
        </p:spPr>
        <p:txBody>
          <a:bodyPr/>
          <a:lstStyle/>
          <a:p>
            <a:r>
              <a:rPr lang="en-US" altLang="ko-KR" sz="3200"/>
              <a:t>Proposed Swin Transformer which a new vision Transformer.</a:t>
            </a:r>
          </a:p>
          <a:p>
            <a:endParaRPr lang="en-US" altLang="ko-KR" sz="3200"/>
          </a:p>
          <a:p>
            <a:r>
              <a:rPr lang="en-US" altLang="ko-KR" sz="3200"/>
              <a:t>Hierarchical feature representation and has linear computational complexity with respect to input image size.</a:t>
            </a:r>
          </a:p>
          <a:p>
            <a:endParaRPr lang="en-US" altLang="ko-KR" sz="3200"/>
          </a:p>
          <a:p>
            <a:r>
              <a:rPr lang="en-US" altLang="ko-KR" sz="3200"/>
              <a:t>Shifted window based self-attention is shown to be effective and efficient on vision problems.</a:t>
            </a:r>
            <a:endParaRPr lang="ko-KR" altLang="en-US" sz="320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0875395D-51CE-427A-AA49-D7F84CB5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Conclusion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1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B63ED2-6EBB-436D-8DF8-728E57D0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2456F-4462-4DC0-9463-E53AA263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CCCCC6-34A4-4661-A132-86D422AF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5240C98-8239-4462-8757-F9DCB3B224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2084459"/>
            <a:ext cx="11569700" cy="2885813"/>
          </a:xfrm>
        </p:spPr>
        <p:txBody>
          <a:bodyPr/>
          <a:lstStyle/>
          <a:p>
            <a:r>
              <a:rPr lang="en-US" altLang="ko-KR" sz="3600"/>
              <a:t>General-purpose </a:t>
            </a:r>
            <a:r>
              <a:rPr lang="en-US" altLang="ko-KR" sz="3600">
                <a:solidFill>
                  <a:srgbClr val="FF0000"/>
                </a:solidFill>
              </a:rPr>
              <a:t>backbone</a:t>
            </a:r>
            <a:r>
              <a:rPr lang="en-US" altLang="ko-KR" sz="3600"/>
              <a:t> for computer vision.</a:t>
            </a:r>
          </a:p>
          <a:p>
            <a:endParaRPr lang="en-US" altLang="ko-KR" sz="3600"/>
          </a:p>
          <a:p>
            <a:endParaRPr lang="en-US" altLang="ko-KR" sz="3600"/>
          </a:p>
          <a:p>
            <a:r>
              <a:rPr lang="en-US" altLang="ko-KR" sz="3600">
                <a:solidFill>
                  <a:srgbClr val="FF0000"/>
                </a:solidFill>
              </a:rPr>
              <a:t>Hierachical</a:t>
            </a:r>
            <a:r>
              <a:rPr lang="en-US" altLang="ko-KR" sz="3600"/>
              <a:t> Transformer whose representation is computed with </a:t>
            </a:r>
            <a:r>
              <a:rPr lang="en-US" altLang="ko-KR" sz="3600">
                <a:solidFill>
                  <a:srgbClr val="FF0000"/>
                </a:solidFill>
              </a:rPr>
              <a:t>shifted windows.</a:t>
            </a:r>
            <a:endParaRPr lang="en-US" altLang="ko-KR" sz="2400"/>
          </a:p>
          <a:p>
            <a:endParaRPr lang="ko-KR" altLang="en-US" sz="240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E1A5341-0950-4BD2-8741-D8E5633A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Swin Transformer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D6CB2D-01C7-4514-B6FB-83C9E35E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2C3A7B-22E8-4DF7-BCCE-72461FFB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EA3E99-3219-4081-BA59-28DBDADE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5B475AD5-A902-4215-946C-65D217FA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Architecture</a:t>
            </a:r>
            <a:endParaRPr lang="ko-KR" altLang="en-US"/>
          </a:p>
        </p:txBody>
      </p:sp>
      <p:pic>
        <p:nvPicPr>
          <p:cNvPr id="7" name="내용 개체 틀 7">
            <a:extLst>
              <a:ext uri="{FF2B5EF4-FFF2-40B4-BE49-F238E27FC236}">
                <a16:creationId xmlns:a16="http://schemas.microsoft.com/office/drawing/2014/main" id="{FD8CCA6B-14E3-4FFC-A78E-CB56D891939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22300" y="1978613"/>
            <a:ext cx="11569700" cy="3468781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6DF1BFB-AD45-4EBA-83E1-3A43AF4D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005840"/>
            <a:ext cx="2561983" cy="140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896BAD-0004-459D-918C-13C773390806}"/>
              </a:ext>
            </a:extLst>
          </p:cNvPr>
          <p:cNvSpPr txBox="1"/>
          <p:nvPr/>
        </p:nvSpPr>
        <p:spPr>
          <a:xfrm>
            <a:off x="9178290" y="6220558"/>
            <a:ext cx="2927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https://hangjo-o.tistory.com/69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434C096-2C6C-4C8E-8477-433621D34968}"/>
              </a:ext>
            </a:extLst>
          </p:cNvPr>
          <p:cNvCxnSpPr>
            <a:cxnSpLocks/>
          </p:cNvCxnSpPr>
          <p:nvPr/>
        </p:nvCxnSpPr>
        <p:spPr>
          <a:xfrm>
            <a:off x="1893963" y="2436362"/>
            <a:ext cx="9328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EF403B-1EC5-4387-B0E9-D2DA1381EB19}"/>
              </a:ext>
            </a:extLst>
          </p:cNvPr>
          <p:cNvCxnSpPr>
            <a:cxnSpLocks/>
          </p:cNvCxnSpPr>
          <p:nvPr/>
        </p:nvCxnSpPr>
        <p:spPr>
          <a:xfrm flipV="1">
            <a:off x="3992880" y="4884420"/>
            <a:ext cx="0" cy="531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20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정육면체 11">
            <a:extLst>
              <a:ext uri="{FF2B5EF4-FFF2-40B4-BE49-F238E27FC236}">
                <a16:creationId xmlns:a16="http://schemas.microsoft.com/office/drawing/2014/main" id="{08318C4E-3BF7-45A2-B912-3AD83FA2CCC4}"/>
              </a:ext>
            </a:extLst>
          </p:cNvPr>
          <p:cNvSpPr/>
          <p:nvPr/>
        </p:nvSpPr>
        <p:spPr>
          <a:xfrm>
            <a:off x="4341175" y="1336177"/>
            <a:ext cx="877411" cy="841743"/>
          </a:xfrm>
          <a:prstGeom prst="cube">
            <a:avLst>
              <a:gd name="adj" fmla="val 145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A3B8C0-3729-43F1-8516-2E02BB62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729434-B9EC-4DD0-A483-E82511B9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106A79-B6DC-4BEA-A1A9-36A50F7A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2D8EC60-E21F-4960-AC00-0B131F8A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Patch Merging</a:t>
            </a:r>
            <a:endParaRPr lang="ko-KR" altLang="en-US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24342D82-26B1-4B3E-91B7-5816F26F4C0D}"/>
              </a:ext>
            </a:extLst>
          </p:cNvPr>
          <p:cNvSpPr/>
          <p:nvPr/>
        </p:nvSpPr>
        <p:spPr>
          <a:xfrm>
            <a:off x="864934" y="2497016"/>
            <a:ext cx="2004060" cy="1922876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17">
            <a:extLst>
              <a:ext uri="{FF2B5EF4-FFF2-40B4-BE49-F238E27FC236}">
                <a16:creationId xmlns:a16="http://schemas.microsoft.com/office/drawing/2014/main" id="{A480A4B1-D8F2-4C4D-BA10-7B8CF6270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63653"/>
              </p:ext>
            </p:extLst>
          </p:nvPr>
        </p:nvGraphicFramePr>
        <p:xfrm>
          <a:off x="864933" y="2987236"/>
          <a:ext cx="1516380" cy="1432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095">
                  <a:extLst>
                    <a:ext uri="{9D8B030D-6E8A-4147-A177-3AD203B41FA5}">
                      <a16:colId xmlns:a16="http://schemas.microsoft.com/office/drawing/2014/main" val="207677950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385856876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1990923911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679176136"/>
                    </a:ext>
                  </a:extLst>
                </a:gridCol>
              </a:tblGrid>
              <a:tr h="35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366941"/>
                  </a:ext>
                </a:extLst>
              </a:tr>
              <a:tr h="35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998855"/>
                  </a:ext>
                </a:extLst>
              </a:tr>
              <a:tr h="35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797274"/>
                  </a:ext>
                </a:extLst>
              </a:tr>
              <a:tr h="35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03151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F0803B4-3A9D-4E03-B4C0-21EC74BE0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992063"/>
              </p:ext>
            </p:extLst>
          </p:nvPr>
        </p:nvGraphicFramePr>
        <p:xfrm>
          <a:off x="4341175" y="1461592"/>
          <a:ext cx="758190" cy="716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095">
                  <a:extLst>
                    <a:ext uri="{9D8B030D-6E8A-4147-A177-3AD203B41FA5}">
                      <a16:colId xmlns:a16="http://schemas.microsoft.com/office/drawing/2014/main" val="1510865545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979558548"/>
                    </a:ext>
                  </a:extLst>
                </a:gridCol>
              </a:tblGrid>
              <a:tr h="35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773995"/>
                  </a:ext>
                </a:extLst>
              </a:tr>
              <a:tr h="35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655379"/>
                  </a:ext>
                </a:extLst>
              </a:tr>
            </a:tbl>
          </a:graphicData>
        </a:graphic>
      </p:graphicFrame>
      <p:sp>
        <p:nvSpPr>
          <p:cNvPr id="13" name="정육면체 12">
            <a:extLst>
              <a:ext uri="{FF2B5EF4-FFF2-40B4-BE49-F238E27FC236}">
                <a16:creationId xmlns:a16="http://schemas.microsoft.com/office/drawing/2014/main" id="{88573DE4-F433-4AE9-B4BC-F1391AF41902}"/>
              </a:ext>
            </a:extLst>
          </p:cNvPr>
          <p:cNvSpPr/>
          <p:nvPr/>
        </p:nvSpPr>
        <p:spPr>
          <a:xfrm>
            <a:off x="4341175" y="2497016"/>
            <a:ext cx="877411" cy="841743"/>
          </a:xfrm>
          <a:prstGeom prst="cube">
            <a:avLst>
              <a:gd name="adj" fmla="val 145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6B423D3-43BC-4CCD-BAB7-DCCB6FB7C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280141"/>
              </p:ext>
            </p:extLst>
          </p:nvPr>
        </p:nvGraphicFramePr>
        <p:xfrm>
          <a:off x="4341175" y="2622431"/>
          <a:ext cx="758190" cy="716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095">
                  <a:extLst>
                    <a:ext uri="{9D8B030D-6E8A-4147-A177-3AD203B41FA5}">
                      <a16:colId xmlns:a16="http://schemas.microsoft.com/office/drawing/2014/main" val="1510865545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979558548"/>
                    </a:ext>
                  </a:extLst>
                </a:gridCol>
              </a:tblGrid>
              <a:tr h="35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773995"/>
                  </a:ext>
                </a:extLst>
              </a:tr>
              <a:tr h="35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655379"/>
                  </a:ext>
                </a:extLst>
              </a:tr>
            </a:tbl>
          </a:graphicData>
        </a:graphic>
      </p:graphicFrame>
      <p:sp>
        <p:nvSpPr>
          <p:cNvPr id="15" name="정육면체 14">
            <a:extLst>
              <a:ext uri="{FF2B5EF4-FFF2-40B4-BE49-F238E27FC236}">
                <a16:creationId xmlns:a16="http://schemas.microsoft.com/office/drawing/2014/main" id="{3F4C332F-7BB6-4C1B-97E3-477EF367B316}"/>
              </a:ext>
            </a:extLst>
          </p:cNvPr>
          <p:cNvSpPr/>
          <p:nvPr/>
        </p:nvSpPr>
        <p:spPr>
          <a:xfrm>
            <a:off x="4341175" y="3657855"/>
            <a:ext cx="877411" cy="841743"/>
          </a:xfrm>
          <a:prstGeom prst="cube">
            <a:avLst>
              <a:gd name="adj" fmla="val 145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7548537-6745-4C0F-8631-24178DE31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737610"/>
              </p:ext>
            </p:extLst>
          </p:nvPr>
        </p:nvGraphicFramePr>
        <p:xfrm>
          <a:off x="4341175" y="3783270"/>
          <a:ext cx="758190" cy="716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095">
                  <a:extLst>
                    <a:ext uri="{9D8B030D-6E8A-4147-A177-3AD203B41FA5}">
                      <a16:colId xmlns:a16="http://schemas.microsoft.com/office/drawing/2014/main" val="1510865545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979558548"/>
                    </a:ext>
                  </a:extLst>
                </a:gridCol>
              </a:tblGrid>
              <a:tr h="35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773995"/>
                  </a:ext>
                </a:extLst>
              </a:tr>
              <a:tr h="35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655379"/>
                  </a:ext>
                </a:extLst>
              </a:tr>
            </a:tbl>
          </a:graphicData>
        </a:graphic>
      </p:graphicFrame>
      <p:sp>
        <p:nvSpPr>
          <p:cNvPr id="17" name="정육면체 16">
            <a:extLst>
              <a:ext uri="{FF2B5EF4-FFF2-40B4-BE49-F238E27FC236}">
                <a16:creationId xmlns:a16="http://schemas.microsoft.com/office/drawing/2014/main" id="{23481C87-653D-41B4-89B5-7D9909DC5E95}"/>
              </a:ext>
            </a:extLst>
          </p:cNvPr>
          <p:cNvSpPr/>
          <p:nvPr/>
        </p:nvSpPr>
        <p:spPr>
          <a:xfrm>
            <a:off x="4331645" y="4818694"/>
            <a:ext cx="877411" cy="841743"/>
          </a:xfrm>
          <a:prstGeom prst="cube">
            <a:avLst>
              <a:gd name="adj" fmla="val 145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AD62253-1BD3-4BB6-A45D-D67195798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813609"/>
              </p:ext>
            </p:extLst>
          </p:nvPr>
        </p:nvGraphicFramePr>
        <p:xfrm>
          <a:off x="4331645" y="4944109"/>
          <a:ext cx="758190" cy="716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095">
                  <a:extLst>
                    <a:ext uri="{9D8B030D-6E8A-4147-A177-3AD203B41FA5}">
                      <a16:colId xmlns:a16="http://schemas.microsoft.com/office/drawing/2014/main" val="1510865545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979558548"/>
                    </a:ext>
                  </a:extLst>
                </a:gridCol>
              </a:tblGrid>
              <a:tr h="35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773995"/>
                  </a:ext>
                </a:extLst>
              </a:tr>
              <a:tr h="35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655379"/>
                  </a:ext>
                </a:extLst>
              </a:tr>
            </a:tbl>
          </a:graphicData>
        </a:graphic>
      </p:graphicFrame>
      <p:sp>
        <p:nvSpPr>
          <p:cNvPr id="21" name="정육면체 20">
            <a:extLst>
              <a:ext uri="{FF2B5EF4-FFF2-40B4-BE49-F238E27FC236}">
                <a16:creationId xmlns:a16="http://schemas.microsoft.com/office/drawing/2014/main" id="{23AB6DC9-D18E-45E8-848E-EA9C6E35A52D}"/>
              </a:ext>
            </a:extLst>
          </p:cNvPr>
          <p:cNvSpPr/>
          <p:nvPr/>
        </p:nvSpPr>
        <p:spPr>
          <a:xfrm>
            <a:off x="7123160" y="2778106"/>
            <a:ext cx="877411" cy="841743"/>
          </a:xfrm>
          <a:prstGeom prst="cube">
            <a:avLst>
              <a:gd name="adj" fmla="val 145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CBB01D6D-AD29-473E-AC1B-CE8DD056342D}"/>
              </a:ext>
            </a:extLst>
          </p:cNvPr>
          <p:cNvSpPr/>
          <p:nvPr/>
        </p:nvSpPr>
        <p:spPr>
          <a:xfrm>
            <a:off x="6979029" y="2917886"/>
            <a:ext cx="877411" cy="841743"/>
          </a:xfrm>
          <a:prstGeom prst="cube">
            <a:avLst>
              <a:gd name="adj" fmla="val 145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A567A75D-2224-47E7-821C-932EC3D82A09}"/>
              </a:ext>
            </a:extLst>
          </p:cNvPr>
          <p:cNvSpPr/>
          <p:nvPr/>
        </p:nvSpPr>
        <p:spPr>
          <a:xfrm>
            <a:off x="6834898" y="3057666"/>
            <a:ext cx="877411" cy="841743"/>
          </a:xfrm>
          <a:prstGeom prst="cube">
            <a:avLst>
              <a:gd name="adj" fmla="val 145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AF5AE0C8-933D-4AEE-A7AA-F608ED7AFF5D}"/>
              </a:ext>
            </a:extLst>
          </p:cNvPr>
          <p:cNvSpPr/>
          <p:nvPr/>
        </p:nvSpPr>
        <p:spPr>
          <a:xfrm>
            <a:off x="6690767" y="3198978"/>
            <a:ext cx="877411" cy="841743"/>
          </a:xfrm>
          <a:prstGeom prst="cube">
            <a:avLst>
              <a:gd name="adj" fmla="val 145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74F2C06-FB5D-45C7-8BD3-C72FAC44C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83462"/>
              </p:ext>
            </p:extLst>
          </p:nvPr>
        </p:nvGraphicFramePr>
        <p:xfrm>
          <a:off x="6690767" y="3324393"/>
          <a:ext cx="758190" cy="716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095">
                  <a:extLst>
                    <a:ext uri="{9D8B030D-6E8A-4147-A177-3AD203B41FA5}">
                      <a16:colId xmlns:a16="http://schemas.microsoft.com/office/drawing/2014/main" val="1510865545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979558548"/>
                    </a:ext>
                  </a:extLst>
                </a:gridCol>
              </a:tblGrid>
              <a:tr h="35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773995"/>
                  </a:ext>
                </a:extLst>
              </a:tr>
              <a:tr h="35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655379"/>
                  </a:ext>
                </a:extLst>
              </a:tr>
            </a:tbl>
          </a:graphicData>
        </a:graphic>
      </p:graphicFrame>
      <p:sp>
        <p:nvSpPr>
          <p:cNvPr id="24" name="정육면체 23">
            <a:extLst>
              <a:ext uri="{FF2B5EF4-FFF2-40B4-BE49-F238E27FC236}">
                <a16:creationId xmlns:a16="http://schemas.microsoft.com/office/drawing/2014/main" id="{94ACDE27-67E5-4E43-8F19-9C3CAB63AEC1}"/>
              </a:ext>
            </a:extLst>
          </p:cNvPr>
          <p:cNvSpPr/>
          <p:nvPr/>
        </p:nvSpPr>
        <p:spPr>
          <a:xfrm>
            <a:off x="9466439" y="2916354"/>
            <a:ext cx="877411" cy="841743"/>
          </a:xfrm>
          <a:prstGeom prst="cube">
            <a:avLst>
              <a:gd name="adj" fmla="val 145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F8FDCE6B-77F3-4D84-909D-2AF78FCA109B}"/>
              </a:ext>
            </a:extLst>
          </p:cNvPr>
          <p:cNvSpPr/>
          <p:nvPr/>
        </p:nvSpPr>
        <p:spPr>
          <a:xfrm>
            <a:off x="9322308" y="3057666"/>
            <a:ext cx="877411" cy="841743"/>
          </a:xfrm>
          <a:prstGeom prst="cube">
            <a:avLst>
              <a:gd name="adj" fmla="val 145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2B4AED3-E8B7-4ABC-8E96-65D7CB5F4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188012"/>
              </p:ext>
            </p:extLst>
          </p:nvPr>
        </p:nvGraphicFramePr>
        <p:xfrm>
          <a:off x="9322308" y="3183081"/>
          <a:ext cx="758190" cy="716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095">
                  <a:extLst>
                    <a:ext uri="{9D8B030D-6E8A-4147-A177-3AD203B41FA5}">
                      <a16:colId xmlns:a16="http://schemas.microsoft.com/office/drawing/2014/main" val="1510865545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979558548"/>
                    </a:ext>
                  </a:extLst>
                </a:gridCol>
              </a:tblGrid>
              <a:tr h="35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773995"/>
                  </a:ext>
                </a:extLst>
              </a:tr>
              <a:tr h="358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655379"/>
                  </a:ext>
                </a:extLst>
              </a:tr>
            </a:tbl>
          </a:graphicData>
        </a:graphic>
      </p:graphicFrame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D93AFD70-8CBA-44D4-A3D6-044335FE31A6}"/>
              </a:ext>
            </a:extLst>
          </p:cNvPr>
          <p:cNvSpPr/>
          <p:nvPr/>
        </p:nvSpPr>
        <p:spPr>
          <a:xfrm rot="16200000">
            <a:off x="3381376" y="3133923"/>
            <a:ext cx="447675" cy="60018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34B26BE8-1D6C-40BF-AD43-C86E1B432726}"/>
              </a:ext>
            </a:extLst>
          </p:cNvPr>
          <p:cNvSpPr/>
          <p:nvPr/>
        </p:nvSpPr>
        <p:spPr>
          <a:xfrm rot="16200000">
            <a:off x="5770411" y="3133922"/>
            <a:ext cx="447675" cy="60018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8C8E3C3F-7A69-48CB-9AC2-A458DD43AF97}"/>
              </a:ext>
            </a:extLst>
          </p:cNvPr>
          <p:cNvSpPr/>
          <p:nvPr/>
        </p:nvSpPr>
        <p:spPr>
          <a:xfrm rot="16200000">
            <a:off x="8461421" y="3122720"/>
            <a:ext cx="447675" cy="60018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4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736EBE-0DB8-4235-B28A-70B4B6CC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16D343-AB64-4B6F-8E0B-7C8D727B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9C4B21-7A96-45F5-8CC2-98D1C858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BEC2F5F5-5771-4671-A6D4-4F0AF71DBFD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/>
                  <a:t> (7 x 7)</a:t>
                </a:r>
              </a:p>
              <a:p>
                <a:endParaRPr lang="en-US" altLang="ko-KR"/>
              </a:p>
              <a:p>
                <a:r>
                  <a:rPr lang="en-US" altLang="ko-KR"/>
                  <a:t>Propose to compute self-attention within local windows.</a:t>
                </a:r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BEC2F5F5-5771-4671-A6D4-4F0AF71DB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474" t="-10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5">
            <a:extLst>
              <a:ext uri="{FF2B5EF4-FFF2-40B4-BE49-F238E27FC236}">
                <a16:creationId xmlns:a16="http://schemas.microsoft.com/office/drawing/2014/main" id="{323F9DF7-C31A-4F27-B430-84B9D38F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Self-attention in non-overlapped windows</a:t>
            </a:r>
            <a:endParaRPr lang="ko-KR" altLang="en-US"/>
          </a:p>
        </p:txBody>
      </p:sp>
      <p:pic>
        <p:nvPicPr>
          <p:cNvPr id="7" name="내용 개체 틀 7">
            <a:extLst>
              <a:ext uri="{FF2B5EF4-FFF2-40B4-BE49-F238E27FC236}">
                <a16:creationId xmlns:a16="http://schemas.microsoft.com/office/drawing/2014/main" id="{FD90F0DC-30B4-4725-A65B-655E690E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0" y="3047895"/>
            <a:ext cx="5809003" cy="3336595"/>
          </a:xfrm>
          <a:prstGeom prst="rect">
            <a:avLst/>
          </a:prstGeom>
          <a:noFill/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C3EA59-2C04-4D45-9F87-09E1F7306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7" y="3957637"/>
            <a:ext cx="46196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9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E33F4B-5689-4711-A84F-21EAAC1A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F7E131-A952-4C11-ADAE-D1FD733E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DD3B25-C8D5-4B61-BBA1-86A260B5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8020C33-ADFF-403F-970B-BB45019B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Shifted window partitioning in successive blocks</a:t>
            </a:r>
            <a:endParaRPr lang="ko-KR" altLang="en-US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051559AB-738F-40CC-84A5-00EEDAAAC6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1104899"/>
            <a:ext cx="11569700" cy="2781301"/>
          </a:xfrm>
        </p:spPr>
        <p:txBody>
          <a:bodyPr/>
          <a:lstStyle/>
          <a:p>
            <a:r>
              <a:rPr lang="en-US" altLang="ko-KR"/>
              <a:t>The window-based self-attention module lacks connections across windows, which limits its modeling power.</a:t>
            </a:r>
          </a:p>
          <a:p>
            <a:endParaRPr lang="en-US" altLang="ko-KR"/>
          </a:p>
          <a:p>
            <a:r>
              <a:rPr lang="en-US" altLang="ko-KR"/>
              <a:t>W-MSA</a:t>
            </a:r>
          </a:p>
          <a:p>
            <a:endParaRPr lang="en-US" altLang="ko-KR"/>
          </a:p>
          <a:p>
            <a:r>
              <a:rPr lang="en-US" altLang="ko-KR"/>
              <a:t>SW-MSA</a:t>
            </a: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4CE3E7E-64B8-4D69-B7FC-877288D5C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762" y="4137024"/>
            <a:ext cx="45624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1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174AE-BB13-4A0B-BE83-E87D8F64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F4BA84-BF4F-4EB3-AD33-5509F527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BBBF5A-C34D-4768-A88C-A1C43B95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12A41E9-B85F-4000-9114-9E17EE3509B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73300" y="2051844"/>
            <a:ext cx="8267700" cy="3276600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4FD15FB1-CC74-4007-8293-DAED1A4B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Swin Transformer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A3A73C-E854-4C10-B58D-FCE55EAA4E04}"/>
              </a:ext>
            </a:extLst>
          </p:cNvPr>
          <p:cNvSpPr/>
          <p:nvPr/>
        </p:nvSpPr>
        <p:spPr>
          <a:xfrm>
            <a:off x="2397124" y="2552700"/>
            <a:ext cx="1260475" cy="12420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Attention</a:t>
            </a:r>
            <a:endParaRPr lang="ko-KR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A10D62-606E-4E7E-9843-3E0A7A7CE56B}"/>
              </a:ext>
            </a:extLst>
          </p:cNvPr>
          <p:cNvSpPr/>
          <p:nvPr/>
        </p:nvSpPr>
        <p:spPr>
          <a:xfrm>
            <a:off x="3754120" y="2552700"/>
            <a:ext cx="1260475" cy="12420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Attention</a:t>
            </a:r>
            <a:endParaRPr lang="ko-KR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B716E1-5901-458B-BB93-4AC23BC60CE0}"/>
              </a:ext>
            </a:extLst>
          </p:cNvPr>
          <p:cNvSpPr/>
          <p:nvPr/>
        </p:nvSpPr>
        <p:spPr>
          <a:xfrm>
            <a:off x="3754119" y="3940572"/>
            <a:ext cx="1260475" cy="12420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Attention</a:t>
            </a:r>
            <a:endParaRPr lang="ko-KR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2AC28F-68F0-4997-A6A9-EEB8734667DD}"/>
              </a:ext>
            </a:extLst>
          </p:cNvPr>
          <p:cNvSpPr/>
          <p:nvPr/>
        </p:nvSpPr>
        <p:spPr>
          <a:xfrm>
            <a:off x="2397124" y="3940572"/>
            <a:ext cx="1260475" cy="12420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Attention</a:t>
            </a:r>
            <a:endParaRPr lang="ko-KR" alt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1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A04831-0ED0-4FB8-B2B1-BE40123C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614AED-DD33-41DD-BDC9-D30556EC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AE3AAC-D16C-4C9E-AB2F-30CF76F1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74F9FFA-6BB4-44A8-845E-63AF010549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300" y="1104900"/>
            <a:ext cx="11569700" cy="3045070"/>
          </a:xfrm>
        </p:spPr>
        <p:txBody>
          <a:bodyPr/>
          <a:lstStyle/>
          <a:p>
            <a:endParaRPr lang="en-US" altLang="ko-KR"/>
          </a:p>
          <a:p>
            <a:r>
              <a:rPr lang="en-US" altLang="ko-KR"/>
              <a:t>if.. smaller than M x M ??</a:t>
            </a:r>
          </a:p>
          <a:p>
            <a:pPr lvl="1"/>
            <a:r>
              <a:rPr lang="en-US" altLang="ko-KR"/>
              <a:t>Add padding -&gt; increased computation</a:t>
            </a:r>
          </a:p>
          <a:p>
            <a:pPr lvl="1"/>
            <a:r>
              <a:rPr lang="en-US" altLang="ko-KR">
                <a:solidFill>
                  <a:srgbClr val="C00000"/>
                </a:solidFill>
              </a:rPr>
              <a:t>Cyclic-Shift</a:t>
            </a:r>
          </a:p>
          <a:p>
            <a:pPr lvl="1"/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172EE2E-BBB8-4E96-BD8A-1D8FFAD3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Efficient batch computation for shifted configuration</a:t>
            </a:r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370A9F6-3A97-43D0-BA88-122EFC2CA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94" y="3135386"/>
            <a:ext cx="10535011" cy="29554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358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092D10DD-7DBE-491A-833D-EB7701F2F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5" y="58053"/>
            <a:ext cx="11655105" cy="643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4BC153-90F4-4F64-9CAE-E88AC0E2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Jaemin Jeong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7546A9-E990-4410-A2CF-73CB1DDC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Seminar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412064-DC19-4990-8D67-7C73BA77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7527-5874-482F-8EE7-D6FFE883630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709608"/>
      </p:ext>
    </p:extLst>
  </p:cSld>
  <p:clrMapOvr>
    <a:masterClrMapping/>
  </p:clrMapOvr>
</p:sld>
</file>

<file path=ppt/theme/theme1.xml><?xml version="1.0" encoding="utf-8"?>
<a:theme xmlns:a="http://schemas.openxmlformats.org/drawingml/2006/main" name="Black_Theme">
  <a:themeElements>
    <a:clrScheme name="색상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564C4D"/>
      </a:accent1>
      <a:accent2>
        <a:srgbClr val="CC9880"/>
      </a:accent2>
      <a:accent3>
        <a:srgbClr val="ECDFCF"/>
      </a:accent3>
      <a:accent4>
        <a:srgbClr val="9BBFD7"/>
      </a:accent4>
      <a:accent5>
        <a:srgbClr val="3D4965"/>
      </a:accent5>
      <a:accent6>
        <a:srgbClr val="8A8686"/>
      </a:accent6>
      <a:hlink>
        <a:srgbClr val="3C3C3C"/>
      </a:hlink>
      <a:folHlink>
        <a:srgbClr val="3C3C3C"/>
      </a:folHlink>
    </a:clrScheme>
    <a:fontScheme name="나눔스퀘어_ac">
      <a:majorFont>
        <a:latin typeface="나눔스퀘어_ac ExtraBold"/>
        <a:ea typeface="나눔스퀘어_ac ExtraBold"/>
        <a:cs typeface=""/>
      </a:majorFont>
      <a:minorFont>
        <a:latin typeface="나눔스퀘어_ac Bold"/>
        <a:ea typeface="나눔스퀘어_ac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_Theme" id="{36FAEC29-8FAE-472D-B660-020E82340A40}" vid="{B9C8B549-8018-44FE-BE57-DFF00026FEC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Black_Theme</Template>
  <TotalTime>1281</TotalTime>
  <Words>314</Words>
  <Application>Microsoft Office PowerPoint</Application>
  <PresentationFormat>와이드스크린</PresentationFormat>
  <Paragraphs>134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나눔고딕코딩</vt:lpstr>
      <vt:lpstr>나눔스퀘어_ac Bold</vt:lpstr>
      <vt:lpstr>나눔스퀘어_ac ExtraBold</vt:lpstr>
      <vt:lpstr>Arial</vt:lpstr>
      <vt:lpstr>Cambria Math</vt:lpstr>
      <vt:lpstr>Wingdings</vt:lpstr>
      <vt:lpstr>Black_Theme</vt:lpstr>
      <vt:lpstr>PowerPoint 프레젠테이션</vt:lpstr>
      <vt:lpstr>Swin Transformer</vt:lpstr>
      <vt:lpstr>Architecture</vt:lpstr>
      <vt:lpstr>Patch Merging</vt:lpstr>
      <vt:lpstr>Self-attention in non-overlapped windows</vt:lpstr>
      <vt:lpstr>Shifted window partitioning in successive blocks</vt:lpstr>
      <vt:lpstr>Swin Transformer</vt:lpstr>
      <vt:lpstr>Efficient batch computation for shifted configuration</vt:lpstr>
      <vt:lpstr>PowerPoint 프레젠테이션</vt:lpstr>
      <vt:lpstr>Relative position bias</vt:lpstr>
      <vt:lpstr>Swin Transformer</vt:lpstr>
      <vt:lpstr>Experiments - ImageNet</vt:lpstr>
      <vt:lpstr>Experiments - Object Detection</vt:lpstr>
      <vt:lpstr>Semantic Segmentation</vt:lpstr>
      <vt:lpstr>Ablation Study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정재민</dc:creator>
  <cp:lastModifiedBy>정재민</cp:lastModifiedBy>
  <cp:revision>52</cp:revision>
  <dcterms:created xsi:type="dcterms:W3CDTF">2021-06-15T09:07:52Z</dcterms:created>
  <dcterms:modified xsi:type="dcterms:W3CDTF">2021-06-28T02:55:16Z</dcterms:modified>
</cp:coreProperties>
</file>