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65" r:id="rId3"/>
    <p:sldId id="288" r:id="rId4"/>
    <p:sldId id="289" r:id="rId5"/>
    <p:sldId id="279" r:id="rId6"/>
    <p:sldId id="281" r:id="rId7"/>
    <p:sldId id="282" r:id="rId8"/>
    <p:sldId id="305" r:id="rId9"/>
    <p:sldId id="291" r:id="rId10"/>
    <p:sldId id="294" r:id="rId11"/>
    <p:sldId id="295" r:id="rId12"/>
    <p:sldId id="304" r:id="rId13"/>
    <p:sldId id="301" r:id="rId14"/>
    <p:sldId id="298" r:id="rId15"/>
    <p:sldId id="299" r:id="rId16"/>
    <p:sldId id="300" r:id="rId17"/>
    <p:sldId id="302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E7387294-417A-4445-BCDC-E366BE56EDA2}">
          <p14:sldIdLst>
            <p14:sldId id="284"/>
          </p14:sldIdLst>
        </p14:section>
        <p14:section name="목차" id="{4309A0D9-D934-4AA2-B207-C8FEC1C77E1B}">
          <p14:sldIdLst>
            <p14:sldId id="265"/>
          </p14:sldIdLst>
        </p14:section>
        <p14:section name="1. 졸업 연구 개발 배경" id="{F3B8FDBE-5C50-4DA0-A41B-8C5D9ADBA1F9}">
          <p14:sldIdLst>
            <p14:sldId id="288"/>
            <p14:sldId id="289"/>
          </p14:sldIdLst>
        </p14:section>
        <p14:section name="2. 관련 연구 및 사례" id="{EFC57B4E-740A-4F89-88CB-5D5930A1B31F}">
          <p14:sldIdLst>
            <p14:sldId id="279"/>
          </p14:sldIdLst>
        </p14:section>
        <p14:section name="3. 연구 개발 목표 및 효과" id="{7547E0B7-99E0-46E6-B452-31AAB23E2EBF}">
          <p14:sldIdLst>
            <p14:sldId id="281"/>
            <p14:sldId id="282"/>
          </p14:sldIdLst>
        </p14:section>
        <p14:section name="4. 시스템 수행 시나리오" id="{FB9D139F-3420-473D-95E3-B93E4783146E}">
          <p14:sldIdLst>
            <p14:sldId id="305"/>
            <p14:sldId id="291"/>
            <p14:sldId id="294"/>
            <p14:sldId id="295"/>
          </p14:sldIdLst>
        </p14:section>
        <p14:section name="5. 시스템 구성도" id="{81D060C9-678C-4F8B-93E3-93E335394C5F}">
          <p14:sldIdLst>
            <p14:sldId id="304"/>
          </p14:sldIdLst>
        </p14:section>
        <p14:section name="6. 개발 환경" id="{4B80DA49-3996-4BDA-9DB9-0C2A25949D20}">
          <p14:sldIdLst>
            <p14:sldId id="301"/>
          </p14:sldIdLst>
        </p14:section>
        <p14:section name="7. 개발 방법" id="{7132C37F-A4E9-462E-868A-EC6A4DCD9750}">
          <p14:sldIdLst>
            <p14:sldId id="298"/>
          </p14:sldIdLst>
        </p14:section>
        <p14:section name="8. 업무분담 및 수행 일정" id="{FF10433E-E8E0-4E28-9BDB-08962B8968BF}">
          <p14:sldIdLst>
            <p14:sldId id="299"/>
          </p14:sldIdLst>
        </p14:section>
        <p14:section name="9. GitHub" id="{65F6A722-8EF8-48B3-8F6F-99E252B4348A}">
          <p14:sldIdLst>
            <p14:sldId id="300"/>
          </p14:sldIdLst>
        </p14:section>
        <p14:section name="10. 필요기술 및 참고문헌" id="{4273C1A9-FE86-4FB2-B5AC-8168F98D1FA9}">
          <p14:sldIdLst>
            <p14:sldId id="302"/>
          </p14:sldIdLst>
        </p14:section>
        <p14:section name="마무리" id="{C536F3D5-C389-4E3D-B1A8-F120FDA85A5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A3A"/>
    <a:srgbClr val="70AD47"/>
    <a:srgbClr val="D9D9D9"/>
    <a:srgbClr val="E7E6E6"/>
    <a:srgbClr val="E6E6E6"/>
    <a:srgbClr val="5E913B"/>
    <a:srgbClr val="4B732F"/>
    <a:srgbClr val="F7F7F7"/>
    <a:srgbClr val="7F7F7F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356515462677888E-2"/>
          <c:y val="2.5869247281239936E-2"/>
          <c:w val="0.91198456867283917"/>
          <c:h val="0.85680843111728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plosion val="1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60-4205-9AA4-FCE2214F8D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60-4205-9AA4-FCE2214F8D7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59-4DC9-88F5-521090CAAD8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59-4DC9-88F5-521090CAAD81}"/>
              </c:ext>
            </c:extLst>
          </c:dPt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D0-4BC7-89D4-6CE7F9853E78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D0-4BC7-89D4-6CE7F985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 ~ 1</c:v>
                </c:pt>
                <c:pt idx="1">
                  <c:v>1</c:v>
                </c:pt>
                <c:pt idx="2">
                  <c:v>2</c:v>
                </c:pt>
                <c:pt idx="3">
                  <c:v>3~4</c:v>
                </c:pt>
                <c:pt idx="4">
                  <c:v>5~7</c:v>
                </c:pt>
                <c:pt idx="5">
                  <c:v>8~9</c:v>
                </c:pt>
                <c:pt idx="6">
                  <c:v>10</c:v>
                </c:pt>
                <c:pt idx="7">
                  <c:v>20 ~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17.3</c:v>
                </c:pt>
                <c:pt idx="1">
                  <c:v>30.4</c:v>
                </c:pt>
                <c:pt idx="2">
                  <c:v>18.899999999999999</c:v>
                </c:pt>
                <c:pt idx="3">
                  <c:v>17.100000000000001</c:v>
                </c:pt>
                <c:pt idx="4">
                  <c:v>5.7</c:v>
                </c:pt>
                <c:pt idx="5">
                  <c:v>2.6</c:v>
                </c:pt>
                <c:pt idx="6">
                  <c:v>5.9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0-4205-9AA4-FCE2214F8D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70AD47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0-4BC7-89D4-6CE7F9853E78}"/>
              </c:ext>
            </c:extLst>
          </c:dPt>
          <c:dPt>
            <c:idx val="7"/>
            <c:invertIfNegative val="0"/>
            <c:bubble3D val="0"/>
            <c:spPr>
              <a:solidFill>
                <a:srgbClr val="70AD47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9D0-4BC7-89D4-6CE7F9853E78}"/>
              </c:ext>
            </c:extLst>
          </c:dPt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D0-4BC7-89D4-6CE7F9853E78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D0-4BC7-89D4-6CE7F985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 ~ 1</c:v>
                </c:pt>
                <c:pt idx="1">
                  <c:v>1</c:v>
                </c:pt>
                <c:pt idx="2">
                  <c:v>2</c:v>
                </c:pt>
                <c:pt idx="3">
                  <c:v>3~4</c:v>
                </c:pt>
                <c:pt idx="4">
                  <c:v>5~7</c:v>
                </c:pt>
                <c:pt idx="5">
                  <c:v>8~9</c:v>
                </c:pt>
                <c:pt idx="6">
                  <c:v>10</c:v>
                </c:pt>
                <c:pt idx="7">
                  <c:v>20 ~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9.8000000000000007</c:v>
                </c:pt>
                <c:pt idx="1">
                  <c:v>16.8</c:v>
                </c:pt>
                <c:pt idx="2">
                  <c:v>17</c:v>
                </c:pt>
                <c:pt idx="3">
                  <c:v>17.5</c:v>
                </c:pt>
                <c:pt idx="4">
                  <c:v>8</c:v>
                </c:pt>
                <c:pt idx="5">
                  <c:v>3.1</c:v>
                </c:pt>
                <c:pt idx="6">
                  <c:v>17.600000000000001</c:v>
                </c:pt>
                <c:pt idx="7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0-4BC7-89D4-6CE7F9853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75910831"/>
        <c:axId val="1475914991"/>
      </c:barChart>
      <c:valAx>
        <c:axId val="147591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5910831"/>
        <c:crosses val="autoZero"/>
        <c:crossBetween val="between"/>
      </c:valAx>
      <c:catAx>
        <c:axId val="1475910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sq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5914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2018년</c:v>
                </c:pt>
                <c:pt idx="1">
                  <c:v>2020년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75.2</c:v>
                </c:pt>
                <c:pt idx="1">
                  <c:v>68.2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82C-B2C7-A7F60BF1B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2018년</c:v>
                </c:pt>
                <c:pt idx="1">
                  <c:v>2020년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24.8</c:v>
                </c:pt>
                <c:pt idx="1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DE-482C-B2C7-A7F60BF1B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1419548127"/>
        <c:axId val="1419548543"/>
      </c:barChart>
      <c:catAx>
        <c:axId val="141954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9548543"/>
        <c:crosses val="autoZero"/>
        <c:auto val="1"/>
        <c:lblAlgn val="ctr"/>
        <c:lblOffset val="100"/>
        <c:noMultiLvlLbl val="0"/>
      </c:catAx>
      <c:valAx>
        <c:axId val="141954854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1954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E2F2-134D-47E5-9501-739A309E71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2333-CC7F-47FA-A404-3B16652D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4B47-76A0-4F95-A6EE-3070FC23081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5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2AEC-6DD4-4171-AA44-4013B2903EC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tstudy-mary.tistory.com/209?category=929375" TargetMode="External"/><Relationship Id="rId3" Type="http://schemas.openxmlformats.org/officeDocument/2006/relationships/hyperlink" Target="https://blog.naver.com/PostView.naver?blogId=qbxlvnf11&amp;logNo=221183308547&amp;parentCategoryNo=&amp;categoryNo=44&amp;viewDate=&amp;isShowPopularPosts=false&amp;from=postView" TargetMode="External"/><Relationship Id="rId7" Type="http://schemas.openxmlformats.org/officeDocument/2006/relationships/hyperlink" Target="https://medium.com/prnd/mvvm%EC%9D%98-viewmodel%EC%97%90%EC%84%9C-%EC%9D%B4%EB%B2%A4%ED%8A%B8%EB%A5%BC-%EC%B2%98%EB%A6%AC%ED%95%98%EB%8A%94-%EB%B0%A9%EB%B2%95-6%EA%B0%80%EC%A7%80-31bb183a88ce" TargetMode="External"/><Relationship Id="rId2" Type="http://schemas.openxmlformats.org/officeDocument/2006/relationships/hyperlink" Target="https://blog.jiniworld.me/29?category=85071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angnamunni.com/post/mvvm_anti_pattern/" TargetMode="External"/><Relationship Id="rId5" Type="http://schemas.openxmlformats.org/officeDocument/2006/relationships/hyperlink" Target="https://kocoafab.cc/fboard/125" TargetMode="External"/><Relationship Id="rId4" Type="http://schemas.openxmlformats.org/officeDocument/2006/relationships/hyperlink" Target="https://velog.io/@ggg4155/22.02.25" TargetMode="External"/><Relationship Id="rId9" Type="http://schemas.openxmlformats.org/officeDocument/2006/relationships/hyperlink" Target="https://kkh0977.tistory.com/73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633866-C7F6-437F-B253-41BC18FA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8" t="2201" r="14677" b="761"/>
          <a:stretch/>
        </p:blipFill>
        <p:spPr bwMode="auto">
          <a:xfrm>
            <a:off x="5334000" y="101600"/>
            <a:ext cx="68580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428793" y="5423173"/>
            <a:ext cx="5149807" cy="328514"/>
            <a:chOff x="5791200" y="5307131"/>
            <a:chExt cx="5492905" cy="336550"/>
          </a:xfrm>
        </p:grpSpPr>
        <p:grpSp>
          <p:nvGrpSpPr>
            <p:cNvPr id="47" name="그룹 46"/>
            <p:cNvGrpSpPr/>
            <p:nvPr/>
          </p:nvGrpSpPr>
          <p:grpSpPr>
            <a:xfrm>
              <a:off x="5791200" y="5307131"/>
              <a:ext cx="1711960" cy="336550"/>
              <a:chOff x="812800" y="2117602"/>
              <a:chExt cx="2003425" cy="33655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소프트웨어공학과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99216" y="2167354"/>
                <a:ext cx="230585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681673" y="5307131"/>
              <a:ext cx="1711960" cy="336550"/>
              <a:chOff x="812800" y="2117602"/>
              <a:chExt cx="2003425" cy="336550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219048" y="2149510"/>
                <a:ext cx="1190934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2015156038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9572145" y="5307131"/>
              <a:ext cx="1711960" cy="336550"/>
              <a:chOff x="812800" y="2117602"/>
              <a:chExt cx="2003425" cy="33655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435147" y="2156015"/>
                <a:ext cx="758742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정지우</a:t>
                </a: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1356378" y="1245700"/>
            <a:ext cx="7570452" cy="119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HEALING</a:t>
            </a:r>
            <a:r>
              <a:rPr lang="ko-KR" altLang="en-US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EARS</a:t>
            </a:r>
            <a:endParaRPr lang="ko-KR" altLang="en-US" sz="72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01EA88-6B88-4C94-9582-B56C74808304}"/>
              </a:ext>
            </a:extLst>
          </p:cNvPr>
          <p:cNvSpPr/>
          <p:nvPr/>
        </p:nvSpPr>
        <p:spPr>
          <a:xfrm>
            <a:off x="8010701" y="2072757"/>
            <a:ext cx="169122" cy="162155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70AD4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19F065-E8E6-4261-8A5E-CA1EA4C54CC9}"/>
              </a:ext>
            </a:extLst>
          </p:cNvPr>
          <p:cNvSpPr/>
          <p:nvPr/>
        </p:nvSpPr>
        <p:spPr>
          <a:xfrm>
            <a:off x="1428792" y="2359401"/>
            <a:ext cx="530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스테이션형 이어폰</a:t>
            </a:r>
            <a:r>
              <a:rPr lang="en-US" altLang="ko-KR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</a:t>
            </a:r>
            <a:r>
              <a:rPr lang="ko-KR" altLang="en-US" err="1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쉐어링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 플랫폼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5F4A07-9FB4-4DBA-8C3B-341DB54636B1}"/>
              </a:ext>
            </a:extLst>
          </p:cNvPr>
          <p:cNvSpPr txBox="1"/>
          <p:nvPr/>
        </p:nvSpPr>
        <p:spPr>
          <a:xfrm>
            <a:off x="1345226" y="5844900"/>
            <a:ext cx="2396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최종필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</a:p>
        </p:txBody>
      </p: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15731880-544A-4E18-B3A4-87C13458D5A7}"/>
              </a:ext>
            </a:extLst>
          </p:cNvPr>
          <p:cNvGrpSpPr/>
          <p:nvPr/>
        </p:nvGrpSpPr>
        <p:grpSpPr>
          <a:xfrm>
            <a:off x="1504191" y="2777297"/>
            <a:ext cx="3006919" cy="124701"/>
            <a:chOff x="7633699" y="5985972"/>
            <a:chExt cx="3006919" cy="124701"/>
          </a:xfrm>
        </p:grpSpPr>
        <p:pic>
          <p:nvPicPr>
            <p:cNvPr id="39" name="Object 4">
              <a:extLst>
                <a:ext uri="{FF2B5EF4-FFF2-40B4-BE49-F238E27FC236}">
                  <a16:creationId xmlns:a16="http://schemas.microsoft.com/office/drawing/2014/main" id="{F1AAB336-A482-44F1-B330-5571BCE73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68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3748" y="5233634"/>
            <a:ext cx="822793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 스테이션에 방문하여 비어 있는 독의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코드를 촬영하고 반납기능 수행 요청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제품을 스테이션 제자리에 두고 결제 후 서비스 사용 종료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A9751-6153-2ED4-EA5E-502FA80805A4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C5209D-4F2A-311C-7788-50AFE2E81DB7}"/>
              </a:ext>
            </a:extLst>
          </p:cNvPr>
          <p:cNvGrpSpPr/>
          <p:nvPr/>
        </p:nvGrpSpPr>
        <p:grpSpPr>
          <a:xfrm>
            <a:off x="3553748" y="473824"/>
            <a:ext cx="4575070" cy="4177375"/>
            <a:chOff x="1239370" y="543080"/>
            <a:chExt cx="4575070" cy="41773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8E2D435-AC81-67E7-3C5B-A2FDFF9BBD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9370" y="543080"/>
              <a:ext cx="4575070" cy="4177375"/>
              <a:chOff x="1605013" y="969954"/>
              <a:chExt cx="3637131" cy="3320968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F25D2E7-BF89-7094-3EEC-265D3449AD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3280778" y="1545073"/>
                <a:ext cx="260728" cy="239560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0AE5377-409A-8730-F34C-411DFAC659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05013" y="969954"/>
                <a:ext cx="3637131" cy="3320968"/>
                <a:chOff x="1906024" y="1184977"/>
                <a:chExt cx="3026482" cy="2725921"/>
              </a:xfrm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25DCBEDC-003B-8DF9-707E-3703D702A3B4}"/>
                    </a:ext>
                  </a:extLst>
                </p:cNvPr>
                <p:cNvSpPr/>
                <p:nvPr/>
              </p:nvSpPr>
              <p:spPr>
                <a:xfrm>
                  <a:off x="1906024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DE994919-C694-A8FF-FBF2-5481D836CA37}"/>
                    </a:ext>
                  </a:extLst>
                </p:cNvPr>
                <p:cNvSpPr/>
                <p:nvPr/>
              </p:nvSpPr>
              <p:spPr>
                <a:xfrm>
                  <a:off x="3225072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19E577F2-CEA4-7D3D-2030-658C16B22DCD}"/>
                    </a:ext>
                  </a:extLst>
                </p:cNvPr>
                <p:cNvSpPr/>
                <p:nvPr/>
              </p:nvSpPr>
              <p:spPr>
                <a:xfrm>
                  <a:off x="1906024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정육면체 44">
                  <a:extLst>
                    <a:ext uri="{FF2B5EF4-FFF2-40B4-BE49-F238E27FC236}">
                      <a16:creationId xmlns:a16="http://schemas.microsoft.com/office/drawing/2014/main" id="{B24051C4-C431-D379-E588-B981F468BFB7}"/>
                    </a:ext>
                  </a:extLst>
                </p:cNvPr>
                <p:cNvSpPr/>
                <p:nvPr/>
              </p:nvSpPr>
              <p:spPr>
                <a:xfrm>
                  <a:off x="3225072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9794478-8EAC-910D-0747-B806523E19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696" t="7293" r="18221" b="3686"/>
              <a:stretch/>
            </p:blipFill>
            <p:spPr>
              <a:xfrm rot="2230345">
                <a:off x="2163655" y="1578740"/>
                <a:ext cx="729107" cy="1183700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ECEDC8C-DA8C-E785-C8D8-7E0886783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1695587" y="1548861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07A0022-B3AA-6EEC-4796-9A03FDFFA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1701339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4CEF530-4C37-A11F-57A7-A5311B125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3280778" y="2975496"/>
                <a:ext cx="260728" cy="239560"/>
              </a:xfrm>
              <a:prstGeom prst="rect">
                <a:avLst/>
              </a:prstGeom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8AD351-74EF-2889-FFEB-8EE4DDADF450}"/>
                </a:ext>
              </a:extLst>
            </p:cNvPr>
            <p:cNvSpPr/>
            <p:nvPr/>
          </p:nvSpPr>
          <p:spPr>
            <a:xfrm>
              <a:off x="3789175" y="1299305"/>
              <a:ext cx="1369015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C5FEA-B9DE-51C9-0F8B-080143A6C9CF}"/>
                </a:ext>
              </a:extLst>
            </p:cNvPr>
            <p:cNvSpPr/>
            <p:nvPr/>
          </p:nvSpPr>
          <p:spPr>
            <a:xfrm>
              <a:off x="1745623" y="1299305"/>
              <a:ext cx="1431850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소니 </a:t>
              </a:r>
              <a:r>
                <a:rPr lang="en-US" altLang="ko-KR" sz="800" dirty="0">
                  <a:solidFill>
                    <a:schemeClr val="tx1"/>
                  </a:solidFill>
                </a:rPr>
                <a:t>WH-1000XM4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440,000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BF2CE9-B121-85FA-8695-050C698CEFFC}"/>
                </a:ext>
              </a:extLst>
            </p:cNvPr>
            <p:cNvSpPr/>
            <p:nvPr/>
          </p:nvSpPr>
          <p:spPr>
            <a:xfrm>
              <a:off x="1789963" y="3086364"/>
              <a:ext cx="1328607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AE4F64-6110-8CA0-91B2-B19B16425C6C}"/>
                </a:ext>
              </a:extLst>
            </p:cNvPr>
            <p:cNvSpPr/>
            <p:nvPr/>
          </p:nvSpPr>
          <p:spPr>
            <a:xfrm>
              <a:off x="3756485" y="3079721"/>
              <a:ext cx="1419463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6" name="그림 45" descr="텍스트, 사람, 쥐고있는, 손이(가) 표시된 사진&#10;&#10;자동 생성된 설명">
            <a:extLst>
              <a:ext uri="{FF2B5EF4-FFF2-40B4-BE49-F238E27FC236}">
                <a16:creationId xmlns:a16="http://schemas.microsoft.com/office/drawing/2014/main" id="{769AA961-A3B9-551F-9E14-1E422E41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23" y="2367737"/>
            <a:ext cx="2283102" cy="25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2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0761" y="5396113"/>
            <a:ext cx="8227938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후기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사용기에 대한 개인적인 메모 또는 사용 후기 작성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772F72-3649-45C5-A0F9-30626891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1" y="738772"/>
            <a:ext cx="8280775" cy="4072618"/>
          </a:xfrm>
          <a:prstGeom prst="rect">
            <a:avLst/>
          </a:prstGeom>
        </p:spPr>
      </p:pic>
      <p:pic>
        <p:nvPicPr>
          <p:cNvPr id="10242" name="Picture 2" descr="표본대여안내 - 국립생물자원관">
            <a:extLst>
              <a:ext uri="{FF2B5EF4-FFF2-40B4-BE49-F238E27FC236}">
                <a16:creationId xmlns:a16="http://schemas.microsoft.com/office/drawing/2014/main" id="{2E14D07F-7609-44BA-8DC8-3C5519890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r="13142"/>
          <a:stretch/>
        </p:blipFill>
        <p:spPr bwMode="auto">
          <a:xfrm>
            <a:off x="9325997" y="983858"/>
            <a:ext cx="2047518" cy="16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리뷰마케팅·후기마케팅] 고객님들의 리뷰작성은 어떻게 유도할 수 있을까?">
            <a:extLst>
              <a:ext uri="{FF2B5EF4-FFF2-40B4-BE49-F238E27FC236}">
                <a16:creationId xmlns:a16="http://schemas.microsoft.com/office/drawing/2014/main" id="{611C3CD0-837A-471B-BE5B-539ED939B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t="12445" r="24258"/>
          <a:stretch/>
        </p:blipFill>
        <p:spPr bwMode="auto">
          <a:xfrm>
            <a:off x="9444702" y="2518926"/>
            <a:ext cx="1810109" cy="18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5967E-69C7-1FE8-2B68-E276360B62F4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15680823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7AD618-3C6C-900F-DB55-080975DCED8A}"/>
              </a:ext>
            </a:extLst>
          </p:cNvPr>
          <p:cNvSpPr/>
          <p:nvPr/>
        </p:nvSpPr>
        <p:spPr>
          <a:xfrm>
            <a:off x="0" y="0"/>
            <a:ext cx="3228975" cy="6858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366F4-2DA9-FBD5-EF54-F21E78F09370}"/>
              </a:ext>
            </a:extLst>
          </p:cNvPr>
          <p:cNvSpPr txBox="1"/>
          <p:nvPr/>
        </p:nvSpPr>
        <p:spPr>
          <a:xfrm>
            <a:off x="3641644" y="4764932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Clients(Android)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ED36-436C-5FBF-1163-FD50AF1DDAA4}"/>
              </a:ext>
            </a:extLst>
          </p:cNvPr>
          <p:cNvSpPr txBox="1"/>
          <p:nvPr/>
        </p:nvSpPr>
        <p:spPr>
          <a:xfrm>
            <a:off x="10191245" y="4816676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7156E2-B077-3BE1-BB86-D1F349BCCDFD}"/>
              </a:ext>
            </a:extLst>
          </p:cNvPr>
          <p:cNvCxnSpPr>
            <a:cxnSpLocks/>
          </p:cNvCxnSpPr>
          <p:nvPr/>
        </p:nvCxnSpPr>
        <p:spPr>
          <a:xfrm>
            <a:off x="5357635" y="4023766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E4E9C6-5BCA-450D-C86F-1F9288D18BE6}"/>
              </a:ext>
            </a:extLst>
          </p:cNvPr>
          <p:cNvCxnSpPr>
            <a:cxnSpLocks/>
          </p:cNvCxnSpPr>
          <p:nvPr/>
        </p:nvCxnSpPr>
        <p:spPr>
          <a:xfrm flipH="1">
            <a:off x="5340846" y="4319255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4F758C-7049-DD7F-E86F-FAC6C0B3849F}"/>
              </a:ext>
            </a:extLst>
          </p:cNvPr>
          <p:cNvCxnSpPr>
            <a:cxnSpLocks/>
          </p:cNvCxnSpPr>
          <p:nvPr/>
        </p:nvCxnSpPr>
        <p:spPr>
          <a:xfrm flipH="1">
            <a:off x="8848022" y="4300120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B93EEC-6E8B-12C4-6E86-95102F189043}"/>
              </a:ext>
            </a:extLst>
          </p:cNvPr>
          <p:cNvCxnSpPr>
            <a:cxnSpLocks/>
          </p:cNvCxnSpPr>
          <p:nvPr/>
        </p:nvCxnSpPr>
        <p:spPr>
          <a:xfrm>
            <a:off x="8848022" y="4029818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10F10-0D71-5C51-0FA5-F03B2F6BC3F7}"/>
              </a:ext>
            </a:extLst>
          </p:cNvPr>
          <p:cNvSpPr txBox="1"/>
          <p:nvPr/>
        </p:nvSpPr>
        <p:spPr>
          <a:xfrm>
            <a:off x="6828355" y="4783850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Web Server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96F65-5217-486E-1820-76B154B0FBFE}"/>
              </a:ext>
            </a:extLst>
          </p:cNvPr>
          <p:cNvSpPr txBox="1"/>
          <p:nvPr/>
        </p:nvSpPr>
        <p:spPr>
          <a:xfrm>
            <a:off x="5340846" y="3713336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서비스 요청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EBDAD-D2A6-A349-6EB8-BA88E4272E3D}"/>
              </a:ext>
            </a:extLst>
          </p:cNvPr>
          <p:cNvSpPr txBox="1"/>
          <p:nvPr/>
        </p:nvSpPr>
        <p:spPr>
          <a:xfrm>
            <a:off x="5351987" y="4383655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전송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2F830-D6AD-9AEF-7883-0DD17CDA129E}"/>
              </a:ext>
            </a:extLst>
          </p:cNvPr>
          <p:cNvSpPr txBox="1"/>
          <p:nvPr/>
        </p:nvSpPr>
        <p:spPr>
          <a:xfrm>
            <a:off x="8837204" y="3723783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CRUD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764FD-3889-350A-0830-1950E9401AA4}"/>
              </a:ext>
            </a:extLst>
          </p:cNvPr>
          <p:cNvSpPr txBox="1"/>
          <p:nvPr/>
        </p:nvSpPr>
        <p:spPr>
          <a:xfrm>
            <a:off x="8850706" y="4347635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89405-4A1A-5760-5E2B-DDE8C97261D3}"/>
              </a:ext>
            </a:extLst>
          </p:cNvPr>
          <p:cNvSpPr txBox="1"/>
          <p:nvPr/>
        </p:nvSpPr>
        <p:spPr>
          <a:xfrm>
            <a:off x="3646113" y="5112014"/>
            <a:ext cx="2513424" cy="65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QR</a:t>
            </a:r>
            <a:r>
              <a:rPr lang="ko-KR" altLang="en-US" sz="1200" dirty="0"/>
              <a:t>코드 촬영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기능 수행 요청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디스플레이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D9B59-F86B-1527-C357-3817566D58BD}"/>
              </a:ext>
            </a:extLst>
          </p:cNvPr>
          <p:cNvSpPr txBox="1"/>
          <p:nvPr/>
        </p:nvSpPr>
        <p:spPr>
          <a:xfrm>
            <a:off x="10382972" y="5183208"/>
            <a:ext cx="159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데이터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39035-87C1-91C9-4DA4-E035299C8D82}"/>
              </a:ext>
            </a:extLst>
          </p:cNvPr>
          <p:cNvSpPr txBox="1"/>
          <p:nvPr/>
        </p:nvSpPr>
        <p:spPr>
          <a:xfrm>
            <a:off x="6933370" y="5114523"/>
            <a:ext cx="2513424" cy="65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요청 내용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분석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관리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2331DA6-D35D-B69E-BDC0-E304D2B65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75" y="803197"/>
            <a:ext cx="1152634" cy="1152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7F4A52-208F-52C9-A365-0AFD7698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0" y="3514137"/>
            <a:ext cx="1413204" cy="14132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765EE1-EAD0-DA04-39B6-8B2A2551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45" y="3511630"/>
            <a:ext cx="1225970" cy="1225970"/>
          </a:xfrm>
          <a:prstGeom prst="rect">
            <a:avLst/>
          </a:prstGeom>
        </p:spPr>
      </p:pic>
      <p:pic>
        <p:nvPicPr>
          <p:cNvPr id="22" name="그림 21" descr="옅은이(가) 표시된 사진&#10;&#10;자동 생성된 설명">
            <a:extLst>
              <a:ext uri="{FF2B5EF4-FFF2-40B4-BE49-F238E27FC236}">
                <a16:creationId xmlns:a16="http://schemas.microsoft.com/office/drawing/2014/main" id="{EB46EF7D-6DAF-A663-2827-DDE54DFB3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3" y="3528223"/>
            <a:ext cx="1270286" cy="1270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187B56-BB07-C9D5-1C85-E25B88947F29}"/>
              </a:ext>
            </a:extLst>
          </p:cNvPr>
          <p:cNvSpPr txBox="1"/>
          <p:nvPr/>
        </p:nvSpPr>
        <p:spPr>
          <a:xfrm>
            <a:off x="8356969" y="803197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Aduino</a:t>
            </a:r>
            <a:r>
              <a:rPr lang="en-US" altLang="ko-KR" sz="1600" dirty="0"/>
              <a:t> Server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D23FE-5779-93DF-5A5A-78E8CFECB4C3}"/>
              </a:ext>
            </a:extLst>
          </p:cNvPr>
          <p:cNvSpPr txBox="1"/>
          <p:nvPr/>
        </p:nvSpPr>
        <p:spPr>
          <a:xfrm>
            <a:off x="8461984" y="1133870"/>
            <a:ext cx="230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 요청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대여</a:t>
            </a:r>
            <a:r>
              <a:rPr lang="en-US" altLang="ko-KR" sz="1200" dirty="0"/>
              <a:t>/</a:t>
            </a:r>
            <a:r>
              <a:rPr lang="ko-KR" altLang="en-US" sz="1200" dirty="0"/>
              <a:t>반납 시 잠금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음향기기 간략 정보 표출</a:t>
            </a:r>
            <a:endParaRPr lang="en-US" altLang="ko-KR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ECE997-7867-51FC-C24D-AD5D59EE99BF}"/>
              </a:ext>
            </a:extLst>
          </p:cNvPr>
          <p:cNvCxnSpPr>
            <a:cxnSpLocks/>
          </p:cNvCxnSpPr>
          <p:nvPr/>
        </p:nvCxnSpPr>
        <p:spPr>
          <a:xfrm>
            <a:off x="7523649" y="2300148"/>
            <a:ext cx="0" cy="97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C458B0-A717-4E4A-5AC6-967AE6987661}"/>
              </a:ext>
            </a:extLst>
          </p:cNvPr>
          <p:cNvCxnSpPr>
            <a:cxnSpLocks/>
          </p:cNvCxnSpPr>
          <p:nvPr/>
        </p:nvCxnSpPr>
        <p:spPr>
          <a:xfrm flipV="1">
            <a:off x="7815864" y="2272742"/>
            <a:ext cx="1" cy="986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89D513-DD11-5AFE-B302-B5C6D0FD9E64}"/>
              </a:ext>
            </a:extLst>
          </p:cNvPr>
          <p:cNvSpPr txBox="1"/>
          <p:nvPr/>
        </p:nvSpPr>
        <p:spPr>
          <a:xfrm>
            <a:off x="315408" y="2353226"/>
            <a:ext cx="259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E2F5C-04C4-22BE-3BDE-9044579EA111}"/>
              </a:ext>
            </a:extLst>
          </p:cNvPr>
          <p:cNvSpPr txBox="1"/>
          <p:nvPr/>
        </p:nvSpPr>
        <p:spPr>
          <a:xfrm>
            <a:off x="148383" y="3082073"/>
            <a:ext cx="300969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안드로이드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웹서버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아두이노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데이터베이스의 복합적 형태의 구조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4D803C-C55C-4477-AA30-65E3C440BA12}"/>
              </a:ext>
            </a:extLst>
          </p:cNvPr>
          <p:cNvSpPr/>
          <p:nvPr/>
        </p:nvSpPr>
        <p:spPr>
          <a:xfrm>
            <a:off x="1010378" y="4673677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endParaRPr lang="en-US" altLang="ko-KR" sz="6800" kern="0" dirty="0">
              <a:solidFill>
                <a:schemeClr val="accent6">
                  <a:lumMod val="40000"/>
                  <a:lumOff val="60000"/>
                </a:schemeClr>
              </a:solidFill>
              <a:latin typeface="Impact" panose="020B080603090205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2144B3-CD7C-41E6-B84E-4F7117B02B59}"/>
              </a:ext>
            </a:extLst>
          </p:cNvPr>
          <p:cNvSpPr/>
          <p:nvPr/>
        </p:nvSpPr>
        <p:spPr>
          <a:xfrm>
            <a:off x="1014029" y="3428493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AE342-A615-47A0-B874-61882BFDD9CF}"/>
              </a:ext>
            </a:extLst>
          </p:cNvPr>
          <p:cNvSpPr/>
          <p:nvPr/>
        </p:nvSpPr>
        <p:spPr>
          <a:xfrm>
            <a:off x="1014029" y="2102468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0814FC-E1A1-4566-AB9C-A67B14D4B7D7}"/>
              </a:ext>
            </a:extLst>
          </p:cNvPr>
          <p:cNvSpPr/>
          <p:nvPr/>
        </p:nvSpPr>
        <p:spPr>
          <a:xfrm>
            <a:off x="1014029" y="816355"/>
            <a:ext cx="1031051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D0E6871-2832-4B7F-A97D-BD6C1F41AB2F}"/>
              </a:ext>
            </a:extLst>
          </p:cNvPr>
          <p:cNvCxnSpPr>
            <a:cxnSpLocks/>
          </p:cNvCxnSpPr>
          <p:nvPr/>
        </p:nvCxnSpPr>
        <p:spPr>
          <a:xfrm>
            <a:off x="1010378" y="102692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533EC8-BF78-4088-9CB1-2DBEC86A068A}"/>
              </a:ext>
            </a:extLst>
          </p:cNvPr>
          <p:cNvSpPr/>
          <p:nvPr/>
        </p:nvSpPr>
        <p:spPr>
          <a:xfrm>
            <a:off x="2160641" y="1204016"/>
            <a:ext cx="5687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Aduino</a:t>
            </a:r>
            <a:r>
              <a:rPr lang="en-US" altLang="ko-KR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7D1A60-22FC-43A0-9D5A-0263095E4B75}"/>
              </a:ext>
            </a:extLst>
          </p:cNvPr>
          <p:cNvSpPr/>
          <p:nvPr/>
        </p:nvSpPr>
        <p:spPr>
          <a:xfrm>
            <a:off x="2160640" y="2503469"/>
            <a:ext cx="58668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8DC20A-0D55-48AB-93D4-48A87EB6E070}"/>
              </a:ext>
            </a:extLst>
          </p:cNvPr>
          <p:cNvCxnSpPr>
            <a:cxnSpLocks/>
          </p:cNvCxnSpPr>
          <p:nvPr/>
        </p:nvCxnSpPr>
        <p:spPr>
          <a:xfrm>
            <a:off x="1010378" y="2301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45">
            <a:extLst>
              <a:ext uri="{FF2B5EF4-FFF2-40B4-BE49-F238E27FC236}">
                <a16:creationId xmlns:a16="http://schemas.microsoft.com/office/drawing/2014/main" id="{E054D06E-C6D7-4746-8728-A8E88F32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86692"/>
              </p:ext>
            </p:extLst>
          </p:nvPr>
        </p:nvGraphicFramePr>
        <p:xfrm>
          <a:off x="4358902" y="1268718"/>
          <a:ext cx="7314973" cy="825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963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113318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1514019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2529673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Aduino</a:t>
                      </a:r>
                      <a:r>
                        <a:rPr lang="en-US" altLang="ko-KR" sz="1400" dirty="0"/>
                        <a:t> Uno R3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잠금장치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전자 솔레노이드 </a:t>
                      </a:r>
                      <a:r>
                        <a:rPr lang="en-US" altLang="ko-KR" sz="1200" dirty="0"/>
                        <a:t>JK-0285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릴레이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채널 릴레이 모듈 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(SZH-RLBG-009)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디스플레이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LCD 16x2</a:t>
                      </a:r>
                      <a:r>
                        <a:rPr lang="ko-KR" altLang="en-US" sz="1200" dirty="0"/>
                        <a:t>핀</a:t>
                      </a:r>
                      <a:r>
                        <a:rPr lang="en-US" altLang="ko-KR" sz="1200" dirty="0"/>
                        <a:t>(IC2</a:t>
                      </a:r>
                      <a:r>
                        <a:rPr lang="ko-KR" altLang="en-US" sz="1200" dirty="0"/>
                        <a:t>제어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graphicFrame>
        <p:nvGraphicFramePr>
          <p:cNvPr id="26" name="표 45">
            <a:extLst>
              <a:ext uri="{FF2B5EF4-FFF2-40B4-BE49-F238E27FC236}">
                <a16:creationId xmlns:a16="http://schemas.microsoft.com/office/drawing/2014/main" id="{280CD13A-FBD6-435F-8525-232B28C9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16387"/>
              </p:ext>
            </p:extLst>
          </p:nvPr>
        </p:nvGraphicFramePr>
        <p:xfrm>
          <a:off x="4358905" y="2557500"/>
          <a:ext cx="6055943" cy="858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57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443438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1950298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Tool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Android Studio 2021.1.1 Patch for Windows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언어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JDK 11.0.14 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실험환경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GALAXY NOTE 20 ULTRA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OS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Android </a:t>
                      </a:r>
                      <a:r>
                        <a:rPr lang="en-US" altLang="ko-KR" sz="1300" dirty="0" err="1"/>
                        <a:t>oreo</a:t>
                      </a:r>
                      <a:r>
                        <a:rPr lang="en-US" altLang="ko-KR" sz="1300" dirty="0"/>
                        <a:t>(8.0)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D71B61-1BAC-4392-893A-2836D3520CDF}"/>
              </a:ext>
            </a:extLst>
          </p:cNvPr>
          <p:cNvCxnSpPr>
            <a:cxnSpLocks/>
          </p:cNvCxnSpPr>
          <p:nvPr/>
        </p:nvCxnSpPr>
        <p:spPr>
          <a:xfrm>
            <a:off x="1010378" y="3667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45">
            <a:extLst>
              <a:ext uri="{FF2B5EF4-FFF2-40B4-BE49-F238E27FC236}">
                <a16:creationId xmlns:a16="http://schemas.microsoft.com/office/drawing/2014/main" id="{3EAA91C5-C7DB-4059-A9A0-70E33119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2991"/>
              </p:ext>
            </p:extLst>
          </p:nvPr>
        </p:nvGraphicFramePr>
        <p:xfrm>
          <a:off x="4358905" y="5122645"/>
          <a:ext cx="4244402" cy="764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141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3148261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</a:tblGrid>
              <a:tr h="382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MySQL 5.7.28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8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보조 </a:t>
                      </a:r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MySQL Workbench 8.0 CE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114AFF-58E9-44D7-9D1C-5F34991D07CB}"/>
              </a:ext>
            </a:extLst>
          </p:cNvPr>
          <p:cNvSpPr/>
          <p:nvPr/>
        </p:nvSpPr>
        <p:spPr>
          <a:xfrm>
            <a:off x="2160640" y="3846753"/>
            <a:ext cx="568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Web Server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B8B7ED-66FE-4DFF-842C-21E6075056EA}"/>
              </a:ext>
            </a:extLst>
          </p:cNvPr>
          <p:cNvSpPr/>
          <p:nvPr/>
        </p:nvSpPr>
        <p:spPr>
          <a:xfrm>
            <a:off x="2156989" y="5061978"/>
            <a:ext cx="586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5CE552-B408-4392-94C4-198426C1F73E}"/>
              </a:ext>
            </a:extLst>
          </p:cNvPr>
          <p:cNvCxnSpPr>
            <a:cxnSpLocks/>
          </p:cNvCxnSpPr>
          <p:nvPr/>
        </p:nvCxnSpPr>
        <p:spPr>
          <a:xfrm>
            <a:off x="1006727" y="487303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45">
            <a:extLst>
              <a:ext uri="{FF2B5EF4-FFF2-40B4-BE49-F238E27FC236}">
                <a16:creationId xmlns:a16="http://schemas.microsoft.com/office/drawing/2014/main" id="{B428D271-AD8F-4F16-A3E2-BFD87022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0942"/>
              </p:ext>
            </p:extLst>
          </p:nvPr>
        </p:nvGraphicFramePr>
        <p:xfrm>
          <a:off x="4358905" y="3918707"/>
          <a:ext cx="5495641" cy="737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11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184837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1147915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1321578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STS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JDK 11.0.14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언어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Java </a:t>
                      </a:r>
                      <a:r>
                        <a:rPr lang="ko-KR" altLang="en-US" sz="1400"/>
                        <a:t>스프링 부트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 driver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JDBC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1930E4-A996-4BA0-83BF-CE7BCC3AA689}"/>
              </a:ext>
            </a:extLst>
          </p:cNvPr>
          <p:cNvCxnSpPr>
            <a:cxnSpLocks/>
          </p:cNvCxnSpPr>
          <p:nvPr/>
        </p:nvCxnSpPr>
        <p:spPr>
          <a:xfrm>
            <a:off x="1069789" y="6768065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31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1930E4-A996-4BA0-83BF-CE7BCC3AA689}"/>
              </a:ext>
            </a:extLst>
          </p:cNvPr>
          <p:cNvCxnSpPr>
            <a:cxnSpLocks/>
          </p:cNvCxnSpPr>
          <p:nvPr/>
        </p:nvCxnSpPr>
        <p:spPr>
          <a:xfrm>
            <a:off x="1069789" y="6768065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0FAF91-EA9A-2F64-7EB9-818164C6D10E}"/>
              </a:ext>
            </a:extLst>
          </p:cNvPr>
          <p:cNvSpPr/>
          <p:nvPr/>
        </p:nvSpPr>
        <p:spPr>
          <a:xfrm>
            <a:off x="1010378" y="4673677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endParaRPr lang="en-US" altLang="ko-KR" sz="6800" kern="0" dirty="0">
              <a:solidFill>
                <a:schemeClr val="accent6">
                  <a:lumMod val="40000"/>
                  <a:lumOff val="60000"/>
                </a:schemeClr>
              </a:solidFill>
              <a:latin typeface="Impact" panose="020B080603090205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8AC97A-5CBB-D528-BA03-97E734FD4517}"/>
              </a:ext>
            </a:extLst>
          </p:cNvPr>
          <p:cNvSpPr/>
          <p:nvPr/>
        </p:nvSpPr>
        <p:spPr>
          <a:xfrm>
            <a:off x="1014029" y="3428493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AEA8E4-1392-1CEA-3054-283F3CBB8C12}"/>
              </a:ext>
            </a:extLst>
          </p:cNvPr>
          <p:cNvSpPr/>
          <p:nvPr/>
        </p:nvSpPr>
        <p:spPr>
          <a:xfrm>
            <a:off x="1014029" y="2102468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6D2839-98DC-1ABB-741F-0550397528B9}"/>
              </a:ext>
            </a:extLst>
          </p:cNvPr>
          <p:cNvSpPr/>
          <p:nvPr/>
        </p:nvSpPr>
        <p:spPr>
          <a:xfrm>
            <a:off x="1014029" y="816355"/>
            <a:ext cx="1031051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53D57F-5987-F305-25EE-5C3FF9CAD5EA}"/>
              </a:ext>
            </a:extLst>
          </p:cNvPr>
          <p:cNvCxnSpPr>
            <a:cxnSpLocks/>
          </p:cNvCxnSpPr>
          <p:nvPr/>
        </p:nvCxnSpPr>
        <p:spPr>
          <a:xfrm>
            <a:off x="1010378" y="102692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9B2D3-154B-42CB-BAFF-6E35CDE7EB53}"/>
              </a:ext>
            </a:extLst>
          </p:cNvPr>
          <p:cNvSpPr/>
          <p:nvPr/>
        </p:nvSpPr>
        <p:spPr>
          <a:xfrm>
            <a:off x="2160641" y="1204016"/>
            <a:ext cx="5687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Aduino</a:t>
            </a:r>
            <a:r>
              <a:rPr lang="en-US" altLang="ko-KR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59E72A-2729-6B98-3202-952BC730E816}"/>
              </a:ext>
            </a:extLst>
          </p:cNvPr>
          <p:cNvSpPr/>
          <p:nvPr/>
        </p:nvSpPr>
        <p:spPr>
          <a:xfrm>
            <a:off x="2160640" y="2503469"/>
            <a:ext cx="58668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D39DCAA-89DA-BE82-238E-C2D05FE922C3}"/>
              </a:ext>
            </a:extLst>
          </p:cNvPr>
          <p:cNvCxnSpPr>
            <a:cxnSpLocks/>
          </p:cNvCxnSpPr>
          <p:nvPr/>
        </p:nvCxnSpPr>
        <p:spPr>
          <a:xfrm>
            <a:off x="1010378" y="2301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EAFD523-B693-7734-5FA1-7BFA7215D0CC}"/>
              </a:ext>
            </a:extLst>
          </p:cNvPr>
          <p:cNvCxnSpPr>
            <a:cxnSpLocks/>
          </p:cNvCxnSpPr>
          <p:nvPr/>
        </p:nvCxnSpPr>
        <p:spPr>
          <a:xfrm>
            <a:off x="1010378" y="3667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80215F-46FC-9E0F-8C8F-F73177469ADB}"/>
              </a:ext>
            </a:extLst>
          </p:cNvPr>
          <p:cNvSpPr/>
          <p:nvPr/>
        </p:nvSpPr>
        <p:spPr>
          <a:xfrm>
            <a:off x="2160640" y="3846753"/>
            <a:ext cx="568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Web Server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60462-124F-B949-23B8-DD4244F26F6A}"/>
              </a:ext>
            </a:extLst>
          </p:cNvPr>
          <p:cNvSpPr/>
          <p:nvPr/>
        </p:nvSpPr>
        <p:spPr>
          <a:xfrm>
            <a:off x="2156989" y="5061978"/>
            <a:ext cx="586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1294E00-3041-7E9A-63B6-D44719CCD438}"/>
              </a:ext>
            </a:extLst>
          </p:cNvPr>
          <p:cNvCxnSpPr>
            <a:cxnSpLocks/>
          </p:cNvCxnSpPr>
          <p:nvPr/>
        </p:nvCxnSpPr>
        <p:spPr>
          <a:xfrm>
            <a:off x="1006727" y="487303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CDC3B3-E853-2C52-9E82-7D73048893DF}"/>
              </a:ext>
            </a:extLst>
          </p:cNvPr>
          <p:cNvSpPr txBox="1"/>
          <p:nvPr/>
        </p:nvSpPr>
        <p:spPr>
          <a:xfrm>
            <a:off x="4151510" y="1294119"/>
            <a:ext cx="66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아두이노</a:t>
            </a:r>
            <a:r>
              <a:rPr lang="ko-KR" altLang="en-US" dirty="0"/>
              <a:t> 개발환경 애플리케이션을 통해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220V </a:t>
            </a:r>
            <a:r>
              <a:rPr lang="ko-KR" altLang="en-US" dirty="0"/>
              <a:t>전압 사용을 위해 릴레이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아두이노</a:t>
            </a:r>
            <a:r>
              <a:rPr lang="ko-KR" altLang="en-US" dirty="0"/>
              <a:t> 서버와 웹 서버 간의 통신을 통해 데이터 전달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9BC3F-118F-AC10-3292-3F15DD29E836}"/>
              </a:ext>
            </a:extLst>
          </p:cNvPr>
          <p:cNvSpPr txBox="1"/>
          <p:nvPr/>
        </p:nvSpPr>
        <p:spPr>
          <a:xfrm>
            <a:off x="4151510" y="2596351"/>
            <a:ext cx="691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를 이용해 </a:t>
            </a: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MVVM </a:t>
            </a:r>
            <a:r>
              <a:rPr lang="ko-KR" altLang="en-US" dirty="0"/>
              <a:t>패턴을 적용하여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와 </a:t>
            </a:r>
            <a:r>
              <a:rPr lang="en-US" altLang="ko-KR" dirty="0"/>
              <a:t>GPS</a:t>
            </a:r>
            <a:r>
              <a:rPr lang="ko-KR" altLang="en-US" dirty="0"/>
              <a:t>를 이용하여 가까운 스테이션 정보 제공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4827B1-629B-1472-4385-A796F997CCD0}"/>
              </a:ext>
            </a:extLst>
          </p:cNvPr>
          <p:cNvSpPr txBox="1"/>
          <p:nvPr/>
        </p:nvSpPr>
        <p:spPr>
          <a:xfrm>
            <a:off x="4151510" y="3886915"/>
            <a:ext cx="69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MAVEN, </a:t>
            </a:r>
            <a:r>
              <a:rPr lang="ko-KR" altLang="en-US" dirty="0"/>
              <a:t>스프링을 통해 웹 서버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관리자와 사용자를 구분하여 기능 관리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64458-7911-7AE1-5680-8DEC416FDB70}"/>
              </a:ext>
            </a:extLst>
          </p:cNvPr>
          <p:cNvSpPr txBox="1"/>
          <p:nvPr/>
        </p:nvSpPr>
        <p:spPr>
          <a:xfrm>
            <a:off x="4151510" y="5126099"/>
            <a:ext cx="76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Apache Tomcat</a:t>
            </a:r>
            <a:r>
              <a:rPr lang="ko-KR" altLang="en-US" dirty="0"/>
              <a:t>을 이용한 서버 구축 및 </a:t>
            </a:r>
            <a:r>
              <a:rPr lang="en-US" altLang="ko-KR" dirty="0"/>
              <a:t>MySQL</a:t>
            </a:r>
            <a:r>
              <a:rPr lang="ko-KR" altLang="en-US" dirty="0"/>
              <a:t>를 이용한 </a:t>
            </a:r>
            <a:r>
              <a:rPr lang="en-US" altLang="ko-KR" dirty="0"/>
              <a:t>DB</a:t>
            </a:r>
            <a:r>
              <a:rPr lang="ko-KR" altLang="en-US" dirty="0"/>
              <a:t> 구축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8744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업무분담 및 수행 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admin\Desktop\간트차트 사진.JPG">
            <a:extLst>
              <a:ext uri="{FF2B5EF4-FFF2-40B4-BE49-F238E27FC236}">
                <a16:creationId xmlns:a16="http://schemas.microsoft.com/office/drawing/2014/main" id="{E2E461B7-BF43-E54D-860D-29318B50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6" y="1628518"/>
            <a:ext cx="10984728" cy="34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421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GitHub</a:t>
            </a:r>
            <a:endParaRPr lang="ko-KR" altLang="en-US" sz="11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0C849B-1E0D-642F-0CBE-E2482AF6003A}"/>
              </a:ext>
            </a:extLst>
          </p:cNvPr>
          <p:cNvSpPr txBox="1"/>
          <p:nvPr/>
        </p:nvSpPr>
        <p:spPr>
          <a:xfrm>
            <a:off x="988672" y="582751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https://github.com/jjy5045/AudioSharing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7D0DA4-CD0D-FE0C-C0DA-E23FA5D7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22" y="661154"/>
            <a:ext cx="872611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67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 참고문헌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AC282-D587-ED78-B86E-ED36EBD86837}"/>
              </a:ext>
            </a:extLst>
          </p:cNvPr>
          <p:cNvSpPr txBox="1"/>
          <p:nvPr/>
        </p:nvSpPr>
        <p:spPr>
          <a:xfrm>
            <a:off x="675216" y="925100"/>
            <a:ext cx="1122334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https://blog.jiniworld.me/29?category=850715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 부트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MAP API</a:t>
            </a:r>
          </a:p>
          <a:p>
            <a:r>
              <a:rPr lang="en-US" altLang="ko-KR" dirty="0">
                <a:hlinkClick r:id="rId3"/>
              </a:rPr>
              <a:t>https://blog.naver.com/PostView.naver?blogId=qbxlvnf11&amp;logNo=221183308547&amp;parentCategoryNo=&amp;categoryNo=44&amp;viewDate=&amp;isShowPopularPosts=false&amp;from=postView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https://velog.io/@ggg4155/22.02.25</a:t>
            </a:r>
            <a:r>
              <a:rPr lang="en-US" altLang="ko-KR" dirty="0"/>
              <a:t> -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데이터 주고받기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https://kocoafab.cc/fboard/125</a:t>
            </a:r>
            <a:r>
              <a:rPr lang="en-US" altLang="ko-KR" dirty="0"/>
              <a:t> - </a:t>
            </a:r>
            <a:r>
              <a:rPr lang="ko-KR" altLang="en-US" dirty="0"/>
              <a:t>서버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안드로이드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https://blog.gangnamunni.com/post/mvvm_anti_pattern/</a:t>
            </a:r>
            <a:r>
              <a:rPr lang="en-US" altLang="ko-KR" dirty="0"/>
              <a:t> - </a:t>
            </a:r>
            <a:r>
              <a:rPr lang="en-US" altLang="ko-KR" dirty="0" err="1"/>
              <a:t>mvvm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https://medium.com/prnd/mvvm%EC%9D%98-viewmodel%EC%97%90%EC%84%9C-%EC%9D%B4%EB%B2%A4%ED%8A%B8%EB%A5%BC-%EC%B2%98%EB%A6%AC%ED%95%98%EB%8A%94-%EB%B0%A9%EB%B2%95-6%EA%B0%80%EC%A7%80-31bb183a88ce</a:t>
            </a:r>
            <a:r>
              <a:rPr lang="en-US" altLang="ko-KR" dirty="0"/>
              <a:t>  - MVVM </a:t>
            </a:r>
            <a:r>
              <a:rPr lang="ko-KR" altLang="en-US" dirty="0"/>
              <a:t>이벤트 패턴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https://itstudy-mary.tistory.com/209?category=929375</a:t>
            </a:r>
            <a:r>
              <a:rPr lang="en-US" altLang="ko-KR" dirty="0"/>
              <a:t> – </a:t>
            </a:r>
            <a:r>
              <a:rPr lang="ko-KR" altLang="en-US" dirty="0" err="1"/>
              <a:t>리사이클러</a:t>
            </a:r>
            <a:r>
              <a:rPr lang="ko-KR" altLang="en-US" dirty="0"/>
              <a:t> 뷰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https://kkh0977.tistory.com/732</a:t>
            </a:r>
            <a:r>
              <a:rPr lang="en-US" altLang="ko-KR" dirty="0"/>
              <a:t> - QR 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016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>
            <a:extLst>
              <a:ext uri="{FF2B5EF4-FFF2-40B4-BE49-F238E27FC236}">
                <a16:creationId xmlns:a16="http://schemas.microsoft.com/office/drawing/2014/main" id="{F37179D1-8552-4542-95CD-F3F94BDB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8" t="2201" r="14677" b="761"/>
          <a:stretch/>
        </p:blipFill>
        <p:spPr bwMode="auto">
          <a:xfrm>
            <a:off x="5334000" y="101600"/>
            <a:ext cx="68580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356378" y="1245700"/>
            <a:ext cx="6812447" cy="2356335"/>
            <a:chOff x="1256851" y="1403347"/>
            <a:chExt cx="6531830" cy="2356335"/>
          </a:xfrm>
        </p:grpSpPr>
        <p:grpSp>
          <p:nvGrpSpPr>
            <p:cNvPr id="5" name="그룹 4"/>
            <p:cNvGrpSpPr/>
            <p:nvPr/>
          </p:nvGrpSpPr>
          <p:grpSpPr>
            <a:xfrm>
              <a:off x="1256851" y="1403347"/>
              <a:ext cx="6531830" cy="1200329"/>
              <a:chOff x="1264988" y="931333"/>
              <a:chExt cx="5797847" cy="10654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64988" y="931333"/>
                <a:ext cx="5752293" cy="10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HEALING</a:t>
                </a:r>
                <a:r>
                  <a:rPr lang="ko-KR" altLang="en-US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EARS</a:t>
                </a:r>
                <a:endParaRPr lang="ko-KR" altLang="en-US" sz="7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918901" y="1650605"/>
                <a:ext cx="143934" cy="143934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329266" y="3390350"/>
              <a:ext cx="50219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70AD4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경청해 주셔서 감사합니다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-1" y="1076473"/>
            <a:ext cx="979557" cy="1959112"/>
          </a:xfrm>
          <a:custGeom>
            <a:avLst/>
            <a:gdLst>
              <a:gd name="connsiteX0" fmla="*/ 1 w 979557"/>
              <a:gd name="connsiteY0" fmla="*/ 0 h 1959112"/>
              <a:gd name="connsiteX1" fmla="*/ 979557 w 979557"/>
              <a:gd name="connsiteY1" fmla="*/ 979556 h 1959112"/>
              <a:gd name="connsiteX2" fmla="*/ 1 w 979557"/>
              <a:gd name="connsiteY2" fmla="*/ 1959112 h 1959112"/>
              <a:gd name="connsiteX3" fmla="*/ 0 w 979557"/>
              <a:gd name="connsiteY3" fmla="*/ 1959112 h 1959112"/>
              <a:gd name="connsiteX4" fmla="*/ 0 w 979557"/>
              <a:gd name="connsiteY4" fmla="*/ 0 h 195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557" h="1959112">
                <a:moveTo>
                  <a:pt x="1" y="0"/>
                </a:moveTo>
                <a:cubicBezTo>
                  <a:pt x="540995" y="0"/>
                  <a:pt x="979557" y="438562"/>
                  <a:pt x="979557" y="979556"/>
                </a:cubicBezTo>
                <a:cubicBezTo>
                  <a:pt x="979557" y="1520550"/>
                  <a:pt x="540995" y="1959112"/>
                  <a:pt x="1" y="1959112"/>
                </a:cubicBezTo>
                <a:lnTo>
                  <a:pt x="0" y="19591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6C1F13-41A8-46FA-A5BD-CFC14224B568}"/>
              </a:ext>
            </a:extLst>
          </p:cNvPr>
          <p:cNvSpPr/>
          <p:nvPr/>
        </p:nvSpPr>
        <p:spPr>
          <a:xfrm>
            <a:off x="1428792" y="2359401"/>
            <a:ext cx="530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스테이션형 이어폰</a:t>
            </a:r>
            <a:r>
              <a:rPr lang="en-US" altLang="ko-KR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</a:t>
            </a:r>
            <a:r>
              <a:rPr lang="ko-KR" altLang="en-US" err="1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쉐어링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 플랫폼</a:t>
            </a:r>
          </a:p>
        </p:txBody>
      </p:sp>
      <p:grpSp>
        <p:nvGrpSpPr>
          <p:cNvPr id="48" name="그룹 1001">
            <a:extLst>
              <a:ext uri="{FF2B5EF4-FFF2-40B4-BE49-F238E27FC236}">
                <a16:creationId xmlns:a16="http://schemas.microsoft.com/office/drawing/2014/main" id="{74248FD4-EEEF-4B1A-B514-30F02BA5A9AD}"/>
              </a:ext>
            </a:extLst>
          </p:cNvPr>
          <p:cNvGrpSpPr/>
          <p:nvPr/>
        </p:nvGrpSpPr>
        <p:grpSpPr>
          <a:xfrm>
            <a:off x="1504191" y="2777297"/>
            <a:ext cx="3006919" cy="124701"/>
            <a:chOff x="7633699" y="5985972"/>
            <a:chExt cx="3006919" cy="124701"/>
          </a:xfrm>
        </p:grpSpPr>
        <p:pic>
          <p:nvPicPr>
            <p:cNvPr id="49" name="Object 4">
              <a:extLst>
                <a:ext uri="{FF2B5EF4-FFF2-40B4-BE49-F238E27FC236}">
                  <a16:creationId xmlns:a16="http://schemas.microsoft.com/office/drawing/2014/main" id="{1DED7124-4E12-4B6D-B3DC-0B424821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2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6973BB59-0B4E-4B79-B320-263C1988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4188"/>
            <a:ext cx="12191999" cy="68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3" y="-14187"/>
            <a:ext cx="12192001" cy="6770586"/>
          </a:xfrm>
          <a:prstGeom prst="rect">
            <a:avLst/>
          </a:prstGeom>
          <a:solidFill>
            <a:schemeClr val="tx1">
              <a:lumMod val="85000"/>
              <a:lumOff val="1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0" y="3076583"/>
            <a:ext cx="12192000" cy="367981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98777" y="3668934"/>
            <a:ext cx="0" cy="2575889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018271" y="1186132"/>
            <a:ext cx="3736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 Type Earphone/Headphone Sharing Service Platform</a:t>
            </a:r>
            <a:endParaRPr lang="ko-KR" altLang="en-US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1207" y="1613507"/>
            <a:ext cx="549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EARS</a:t>
            </a:r>
            <a:endParaRPr lang="ko-KR" altLang="en-US" sz="7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65168" y="2451444"/>
            <a:ext cx="162155" cy="162155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70AD4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21B4B-2981-4B77-A789-72BBB5D66919}"/>
              </a:ext>
            </a:extLst>
          </p:cNvPr>
          <p:cNvSpPr txBox="1"/>
          <p:nvPr/>
        </p:nvSpPr>
        <p:spPr>
          <a:xfrm>
            <a:off x="1335305" y="524705"/>
            <a:ext cx="549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HEALING</a:t>
            </a:r>
            <a:endParaRPr lang="ko-KR" altLang="en-US" sz="7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FDBCF-2F65-4BD8-874C-603F9D35BF39}"/>
              </a:ext>
            </a:extLst>
          </p:cNvPr>
          <p:cNvSpPr txBox="1"/>
          <p:nvPr/>
        </p:nvSpPr>
        <p:spPr>
          <a:xfrm>
            <a:off x="7421088" y="3482758"/>
            <a:ext cx="4176180" cy="278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6.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개발 방법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업무 분담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및 종합설계 수행일정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9. GitHub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필요기술 및 참고문헌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FC260D3E-8142-43EA-9EBD-6D1951F95D39}"/>
              </a:ext>
            </a:extLst>
          </p:cNvPr>
          <p:cNvGrpSpPr/>
          <p:nvPr/>
        </p:nvGrpSpPr>
        <p:grpSpPr>
          <a:xfrm>
            <a:off x="1506305" y="1612261"/>
            <a:ext cx="3006919" cy="124701"/>
            <a:chOff x="7633699" y="5985972"/>
            <a:chExt cx="3006919" cy="124701"/>
          </a:xfrm>
        </p:grpSpPr>
        <p:pic>
          <p:nvPicPr>
            <p:cNvPr id="31" name="Object 4">
              <a:extLst>
                <a:ext uri="{FF2B5EF4-FFF2-40B4-BE49-F238E27FC236}">
                  <a16:creationId xmlns:a16="http://schemas.microsoft.com/office/drawing/2014/main" id="{A74C5743-0385-4086-A8A7-9F967F64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EBC85-DA0B-9A0E-9784-DA1847C211F8}"/>
              </a:ext>
            </a:extLst>
          </p:cNvPr>
          <p:cNvSpPr/>
          <p:nvPr/>
        </p:nvSpPr>
        <p:spPr>
          <a:xfrm>
            <a:off x="2414239" y="3077737"/>
            <a:ext cx="1644805" cy="824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88004" y="3694071"/>
            <a:ext cx="2500525" cy="338554"/>
            <a:chOff x="4951836" y="3843641"/>
            <a:chExt cx="2500525" cy="338555"/>
          </a:xfrm>
        </p:grpSpPr>
        <p:sp>
          <p:nvSpPr>
            <p:cNvPr id="6" name="육각형 5"/>
            <p:cNvSpPr/>
            <p:nvPr/>
          </p:nvSpPr>
          <p:spPr>
            <a:xfrm>
              <a:off x="4951836" y="3867428"/>
              <a:ext cx="2500524" cy="302280"/>
            </a:xfrm>
            <a:prstGeom prst="hexagon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837" y="3843641"/>
              <a:ext cx="250052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 N D E X</a:t>
              </a:r>
              <a:endParaRPr lang="ko-KR" altLang="en-US" sz="16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598825" y="3482758"/>
            <a:ext cx="3116817" cy="278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졸업 연구 개발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관련 연구 및 사례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연구 개발 목표 및 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시스템 수행 시나리오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시스템 구성도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0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모서리가 둥근 사각형 17"/>
          <p:cNvSpPr/>
          <p:nvPr/>
        </p:nvSpPr>
        <p:spPr>
          <a:xfrm rot="10800000">
            <a:off x="0" y="-1"/>
            <a:ext cx="12192000" cy="1888580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 연구 개발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965" y="597125"/>
            <a:ext cx="10602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이어폰으로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플렉스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소비자들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젊은 층 중심으로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이상의 고가 제품 구입 경험 크게 증가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3284101" y="2161636"/>
            <a:ext cx="2811899" cy="3223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965" y="2233544"/>
            <a:ext cx="4356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고가의 이어폰과 헤드폰은</a:t>
            </a:r>
            <a:endParaRPr lang="en-US" altLang="ko-KR" sz="250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그만큼의 가치가 충분하다</a:t>
            </a:r>
            <a:r>
              <a:rPr lang="en-US" altLang="ko-KR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sz="250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331" y="3211080"/>
            <a:ext cx="235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- 27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직장인</a:t>
            </a: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694215640"/>
              </p:ext>
            </p:extLst>
          </p:nvPr>
        </p:nvGraphicFramePr>
        <p:xfrm>
          <a:off x="5642407" y="2652292"/>
          <a:ext cx="6204003" cy="390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783951" y="3681635"/>
            <a:ext cx="2656496" cy="336550"/>
            <a:chOff x="-2687018" y="-2648418"/>
            <a:chExt cx="3108771" cy="33655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-2685775" y="-2648418"/>
              <a:ext cx="3107528" cy="336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-2687018" y="-2616761"/>
              <a:ext cx="3108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하이엔드 이어폰과 헤드폰의 필요성</a:t>
              </a:r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4673644" y="3954472"/>
            <a:ext cx="0" cy="2289554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06966" y="4002598"/>
            <a:ext cx="3845925" cy="2435353"/>
            <a:chOff x="706966" y="4131679"/>
            <a:chExt cx="3845925" cy="2435353"/>
          </a:xfrm>
        </p:grpSpPr>
        <p:sp>
          <p:nvSpPr>
            <p:cNvPr id="82" name="TextBox 81"/>
            <p:cNvSpPr txBox="1"/>
            <p:nvPr/>
          </p:nvSpPr>
          <p:spPr>
            <a:xfrm>
              <a:off x="706966" y="526917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6966" y="4131679"/>
              <a:ext cx="3845925" cy="78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 응답자의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62.5%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고가의 이어폰과 헤드폰은 그만큼의 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가치가 충분하다고 대답하였다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이런 인식은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2018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년보다 </a:t>
              </a:r>
              <a:b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 커진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(18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56.8% -&gt; 62.5%)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것이다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6966" y="5536429"/>
              <a:ext cx="3786614" cy="1030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 세대의 플렉스 문화가 이어폰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헤드폰에도 적용이 된다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이처럼 고가 이어폰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헤드폰의 가치를 높게 평가하는 것은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기본적으로 좋은 음질인지 아닌지에 따라 전해지는 감동도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달라진다고 바라보는 시각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(74.5%) 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때문일 것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6C6B7EB-1021-437D-804F-B2904B8B02C7}"/>
              </a:ext>
            </a:extLst>
          </p:cNvPr>
          <p:cNvSpPr txBox="1"/>
          <p:nvPr/>
        </p:nvSpPr>
        <p:spPr>
          <a:xfrm>
            <a:off x="10975135" y="6423867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B65970-736B-4854-BD8B-3FCD0788D955}"/>
              </a:ext>
            </a:extLst>
          </p:cNvPr>
          <p:cNvGrpSpPr/>
          <p:nvPr/>
        </p:nvGrpSpPr>
        <p:grpSpPr>
          <a:xfrm>
            <a:off x="10503244" y="2775355"/>
            <a:ext cx="1278522" cy="415498"/>
            <a:chOff x="10005583" y="1953887"/>
            <a:chExt cx="1278522" cy="4154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6B844DD-3194-464E-9C15-68F9751DDF47}"/>
                </a:ext>
              </a:extLst>
            </p:cNvPr>
            <p:cNvSpPr txBox="1"/>
            <p:nvPr/>
          </p:nvSpPr>
          <p:spPr>
            <a:xfrm>
              <a:off x="10115195" y="1953887"/>
              <a:ext cx="11689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</a:t>
              </a:r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</a:t>
              </a:r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(N=988)</a:t>
              </a:r>
            </a:p>
            <a:p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2020</a:t>
              </a:r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</a:t>
              </a:r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(N=974)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13E25D-E640-41B8-9AFE-3615C356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029365"/>
              <a:ext cx="108000" cy="1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FCC802-ADF2-4C7C-B6A5-2283DF320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5583" y="2195565"/>
              <a:ext cx="108000" cy="10800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5251D778-2E50-4B4B-97A6-D84A316E746C}"/>
              </a:ext>
            </a:extLst>
          </p:cNvPr>
          <p:cNvSpPr/>
          <p:nvPr/>
        </p:nvSpPr>
        <p:spPr>
          <a:xfrm>
            <a:off x="9985220" y="3916337"/>
            <a:ext cx="1913409" cy="25194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F7DAB9-2D01-4BF2-A8D6-19DD1A20CA7E}"/>
              </a:ext>
            </a:extLst>
          </p:cNvPr>
          <p:cNvSpPr txBox="1"/>
          <p:nvPr/>
        </p:nvSpPr>
        <p:spPr>
          <a:xfrm>
            <a:off x="5473256" y="2350573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84F00F-13E0-455F-9A6A-DE331279822E}"/>
              </a:ext>
            </a:extLst>
          </p:cNvPr>
          <p:cNvSpPr txBox="1"/>
          <p:nvPr/>
        </p:nvSpPr>
        <p:spPr>
          <a:xfrm>
            <a:off x="7261628" y="219729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 및 헤드폰의 구매 가격대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75B94B-6254-40B3-8AA9-20270E7E1BE2}"/>
              </a:ext>
            </a:extLst>
          </p:cNvPr>
          <p:cNvSpPr txBox="1"/>
          <p:nvPr/>
        </p:nvSpPr>
        <p:spPr>
          <a:xfrm>
            <a:off x="5642407" y="6466207"/>
            <a:ext cx="22317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시장조사전문기업 엠브레인 트렌드 모니터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8BC0A59-0DA1-4B37-BA40-D46389696036}"/>
              </a:ext>
            </a:extLst>
          </p:cNvPr>
          <p:cNvGrpSpPr/>
          <p:nvPr/>
        </p:nvGrpSpPr>
        <p:grpSpPr>
          <a:xfrm>
            <a:off x="776471" y="5078787"/>
            <a:ext cx="3435556" cy="336550"/>
            <a:chOff x="-3151773" y="-2648418"/>
            <a:chExt cx="4020468" cy="336550"/>
          </a:xfrm>
        </p:grpSpPr>
        <p:sp>
          <p:nvSpPr>
            <p:cNvPr id="109" name="모서리가 둥근 직사각형 51">
              <a:extLst>
                <a:ext uri="{FF2B5EF4-FFF2-40B4-BE49-F238E27FC236}">
                  <a16:creationId xmlns:a16="http://schemas.microsoft.com/office/drawing/2014/main" id="{F3808505-423D-47B8-A7AE-FF950EC8539A}"/>
                </a:ext>
              </a:extLst>
            </p:cNvPr>
            <p:cNvSpPr/>
            <p:nvPr/>
          </p:nvSpPr>
          <p:spPr>
            <a:xfrm>
              <a:off x="-3127462" y="-2648418"/>
              <a:ext cx="3982077" cy="336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719C265-EAD4-46A1-A89F-4FB0EDB04F06}"/>
                </a:ext>
              </a:extLst>
            </p:cNvPr>
            <p:cNvSpPr/>
            <p:nvPr/>
          </p:nvSpPr>
          <p:spPr>
            <a:xfrm>
              <a:off x="-3151773" y="-2616761"/>
              <a:ext cx="4020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고가 제품을 구매하는 소비자는 주로 젊은 세대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7E31B8D7-266D-4DAA-9EDD-A7A0E04B1D36}"/>
              </a:ext>
            </a:extLst>
          </p:cNvPr>
          <p:cNvSpPr/>
          <p:nvPr/>
        </p:nvSpPr>
        <p:spPr>
          <a:xfrm>
            <a:off x="489257" y="3777175"/>
            <a:ext cx="169334" cy="16933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E3FD889-ECE7-45C3-ABDF-A122E1DCFBC3}"/>
              </a:ext>
            </a:extLst>
          </p:cNvPr>
          <p:cNvSpPr/>
          <p:nvPr/>
        </p:nvSpPr>
        <p:spPr>
          <a:xfrm>
            <a:off x="488045" y="5176082"/>
            <a:ext cx="169334" cy="16933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모서리가 둥근 직사각형 51">
            <a:extLst>
              <a:ext uri="{FF2B5EF4-FFF2-40B4-BE49-F238E27FC236}">
                <a16:creationId xmlns:a16="http://schemas.microsoft.com/office/drawing/2014/main" id="{FF47DE38-9B72-49B2-9914-A89A8B57C1E2}"/>
              </a:ext>
            </a:extLst>
          </p:cNvPr>
          <p:cNvSpPr/>
          <p:nvPr/>
        </p:nvSpPr>
        <p:spPr>
          <a:xfrm>
            <a:off x="8430593" y="2270349"/>
            <a:ext cx="3243281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모서리가 둥근 직사각형 51">
            <a:extLst>
              <a:ext uri="{FF2B5EF4-FFF2-40B4-BE49-F238E27FC236}">
                <a16:creationId xmlns:a16="http://schemas.microsoft.com/office/drawing/2014/main" id="{23C73BA8-8E6A-4943-B4B7-26A6EA6565BB}"/>
              </a:ext>
            </a:extLst>
          </p:cNvPr>
          <p:cNvSpPr/>
          <p:nvPr/>
        </p:nvSpPr>
        <p:spPr>
          <a:xfrm>
            <a:off x="4629311" y="2270349"/>
            <a:ext cx="2994499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4" name="모서리가 둥근 직사각형 51">
            <a:extLst>
              <a:ext uri="{FF2B5EF4-FFF2-40B4-BE49-F238E27FC236}">
                <a16:creationId xmlns:a16="http://schemas.microsoft.com/office/drawing/2014/main" id="{1CB52291-0A67-4028-B40B-693666206574}"/>
              </a:ext>
            </a:extLst>
          </p:cNvPr>
          <p:cNvSpPr/>
          <p:nvPr/>
        </p:nvSpPr>
        <p:spPr>
          <a:xfrm>
            <a:off x="1402266" y="2275873"/>
            <a:ext cx="2585637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10800000">
            <a:off x="0" y="-1"/>
            <a:ext cx="12192000" cy="1888580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 연구 개발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965" y="597125"/>
            <a:ext cx="10602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일상의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이어폰을 끼고 생활하는 현대인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성장하는 이어폰 시장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203603" y="7123499"/>
            <a:ext cx="0" cy="2289554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2B0D93C-BBCA-48F7-93AE-0907D671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162812"/>
              </p:ext>
            </p:extLst>
          </p:nvPr>
        </p:nvGraphicFramePr>
        <p:xfrm>
          <a:off x="1390348" y="2867373"/>
          <a:ext cx="2512043" cy="333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9E584E-3BD4-4607-A97E-24B9B3985894}"/>
              </a:ext>
            </a:extLst>
          </p:cNvPr>
          <p:cNvGrpSpPr/>
          <p:nvPr/>
        </p:nvGrpSpPr>
        <p:grpSpPr>
          <a:xfrm>
            <a:off x="209980" y="3986227"/>
            <a:ext cx="1466064" cy="577081"/>
            <a:chOff x="10007195" y="1953887"/>
            <a:chExt cx="1466064" cy="5770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3A14C5-809B-4E62-9D2A-A9B79B1E0472}"/>
                </a:ext>
              </a:extLst>
            </p:cNvPr>
            <p:cNvSpPr txBox="1"/>
            <p:nvPr/>
          </p:nvSpPr>
          <p:spPr>
            <a:xfrm>
              <a:off x="10115195" y="1953887"/>
              <a:ext cx="135806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사용하는 시간</a:t>
              </a:r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사용하지 않는 시간</a:t>
              </a:r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849D2D3-CD66-4566-8A91-CF4161EBD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029365"/>
              <a:ext cx="108000" cy="10800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5959558-CF66-4690-A283-27FBB34D8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338455"/>
              <a:ext cx="108000" cy="1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617FC7F-6421-4C81-98D6-52880998DC4F}"/>
              </a:ext>
            </a:extLst>
          </p:cNvPr>
          <p:cNvSpPr txBox="1"/>
          <p:nvPr/>
        </p:nvSpPr>
        <p:spPr>
          <a:xfrm>
            <a:off x="1592943" y="2291684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하루 중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 시간의 비중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78AD52-BD55-444C-95E4-4B645A195DF5}"/>
              </a:ext>
            </a:extLst>
          </p:cNvPr>
          <p:cNvCxnSpPr>
            <a:cxnSpLocks/>
          </p:cNvCxnSpPr>
          <p:nvPr/>
        </p:nvCxnSpPr>
        <p:spPr>
          <a:xfrm>
            <a:off x="2409904" y="3011304"/>
            <a:ext cx="481479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9F1374F-BC25-449D-8AEB-E5A294D646E7}"/>
              </a:ext>
            </a:extLst>
          </p:cNvPr>
          <p:cNvCxnSpPr>
            <a:cxnSpLocks/>
          </p:cNvCxnSpPr>
          <p:nvPr/>
        </p:nvCxnSpPr>
        <p:spPr>
          <a:xfrm>
            <a:off x="2411072" y="3681864"/>
            <a:ext cx="480311" cy="1905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91A166-4482-4417-9EB1-6D2B41EC1BF1}"/>
              </a:ext>
            </a:extLst>
          </p:cNvPr>
          <p:cNvSpPr txBox="1"/>
          <p:nvPr/>
        </p:nvSpPr>
        <p:spPr>
          <a:xfrm>
            <a:off x="1861362" y="3235859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24.8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DCFEB5-7018-4A9B-9B21-51C477541AA9}"/>
              </a:ext>
            </a:extLst>
          </p:cNvPr>
          <p:cNvSpPr txBox="1"/>
          <p:nvPr/>
        </p:nvSpPr>
        <p:spPr>
          <a:xfrm>
            <a:off x="2985705" y="334423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31.8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AF64C2-A894-4161-A6D5-3A0495B6C48C}"/>
              </a:ext>
            </a:extLst>
          </p:cNvPr>
          <p:cNvSpPr txBox="1"/>
          <p:nvPr/>
        </p:nvSpPr>
        <p:spPr>
          <a:xfrm>
            <a:off x="1883735" y="457910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75.2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A9794A-69C1-4598-A08A-8473329B6A56}"/>
              </a:ext>
            </a:extLst>
          </p:cNvPr>
          <p:cNvSpPr txBox="1"/>
          <p:nvPr/>
        </p:nvSpPr>
        <p:spPr>
          <a:xfrm>
            <a:off x="2991310" y="4680118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16B6EB-E641-47E5-8F15-FDD3160BEC55}"/>
              </a:ext>
            </a:extLst>
          </p:cNvPr>
          <p:cNvSpPr txBox="1"/>
          <p:nvPr/>
        </p:nvSpPr>
        <p:spPr>
          <a:xfrm>
            <a:off x="1424067" y="6281498"/>
            <a:ext cx="2217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시장조사전문기업 엠브레인 트렌드 모니터</a:t>
            </a:r>
          </a:p>
        </p:txBody>
      </p:sp>
      <p:pic>
        <p:nvPicPr>
          <p:cNvPr id="1028" name="Picture 4" descr="‘꽂혀야 산다’">
            <a:extLst>
              <a:ext uri="{FF2B5EF4-FFF2-40B4-BE49-F238E27FC236}">
                <a16:creationId xmlns:a16="http://schemas.microsoft.com/office/drawing/2014/main" id="{A38F071D-162F-4ECC-A915-5CCCA92B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11" y="2990389"/>
            <a:ext cx="3202980" cy="30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1694438-F96F-4F20-AADA-07650835D4B2}"/>
              </a:ext>
            </a:extLst>
          </p:cNvPr>
          <p:cNvSpPr txBox="1"/>
          <p:nvPr/>
        </p:nvSpPr>
        <p:spPr>
          <a:xfrm>
            <a:off x="4864485" y="2285806"/>
            <a:ext cx="251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꽂혀야 산다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 시장 매년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배씩 성장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6CF8C9-71BD-4120-A47D-C87E41F6A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897" y="3297349"/>
            <a:ext cx="1952103" cy="170895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1B57A22-0CEA-4E32-B74E-825B470F8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92" y="3249566"/>
            <a:ext cx="2125207" cy="241595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2CD0904-D123-4BF0-8A67-33F136FD12EC}"/>
              </a:ext>
            </a:extLst>
          </p:cNvPr>
          <p:cNvSpPr txBox="1"/>
          <p:nvPr/>
        </p:nvSpPr>
        <p:spPr>
          <a:xfrm>
            <a:off x="8430593" y="2284727"/>
            <a:ext cx="324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손에 꼽는 청음매장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시장은 커가지만 접근성은 떨어져간다</a:t>
            </a:r>
          </a:p>
        </p:txBody>
      </p:sp>
      <p:grpSp>
        <p:nvGrpSpPr>
          <p:cNvPr id="107" name="그룹 1001">
            <a:extLst>
              <a:ext uri="{FF2B5EF4-FFF2-40B4-BE49-F238E27FC236}">
                <a16:creationId xmlns:a16="http://schemas.microsoft.com/office/drawing/2014/main" id="{F4D90EBD-7F8A-4A71-A96A-03104821B113}"/>
              </a:ext>
            </a:extLst>
          </p:cNvPr>
          <p:cNvGrpSpPr/>
          <p:nvPr/>
        </p:nvGrpSpPr>
        <p:grpSpPr>
          <a:xfrm>
            <a:off x="4625745" y="6761941"/>
            <a:ext cx="3006919" cy="124701"/>
            <a:chOff x="7633699" y="5985972"/>
            <a:chExt cx="3006919" cy="124701"/>
          </a:xfrm>
        </p:grpSpPr>
        <p:pic>
          <p:nvPicPr>
            <p:cNvPr id="108" name="Object 4">
              <a:extLst>
                <a:ext uri="{FF2B5EF4-FFF2-40B4-BE49-F238E27FC236}">
                  <a16:creationId xmlns:a16="http://schemas.microsoft.com/office/drawing/2014/main" id="{5DB4B9B6-AD4A-47F7-AD1A-45211565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킥고잉, 일상을 연결하는 브랜드 가치 담은 신규 BI 공개 – 스타트업 스토리 플랫폼 '플래텀(Platum)'">
            <a:extLst>
              <a:ext uri="{FF2B5EF4-FFF2-40B4-BE49-F238E27FC236}">
                <a16:creationId xmlns:a16="http://schemas.microsoft.com/office/drawing/2014/main" id="{CC31D996-FB84-438B-A93D-6FEB426F1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25604" r="8960"/>
          <a:stretch/>
        </p:blipFill>
        <p:spPr bwMode="auto">
          <a:xfrm>
            <a:off x="8876473" y="2008937"/>
            <a:ext cx="3111373" cy="7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70F9DC1E-7239-4D74-9A50-8D0DE45A73D7}"/>
              </a:ext>
            </a:extLst>
          </p:cNvPr>
          <p:cNvSpPr/>
          <p:nvPr/>
        </p:nvSpPr>
        <p:spPr>
          <a:xfrm>
            <a:off x="7899275" y="1496356"/>
            <a:ext cx="1310637" cy="1310637"/>
          </a:xfrm>
          <a:prstGeom prst="ellipse">
            <a:avLst/>
          </a:prstGeom>
          <a:solidFill>
            <a:srgbClr val="4B732F">
              <a:alpha val="35000"/>
            </a:srgbClr>
          </a:solidFill>
          <a:ln w="412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4B20964-833A-45A4-9F90-E70DE9099F6B}"/>
              </a:ext>
            </a:extLst>
          </p:cNvPr>
          <p:cNvSpPr/>
          <p:nvPr/>
        </p:nvSpPr>
        <p:spPr>
          <a:xfrm>
            <a:off x="449750" y="4375035"/>
            <a:ext cx="1310637" cy="1310637"/>
          </a:xfrm>
          <a:prstGeom prst="ellipse">
            <a:avLst/>
          </a:prstGeom>
          <a:solidFill>
            <a:srgbClr val="5E913B">
              <a:alpha val="35000"/>
            </a:srgbClr>
          </a:solidFill>
          <a:ln w="412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rot="20700000">
            <a:off x="621431" y="1393056"/>
            <a:ext cx="2592233" cy="4289097"/>
          </a:xfrm>
          <a:custGeom>
            <a:avLst/>
            <a:gdLst>
              <a:gd name="connsiteX0" fmla="*/ 0 w 1846507"/>
              <a:gd name="connsiteY0" fmla="*/ 1591979 h 3183957"/>
              <a:gd name="connsiteX1" fmla="*/ 923254 w 1846507"/>
              <a:gd name="connsiteY1" fmla="*/ 0 h 3183957"/>
              <a:gd name="connsiteX2" fmla="*/ 1846508 w 1846507"/>
              <a:gd name="connsiteY2" fmla="*/ 1591979 h 3183957"/>
              <a:gd name="connsiteX3" fmla="*/ 923254 w 1846507"/>
              <a:gd name="connsiteY3" fmla="*/ 3183958 h 3183957"/>
              <a:gd name="connsiteX4" fmla="*/ 0 w 1846507"/>
              <a:gd name="connsiteY4" fmla="*/ 1591979 h 3183957"/>
              <a:gd name="connsiteX0" fmla="*/ 97667 w 1944175"/>
              <a:gd name="connsiteY0" fmla="*/ 1591979 h 3216823"/>
              <a:gd name="connsiteX1" fmla="*/ 1020921 w 1944175"/>
              <a:gd name="connsiteY1" fmla="*/ 0 h 3216823"/>
              <a:gd name="connsiteX2" fmla="*/ 1944175 w 1944175"/>
              <a:gd name="connsiteY2" fmla="*/ 1591979 h 3216823"/>
              <a:gd name="connsiteX3" fmla="*/ 1020921 w 1944175"/>
              <a:gd name="connsiteY3" fmla="*/ 3183958 h 3216823"/>
              <a:gd name="connsiteX4" fmla="*/ 131288 w 1944175"/>
              <a:gd name="connsiteY4" fmla="*/ 2584580 h 3216823"/>
              <a:gd name="connsiteX5" fmla="*/ 97667 w 1944175"/>
              <a:gd name="connsiteY5" fmla="*/ 1591979 h 321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175" h="3216823">
                <a:moveTo>
                  <a:pt x="97667" y="1591979"/>
                </a:moveTo>
                <a:cubicBezTo>
                  <a:pt x="245939" y="1161216"/>
                  <a:pt x="511022" y="0"/>
                  <a:pt x="1020921" y="0"/>
                </a:cubicBezTo>
                <a:cubicBezTo>
                  <a:pt x="1530820" y="0"/>
                  <a:pt x="1944175" y="712753"/>
                  <a:pt x="1944175" y="1591979"/>
                </a:cubicBezTo>
                <a:cubicBezTo>
                  <a:pt x="1944175" y="2471205"/>
                  <a:pt x="1323069" y="3018525"/>
                  <a:pt x="1020921" y="3183958"/>
                </a:cubicBezTo>
                <a:cubicBezTo>
                  <a:pt x="718773" y="3349391"/>
                  <a:pt x="285164" y="2849910"/>
                  <a:pt x="131288" y="2584580"/>
                </a:cubicBezTo>
                <a:cubicBezTo>
                  <a:pt x="-22588" y="2319250"/>
                  <a:pt x="-50605" y="2022742"/>
                  <a:pt x="97667" y="1591979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2" name="그룹 21"/>
          <p:cNvGrpSpPr/>
          <p:nvPr/>
        </p:nvGrpSpPr>
        <p:grpSpPr>
          <a:xfrm>
            <a:off x="6249921" y="1375603"/>
            <a:ext cx="2945497" cy="4289097"/>
            <a:chOff x="4667133" y="1017256"/>
            <a:chExt cx="2209123" cy="3216823"/>
          </a:xfrm>
        </p:grpSpPr>
        <p:sp>
          <p:nvSpPr>
            <p:cNvPr id="56" name="타원 54"/>
            <p:cNvSpPr/>
            <p:nvPr/>
          </p:nvSpPr>
          <p:spPr>
            <a:xfrm rot="9900000">
              <a:off x="4667133" y="1017256"/>
              <a:ext cx="1944175" cy="3216823"/>
            </a:xfrm>
            <a:custGeom>
              <a:avLst/>
              <a:gdLst>
                <a:gd name="connsiteX0" fmla="*/ 0 w 1846507"/>
                <a:gd name="connsiteY0" fmla="*/ 1591979 h 3183957"/>
                <a:gd name="connsiteX1" fmla="*/ 923254 w 1846507"/>
                <a:gd name="connsiteY1" fmla="*/ 0 h 3183957"/>
                <a:gd name="connsiteX2" fmla="*/ 1846508 w 1846507"/>
                <a:gd name="connsiteY2" fmla="*/ 1591979 h 3183957"/>
                <a:gd name="connsiteX3" fmla="*/ 923254 w 1846507"/>
                <a:gd name="connsiteY3" fmla="*/ 3183958 h 3183957"/>
                <a:gd name="connsiteX4" fmla="*/ 0 w 1846507"/>
                <a:gd name="connsiteY4" fmla="*/ 1591979 h 3183957"/>
                <a:gd name="connsiteX0" fmla="*/ 97667 w 1944175"/>
                <a:gd name="connsiteY0" fmla="*/ 1591979 h 3216823"/>
                <a:gd name="connsiteX1" fmla="*/ 1020921 w 1944175"/>
                <a:gd name="connsiteY1" fmla="*/ 0 h 3216823"/>
                <a:gd name="connsiteX2" fmla="*/ 1944175 w 1944175"/>
                <a:gd name="connsiteY2" fmla="*/ 1591979 h 3216823"/>
                <a:gd name="connsiteX3" fmla="*/ 1020921 w 1944175"/>
                <a:gd name="connsiteY3" fmla="*/ 3183958 h 3216823"/>
                <a:gd name="connsiteX4" fmla="*/ 131288 w 1944175"/>
                <a:gd name="connsiteY4" fmla="*/ 2584580 h 3216823"/>
                <a:gd name="connsiteX5" fmla="*/ 97667 w 1944175"/>
                <a:gd name="connsiteY5" fmla="*/ 1591979 h 321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175" h="3216823">
                  <a:moveTo>
                    <a:pt x="97667" y="1591979"/>
                  </a:moveTo>
                  <a:cubicBezTo>
                    <a:pt x="245939" y="1161216"/>
                    <a:pt x="511022" y="0"/>
                    <a:pt x="1020921" y="0"/>
                  </a:cubicBezTo>
                  <a:cubicBezTo>
                    <a:pt x="1530820" y="0"/>
                    <a:pt x="1944175" y="712753"/>
                    <a:pt x="1944175" y="1591979"/>
                  </a:cubicBezTo>
                  <a:cubicBezTo>
                    <a:pt x="1944175" y="2471205"/>
                    <a:pt x="1323069" y="3018525"/>
                    <a:pt x="1020921" y="3183958"/>
                  </a:cubicBezTo>
                  <a:cubicBezTo>
                    <a:pt x="718773" y="3349391"/>
                    <a:pt x="285164" y="2849910"/>
                    <a:pt x="131288" y="2584580"/>
                  </a:cubicBezTo>
                  <a:cubicBezTo>
                    <a:pt x="-22588" y="2319250"/>
                    <a:pt x="-50605" y="2022742"/>
                    <a:pt x="97667" y="1591979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932040" y="1208678"/>
              <a:ext cx="1944216" cy="2132429"/>
              <a:chOff x="662936" y="1208678"/>
              <a:chExt cx="1944216" cy="2132429"/>
            </a:xfrm>
          </p:grpSpPr>
          <p:sp>
            <p:nvSpPr>
              <p:cNvPr id="26" name="타원 25"/>
              <p:cNvSpPr/>
              <p:nvPr/>
            </p:nvSpPr>
            <p:spPr>
              <a:xfrm rot="900000">
                <a:off x="901764" y="1208678"/>
                <a:ext cx="252868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2936" y="1905099"/>
                <a:ext cx="1944216" cy="34624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Bold" pitchFamily="18" charset="-127"/>
                    <a:ea typeface="아리따-돋움(TTF)-Bold" pitchFamily="18" charset="-127"/>
                  </a:rPr>
                  <a:t>킥고잉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62936" y="2302793"/>
                <a:ext cx="1568936" cy="103831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대한민국 최초의 전동킥보드 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공유 서비스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20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년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11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월 기준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100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만 명의 가장 많은 가입자를 보유하고 있다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.</a:t>
                </a:r>
              </a:p>
              <a:p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앱 설치 후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, 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주변의 킥보드 찾기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-&gt;</a:t>
                </a: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킥보드 상단의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QR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코드 스캔하여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대여 및 이용 시작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34944" y="1245988"/>
                <a:ext cx="576064" cy="28474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6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BB102C"/>
                    </a:solidFill>
                    <a:latin typeface="아리따-돋움(TTF)-Bold" pitchFamily="18" charset="-127"/>
                    <a:ea typeface="아리따-돋움(TTF)-Bold" pitchFamily="18" charset="-127"/>
                  </a:rPr>
                  <a:t>02</a:t>
                </a:r>
                <a:endParaRPr lang="ko-KR" altLang="en-US" sz="186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BB102C"/>
                  </a:solidFill>
                  <a:latin typeface="아리따-돋움(TTF)-Bold" pitchFamily="18" charset="-127"/>
                  <a:ea typeface="아리따-돋움(TTF)-Bold" pitchFamily="18" charset="-127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8826722" y="5577950"/>
            <a:ext cx="2592288" cy="215444"/>
          </a:xfrm>
          <a:prstGeom prst="rect">
            <a:avLst/>
          </a:prstGeom>
          <a:noFill/>
          <a:ln>
            <a:solidFill>
              <a:srgbClr val="BB102C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AD47"/>
                </a:solidFill>
                <a:latin typeface="아리따-돋움(TTF)-Medium" pitchFamily="18" charset="-127"/>
                <a:ea typeface="아리따-돋움(TTF)-Medium" pitchFamily="18" charset="-127"/>
              </a:rPr>
              <a:t>▲ 길 곳곳에 있는 킥고잉 공유키보드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AD47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41854" y="1648286"/>
            <a:ext cx="2727857" cy="2911748"/>
            <a:chOff x="486522" y="1208678"/>
            <a:chExt cx="2045893" cy="2183813"/>
          </a:xfrm>
        </p:grpSpPr>
        <p:sp>
          <p:nvSpPr>
            <p:cNvPr id="41" name="타원 40"/>
            <p:cNvSpPr/>
            <p:nvPr/>
          </p:nvSpPr>
          <p:spPr>
            <a:xfrm rot="900000">
              <a:off x="806707" y="1208678"/>
              <a:ext cx="252868" cy="3600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8199" y="1905099"/>
              <a:ext cx="1944216" cy="34624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충전 돼지</a:t>
              </a:r>
              <a:endPara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522" y="2354177"/>
              <a:ext cx="1644161" cy="103831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보조배터리 대여 서비스를 제공하는 충전 돼지</a:t>
              </a:r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사용자가 충전이 필요한 경우 대여 가능한 지점에서 빌릴 수 있게 해준다</a:t>
              </a:r>
              <a:r>
                <a: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.</a:t>
              </a:r>
            </a:p>
            <a:p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원하는 시간만큼 값을 지불하고 사용</a:t>
              </a:r>
              <a:r>
                <a: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, </a:t>
              </a:r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반납은 서비스를 제공하고 있는 지점이라면 어디서든 가능</a:t>
              </a:r>
              <a:endParaRPr lang="en-US" altLang="ko-KR" sz="93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9887" y="1245988"/>
              <a:ext cx="576064" cy="28474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BB102C"/>
                  </a:solidFill>
                  <a:latin typeface="아리따-돋움(TTF)-Bold" pitchFamily="18" charset="-127"/>
                  <a:ea typeface="아리따-돋움(TTF)-Bold" pitchFamily="18" charset="-127"/>
                </a:rPr>
                <a:t>01</a:t>
              </a:r>
              <a:endParaRPr lang="ko-KR" altLang="en-US" sz="186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B102C"/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8779260" y="2134858"/>
            <a:ext cx="0" cy="3443092"/>
          </a:xfrm>
          <a:prstGeom prst="line">
            <a:avLst/>
          </a:prstGeom>
          <a:ln w="6350">
            <a:solidFill>
              <a:srgbClr val="D01102">
                <a:alpha val="4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25301" y="5577950"/>
            <a:ext cx="2592288" cy="215444"/>
          </a:xfrm>
          <a:prstGeom prst="rect">
            <a:avLst/>
          </a:prstGeom>
          <a:noFill/>
          <a:ln>
            <a:solidFill>
              <a:srgbClr val="BB102C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AD47"/>
                </a:solidFill>
                <a:latin typeface="아리따-돋움(TTF)-Medium" pitchFamily="18" charset="-127"/>
                <a:ea typeface="아리따-돋움(TTF)-Medium" pitchFamily="18" charset="-127"/>
              </a:rPr>
              <a:t>▲ 충전 돼지 스테이션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AD47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360076" y="2134858"/>
            <a:ext cx="0" cy="3443092"/>
          </a:xfrm>
          <a:prstGeom prst="line">
            <a:avLst/>
          </a:prstGeom>
          <a:ln w="6350">
            <a:solidFill>
              <a:srgbClr val="D01102">
                <a:alpha val="4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194558-31F1-4FEF-921C-0F60236B9A57}"/>
              </a:ext>
            </a:extLst>
          </p:cNvPr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6A7AF30-5EF7-4345-AD61-993A6568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72" y="3229948"/>
            <a:ext cx="2493725" cy="1848474"/>
          </a:xfrm>
          <a:prstGeom prst="rect">
            <a:avLst/>
          </a:prstGeom>
          <a:noFill/>
          <a:ln w="158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충전돼지 - 보조배터리 대여(공유) 서비스 - Google Play 앱">
            <a:extLst>
              <a:ext uri="{FF2B5EF4-FFF2-40B4-BE49-F238E27FC236}">
                <a16:creationId xmlns:a16="http://schemas.microsoft.com/office/drawing/2014/main" id="{25B61A27-B7EE-464A-9F38-AEF754843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8" b="17406"/>
          <a:stretch/>
        </p:blipFill>
        <p:spPr bwMode="auto">
          <a:xfrm>
            <a:off x="3439389" y="1865803"/>
            <a:ext cx="2612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LO | '전동킥보드'가 '전기자전거'를 꿈꾸게 된 사연">
            <a:extLst>
              <a:ext uri="{FF2B5EF4-FFF2-40B4-BE49-F238E27FC236}">
                <a16:creationId xmlns:a16="http://schemas.microsoft.com/office/drawing/2014/main" id="{64543891-9254-4B51-A6C7-48D93CC4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813" y="3229948"/>
            <a:ext cx="2902692" cy="1935128"/>
          </a:xfrm>
          <a:prstGeom prst="rect">
            <a:avLst/>
          </a:prstGeom>
          <a:noFill/>
          <a:ln w="158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199B488-3B4A-4913-84E3-A99B9B440A6D}"/>
              </a:ext>
            </a:extLst>
          </p:cNvPr>
          <p:cNvSpPr txBox="1"/>
          <p:nvPr/>
        </p:nvSpPr>
        <p:spPr>
          <a:xfrm>
            <a:off x="174025" y="13274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연구 및 사례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84CF37-4FF1-4DC3-BC7B-B00D727A47E7}"/>
              </a:ext>
            </a:extLst>
          </p:cNvPr>
          <p:cNvSpPr txBox="1"/>
          <p:nvPr/>
        </p:nvSpPr>
        <p:spPr>
          <a:xfrm>
            <a:off x="11673875" y="13274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157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F5B08A-8493-4144-A2E5-D51066C60F8F}"/>
              </a:ext>
            </a:extLst>
          </p:cNvPr>
          <p:cNvGrpSpPr/>
          <p:nvPr/>
        </p:nvGrpSpPr>
        <p:grpSpPr>
          <a:xfrm>
            <a:off x="1000533" y="714057"/>
            <a:ext cx="2828382" cy="705586"/>
            <a:chOff x="3807332" y="835722"/>
            <a:chExt cx="2828382" cy="7055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E2281-601C-435D-9CE6-FBE836DF4004}"/>
                </a:ext>
              </a:extLst>
            </p:cNvPr>
            <p:cNvSpPr txBox="1"/>
            <p:nvPr/>
          </p:nvSpPr>
          <p:spPr>
            <a:xfrm>
              <a:off x="3897464" y="83572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 dirty="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당장 음향기기가 필요한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DEF29E-5AC9-4882-95D4-6FE1EF049EA1}"/>
                </a:ext>
              </a:extLst>
            </p:cNvPr>
            <p:cNvSpPr txBox="1"/>
            <p:nvPr/>
          </p:nvSpPr>
          <p:spPr>
            <a:xfrm>
              <a:off x="3907348" y="1171976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음향기기를 두고왔거나 분실하여 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당장 쓸 음향기기가 필요한 사람에게 서비스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6CA957-103F-48FC-BBD2-6458E7F78892}"/>
                </a:ext>
              </a:extLst>
            </p:cNvPr>
            <p:cNvSpPr/>
            <p:nvPr/>
          </p:nvSpPr>
          <p:spPr>
            <a:xfrm>
              <a:off x="3807332" y="971392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D3EC48-A8B9-46B2-AC8B-AA52C0563F00}"/>
              </a:ext>
            </a:extLst>
          </p:cNvPr>
          <p:cNvSpPr txBox="1"/>
          <p:nvPr/>
        </p:nvSpPr>
        <p:spPr>
          <a:xfrm>
            <a:off x="174025" y="132749"/>
            <a:ext cx="1810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목표 및 효과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06FDD-B85A-4C56-8F0B-CDAC33C3A43D}"/>
              </a:ext>
            </a:extLst>
          </p:cNvPr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Millions under constant financial stress - and it's getting worse - Mirror  Online">
            <a:extLst>
              <a:ext uri="{FF2B5EF4-FFF2-40B4-BE49-F238E27FC236}">
                <a16:creationId xmlns:a16="http://schemas.microsoft.com/office/drawing/2014/main" id="{8BAEED88-3342-4010-8182-E5414272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8508"/>
          <a:stretch/>
        </p:blipFill>
        <p:spPr bwMode="auto">
          <a:xfrm>
            <a:off x="1000533" y="1566214"/>
            <a:ext cx="4398217" cy="28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143 Girl Earphones Subway Stock Photos, Pictures &amp; Royalty-Free Images -  iStock">
            <a:extLst>
              <a:ext uri="{FF2B5EF4-FFF2-40B4-BE49-F238E27FC236}">
                <a16:creationId xmlns:a16="http://schemas.microsoft.com/office/drawing/2014/main" id="{E577C71C-8B5D-4E59-82E4-307017567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83"/>
          <a:stretch/>
        </p:blipFill>
        <p:spPr bwMode="auto">
          <a:xfrm>
            <a:off x="4695842" y="3429000"/>
            <a:ext cx="3990894" cy="31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F427E0-2B1F-4E52-9D92-AA5AF4D22906}"/>
              </a:ext>
            </a:extLst>
          </p:cNvPr>
          <p:cNvGrpSpPr/>
          <p:nvPr/>
        </p:nvGrpSpPr>
        <p:grpSpPr>
          <a:xfrm>
            <a:off x="1456703" y="5609961"/>
            <a:ext cx="3005101" cy="711293"/>
            <a:chOff x="5746700" y="2435768"/>
            <a:chExt cx="3005101" cy="7112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92F11-0051-466E-A32E-28F3C64D906C}"/>
                </a:ext>
              </a:extLst>
            </p:cNvPr>
            <p:cNvSpPr txBox="1"/>
            <p:nvPr/>
          </p:nvSpPr>
          <p:spPr>
            <a:xfrm>
              <a:off x="5867678" y="2435768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음향기기에 관심이 있는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93C2E-3B6D-4F38-9B60-978F1DD8D071}"/>
                </a:ext>
              </a:extLst>
            </p:cNvPr>
            <p:cNvSpPr txBox="1"/>
            <p:nvPr/>
          </p:nvSpPr>
          <p:spPr>
            <a:xfrm>
              <a:off x="5867678" y="2777729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청음샵을 굳이 찾아갈 정도로 관심이 있지는 않지만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평소 음향기기에 관심이 있는사람에게 서비스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769A2-92D8-4B33-8317-7BC2A8107366}"/>
                </a:ext>
              </a:extLst>
            </p:cNvPr>
            <p:cNvSpPr/>
            <p:nvPr/>
          </p:nvSpPr>
          <p:spPr>
            <a:xfrm>
              <a:off x="5746700" y="2580954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2" name="Picture 4" descr="Redmi Earbuds S vs Mi True Wireless Earphones 2 Comparison - Which one  should u BUY? - YouTube">
            <a:extLst>
              <a:ext uri="{FF2B5EF4-FFF2-40B4-BE49-F238E27FC236}">
                <a16:creationId xmlns:a16="http://schemas.microsoft.com/office/drawing/2014/main" id="{4962F0D5-07A9-4712-9DDB-E94FE63A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2" y="1334146"/>
            <a:ext cx="4409454" cy="24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946DF9-717F-436A-A3F7-E1D99B759F36}"/>
              </a:ext>
            </a:extLst>
          </p:cNvPr>
          <p:cNvGrpSpPr/>
          <p:nvPr/>
        </p:nvGrpSpPr>
        <p:grpSpPr>
          <a:xfrm>
            <a:off x="9148401" y="4001751"/>
            <a:ext cx="2746628" cy="705586"/>
            <a:chOff x="3807332" y="835722"/>
            <a:chExt cx="2746628" cy="7055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AB9FC-0766-4957-BD02-70D5772293AA}"/>
                </a:ext>
              </a:extLst>
            </p:cNvPr>
            <p:cNvSpPr txBox="1"/>
            <p:nvPr/>
          </p:nvSpPr>
          <p:spPr>
            <a:xfrm>
              <a:off x="3897464" y="835722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제품을 비교해보고 싶은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C27469-EEAD-4224-B06D-5C9301136B16}"/>
                </a:ext>
              </a:extLst>
            </p:cNvPr>
            <p:cNvSpPr txBox="1"/>
            <p:nvPr/>
          </p:nvSpPr>
          <p:spPr>
            <a:xfrm>
              <a:off x="3907348" y="1171976"/>
              <a:ext cx="2422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여러 제품의 이어폰</a:t>
              </a:r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/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헤드셋을 직접 청음하여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그 차이를 경험해보고 싶은 사용자에게 유용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BF47D2-4A63-4161-976E-9A0C8CC624E9}"/>
                </a:ext>
              </a:extLst>
            </p:cNvPr>
            <p:cNvSpPr/>
            <p:nvPr/>
          </p:nvSpPr>
          <p:spPr>
            <a:xfrm>
              <a:off x="3807332" y="971392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36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63D0E0B-407A-43A5-9FE5-57FEFAD32A63}"/>
              </a:ext>
            </a:extLst>
          </p:cNvPr>
          <p:cNvGrpSpPr/>
          <p:nvPr/>
        </p:nvGrpSpPr>
        <p:grpSpPr>
          <a:xfrm>
            <a:off x="571815" y="763005"/>
            <a:ext cx="2964903" cy="567086"/>
            <a:chOff x="845057" y="711897"/>
            <a:chExt cx="2964903" cy="5670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E2281-601C-435D-9CE6-FBE836DF4004}"/>
                </a:ext>
              </a:extLst>
            </p:cNvPr>
            <p:cNvSpPr txBox="1"/>
            <p:nvPr/>
          </p:nvSpPr>
          <p:spPr>
            <a:xfrm>
              <a:off x="935189" y="711897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호기심 및 데이트 수단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DEF29E-5AC9-4882-95D4-6FE1EF049EA1}"/>
                </a:ext>
              </a:extLst>
            </p:cNvPr>
            <p:cNvSpPr txBox="1"/>
            <p:nvPr/>
          </p:nvSpPr>
          <p:spPr>
            <a:xfrm>
              <a:off x="945073" y="1048151"/>
              <a:ext cx="28648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생활 반경 근처에서 찾을 수 있는 색다른 데이트 수단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6CA957-103F-48FC-BBD2-6458E7F78892}"/>
                </a:ext>
              </a:extLst>
            </p:cNvPr>
            <p:cNvSpPr/>
            <p:nvPr/>
          </p:nvSpPr>
          <p:spPr>
            <a:xfrm>
              <a:off x="845057" y="847567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5CCAE3-5B36-459F-BBC3-77111746AC1A}"/>
              </a:ext>
            </a:extLst>
          </p:cNvPr>
          <p:cNvGrpSpPr/>
          <p:nvPr/>
        </p:nvGrpSpPr>
        <p:grpSpPr>
          <a:xfrm>
            <a:off x="4829363" y="1862090"/>
            <a:ext cx="3415470" cy="711293"/>
            <a:chOff x="5082919" y="1619020"/>
            <a:chExt cx="3415470" cy="7112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92F11-0051-466E-A32E-28F3C64D906C}"/>
                </a:ext>
              </a:extLst>
            </p:cNvPr>
            <p:cNvSpPr txBox="1"/>
            <p:nvPr/>
          </p:nvSpPr>
          <p:spPr>
            <a:xfrm>
              <a:off x="5203897" y="1619020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고품질 경험으로 휴식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93C2E-3B6D-4F38-9B60-978F1DD8D071}"/>
                </a:ext>
              </a:extLst>
            </p:cNvPr>
            <p:cNvSpPr txBox="1"/>
            <p:nvPr/>
          </p:nvSpPr>
          <p:spPr>
            <a:xfrm>
              <a:off x="5203897" y="1960981"/>
              <a:ext cx="3294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일상에서 경험할 수 없는 하이엔드 제품들을 통해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음악감상을 하며 휴식을 취하고 싶은 사용자에게 감동을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769A2-92D8-4B33-8317-7BC2A8107366}"/>
                </a:ext>
              </a:extLst>
            </p:cNvPr>
            <p:cNvSpPr/>
            <p:nvPr/>
          </p:nvSpPr>
          <p:spPr>
            <a:xfrm>
              <a:off x="5082919" y="1764206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D3EC48-A8B9-46B2-AC8B-AA52C0563F00}"/>
              </a:ext>
            </a:extLst>
          </p:cNvPr>
          <p:cNvSpPr txBox="1"/>
          <p:nvPr/>
        </p:nvSpPr>
        <p:spPr>
          <a:xfrm>
            <a:off x="174025" y="132749"/>
            <a:ext cx="1810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목표 및 효과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927AFFF2-CFD4-4D74-8803-909C5A001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7"/>
          <a:stretch/>
        </p:blipFill>
        <p:spPr bwMode="auto">
          <a:xfrm>
            <a:off x="4611761" y="2814134"/>
            <a:ext cx="3909778" cy="24007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795149-1DA1-4ADA-B5B9-1F202C5C38B7}"/>
              </a:ext>
            </a:extLst>
          </p:cNvPr>
          <p:cNvSpPr/>
          <p:nvPr/>
        </p:nvSpPr>
        <p:spPr>
          <a:xfrm>
            <a:off x="8963025" y="-6175"/>
            <a:ext cx="3228975" cy="6858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94436-41D6-4405-AD70-058D0F1A40E1}"/>
              </a:ext>
            </a:extLst>
          </p:cNvPr>
          <p:cNvSpPr txBox="1"/>
          <p:nvPr/>
        </p:nvSpPr>
        <p:spPr>
          <a:xfrm>
            <a:off x="8894041" y="1668498"/>
            <a:ext cx="33669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대중들의 음향기기 접근성 증가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음향시장의 파이증가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음질</a:t>
            </a:r>
            <a:r>
              <a:rPr lang="en-US" altLang="ko-KR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디자인과 같은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대중적인 사용자 취향 데이터 수집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브랜드 홍보 및 신제품 홍보 효과</a:t>
            </a:r>
            <a:b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4FA17-C00A-46CF-AA71-AE878E8622DD}"/>
              </a:ext>
            </a:extLst>
          </p:cNvPr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 descr="292 Couple Sharing Earphones Photos - Free &amp; Royalty-Free Stock Photos from  Dreamstime">
            <a:extLst>
              <a:ext uri="{FF2B5EF4-FFF2-40B4-BE49-F238E27FC236}">
                <a16:creationId xmlns:a16="http://schemas.microsoft.com/office/drawing/2014/main" id="{4109ACA9-D398-4EA1-87C9-B0D1AE2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2" y="1515729"/>
            <a:ext cx="3909777" cy="26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11261" y="5228354"/>
            <a:ext cx="822793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</a:t>
            </a:r>
            <a:b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대여하고 싶은 음향기기 중 하나를 택하여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스테이션 독의 미니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QR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이미지를 스캔 후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상세 정보와 후기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 가격에 대한 내용을 파악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9F7F20A-8A60-4460-A975-EE156977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69" y="417645"/>
            <a:ext cx="3468414" cy="303295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E68C343F-CB91-64E0-CC4E-D72DA2F7BD06}"/>
              </a:ext>
            </a:extLst>
          </p:cNvPr>
          <p:cNvGrpSpPr/>
          <p:nvPr/>
        </p:nvGrpSpPr>
        <p:grpSpPr>
          <a:xfrm>
            <a:off x="1239370" y="543080"/>
            <a:ext cx="4575070" cy="4177375"/>
            <a:chOff x="1239370" y="543080"/>
            <a:chExt cx="4575070" cy="41773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D40951C-5503-6640-DB4C-F8F2F7806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9370" y="543080"/>
              <a:ext cx="4575070" cy="4177375"/>
              <a:chOff x="1605013" y="969954"/>
              <a:chExt cx="3637131" cy="332096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08691F-5075-44E0-BFC5-2D5999FF4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3280778" y="1545073"/>
                <a:ext cx="260728" cy="239560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CD45265-EB76-620C-106E-0E321A57A7F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05013" y="969954"/>
                <a:ext cx="3637131" cy="3320968"/>
                <a:chOff x="1906024" y="1184977"/>
                <a:chExt cx="3026482" cy="2725921"/>
              </a:xfrm>
            </p:grpSpPr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7B3FFA67-8FDD-D1A8-F370-DE7AD7CB6001}"/>
                    </a:ext>
                  </a:extLst>
                </p:cNvPr>
                <p:cNvSpPr/>
                <p:nvPr/>
              </p:nvSpPr>
              <p:spPr>
                <a:xfrm>
                  <a:off x="1906024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정육면체 17">
                  <a:extLst>
                    <a:ext uri="{FF2B5EF4-FFF2-40B4-BE49-F238E27FC236}">
                      <a16:creationId xmlns:a16="http://schemas.microsoft.com/office/drawing/2014/main" id="{B9902334-3AA2-08B5-4D82-922FDA67D4E9}"/>
                    </a:ext>
                  </a:extLst>
                </p:cNvPr>
                <p:cNvSpPr/>
                <p:nvPr/>
              </p:nvSpPr>
              <p:spPr>
                <a:xfrm>
                  <a:off x="3225072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5C1526C2-9083-ACD1-81F0-05529D46AB3C}"/>
                    </a:ext>
                  </a:extLst>
                </p:cNvPr>
                <p:cNvSpPr/>
                <p:nvPr/>
              </p:nvSpPr>
              <p:spPr>
                <a:xfrm>
                  <a:off x="1906024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DF1C4EAB-E8C9-F908-78EB-BD559C9F5CDC}"/>
                    </a:ext>
                  </a:extLst>
                </p:cNvPr>
                <p:cNvSpPr/>
                <p:nvPr/>
              </p:nvSpPr>
              <p:spPr>
                <a:xfrm>
                  <a:off x="3225072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40D537F4-2C0F-432A-A677-BC169ED230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696" t="7293" r="18221" b="3686"/>
              <a:stretch/>
            </p:blipFill>
            <p:spPr>
              <a:xfrm rot="2230345">
                <a:off x="2163655" y="1578740"/>
                <a:ext cx="729107" cy="11837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2F31BD5-61E3-B47E-2BE8-ADF26F422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1695587" y="1548861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B032CBD-F6B3-06E9-07C2-FB2C641DC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1701339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34C7EFD8-8904-03F8-F863-86BF32748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3280778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1AC5CB2-B221-61A9-0860-61BB2C072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9821" y="3429000"/>
                <a:ext cx="420572" cy="644877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78BB7A4-0958-A594-4DBC-F8D52CA51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1006" y="3602157"/>
                <a:ext cx="1313205" cy="5418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2785625-452F-CF42-8ACF-5B8445BF1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49" t="2971" r="1884" b="946"/>
              <a:stretch/>
            </p:blipFill>
            <p:spPr>
              <a:xfrm rot="1092240">
                <a:off x="3805766" y="1664163"/>
                <a:ext cx="776395" cy="1020132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8CD594-9C63-6697-2F24-72A9D5B1BFD2}"/>
                </a:ext>
              </a:extLst>
            </p:cNvPr>
            <p:cNvSpPr/>
            <p:nvPr/>
          </p:nvSpPr>
          <p:spPr>
            <a:xfrm>
              <a:off x="3789175" y="1299305"/>
              <a:ext cx="1369015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애플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에어팟</a:t>
              </a:r>
              <a:r>
                <a:rPr lang="ko-KR" altLang="en-US" sz="800" dirty="0">
                  <a:solidFill>
                    <a:schemeClr val="tx1"/>
                  </a:solidFill>
                </a:rPr>
                <a:t> 맥스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770,000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5251221-1845-0F63-B3B5-9037D719543B}"/>
                </a:ext>
              </a:extLst>
            </p:cNvPr>
            <p:cNvSpPr/>
            <p:nvPr/>
          </p:nvSpPr>
          <p:spPr>
            <a:xfrm>
              <a:off x="1745623" y="1299305"/>
              <a:ext cx="1431850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소니 </a:t>
              </a:r>
              <a:r>
                <a:rPr lang="en-US" altLang="ko-KR" sz="800" dirty="0">
                  <a:solidFill>
                    <a:schemeClr val="tx1"/>
                  </a:solidFill>
                </a:rPr>
                <a:t>WH-1000XM4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440,000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6849621-C9F0-F2E6-5DAB-84E37140A89D}"/>
                </a:ext>
              </a:extLst>
            </p:cNvPr>
            <p:cNvSpPr/>
            <p:nvPr/>
          </p:nvSpPr>
          <p:spPr>
            <a:xfrm>
              <a:off x="1789963" y="3086364"/>
              <a:ext cx="1328607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SHURE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SE846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1,120,000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D9ED33-DFEB-33D4-868B-E8DC96FC8443}"/>
                </a:ext>
              </a:extLst>
            </p:cNvPr>
            <p:cNvSpPr/>
            <p:nvPr/>
          </p:nvSpPr>
          <p:spPr>
            <a:xfrm>
              <a:off x="3756485" y="3079721"/>
              <a:ext cx="1419463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삼성 갤럭시 프로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100,000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AD63D76-472C-BB62-8BC4-BA62D3573FD0}"/>
              </a:ext>
            </a:extLst>
          </p:cNvPr>
          <p:cNvSpPr txBox="1"/>
          <p:nvPr/>
        </p:nvSpPr>
        <p:spPr>
          <a:xfrm>
            <a:off x="6092355" y="2064832"/>
            <a:ext cx="2005373" cy="4693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아두이노</a:t>
            </a:r>
            <a:r>
              <a:rPr lang="ko-KR" altLang="en-US" sz="1400" b="1" dirty="0"/>
              <a:t> 디스플레이</a:t>
            </a:r>
            <a:endParaRPr lang="en-US" altLang="ko-KR" sz="1400" b="1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간략한 제품 정보 제공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F45C755-6868-1A75-7264-59FA5BE89390}"/>
              </a:ext>
            </a:extLst>
          </p:cNvPr>
          <p:cNvGrpSpPr/>
          <p:nvPr/>
        </p:nvGrpSpPr>
        <p:grpSpPr>
          <a:xfrm>
            <a:off x="3511262" y="417645"/>
            <a:ext cx="4860277" cy="835551"/>
            <a:chOff x="3511262" y="417645"/>
            <a:chExt cx="4860277" cy="835551"/>
          </a:xfrm>
        </p:grpSpPr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2378E372-5534-849F-EF74-EC70E71F934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800000" flipV="1">
              <a:off x="3511262" y="708627"/>
              <a:ext cx="2584739" cy="54456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19D73-9069-C2B3-9627-CA2288879FDC}"/>
                </a:ext>
              </a:extLst>
            </p:cNvPr>
            <p:cNvSpPr txBox="1"/>
            <p:nvPr/>
          </p:nvSpPr>
          <p:spPr>
            <a:xfrm>
              <a:off x="6092355" y="417645"/>
              <a:ext cx="2279184" cy="630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스테이션 </a:t>
              </a:r>
              <a:r>
                <a:rPr lang="en-US" altLang="ko-KR" sz="1400" b="1" dirty="0"/>
                <a:t>QR</a:t>
              </a:r>
              <a:r>
                <a:rPr lang="ko-KR" altLang="en-US" sz="1400" b="1" dirty="0"/>
                <a:t>코드</a:t>
              </a:r>
              <a:endParaRPr lang="en-US" altLang="ko-KR" sz="1400" b="1" dirty="0"/>
            </a:p>
            <a:p>
              <a:pPr marL="171450" indent="-171450">
                <a:buFontTx/>
                <a:buChar char="-"/>
              </a:pPr>
              <a:r>
                <a:rPr lang="en-US" altLang="ko-KR" sz="1050" dirty="0"/>
                <a:t>QR </a:t>
              </a:r>
              <a:r>
                <a:rPr lang="ko-KR" altLang="en-US" sz="1050" dirty="0" err="1"/>
                <a:t>스캔시</a:t>
              </a:r>
              <a:r>
                <a:rPr lang="ko-KR" altLang="en-US" sz="1050" dirty="0"/>
                <a:t> 제품 상세 정보 열람</a:t>
              </a:r>
              <a:endParaRPr lang="en-US" altLang="ko-KR" sz="1050" dirty="0"/>
            </a:p>
            <a:p>
              <a:pPr marL="171450" indent="-171450">
                <a:buFontTx/>
                <a:buChar char="-"/>
              </a:pPr>
              <a:r>
                <a:rPr lang="ko-KR" altLang="en-US" sz="1050" dirty="0"/>
                <a:t>대여</a:t>
              </a:r>
              <a:r>
                <a:rPr lang="en-US" altLang="ko-KR" sz="1050" dirty="0"/>
                <a:t>/</a:t>
              </a:r>
              <a:r>
                <a:rPr lang="ko-KR" altLang="en-US" sz="1050" dirty="0" err="1"/>
                <a:t>반납시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QR</a:t>
              </a:r>
              <a:r>
                <a:rPr lang="ko-KR" altLang="en-US" sz="1050" dirty="0"/>
                <a:t>코드 이용</a:t>
              </a:r>
            </a:p>
          </p:txBody>
        </p:sp>
      </p:grpSp>
      <p:pic>
        <p:nvPicPr>
          <p:cNvPr id="64" name="그림 63" descr="텍스트, 사람, 쥐고있는, 손이(가) 표시된 사진&#10;&#10;자동 생성된 설명">
            <a:extLst>
              <a:ext uri="{FF2B5EF4-FFF2-40B4-BE49-F238E27FC236}">
                <a16:creationId xmlns:a16="http://schemas.microsoft.com/office/drawing/2014/main" id="{9FC2A0FB-B0E2-4778-8C98-82F4F90A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89" y="2361534"/>
            <a:ext cx="2283102" cy="2574679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2EBB07-98C0-F1EB-C163-2CBCF37F98E1}"/>
              </a:ext>
            </a:extLst>
          </p:cNvPr>
          <p:cNvGrpSpPr/>
          <p:nvPr/>
        </p:nvGrpSpPr>
        <p:grpSpPr>
          <a:xfrm>
            <a:off x="5162966" y="1417184"/>
            <a:ext cx="2934762" cy="1115618"/>
            <a:chOff x="5162966" y="1417184"/>
            <a:chExt cx="2934762" cy="1115618"/>
          </a:xfrm>
        </p:grpSpPr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377AE2-99D9-2348-E0DC-38D6FBCE58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62966" y="1417184"/>
              <a:ext cx="1546839" cy="879148"/>
            </a:xfrm>
            <a:prstGeom prst="bentConnector3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660FC3-7994-614A-29F8-56D346C16E6E}"/>
                </a:ext>
              </a:extLst>
            </p:cNvPr>
            <p:cNvSpPr txBox="1"/>
            <p:nvPr/>
          </p:nvSpPr>
          <p:spPr>
            <a:xfrm>
              <a:off x="6092355" y="2063443"/>
              <a:ext cx="2005373" cy="469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아두이노</a:t>
              </a:r>
              <a:r>
                <a:rPr lang="ko-KR" altLang="en-US" sz="1400" b="1" dirty="0"/>
                <a:t> 디스플레이</a:t>
              </a:r>
              <a:endParaRPr lang="en-US" altLang="ko-KR" sz="1400" b="1" dirty="0"/>
            </a:p>
            <a:p>
              <a:r>
                <a:rPr lang="en-US" altLang="ko-KR" sz="1050" dirty="0"/>
                <a:t>- </a:t>
              </a:r>
              <a:r>
                <a:rPr lang="ko-KR" altLang="en-US" sz="1050" dirty="0"/>
                <a:t>간략한 제품 정보 제공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92F7E24-0CC7-3EAE-E7A1-DC5F97F15B4B}"/>
              </a:ext>
            </a:extLst>
          </p:cNvPr>
          <p:cNvGrpSpPr/>
          <p:nvPr/>
        </p:nvGrpSpPr>
        <p:grpSpPr>
          <a:xfrm>
            <a:off x="4755286" y="3432675"/>
            <a:ext cx="3568907" cy="469359"/>
            <a:chOff x="4755286" y="3432675"/>
            <a:chExt cx="3568907" cy="46935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A0D4A7B-57DC-4285-CCE6-CA94EA5F0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5286" y="3662811"/>
              <a:ext cx="13370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EBAC35-E9EE-6730-6683-2AC6E6A1E9AA}"/>
                </a:ext>
              </a:extLst>
            </p:cNvPr>
            <p:cNvSpPr txBox="1"/>
            <p:nvPr/>
          </p:nvSpPr>
          <p:spPr>
            <a:xfrm>
              <a:off x="6099647" y="3432675"/>
              <a:ext cx="2224546" cy="469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스마트폰로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QR</a:t>
              </a:r>
              <a:r>
                <a:rPr lang="ko-KR" altLang="en-US" sz="1400" b="1" dirty="0"/>
                <a:t>코드 스캔</a:t>
              </a:r>
              <a:endParaRPr lang="en-US" altLang="ko-KR" sz="1400" b="1" dirty="0"/>
            </a:p>
            <a:p>
              <a:r>
                <a:rPr lang="en-US" altLang="ko-KR" sz="1050" dirty="0"/>
                <a:t>- </a:t>
              </a:r>
              <a:r>
                <a:rPr lang="ko-KR" altLang="en-US" sz="1050" dirty="0"/>
                <a:t>제품 상세 정보 열람 및 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8058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18085" y="5384324"/>
            <a:ext cx="8227938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상품을 선택 후 대여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필요한 시간 동안 마음껏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148" name="Picture 4" descr="리얼걸 프로젝트의 소니 오디오 청음샵 체험기 – 셰에라자드">
            <a:extLst>
              <a:ext uri="{FF2B5EF4-FFF2-40B4-BE49-F238E27FC236}">
                <a16:creationId xmlns:a16="http://schemas.microsoft.com/office/drawing/2014/main" id="{4ADD078E-288E-4683-A1CA-07A48D32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1" y="630314"/>
            <a:ext cx="4625570" cy="30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3146C-8DE6-D50D-E2EB-8F8BD01BF6E1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pic>
        <p:nvPicPr>
          <p:cNvPr id="1030" name="Picture 6" descr="490 Headphones Grocery Stock Photos, Pictures &amp; Royalty-Free Images - iStock">
            <a:extLst>
              <a:ext uri="{FF2B5EF4-FFF2-40B4-BE49-F238E27FC236}">
                <a16:creationId xmlns:a16="http://schemas.microsoft.com/office/drawing/2014/main" id="{DEEE49A3-BEE3-9E19-AA3F-9C81C2A44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/>
          <a:stretch/>
        </p:blipFill>
        <p:spPr bwMode="auto">
          <a:xfrm>
            <a:off x="3518085" y="1276295"/>
            <a:ext cx="4402817" cy="27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지하철에서 아프리카 계 미국인 남자, 얼굴 마스크 착용, 휴대 전화 사용, 음악 듣기">
            <a:extLst>
              <a:ext uri="{FF2B5EF4-FFF2-40B4-BE49-F238E27FC236}">
                <a16:creationId xmlns:a16="http://schemas.microsoft.com/office/drawing/2014/main" id="{C7B2525D-0DC2-DFD1-592F-39CD4963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95" y="1761397"/>
            <a:ext cx="4175300" cy="27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6D93F1-4C1F-F7C4-5B49-65988CB6C1BE}"/>
              </a:ext>
            </a:extLst>
          </p:cNvPr>
          <p:cNvSpPr txBox="1"/>
          <p:nvPr/>
        </p:nvSpPr>
        <p:spPr>
          <a:xfrm>
            <a:off x="199488" y="3755307"/>
            <a:ext cx="9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CAFE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F647F-FEA9-4058-72CD-401C731BEB65}"/>
              </a:ext>
            </a:extLst>
          </p:cNvPr>
          <p:cNvSpPr txBox="1"/>
          <p:nvPr/>
        </p:nvSpPr>
        <p:spPr>
          <a:xfrm>
            <a:off x="3423011" y="4087266"/>
            <a:ext cx="16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SHOPPING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88F54-8308-80F3-35D5-323EC9E78FD2}"/>
              </a:ext>
            </a:extLst>
          </p:cNvPr>
          <p:cNvSpPr txBox="1"/>
          <p:nvPr/>
        </p:nvSpPr>
        <p:spPr>
          <a:xfrm>
            <a:off x="7340426" y="4572368"/>
            <a:ext cx="13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SUBWAY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040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1177</Words>
  <Application>Microsoft Office PowerPoint</Application>
  <PresentationFormat>와이드스크린</PresentationFormat>
  <Paragraphs>272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KoPubWorld돋움체 Bold</vt:lpstr>
      <vt:lpstr>KoPubWorld돋움체 Medium</vt:lpstr>
      <vt:lpstr>나눔고딕 ExtraBold</vt:lpstr>
      <vt:lpstr>나눔스퀘어</vt:lpstr>
      <vt:lpstr>나눔스퀘어 Bold</vt:lpstr>
      <vt:lpstr>나눔스퀘어 ExtraBold</vt:lpstr>
      <vt:lpstr>맑은 고딕</vt:lpstr>
      <vt:lpstr>아리따-돋움(TTF)-Bold</vt:lpstr>
      <vt:lpstr>아리따-돋움(TTF)-Medium</vt:lpstr>
      <vt:lpstr>함초롬돋움</vt:lpstr>
      <vt:lpstr>휴먼모음T</vt:lpstr>
      <vt:lpstr>Arial</vt:lpstr>
      <vt:lpstr>helvetica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박세은</dc:creator>
  <cp:lastModifiedBy>정지우(2015156038)</cp:lastModifiedBy>
  <cp:revision>168</cp:revision>
  <dcterms:created xsi:type="dcterms:W3CDTF">2020-05-14T09:07:58Z</dcterms:created>
  <dcterms:modified xsi:type="dcterms:W3CDTF">2022-12-23T02:53:31Z</dcterms:modified>
</cp:coreProperties>
</file>