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41" r:id="rId2"/>
    <p:sldId id="342" r:id="rId3"/>
    <p:sldId id="343" r:id="rId4"/>
    <p:sldId id="334" r:id="rId5"/>
    <p:sldId id="304" r:id="rId6"/>
    <p:sldId id="339" r:id="rId7"/>
    <p:sldId id="328" r:id="rId8"/>
    <p:sldId id="340" r:id="rId9"/>
    <p:sldId id="329" r:id="rId10"/>
    <p:sldId id="332" r:id="rId11"/>
    <p:sldId id="331" r:id="rId12"/>
    <p:sldId id="308" r:id="rId13"/>
    <p:sldId id="285" r:id="rId14"/>
  </p:sldIdLst>
  <p:sldSz cx="10440988" cy="6840538"/>
  <p:notesSz cx="6805613" cy="99393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282"/>
    <a:srgbClr val="A1867B"/>
    <a:srgbClr val="8CBED0"/>
    <a:srgbClr val="93C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453" autoAdjust="0"/>
  </p:normalViewPr>
  <p:slideViewPr>
    <p:cSldViewPr>
      <p:cViewPr varScale="1">
        <p:scale>
          <a:sx n="136" d="100"/>
          <a:sy n="136" d="100"/>
        </p:scale>
        <p:origin x="510" y="102"/>
      </p:cViewPr>
      <p:guideLst>
        <p:guide orient="horz" pos="2155"/>
        <p:guide pos="3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746125"/>
            <a:ext cx="56864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3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67339" y="6340171"/>
            <a:ext cx="3306313" cy="36419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482711" y="6340171"/>
            <a:ext cx="2436230" cy="36419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16084" y="547285"/>
            <a:ext cx="9208824" cy="2729337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16084" y="3276625"/>
            <a:ext cx="9208824" cy="1005545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616084" y="4282166"/>
            <a:ext cx="9208824" cy="65014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92" y="6365080"/>
            <a:ext cx="987566" cy="160418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451641" y="6435670"/>
            <a:ext cx="3453308" cy="28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16084" y="547285"/>
            <a:ext cx="9208824" cy="2729337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51641" y="403633"/>
            <a:ext cx="9537711" cy="12928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16084" y="547285"/>
            <a:ext cx="9208824" cy="2729337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16084" y="3276625"/>
            <a:ext cx="9208824" cy="1005545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616084" y="4282166"/>
            <a:ext cx="9208824" cy="65014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92" y="6246345"/>
            <a:ext cx="987566" cy="160418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780529" y="707907"/>
            <a:ext cx="8879937" cy="2425065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80529" y="3432740"/>
            <a:ext cx="8879937" cy="638133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780527" y="4425820"/>
            <a:ext cx="8879936" cy="359123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16084" y="547285"/>
            <a:ext cx="9208824" cy="2729337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92" y="6246345"/>
            <a:ext cx="987566" cy="160418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780526" y="707909"/>
            <a:ext cx="8715494" cy="2353241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2052" y="462795"/>
            <a:ext cx="9396889" cy="1149195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51641" y="403633"/>
            <a:ext cx="9537711" cy="12928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3078" y="2125001"/>
            <a:ext cx="8874840" cy="1466282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6150" y="3876310"/>
            <a:ext cx="7308692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2052" y="273939"/>
            <a:ext cx="9396889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2052" y="1596127"/>
            <a:ext cx="9396889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78265" y="6321757"/>
            <a:ext cx="490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6084" y="762762"/>
            <a:ext cx="9208824" cy="2944811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4511" y="1409180"/>
            <a:ext cx="7652047" cy="1466282"/>
          </a:xfrm>
        </p:spPr>
        <p:txBody>
          <a:bodyPr>
            <a:noAutofit/>
          </a:bodyPr>
          <a:lstStyle/>
          <a:p>
            <a:pPr algn="l"/>
            <a:r>
              <a:rPr lang="ko-KR" altLang="en-US" sz="5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모바일웹</a:t>
            </a:r>
            <a:r>
              <a:rPr lang="ko-KR" altLang="en-US" sz="5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레이아웃</a:t>
            </a:r>
            <a:endParaRPr lang="ko-KR" altLang="en-US" sz="5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6124935" y="5215890"/>
            <a:ext cx="3699973" cy="35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for web design &amp; publishing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ctrTitle"/>
          </p:nvPr>
        </p:nvSpPr>
        <p:spPr>
          <a:xfrm>
            <a:off x="1075659" y="539949"/>
            <a:ext cx="6305075" cy="72008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2-2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서브페이지 레이아웃 요소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92302" y="2412157"/>
            <a:ext cx="3168352" cy="1152128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내용물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492302" y="2124125"/>
            <a:ext cx="864096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타이틀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276278" y="1332037"/>
            <a:ext cx="3600400" cy="36004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6278" y="5796533"/>
            <a:ext cx="3600400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6278" y="1836093"/>
            <a:ext cx="3600400" cy="3816424"/>
          </a:xfrm>
          <a:prstGeom prst="rect">
            <a:avLst/>
          </a:prstGeom>
          <a:noFill/>
          <a:ln w="57150">
            <a:solidFill>
              <a:srgbClr val="8E8282">
                <a:alpha val="6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48286" y="1404045"/>
            <a:ext cx="576064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724550" y="1404045"/>
            <a:ext cx="1080120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GNB(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펼침메뉴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348286" y="5868541"/>
            <a:ext cx="3456384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저작권자 및 기타 정보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492302" y="4212357"/>
            <a:ext cx="3168352" cy="1152128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내용물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3492302" y="3924325"/>
            <a:ext cx="864096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타이틀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334" y="1260029"/>
            <a:ext cx="1610364" cy="528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708326" y="1188021"/>
            <a:ext cx="1728192" cy="28803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8326" y="5436493"/>
            <a:ext cx="1728192" cy="115212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08326" y="1548061"/>
            <a:ext cx="1728192" cy="3816424"/>
          </a:xfrm>
          <a:prstGeom prst="rect">
            <a:avLst/>
          </a:prstGeom>
          <a:noFill/>
          <a:ln w="57150">
            <a:solidFill>
              <a:srgbClr val="8E8282">
                <a:alpha val="6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ctrTitle"/>
          </p:nvPr>
        </p:nvSpPr>
        <p:spPr>
          <a:xfrm>
            <a:off x="1075659" y="539949"/>
            <a:ext cx="5945035" cy="72008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2-3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서브페이지 레이아웃 사례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ctrTitle"/>
          </p:nvPr>
        </p:nvSpPr>
        <p:spPr>
          <a:xfrm>
            <a:off x="859635" y="620024"/>
            <a:ext cx="2416643" cy="1216069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3-1 </a:t>
            </a:r>
            <a:b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웹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설계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72422" y="1188021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48686" y="1188021"/>
            <a:ext cx="20762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메인페이지는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비주얼이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배치되어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사이트 전체를 상징하는 표지와 같은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역할을 한다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컨텐츠에는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주요페이지를 소개하는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내용과 링크가 배치된다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모바일웹은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화면이 좁으므로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복잡한 구성과 배치를 피하고 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필요한것들</a:t>
            </a:r>
            <a:r>
              <a:rPr lang="ko-KR" altLang="en-US" sz="9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위주로 </a:t>
            </a:r>
            <a:endParaRPr lang="en-US" altLang="ko-KR" sz="9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구성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한다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422" y="1476053"/>
            <a:ext cx="165618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visual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72422" y="2124125"/>
            <a:ext cx="1656184" cy="504056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72422" y="2700189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0094" y="3780309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20094" y="4068341"/>
            <a:ext cx="1656184" cy="1584176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sub1 title</a:t>
            </a: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20094" y="5724525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72422" y="3780309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72422" y="4068341"/>
            <a:ext cx="1656184" cy="1584176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sub2 title</a:t>
            </a: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2422" y="5724525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52742" y="3780309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52742" y="4068341"/>
            <a:ext cx="1656184" cy="1584176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sub3 title</a:t>
            </a: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52742" y="5724525"/>
            <a:ext cx="1656184" cy="216024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2022" y="3276253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헤더와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푸터는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서브페이지에도 동일하게 배치된다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서브페이지들은 </a:t>
            </a:r>
            <a:r>
              <a:rPr lang="ko-KR" altLang="en-US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레이아웃</a:t>
            </a:r>
            <a:r>
              <a:rPr lang="en-US" altLang="ko-KR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타이틀 크기</a:t>
            </a:r>
            <a:r>
              <a:rPr lang="en-US" altLang="ko-KR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서체</a:t>
            </a:r>
            <a:r>
              <a:rPr lang="en-US" altLang="ko-KR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간격</a:t>
            </a:r>
            <a:r>
              <a:rPr lang="en-US" altLang="ko-KR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색상 등이 모두 </a:t>
            </a:r>
            <a:r>
              <a:rPr lang="ko-KR" altLang="en-US" sz="1200" b="1" u="sng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통일되고 </a:t>
            </a:r>
            <a:r>
              <a:rPr lang="ko-KR" altLang="en-US" sz="1200" b="1" u="sng" dirty="0" err="1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일관</a:t>
            </a:r>
            <a:r>
              <a:rPr lang="ko-KR" altLang="en-US" sz="900" b="1" u="sng" dirty="0" err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되어야한다</a:t>
            </a:r>
            <a:r>
              <a:rPr lang="en-US" altLang="ko-KR" sz="900" u="sng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737" y="619113"/>
            <a:ext cx="9491843" cy="5393447"/>
          </a:xfrm>
        </p:spPr>
        <p:txBody>
          <a:bodyPr>
            <a:no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Thank </a:t>
            </a:r>
            <a:r>
              <a:rPr lang="en-US" altLang="ko-KR" sz="40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You</a:t>
            </a:r>
            <a:endParaRPr lang="ko-KR" altLang="en-US" sz="4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" y="2"/>
            <a:ext cx="10440988" cy="6844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5823" y="611957"/>
            <a:ext cx="2881040" cy="144016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1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CHAPTER  02</a:t>
            </a:r>
            <a:r>
              <a:rPr lang="ko-KR" alt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모바일웹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2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레이아웃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3564600" y="1043826"/>
            <a:ext cx="5671466" cy="115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spc="-2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웹사이트의 구조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spc="-2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메인페이지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서브페이지</a:t>
            </a:r>
            <a:endParaRPr kumimoji="0" lang="en-US" altLang="ko-KR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646825" y="971997"/>
            <a:ext cx="558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/>
          <p:cNvSpPr txBox="1">
            <a:spLocks/>
          </p:cNvSpPr>
          <p:nvPr/>
        </p:nvSpPr>
        <p:spPr>
          <a:xfrm>
            <a:off x="3564600" y="2912479"/>
            <a:ext cx="5671466" cy="122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spc="-2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웹사이트의 레이아웃</a:t>
            </a:r>
            <a:endParaRPr lang="en-US" altLang="ko-KR" sz="14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spc="-2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spc="-2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웹해상도에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따른 레이아웃 이해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spc="-2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웹사이트 레이아웃 및 요소</a:t>
            </a:r>
            <a:endParaRPr kumimoji="0" lang="en-US" altLang="ko-KR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646825" y="2840652"/>
            <a:ext cx="558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8026" y="2412157"/>
            <a:ext cx="7482167" cy="1584176"/>
          </a:xfrm>
        </p:spPr>
        <p:txBody>
          <a:bodyPr>
            <a:noAutofit/>
          </a:bodyPr>
          <a:lstStyle/>
          <a:p>
            <a:r>
              <a:rPr lang="ko-KR" altLang="en-US" sz="4800" spc="-1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4800" spc="-100" dirty="0" smtClean="0">
                <a:latin typeface="맑은 고딕" pitchFamily="50" charset="-127"/>
                <a:ea typeface="맑은 고딕" pitchFamily="50" charset="-127"/>
              </a:rPr>
              <a:t> 웹사이트 레이아웃</a:t>
            </a:r>
            <a:endParaRPr lang="en-US" altLang="ko-KR" sz="4800" b="1" spc="-10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935253" y="1622819"/>
            <a:ext cx="4334079" cy="1077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Chapter 02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983029" y="4212357"/>
            <a:ext cx="4334079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A186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모바일웹</a:t>
            </a: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A186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레이아웃</a:t>
            </a:r>
            <a:r>
              <a:rPr kumimoji="0" lang="en-US" altLang="ko-KR" sz="1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A186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/</a:t>
            </a: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A186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 </a:t>
            </a: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구조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2781" y="467941"/>
            <a:ext cx="7482167" cy="1584176"/>
          </a:xfrm>
        </p:spPr>
        <p:txBody>
          <a:bodyPr>
            <a:noAutofit/>
          </a:bodyPr>
          <a:lstStyle/>
          <a:p>
            <a:pPr algn="l"/>
            <a:r>
              <a:rPr lang="ko-KR" altLang="en-US" sz="3900" spc="-1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3900" spc="-100" dirty="0" smtClean="0">
                <a:latin typeface="맑은 고딕" pitchFamily="50" charset="-127"/>
                <a:ea typeface="맑은 고딕" pitchFamily="50" charset="-127"/>
              </a:rPr>
              <a:t> 웹사이트의 레이아웃</a:t>
            </a:r>
            <a:endParaRPr lang="en-US" altLang="ko-KR" sz="3900" b="1" spc="-10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641" y="467941"/>
            <a:ext cx="9537711" cy="165618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157707" y="3348261"/>
            <a:ext cx="8671299" cy="245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스마트폰과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태블릿의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해상도는 정말 다양합니다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매년 새로운 해상도의 신제품이 나오기 때문에 어느 해상도가 가장 우선인지는 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서비스하는 목표에 따라 달라질 수 있습니다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일반적으로는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최저 해상도인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3~5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600" b="1" spc="-2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가로폭 </a:t>
            </a:r>
            <a:r>
              <a:rPr lang="en-US" altLang="ko-KR" sz="1600" b="1" spc="-2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320px</a:t>
            </a:r>
            <a:r>
              <a:rPr lang="ko-KR" altLang="en-US" sz="1600" b="1" spc="-2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를 기준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으로 하여 디자인하고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기기에 따라 가변적으로 대응하도록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퍼블리싱시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가로폭을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단위로 적용합니다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spc="-2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886962" y="2628181"/>
            <a:ext cx="8352679" cy="573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2600" b="1" spc="-2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600" b="1" spc="-2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600" b="1" spc="-2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웹해상도의</a:t>
            </a:r>
            <a:r>
              <a:rPr lang="ko-KR" altLang="en-US" sz="2600" b="1" spc="-2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기준</a:t>
            </a:r>
            <a:endParaRPr lang="en-US" altLang="ko-KR" sz="2600" b="1" spc="-2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899743" y="254667"/>
            <a:ext cx="1878522" cy="1077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01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ctrTitle"/>
          </p:nvPr>
        </p:nvSpPr>
        <p:spPr>
          <a:xfrm>
            <a:off x="1075659" y="539949"/>
            <a:ext cx="5945035" cy="72008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웹해상도의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사례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2473" y="1980109"/>
            <a:ext cx="2204445" cy="432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374" y="1980109"/>
            <a:ext cx="1866667" cy="35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070" y="2052117"/>
            <a:ext cx="1422222" cy="343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98105" y="1374428"/>
            <a:ext cx="176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포토샵에서</a:t>
            </a:r>
            <a:endParaRPr lang="en-US" altLang="ko-KR" sz="1200" b="1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320px</a:t>
            </a:r>
            <a:r>
              <a:rPr lang="ko-KR" altLang="en-US" sz="12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기준으로 디자인</a:t>
            </a:r>
            <a:endParaRPr lang="ko-KR" altLang="en-US" sz="12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6287" y="140404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iPhone5</a:t>
            </a:r>
          </a:p>
          <a:p>
            <a:r>
              <a:rPr lang="ko-KR" altLang="en-US" sz="800" b="1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웹해상도</a:t>
            </a:r>
            <a:r>
              <a:rPr lang="ko-KR" altLang="en-US" sz="8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320px</a:t>
            </a:r>
            <a:endParaRPr lang="ko-KR" altLang="en-US" sz="800" b="1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2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678" y="1404045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iPhone6 Plus</a:t>
            </a:r>
          </a:p>
          <a:p>
            <a:r>
              <a:rPr lang="ko-KR" altLang="en-US" sz="800" b="1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웹해상도</a:t>
            </a:r>
            <a:r>
              <a:rPr lang="ko-KR" altLang="en-US" sz="8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414px</a:t>
            </a:r>
            <a:endParaRPr lang="ko-KR" altLang="en-US" sz="8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054" y="1980109"/>
            <a:ext cx="1656184" cy="288032"/>
          </a:xfrm>
          <a:prstGeom prst="rect">
            <a:avLst/>
          </a:prstGeom>
          <a:noFill/>
          <a:ln w="25400">
            <a:solidFill>
              <a:srgbClr val="FF0000">
                <a:alpha val="8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2382" y="2412157"/>
            <a:ext cx="1656184" cy="288032"/>
          </a:xfrm>
          <a:prstGeom prst="rect">
            <a:avLst/>
          </a:prstGeom>
          <a:noFill/>
          <a:ln w="25400">
            <a:solidFill>
              <a:srgbClr val="FF0000">
                <a:alpha val="8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678" y="2412157"/>
            <a:ext cx="2088232" cy="288032"/>
          </a:xfrm>
          <a:prstGeom prst="rect">
            <a:avLst/>
          </a:prstGeom>
          <a:noFill/>
          <a:ln w="25400">
            <a:solidFill>
              <a:srgbClr val="FF0000">
                <a:alpha val="8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404070" y="2556173"/>
            <a:ext cx="1440160" cy="0"/>
          </a:xfrm>
          <a:prstGeom prst="straightConnector1">
            <a:avLst/>
          </a:prstGeom>
          <a:ln w="254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56398" y="2988221"/>
            <a:ext cx="1440160" cy="0"/>
          </a:xfrm>
          <a:prstGeom prst="straightConnector1">
            <a:avLst/>
          </a:prstGeom>
          <a:ln w="254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020694" y="3132237"/>
            <a:ext cx="1800200" cy="0"/>
          </a:xfrm>
          <a:prstGeom prst="straightConnector1">
            <a:avLst/>
          </a:prstGeom>
          <a:ln w="254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 txBox="1">
            <a:spLocks/>
          </p:cNvSpPr>
          <p:nvPr/>
        </p:nvSpPr>
        <p:spPr>
          <a:xfrm>
            <a:off x="612231" y="755973"/>
            <a:ext cx="8352679" cy="573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/>
            <a:r>
              <a:rPr lang="ko-KR" altLang="en-US" sz="2600" b="1" spc="-2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모바일웹</a:t>
            </a:r>
            <a:r>
              <a:rPr lang="ko-KR" altLang="en-US" sz="2600" b="1" spc="-2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레이아웃 및 요소</a:t>
            </a:r>
            <a:endParaRPr lang="en-US" altLang="ko-KR" sz="2600" b="1" spc="-2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6118" y="2268141"/>
            <a:ext cx="2664296" cy="36004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36118" y="5508501"/>
            <a:ext cx="2664296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6118" y="4140349"/>
            <a:ext cx="2664296" cy="1296144"/>
          </a:xfrm>
          <a:prstGeom prst="rect">
            <a:avLst/>
          </a:prstGeom>
          <a:noFill/>
          <a:ln w="57150">
            <a:solidFill>
              <a:srgbClr val="8E8282">
                <a:alpha val="6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6118" y="2700189"/>
            <a:ext cx="2664296" cy="1368152"/>
          </a:xfrm>
          <a:prstGeom prst="rect">
            <a:avLst/>
          </a:prstGeom>
          <a:noFill/>
          <a:ln w="57150">
            <a:solidFill>
              <a:schemeClr val="accent5">
                <a:alpha val="6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visual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1075659" y="1476053"/>
            <a:ext cx="7529211" cy="72008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기본 레이아웃 구조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148486" y="2340149"/>
            <a:ext cx="4608512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기본적으로 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용 사이트 레이아웃과 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같으며 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가변폭을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사용하므로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따로 배경 영역을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두지않는다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spc="-2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052142" y="1332037"/>
            <a:ext cx="3600400" cy="36004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2142" y="5796533"/>
            <a:ext cx="3600400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2142" y="3348261"/>
            <a:ext cx="3600400" cy="2376264"/>
          </a:xfrm>
          <a:prstGeom prst="rect">
            <a:avLst/>
          </a:prstGeom>
          <a:noFill/>
          <a:ln w="57150">
            <a:solidFill>
              <a:srgbClr val="8E8282">
                <a:alpha val="6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142" y="1764085"/>
            <a:ext cx="3600400" cy="1512168"/>
          </a:xfrm>
          <a:prstGeom prst="rect">
            <a:avLst/>
          </a:prstGeom>
          <a:noFill/>
          <a:ln w="57150">
            <a:solidFill>
              <a:schemeClr val="accent5">
                <a:alpha val="6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075659" y="539949"/>
            <a:ext cx="6305075" cy="72008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레이아웃 요소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4150" y="1404045"/>
            <a:ext cx="576064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500414" y="1404045"/>
            <a:ext cx="1080120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GNB(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펼침메뉴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124150" y="1908101"/>
            <a:ext cx="3456384" cy="122413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타이포그래피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이미지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2124150" y="3492277"/>
            <a:ext cx="3456384" cy="2088232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실질적인 내용물 및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주요페이지 링크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124150" y="5868541"/>
            <a:ext cx="3456384" cy="21602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저작권자 및 기타 정보</a:t>
            </a:r>
            <a:endParaRPr lang="ko-KR" altLang="en-US" sz="10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012582" y="1836093"/>
            <a:ext cx="3672408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기본적으로 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용 사이트 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레이아웃 요소와 같으며 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화면이 좁으므로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컨텐츠를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최소화하여 단순하게 구성한다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GNB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는 일반적으로 햄버거 버튼을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배치하고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클릭했을때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메뉴가 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펼쳐지는 방식을 사용한다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spc="-2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262" y="1404045"/>
            <a:ext cx="20296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060254" y="1332037"/>
            <a:ext cx="2160240" cy="36004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60254" y="4932437"/>
            <a:ext cx="2160240" cy="14401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0254" y="4212357"/>
            <a:ext cx="2160240" cy="648072"/>
          </a:xfrm>
          <a:prstGeom prst="rect">
            <a:avLst/>
          </a:prstGeom>
          <a:noFill/>
          <a:ln w="57150">
            <a:solidFill>
              <a:srgbClr val="8E8282">
                <a:alpha val="6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60254" y="1764085"/>
            <a:ext cx="2160240" cy="2376264"/>
          </a:xfrm>
          <a:prstGeom prst="rect">
            <a:avLst/>
          </a:prstGeom>
          <a:noFill/>
          <a:ln w="57150">
            <a:solidFill>
              <a:schemeClr val="accent5">
                <a:alpha val="6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075659" y="539949"/>
            <a:ext cx="5945035" cy="72008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2400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 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레이아웃 사례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 txBox="1">
            <a:spLocks/>
          </p:cNvSpPr>
          <p:nvPr/>
        </p:nvSpPr>
        <p:spPr>
          <a:xfrm>
            <a:off x="1075659" y="827981"/>
            <a:ext cx="860933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2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-1 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모바일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서브페이지 기본 레이아웃 구조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80134" y="2052117"/>
            <a:ext cx="2664296" cy="36004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0134" y="5292477"/>
            <a:ext cx="2664296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80134" y="2484165"/>
            <a:ext cx="2664296" cy="2736304"/>
          </a:xfrm>
          <a:prstGeom prst="rect">
            <a:avLst/>
          </a:prstGeom>
          <a:noFill/>
          <a:ln w="57150">
            <a:solidFill>
              <a:srgbClr val="8E8282">
                <a:alpha val="61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148486" y="2340149"/>
            <a:ext cx="4608512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모바일에서는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화면이 좁으므로</a:t>
            </a:r>
            <a:endParaRPr lang="en-US" altLang="ko-KR" sz="1600" b="1" spc="-2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1600" b="1" spc="-20" dirty="0" err="1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사이드바를</a:t>
            </a:r>
            <a:r>
              <a:rPr lang="ko-KR" altLang="en-US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사용하지 않는다</a:t>
            </a:r>
            <a:r>
              <a:rPr lang="en-US" altLang="ko-KR" sz="1600" b="1" spc="-2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spc="-2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7346" y="395936"/>
            <a:ext cx="2074283" cy="276999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200" b="1" spc="-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b="1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웹의 레이아웃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358</Words>
  <Application>Microsoft Office PowerPoint</Application>
  <PresentationFormat>사용자 지정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나눔고딕</vt:lpstr>
      <vt:lpstr>Arial</vt:lpstr>
      <vt:lpstr>나눔고딕 ExtraBold</vt:lpstr>
      <vt:lpstr>Office 테마</vt:lpstr>
      <vt:lpstr>모바일웹 레이아웃</vt:lpstr>
      <vt:lpstr>CHAPTER  02 모바일웹  레이아웃</vt:lpstr>
      <vt:lpstr>모바일 웹사이트 레이아웃</vt:lpstr>
      <vt:lpstr>모바일 웹사이트의 레이아웃</vt:lpstr>
      <vt:lpstr>1-1  모바일 웹해상도의 사례</vt:lpstr>
      <vt:lpstr>1-1  모바일 메인페이지 기본 레이아웃 구조</vt:lpstr>
      <vt:lpstr>1-2  모바일 메인페이지 레이아웃 요소</vt:lpstr>
      <vt:lpstr>1-3  모바일 메인페이지 레이아웃 사례</vt:lpstr>
      <vt:lpstr>PowerPoint 프레젠테이션</vt:lpstr>
      <vt:lpstr>2-2  모바일 서브페이지 레이아웃 요소</vt:lpstr>
      <vt:lpstr>2-3 모바일 서브페이지 레이아웃 사례</vt:lpstr>
      <vt:lpstr>3-1  모바일 웹 레이아웃  설계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kjhkjh</cp:lastModifiedBy>
  <cp:revision>255</cp:revision>
  <dcterms:created xsi:type="dcterms:W3CDTF">2011-08-25T02:21:48Z</dcterms:created>
  <dcterms:modified xsi:type="dcterms:W3CDTF">2020-07-09T03:55:06Z</dcterms:modified>
</cp:coreProperties>
</file>