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A4303-6B0D-49C9-B3A4-176ED244E086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34CB0-D8DB-4D2D-BA13-8BBE856AB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1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Last</a:t>
            </a:r>
            <a:r>
              <a:rPr lang="en-CA" baseline="0" dirty="0" smtClean="0"/>
              <a:t> but not least, I’d like to acknowledge MECP and PHAC for their ongoing support for this program, and of course, the core labs across the province involved in MECP’s </a:t>
            </a:r>
            <a:r>
              <a:rPr lang="en-CA" baseline="0" smtClean="0"/>
              <a:t>WSI program!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3BAA3-8091-46D6-80E7-BEE80732A6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62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5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4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3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– Text &amp;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WA-PPTRefresh-swirls-bottom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04285" y="443379"/>
            <a:ext cx="8784841" cy="1055515"/>
          </a:xfrm>
        </p:spPr>
        <p:txBody>
          <a:bodyPr>
            <a:noAutofit/>
          </a:bodyPr>
          <a:lstStyle>
            <a:lvl1pPr algn="l">
              <a:lnSpc>
                <a:spcPts val="3733"/>
              </a:lnSpc>
              <a:defRPr sz="4000" b="1">
                <a:solidFill>
                  <a:srgbClr val="232C65"/>
                </a:solidFill>
              </a:defRPr>
            </a:lvl1pPr>
          </a:lstStyle>
          <a:p>
            <a:r>
              <a:rPr lang="en-CA" dirty="0"/>
              <a:t>Content Slide – Text &amp; Circular Image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03116" y="6199334"/>
            <a:ext cx="284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609585"/>
            <a:fld id="{1D9703A2-9BAE-C549-A993-F57158177185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609585"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8052957" y="1976951"/>
            <a:ext cx="3345203" cy="3345203"/>
          </a:xfrm>
          <a:prstGeom prst="ellipse">
            <a:avLst/>
          </a:prstGeom>
          <a:solidFill>
            <a:schemeClr val="bg1">
              <a:lumMod val="85000"/>
            </a:schemeClr>
          </a:solidFill>
          <a:ln w="88900" cmpd="sng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2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9D30ED-2F7A-BD48-AA9E-CEA64C493D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04285" y="2167144"/>
            <a:ext cx="7451049" cy="412267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40404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CA" dirty="0"/>
              <a:t>Content goes here. Subtitle of slide goes here </a:t>
            </a:r>
            <a:r>
              <a:rPr lang="en-CA" dirty="0" err="1"/>
              <a:t>Harcipit</a:t>
            </a:r>
            <a:r>
              <a:rPr lang="en-CA" dirty="0"/>
              <a:t>, vid </a:t>
            </a:r>
            <a:r>
              <a:rPr lang="en-CA" dirty="0" err="1"/>
              <a:t>experis</a:t>
            </a:r>
            <a:r>
              <a:rPr lang="en-CA" dirty="0"/>
              <a:t>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pelland</a:t>
            </a:r>
            <a:endParaRPr lang="en-CA" dirty="0"/>
          </a:p>
          <a:p>
            <a:pPr lvl="0"/>
            <a:r>
              <a:rPr lang="en-CA" dirty="0" err="1"/>
              <a:t>Udam</a:t>
            </a:r>
            <a:r>
              <a:rPr lang="en-CA" dirty="0"/>
              <a:t>, </a:t>
            </a:r>
            <a:r>
              <a:rPr lang="en-CA" dirty="0" err="1"/>
              <a:t>corehenit</a:t>
            </a:r>
            <a:r>
              <a:rPr lang="en-CA" dirty="0"/>
              <a:t> lam de </a:t>
            </a:r>
            <a:r>
              <a:rPr lang="en-CA" dirty="0" err="1"/>
              <a:t>nisit</a:t>
            </a:r>
            <a:r>
              <a:rPr lang="en-CA" dirty="0"/>
              <a:t>, ne </a:t>
            </a:r>
            <a:r>
              <a:rPr lang="en-CA" dirty="0" err="1"/>
              <a:t>doluptat</a:t>
            </a:r>
            <a:r>
              <a:rPr lang="en-CA" dirty="0"/>
              <a:t> </a:t>
            </a:r>
            <a:r>
              <a:rPr lang="en-CA" dirty="0" err="1"/>
              <a:t>fuga</a:t>
            </a:r>
            <a:r>
              <a:rPr lang="en-CA" dirty="0"/>
              <a:t>. Et </a:t>
            </a:r>
            <a:r>
              <a:rPr lang="en-CA" dirty="0" err="1"/>
              <a:t>experib</a:t>
            </a:r>
            <a:r>
              <a:rPr lang="en-CA" dirty="0"/>
              <a:t> </a:t>
            </a:r>
            <a:r>
              <a:rPr lang="en-CA" dirty="0" err="1"/>
              <a:t>eaturi</a:t>
            </a:r>
            <a:r>
              <a:rPr lang="en-CA" dirty="0"/>
              <a:t> </a:t>
            </a:r>
            <a:r>
              <a:rPr lang="en-CA" dirty="0" err="1"/>
              <a:t>nis</a:t>
            </a:r>
            <a:r>
              <a:rPr lang="en-CA" dirty="0"/>
              <a:t> </a:t>
            </a:r>
            <a:r>
              <a:rPr lang="en-CA" dirty="0" err="1"/>
              <a:t>conet</a:t>
            </a:r>
            <a:r>
              <a:rPr lang="en-CA" dirty="0"/>
              <a:t> </a:t>
            </a:r>
            <a:r>
              <a:rPr lang="en-CA" dirty="0" err="1"/>
              <a:t>asita</a:t>
            </a:r>
            <a:r>
              <a:rPr lang="en-CA" dirty="0"/>
              <a:t> </a:t>
            </a:r>
            <a:r>
              <a:rPr lang="en-CA" dirty="0" err="1"/>
              <a:t>aute</a:t>
            </a:r>
            <a:r>
              <a:rPr lang="en-CA" dirty="0"/>
              <a:t> </a:t>
            </a:r>
            <a:r>
              <a:rPr lang="en-CA" dirty="0" err="1"/>
              <a:t>nosandu</a:t>
            </a:r>
            <a:r>
              <a:rPr lang="en-CA" dirty="0"/>
              <a:t> </a:t>
            </a:r>
            <a:r>
              <a:rPr lang="en-CA" dirty="0" err="1"/>
              <a:t>cidus</a:t>
            </a:r>
            <a:r>
              <a:rPr lang="en-CA" dirty="0"/>
              <a:t>,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pra</a:t>
            </a:r>
            <a:r>
              <a:rPr lang="en-CA" dirty="0"/>
              <a:t> </a:t>
            </a:r>
            <a:r>
              <a:rPr lang="en-CA" dirty="0" err="1"/>
              <a:t>cuptate</a:t>
            </a:r>
            <a:r>
              <a:rPr lang="en-CA" dirty="0"/>
              <a:t> </a:t>
            </a:r>
            <a:r>
              <a:rPr lang="en-CA" dirty="0" err="1"/>
              <a:t>deleceat</a:t>
            </a:r>
            <a:r>
              <a:rPr lang="en-CA" dirty="0"/>
              <a:t>. Si </a:t>
            </a:r>
            <a:r>
              <a:rPr lang="en-CA" dirty="0" err="1"/>
              <a:t>conse</a:t>
            </a:r>
            <a:r>
              <a:rPr lang="en-CA" dirty="0"/>
              <a:t> </a:t>
            </a:r>
            <a:r>
              <a:rPr lang="en-CA" dirty="0" err="1"/>
              <a:t>volorem</a:t>
            </a:r>
            <a:r>
              <a:rPr lang="en-CA" dirty="0"/>
              <a:t> </a:t>
            </a:r>
            <a:r>
              <a:rPr lang="en-CA" dirty="0" err="1"/>
              <a:t>pereri</a:t>
            </a:r>
            <a:r>
              <a:rPr lang="en-CA" dirty="0"/>
              <a:t> </a:t>
            </a:r>
            <a:r>
              <a:rPr lang="en-CA" dirty="0" err="1"/>
              <a:t>optae</a:t>
            </a:r>
            <a:r>
              <a:rPr lang="en-CA" dirty="0"/>
              <a:t> </a:t>
            </a:r>
            <a:r>
              <a:rPr lang="en-CA" dirty="0" err="1"/>
              <a:t>doluptat</a:t>
            </a:r>
            <a:r>
              <a:rPr lang="en-CA" dirty="0"/>
              <a:t> </a:t>
            </a:r>
            <a:r>
              <a:rPr lang="en-CA" dirty="0" err="1"/>
              <a:t>occuptas</a:t>
            </a:r>
            <a:r>
              <a:rPr lang="en-CA" dirty="0"/>
              <a:t> </a:t>
            </a:r>
            <a:r>
              <a:rPr lang="en-CA" dirty="0" err="1"/>
              <a:t>numeniatur</a:t>
            </a:r>
            <a:r>
              <a:rPr lang="en-CA" dirty="0"/>
              <a:t>, cone </a:t>
            </a:r>
            <a:r>
              <a:rPr lang="en-CA" dirty="0" err="1"/>
              <a:t>suntur</a:t>
            </a:r>
            <a:r>
              <a:rPr lang="en-CA" dirty="0"/>
              <a:t> </a:t>
            </a:r>
            <a:r>
              <a:rPr lang="en-CA" dirty="0" err="1"/>
              <a:t>reped</a:t>
            </a:r>
            <a:r>
              <a:rPr lang="en-CA" dirty="0"/>
              <a:t>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C799F53-96C8-224A-98BD-AB01D3235B1A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04284" y="1476168"/>
            <a:ext cx="9067949" cy="597283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26BCD7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CA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2201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6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4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14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19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45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71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4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642A-2B5A-4D44-A80F-0A0645766BE2}" type="datetimeFigureOut">
              <a:rPr lang="en-CA" smtClean="0"/>
              <a:t>03/08/24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96E4-1A30-4968-9381-65F2B696FD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4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ID-19 and Mental Health (CMH) Initiative: About - CIH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6" y="1087774"/>
            <a:ext cx="3446043" cy="12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ste to Resource Ontario | MECP Consultation Perio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58" y="712786"/>
            <a:ext cx="2601579" cy="13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iversity of Waterloo - studyonline.ca - Online programs and courses in  Ontari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09" y="1948693"/>
            <a:ext cx="1789808" cy="7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 of W launches new logo to show heritage and future | CTV News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878" y="4374871"/>
            <a:ext cx="1149921" cy="6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4_2_0_horizontal_logo.png | Brand | University of Ottaw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67" y="3520162"/>
            <a:ext cx="1387545" cy="6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MU Logo - TMU Brand - Toronto Metropolitan University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48" y="2806818"/>
            <a:ext cx="1409634" cy="10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university-of-toronto-logo-organization-brand-font-5b596762398357.5008110815325858262356  - Department of Philosophy - University of Toron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347" y="2440891"/>
            <a:ext cx="1275465" cy="95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ome – St. Joseph's Health System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347" y="4087927"/>
            <a:ext cx="996566" cy="5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estern University Logo PNG vector in SVG, PDF, AI, CDR format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48" y="4601538"/>
            <a:ext cx="1431245" cy="107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Logo Guidelines | Queen's University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09" y="2369693"/>
            <a:ext cx="1589660" cy="7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Carleton University Vector Logo | Free Download - (.SVG + .PNG) format -  SeekVectorLogo.Com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1" y="3580966"/>
            <a:ext cx="1095826" cy="6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Ontario Tech University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581" y="4353090"/>
            <a:ext cx="1445308" cy="7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Trent University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610" y="4097701"/>
            <a:ext cx="1059017" cy="40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University of Guelph - studyonline.ca - Online programs and courses in  Ontario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77" y="2093791"/>
            <a:ext cx="1153161" cy="4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SNRI (@HSNRI) / Twitter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127" y="2714184"/>
            <a:ext cx="1242495" cy="12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ndards Council of Canad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80" y="3628969"/>
            <a:ext cx="1750985" cy="4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23" y="2350586"/>
            <a:ext cx="2961187" cy="1037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9809" y="4414161"/>
            <a:ext cx="1596305" cy="482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8461" y="2472392"/>
            <a:ext cx="1601143" cy="604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2695" y="3630387"/>
            <a:ext cx="960332" cy="7522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00219" y="2497492"/>
            <a:ext cx="1375547" cy="5797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0788" y="3172631"/>
            <a:ext cx="1865921" cy="2867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03301" y="3139311"/>
            <a:ext cx="1387931" cy="4976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96710" y="4402599"/>
            <a:ext cx="1168842" cy="4065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93752" y="3851204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1"/>
                </a:solidFill>
              </a:rPr>
              <a:t>Taiga Environmental Laboratory</a:t>
            </a:r>
            <a:endParaRPr lang="en-CA" sz="16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6033" y="3246942"/>
            <a:ext cx="196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accent1"/>
                </a:solidFill>
              </a:rPr>
              <a:t>Pending accreditation by</a:t>
            </a:r>
          </a:p>
          <a:p>
            <a:r>
              <a:rPr lang="en-CA" sz="1200" dirty="0" smtClean="0">
                <a:solidFill>
                  <a:schemeClr val="accent1"/>
                </a:solidFill>
              </a:rPr>
              <a:t>Standards Council of Canada</a:t>
            </a:r>
            <a:endParaRPr lang="en-CA" sz="1200" dirty="0">
              <a:solidFill>
                <a:schemeClr val="accent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975766" y="2497492"/>
            <a:ext cx="471697" cy="2487976"/>
          </a:xfrm>
          <a:prstGeom prst="rightBrace">
            <a:avLst>
              <a:gd name="adj1" fmla="val 8333"/>
              <a:gd name="adj2" fmla="val 12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ight Brace 38"/>
          <p:cNvSpPr/>
          <p:nvPr/>
        </p:nvSpPr>
        <p:spPr>
          <a:xfrm rot="10800000">
            <a:off x="8297377" y="2497492"/>
            <a:ext cx="471697" cy="2487976"/>
          </a:xfrm>
          <a:prstGeom prst="rightBrace">
            <a:avLst>
              <a:gd name="adj1" fmla="val 8333"/>
              <a:gd name="adj2" fmla="val 88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4243877" y="5123245"/>
            <a:ext cx="1847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CA" sz="1600" dirty="0">
              <a:solidFill>
                <a:schemeClr val="accent1"/>
              </a:solidFill>
            </a:endParaRPr>
          </a:p>
        </p:txBody>
      </p:sp>
      <p:sp>
        <p:nvSpPr>
          <p:cNvPr id="22" name="Left-Right-Up Arrow 21"/>
          <p:cNvSpPr/>
          <p:nvPr/>
        </p:nvSpPr>
        <p:spPr>
          <a:xfrm rot="10800000">
            <a:off x="4439457" y="1510745"/>
            <a:ext cx="3857919" cy="656969"/>
          </a:xfrm>
          <a:prstGeom prst="leftRightUpArrow">
            <a:avLst>
              <a:gd name="adj1" fmla="val 0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211614" y="12272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&lt;</a:t>
            </a:r>
            <a:endParaRPr lang="en-CA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8263624" y="12272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&gt;</a:t>
            </a:r>
            <a:endParaRPr lang="en-CA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023176" y="1103516"/>
            <a:ext cx="2690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1"/>
                </a:solidFill>
              </a:rPr>
              <a:t>Provide program feedback to</a:t>
            </a:r>
            <a:endParaRPr lang="en-CA" sz="16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63475" y="4181238"/>
            <a:ext cx="1787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 smtClean="0">
                <a:solidFill>
                  <a:schemeClr val="accent1"/>
                </a:solidFill>
              </a:rPr>
              <a:t>Interlabs Program</a:t>
            </a:r>
          </a:p>
          <a:p>
            <a:r>
              <a:rPr lang="en-CA" sz="1600" dirty="0" smtClean="0">
                <a:solidFill>
                  <a:schemeClr val="accent1"/>
                </a:solidFill>
              </a:rPr>
              <a:t>Provide technical performance feedback</a:t>
            </a:r>
            <a:endParaRPr lang="en-CA" sz="16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161" y="4183212"/>
            <a:ext cx="14797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u="sng" dirty="0" smtClean="0">
                <a:solidFill>
                  <a:schemeClr val="accent1"/>
                </a:solidFill>
              </a:rPr>
              <a:t>Proficiency Test</a:t>
            </a:r>
          </a:p>
          <a:p>
            <a:r>
              <a:rPr lang="en-CA" sz="1600" dirty="0" smtClean="0">
                <a:solidFill>
                  <a:schemeClr val="accent1"/>
                </a:solidFill>
              </a:rPr>
              <a:t>Provide ISO 17043 quality feedback</a:t>
            </a:r>
            <a:endParaRPr lang="en-CA" sz="1600" dirty="0">
              <a:solidFill>
                <a:schemeClr val="accent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4218646" y="2767841"/>
            <a:ext cx="704780" cy="17382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0" name="Curved Left Arrow 49"/>
          <p:cNvSpPr/>
          <p:nvPr/>
        </p:nvSpPr>
        <p:spPr>
          <a:xfrm flipH="1">
            <a:off x="7887070" y="2754154"/>
            <a:ext cx="654909" cy="17382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1036" y="2226365"/>
            <a:ext cx="3726341" cy="3235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4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2" y="175295"/>
            <a:ext cx="6672004" cy="3380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303" y="2887998"/>
            <a:ext cx="5077795" cy="2957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505" y="1403576"/>
            <a:ext cx="6477702" cy="3625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812" y="5108226"/>
            <a:ext cx="5477700" cy="30677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817" y="489356"/>
            <a:ext cx="60015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6" y="475838"/>
            <a:ext cx="6782196" cy="3452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845" y="3105820"/>
            <a:ext cx="7021003" cy="3692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91" y="1610646"/>
            <a:ext cx="7070226" cy="395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415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6" y="151580"/>
            <a:ext cx="6575718" cy="3270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78" y="2195770"/>
            <a:ext cx="6890376" cy="3143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25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66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Ontario Clean Water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Ho</dc:creator>
  <cp:lastModifiedBy>Jane Ho</cp:lastModifiedBy>
  <cp:revision>11</cp:revision>
  <dcterms:created xsi:type="dcterms:W3CDTF">2024-03-08T19:16:31Z</dcterms:created>
  <dcterms:modified xsi:type="dcterms:W3CDTF">2024-03-08T21:27:47Z</dcterms:modified>
</cp:coreProperties>
</file>