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6E63-8A7F-4BA8-ACD9-8865119627DF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ACEF-552F-4E0D-810E-4FBA6ED6E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3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6E63-8A7F-4BA8-ACD9-8865119627DF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ACEF-552F-4E0D-810E-4FBA6ED6E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8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6E63-8A7F-4BA8-ACD9-8865119627DF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ACEF-552F-4E0D-810E-4FBA6ED6E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81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6E63-8A7F-4BA8-ACD9-8865119627DF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ACEF-552F-4E0D-810E-4FBA6ED6EA8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3544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6E63-8A7F-4BA8-ACD9-8865119627DF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ACEF-552F-4E0D-810E-4FBA6ED6E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59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6E63-8A7F-4BA8-ACD9-8865119627DF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ACEF-552F-4E0D-810E-4FBA6ED6E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6E63-8A7F-4BA8-ACD9-8865119627DF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ACEF-552F-4E0D-810E-4FBA6ED6E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3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6E63-8A7F-4BA8-ACD9-8865119627DF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ACEF-552F-4E0D-810E-4FBA6ED6E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20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6E63-8A7F-4BA8-ACD9-8865119627DF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ACEF-552F-4E0D-810E-4FBA6ED6E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2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6E63-8A7F-4BA8-ACD9-8865119627DF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ACEF-552F-4E0D-810E-4FBA6ED6E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50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6E63-8A7F-4BA8-ACD9-8865119627DF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ACEF-552F-4E0D-810E-4FBA6ED6E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4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6E63-8A7F-4BA8-ACD9-8865119627DF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ACEF-552F-4E0D-810E-4FBA6ED6E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91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6E63-8A7F-4BA8-ACD9-8865119627DF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ACEF-552F-4E0D-810E-4FBA6ED6E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4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6E63-8A7F-4BA8-ACD9-8865119627DF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ACEF-552F-4E0D-810E-4FBA6ED6E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15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6E63-8A7F-4BA8-ACD9-8865119627DF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ACEF-552F-4E0D-810E-4FBA6ED6E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2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6E63-8A7F-4BA8-ACD9-8865119627DF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ACEF-552F-4E0D-810E-4FBA6ED6E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79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6E63-8A7F-4BA8-ACD9-8865119627DF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ACEF-552F-4E0D-810E-4FBA6ED6E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94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4B36E63-8A7F-4BA8-ACD9-8865119627DF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DACEF-552F-4E0D-810E-4FBA6ED6E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32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E163CBF-4BE2-4CC0-805E-BD7396A4FF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64104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2633A7-BC60-49BE-9B51-124DCF0D2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956" y="801245"/>
            <a:ext cx="7972340" cy="2384406"/>
          </a:xfrm>
        </p:spPr>
        <p:txBody>
          <a:bodyPr>
            <a:normAutofit fontScale="90000"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Next-generation Sequencing</a:t>
            </a:r>
            <a:br>
              <a:rPr lang="en-US" sz="7200" b="1" dirty="0">
                <a:solidFill>
                  <a:srgbClr val="FF0000"/>
                </a:solidFill>
              </a:rPr>
            </a:br>
            <a:r>
              <a:rPr lang="en-US" sz="7200" b="1" dirty="0">
                <a:solidFill>
                  <a:srgbClr val="FF0000"/>
                </a:solidFill>
              </a:rPr>
              <a:t>(NGS)</a:t>
            </a:r>
            <a:endParaRPr lang="en-IN" sz="7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E46A4D-053F-410F-9204-C1468C7DB9AC}"/>
              </a:ext>
            </a:extLst>
          </p:cNvPr>
          <p:cNvSpPr txBox="1"/>
          <p:nvPr/>
        </p:nvSpPr>
        <p:spPr>
          <a:xfrm>
            <a:off x="7406269" y="5780782"/>
            <a:ext cx="62802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FF0000"/>
                </a:solidFill>
              </a:rPr>
              <a:t>Jyoti Kataria</a:t>
            </a:r>
          </a:p>
          <a:p>
            <a:r>
              <a:rPr lang="en-US" sz="3200" i="1" dirty="0">
                <a:solidFill>
                  <a:srgbClr val="FF0000"/>
                </a:solidFill>
              </a:rPr>
              <a:t>Bioinformatics Analyst</a:t>
            </a:r>
            <a:endParaRPr lang="en-IN" sz="3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000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8389-50BA-4B21-A145-C7FCBC59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WGS/WES (Contd..)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70F98-2CA7-4A55-A843-11B77966A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Variant Annotation :</a:t>
            </a:r>
          </a:p>
          <a:p>
            <a:pPr marL="0" indent="0">
              <a:buNone/>
            </a:pPr>
            <a:r>
              <a:rPr lang="en-US" sz="2000" dirty="0">
                <a:latin typeface="Calibri Body"/>
              </a:rPr>
              <a:t>         - VARIMAT annotates each variant with the more than 25 </a:t>
            </a:r>
          </a:p>
          <a:p>
            <a:pPr marL="0" indent="0">
              <a:buNone/>
            </a:pPr>
            <a:r>
              <a:rPr lang="en-US" sz="2000" dirty="0">
                <a:latin typeface="Calibri Body"/>
              </a:rPr>
              <a:t>             databases </a:t>
            </a:r>
          </a:p>
          <a:p>
            <a:pPr marL="0" indent="0">
              <a:buNone/>
            </a:pPr>
            <a:r>
              <a:rPr lang="en-US" sz="2000" dirty="0">
                <a:latin typeface="Calibri Body"/>
              </a:rPr>
              <a:t>         - Ex-</a:t>
            </a:r>
            <a:r>
              <a:rPr lang="en-US" sz="2000" dirty="0" err="1">
                <a:latin typeface="Calibri Body"/>
              </a:rPr>
              <a:t>dbSNP</a:t>
            </a:r>
            <a:r>
              <a:rPr lang="en-US" sz="2000" dirty="0">
                <a:latin typeface="Calibri Body"/>
              </a:rPr>
              <a:t>, HGMD, </a:t>
            </a:r>
            <a:r>
              <a:rPr lang="en-US" sz="2000" dirty="0" err="1">
                <a:latin typeface="Calibri Body"/>
              </a:rPr>
              <a:t>MedVar</a:t>
            </a:r>
            <a:r>
              <a:rPr lang="en-US" sz="2000" dirty="0">
                <a:latin typeface="Calibri Body"/>
              </a:rPr>
              <a:t>, </a:t>
            </a:r>
            <a:r>
              <a:rPr lang="en-US" sz="2000" dirty="0" err="1">
                <a:latin typeface="Calibri Body"/>
              </a:rPr>
              <a:t>ClinVar</a:t>
            </a:r>
            <a:r>
              <a:rPr lang="en-US" sz="2000" dirty="0">
                <a:latin typeface="Calibri Body"/>
              </a:rPr>
              <a:t>, GWAS, </a:t>
            </a:r>
            <a:r>
              <a:rPr lang="en-US" sz="2000" dirty="0" err="1">
                <a:latin typeface="Calibri Body"/>
              </a:rPr>
              <a:t>ExAC</a:t>
            </a:r>
            <a:r>
              <a:rPr lang="en-US" sz="2000" dirty="0">
                <a:latin typeface="Calibri Body"/>
              </a:rPr>
              <a:t>, 1000G, </a:t>
            </a:r>
            <a:r>
              <a:rPr lang="en-US" sz="2000" dirty="0" err="1">
                <a:latin typeface="Calibri Body"/>
              </a:rPr>
              <a:t>OncoMD</a:t>
            </a:r>
            <a:r>
              <a:rPr lang="en-US" sz="2000" dirty="0">
                <a:latin typeface="Calibri Body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01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E9551-4D75-45AE-B445-495EFCCF0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214A59-4C94-4818-9768-0D277296B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8919" y="2078331"/>
            <a:ext cx="7940352" cy="3707168"/>
          </a:xfrm>
        </p:spPr>
      </p:pic>
    </p:spTree>
    <p:extLst>
      <p:ext uri="{BB962C8B-B14F-4D97-AF65-F5344CB8AC3E}">
        <p14:creationId xmlns:p14="http://schemas.microsoft.com/office/powerpoint/2010/main" val="33222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70D3B-3A6A-43F5-AB43-302754F31B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Lets recap!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7F2337-75E2-4AAB-9215-B1A6C9B02A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709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E75A-8799-4688-B507-7507CE3F8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37DA65-2DF3-49BC-A493-E7F6B307A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8973" y="1201636"/>
            <a:ext cx="8340741" cy="5372458"/>
          </a:xfrm>
        </p:spPr>
      </p:pic>
    </p:spTree>
    <p:extLst>
      <p:ext uri="{BB962C8B-B14F-4D97-AF65-F5344CB8AC3E}">
        <p14:creationId xmlns:p14="http://schemas.microsoft.com/office/powerpoint/2010/main" val="329965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A7FF9-A737-4F12-8A03-D629E7E2A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Demultiplexing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1E8D74-0270-4714-AB36-C8D0657E8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Multiple samples pooled together</a:t>
            </a:r>
          </a:p>
          <a:p>
            <a:r>
              <a:rPr lang="en-US" sz="2000" dirty="0"/>
              <a:t>Bar code  (6-12 bp) is added for sample differentiation</a:t>
            </a:r>
          </a:p>
          <a:p>
            <a:r>
              <a:rPr lang="en-US" sz="2000" dirty="0"/>
              <a:t>Bcl2fastq program is used</a:t>
            </a:r>
          </a:p>
          <a:p>
            <a:r>
              <a:rPr lang="en-US" sz="2000" dirty="0"/>
              <a:t>Sample sheet preparation</a:t>
            </a:r>
          </a:p>
          <a:p>
            <a:r>
              <a:rPr lang="en-US" sz="2000" dirty="0" err="1"/>
              <a:t>Fastq</a:t>
            </a:r>
            <a:r>
              <a:rPr lang="en-US" sz="2000" dirty="0"/>
              <a:t> files containing  </a:t>
            </a:r>
            <a:r>
              <a:rPr lang="en-US" sz="2000" dirty="0" err="1"/>
              <a:t>Phred</a:t>
            </a:r>
            <a:r>
              <a:rPr lang="en-US" sz="2000" dirty="0"/>
              <a:t> quality scores</a:t>
            </a:r>
          </a:p>
          <a:p>
            <a:r>
              <a:rPr lang="en-US" sz="2000" dirty="0"/>
              <a:t>Lane-wise or Sample-wise data</a:t>
            </a:r>
          </a:p>
          <a:p>
            <a:pPr marL="0" indent="0">
              <a:buNone/>
            </a:pPr>
            <a:endParaRPr lang="en-US" sz="2000" dirty="0"/>
          </a:p>
          <a:p>
            <a:endParaRPr lang="en-IN" sz="2000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976261-EF93-4103-A05A-4F6BA55CDC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82" t="30554" r="34031" b="12204"/>
          <a:stretch/>
        </p:blipFill>
        <p:spPr>
          <a:xfrm>
            <a:off x="8127123" y="3071878"/>
            <a:ext cx="2961565" cy="294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24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10C8-44C5-4541-966F-75AAD593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Whole Exome and Whole Genome Sequencing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292F901-A12B-4E02-AEA6-F79A29D04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982030" cy="4195481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/>
              <a:t>WES</a:t>
            </a:r>
          </a:p>
          <a:p>
            <a:pPr marL="0" indent="0">
              <a:buNone/>
            </a:pPr>
            <a:r>
              <a:rPr lang="en-IN" dirty="0"/>
              <a:t>      -  Detects coding variants</a:t>
            </a:r>
          </a:p>
          <a:p>
            <a:pPr marL="0" indent="0">
              <a:buNone/>
            </a:pPr>
            <a:r>
              <a:rPr lang="en-US" dirty="0"/>
              <a:t>      -  Protein coding genes constitute only  1% of the human genome but harbor </a:t>
            </a:r>
          </a:p>
          <a:p>
            <a:pPr marL="0" indent="0">
              <a:buNone/>
            </a:pPr>
            <a:r>
              <a:rPr lang="en-US" dirty="0"/>
              <a:t>         85% of the mutations with large effects on disease trait</a:t>
            </a:r>
          </a:p>
          <a:p>
            <a:pPr marL="0" indent="0">
              <a:buNone/>
            </a:pPr>
            <a:r>
              <a:rPr lang="en-US" dirty="0"/>
              <a:t>      -  Efficient approach to identify genes causing Mendelian disorders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sz="2800" b="1" dirty="0"/>
              <a:t>WGS</a:t>
            </a:r>
          </a:p>
          <a:p>
            <a:pPr marL="0" indent="0">
              <a:buNone/>
            </a:pPr>
            <a:r>
              <a:rPr lang="en-IN" dirty="0"/>
              <a:t>      -  Detects large structural variants</a:t>
            </a:r>
          </a:p>
          <a:p>
            <a:pPr marL="0" indent="0">
              <a:buNone/>
            </a:pPr>
            <a:r>
              <a:rPr lang="en-US" dirty="0"/>
              <a:t>      -  Detects coding and non-coding variants</a:t>
            </a:r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dirty="0"/>
              <a:t>-</a:t>
            </a:r>
            <a:r>
              <a:rPr lang="en-US" b="1" dirty="0"/>
              <a:t>  </a:t>
            </a:r>
            <a:r>
              <a:rPr lang="en-IN" dirty="0"/>
              <a:t>Rare </a:t>
            </a:r>
            <a:r>
              <a:rPr lang="en-IN" dirty="0" err="1"/>
              <a:t>Tumor</a:t>
            </a:r>
            <a:r>
              <a:rPr lang="en-IN" dirty="0"/>
              <a:t> Types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72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14356-2C74-4C18-AA30-E434E479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WGS/WES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F06F6-8935-4719-9DDA-4EC8B9E05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>
                <a:latin typeface="Calibri Body"/>
              </a:rPr>
              <a:t> Base Trimming</a:t>
            </a:r>
          </a:p>
          <a:p>
            <a:r>
              <a:rPr lang="en-US" sz="2000" dirty="0">
                <a:latin typeface="Calibri Body"/>
              </a:rPr>
              <a:t>  </a:t>
            </a:r>
            <a:r>
              <a:rPr lang="en-US" sz="2400" dirty="0" err="1">
                <a:latin typeface="Calibri Body"/>
              </a:rPr>
              <a:t>FastQC</a:t>
            </a:r>
            <a:r>
              <a:rPr lang="en-US" sz="2400" dirty="0">
                <a:latin typeface="Calibri Body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Calibri Body"/>
              </a:rPr>
              <a:t>         - Total reads, Avg. Read length, Total data &gt; Q30, GC % </a:t>
            </a:r>
          </a:p>
          <a:p>
            <a:pPr marL="342900" indent="-342900"/>
            <a:r>
              <a:rPr lang="en-US" sz="2400" dirty="0">
                <a:latin typeface="Calibri Body"/>
              </a:rPr>
              <a:t>Adapter Removal</a:t>
            </a:r>
          </a:p>
          <a:p>
            <a:pPr marL="0" indent="0">
              <a:buNone/>
            </a:pPr>
            <a:r>
              <a:rPr lang="en-US" sz="2000" dirty="0">
                <a:latin typeface="Calibri Body"/>
              </a:rPr>
              <a:t>         - </a:t>
            </a:r>
            <a:r>
              <a:rPr lang="en-US" sz="2000" dirty="0" err="1">
                <a:latin typeface="Calibri Body"/>
              </a:rPr>
              <a:t>Fastq</a:t>
            </a:r>
            <a:r>
              <a:rPr lang="en-US" sz="2000" dirty="0">
                <a:latin typeface="Calibri Body"/>
              </a:rPr>
              <a:t>-mcf : Filtering and fine quality check</a:t>
            </a:r>
          </a:p>
          <a:p>
            <a:pPr marL="0" indent="0">
              <a:buNone/>
            </a:pPr>
            <a:r>
              <a:rPr lang="en-US" sz="2000" dirty="0">
                <a:latin typeface="Calibri Body"/>
              </a:rPr>
              <a:t>                               -q 20, -l 30</a:t>
            </a:r>
          </a:p>
          <a:p>
            <a:r>
              <a:rPr lang="en-US" sz="2000" dirty="0">
                <a:latin typeface="Calibri Body"/>
              </a:rPr>
              <a:t> </a:t>
            </a:r>
            <a:r>
              <a:rPr lang="en-US" sz="2400" dirty="0">
                <a:latin typeface="Calibri Body"/>
              </a:rPr>
              <a:t>Alignment </a:t>
            </a:r>
          </a:p>
          <a:p>
            <a:pPr marL="0" indent="0">
              <a:buNone/>
            </a:pPr>
            <a:r>
              <a:rPr lang="en-US" sz="2400" dirty="0">
                <a:latin typeface="Calibri Body"/>
              </a:rPr>
              <a:t>       </a:t>
            </a:r>
            <a:r>
              <a:rPr lang="en-US" sz="2000" dirty="0">
                <a:latin typeface="Calibri Body"/>
              </a:rPr>
              <a:t>- BWA-MEM : Good balance between performance &amp; accuracy</a:t>
            </a:r>
          </a:p>
          <a:p>
            <a:pPr marL="0" indent="0">
              <a:buNone/>
            </a:pPr>
            <a:r>
              <a:rPr lang="en-US" sz="2000" dirty="0">
                <a:latin typeface="Calibri Body"/>
              </a:rPr>
              <a:t>        -  Maps low divergent sequences to a larger genome (human)</a:t>
            </a:r>
          </a:p>
          <a:p>
            <a:pPr marL="0" indent="0">
              <a:buNone/>
            </a:pPr>
            <a:endParaRPr lang="en-US" sz="2000" dirty="0">
              <a:latin typeface="Calibri Body"/>
            </a:endParaRPr>
          </a:p>
          <a:p>
            <a:pPr marL="0" indent="0">
              <a:buNone/>
            </a:pPr>
            <a:endParaRPr lang="en-US" dirty="0">
              <a:latin typeface="Calibri Body"/>
            </a:endParaRPr>
          </a:p>
          <a:p>
            <a:pPr marL="0" indent="0">
              <a:buNone/>
            </a:pPr>
            <a:r>
              <a:rPr lang="en-US" sz="2000" dirty="0">
                <a:latin typeface="Calibri Body"/>
              </a:rPr>
              <a:t>                                              </a:t>
            </a:r>
          </a:p>
          <a:p>
            <a:pPr marL="342900" indent="-342900"/>
            <a:endParaRPr lang="en-US" sz="2000" dirty="0">
              <a:latin typeface="Calibri Body"/>
            </a:endParaRPr>
          </a:p>
          <a:p>
            <a:pPr marL="342900" indent="-342900"/>
            <a:endParaRPr lang="en-US" sz="2000" dirty="0">
              <a:latin typeface="Calibri Body"/>
            </a:endParaRPr>
          </a:p>
          <a:p>
            <a:pPr marL="285750" indent="-285750"/>
            <a:endParaRPr lang="en-US" sz="2000" dirty="0">
              <a:latin typeface="Calibri Body"/>
            </a:endParaRPr>
          </a:p>
          <a:p>
            <a:endParaRPr lang="en-US" sz="2000" dirty="0">
              <a:latin typeface="Calibri Body"/>
            </a:endParaRPr>
          </a:p>
          <a:p>
            <a:endParaRPr lang="en-IN" sz="2000" dirty="0">
              <a:latin typeface="Calibri Body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65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2424-152B-42F6-8AE8-F6657F24A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WGS/WES (Contd..)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8ADE6-8C68-4DF4-A79B-C8FEDD192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Duplicate Removal :</a:t>
            </a:r>
          </a:p>
          <a:p>
            <a:pPr marL="0" indent="0">
              <a:buNone/>
            </a:pPr>
            <a:r>
              <a:rPr lang="en-US" sz="2400" dirty="0"/>
              <a:t>      - </a:t>
            </a:r>
            <a:r>
              <a:rPr lang="en-US" sz="2000" dirty="0">
                <a:latin typeface="Calibri Body"/>
              </a:rPr>
              <a:t>Removes optical duplicates and artifacts </a:t>
            </a:r>
          </a:p>
          <a:p>
            <a:pPr marL="0" indent="0">
              <a:buNone/>
            </a:pPr>
            <a:r>
              <a:rPr lang="en-US" sz="2000" dirty="0">
                <a:latin typeface="Calibri Body"/>
              </a:rPr>
              <a:t>       -  </a:t>
            </a:r>
            <a:r>
              <a:rPr lang="en-US" sz="2000" dirty="0" err="1">
                <a:latin typeface="Calibri Body"/>
              </a:rPr>
              <a:t>Sentieon</a:t>
            </a:r>
            <a:endParaRPr lang="en-US" sz="2000" dirty="0">
              <a:latin typeface="Calibri Body"/>
            </a:endParaRPr>
          </a:p>
          <a:p>
            <a:pPr marL="0" indent="0">
              <a:buNone/>
            </a:pPr>
            <a:r>
              <a:rPr lang="en-US" sz="2000" dirty="0">
                <a:latin typeface="Calibri Body"/>
              </a:rPr>
              <a:t>       -  input is </a:t>
            </a:r>
            <a:r>
              <a:rPr lang="en-US" sz="2000" dirty="0" err="1">
                <a:latin typeface="Calibri Body"/>
              </a:rPr>
              <a:t>sorted.bam</a:t>
            </a:r>
            <a:r>
              <a:rPr lang="en-US" sz="2000" dirty="0">
                <a:latin typeface="Calibri Body"/>
              </a:rPr>
              <a:t> &amp; output is .</a:t>
            </a:r>
            <a:r>
              <a:rPr lang="en-US" sz="2000" dirty="0" err="1">
                <a:latin typeface="Calibri Body"/>
              </a:rPr>
              <a:t>deduped.bam</a:t>
            </a:r>
            <a:endParaRPr lang="en-US" sz="2000" dirty="0"/>
          </a:p>
          <a:p>
            <a:r>
              <a:rPr lang="en-US" dirty="0"/>
              <a:t> </a:t>
            </a:r>
            <a:r>
              <a:rPr lang="en-US" sz="2400" dirty="0"/>
              <a:t>Indel realignment </a:t>
            </a:r>
            <a:r>
              <a:rPr lang="en-US" dirty="0"/>
              <a:t>:  </a:t>
            </a:r>
            <a:r>
              <a:rPr lang="en-US" sz="2000" dirty="0">
                <a:latin typeface="Calibri Body"/>
              </a:rPr>
              <a:t>Local realignment around indels</a:t>
            </a:r>
          </a:p>
          <a:p>
            <a:pPr marL="0" indent="0">
              <a:buNone/>
            </a:pPr>
            <a:r>
              <a:rPr lang="en-US" sz="2000" dirty="0">
                <a:latin typeface="Calibri Body"/>
              </a:rPr>
              <a:t>         -  Reads mapped on the edges of indels often get mapped with     </a:t>
            </a:r>
          </a:p>
          <a:p>
            <a:pPr marL="0" indent="0">
              <a:buNone/>
            </a:pPr>
            <a:r>
              <a:rPr lang="en-US" sz="2000" dirty="0">
                <a:latin typeface="Calibri Body"/>
              </a:rPr>
              <a:t>             mismatching bases</a:t>
            </a:r>
          </a:p>
          <a:p>
            <a:pPr marL="0" indent="0">
              <a:buNone/>
            </a:pPr>
            <a:r>
              <a:rPr lang="en-US" sz="2000" dirty="0">
                <a:latin typeface="Calibri Body"/>
              </a:rPr>
              <a:t>         -  -</a:t>
            </a:r>
            <a:r>
              <a:rPr lang="en-US" sz="2000" dirty="0" err="1">
                <a:latin typeface="Calibri Body"/>
              </a:rPr>
              <a:t>i</a:t>
            </a:r>
            <a:r>
              <a:rPr lang="en-US" sz="2000" dirty="0">
                <a:latin typeface="Calibri Body"/>
              </a:rPr>
              <a:t> </a:t>
            </a:r>
            <a:r>
              <a:rPr lang="en-US" sz="2000" dirty="0" err="1">
                <a:latin typeface="Calibri Body"/>
              </a:rPr>
              <a:t>deduped.bam</a:t>
            </a:r>
            <a:r>
              <a:rPr lang="en-US" sz="2000" dirty="0">
                <a:latin typeface="Calibri Body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Calibri Body"/>
              </a:rPr>
              <a:t>         -  -r </a:t>
            </a:r>
            <a:r>
              <a:rPr lang="en-US" sz="2000" dirty="0" err="1">
                <a:latin typeface="Calibri Body"/>
              </a:rPr>
              <a:t>reference.fa</a:t>
            </a:r>
            <a:r>
              <a:rPr lang="en-US" sz="2000" dirty="0">
                <a:latin typeface="Calibri Body"/>
              </a:rPr>
              <a:t> sequence</a:t>
            </a:r>
          </a:p>
          <a:p>
            <a:pPr marL="0" indent="0">
              <a:buNone/>
            </a:pPr>
            <a:r>
              <a:rPr lang="en-US" sz="2000" dirty="0">
                <a:latin typeface="Calibri Body"/>
              </a:rPr>
              <a:t>         -  -k Mills Gold standard</a:t>
            </a:r>
          </a:p>
          <a:p>
            <a:pPr marL="0" indent="0">
              <a:buNone/>
            </a:pPr>
            <a:r>
              <a:rPr lang="en-US" sz="2000" dirty="0">
                <a:latin typeface="Calibri Body"/>
              </a:rPr>
              <a:t>         -  Output is .</a:t>
            </a:r>
            <a:r>
              <a:rPr lang="en-US" sz="2000" dirty="0" err="1">
                <a:latin typeface="Calibri Body"/>
              </a:rPr>
              <a:t>realigned.bam</a:t>
            </a:r>
            <a:endParaRPr lang="en-US" sz="2000" dirty="0">
              <a:latin typeface="Calibri Body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79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5E246-E82A-4078-9FBE-C21A2F955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Base quality score recalibration (BQSR) :</a:t>
            </a:r>
          </a:p>
          <a:p>
            <a:pPr marL="0" indent="0">
              <a:buNone/>
            </a:pPr>
            <a:r>
              <a:rPr lang="en-US" sz="2000" dirty="0">
                <a:latin typeface="Calibri Body"/>
              </a:rPr>
              <a:t>         -   Modifies the quality scores assigned to individual read bases   </a:t>
            </a:r>
          </a:p>
          <a:p>
            <a:pPr marL="0" indent="0">
              <a:buNone/>
            </a:pPr>
            <a:r>
              <a:rPr lang="en-US" sz="2000" dirty="0">
                <a:latin typeface="Calibri Body"/>
              </a:rPr>
              <a:t>             of the sequence read data</a:t>
            </a:r>
          </a:p>
          <a:p>
            <a:pPr marL="0" indent="0">
              <a:buNone/>
            </a:pPr>
            <a:r>
              <a:rPr lang="en-US" sz="2000" dirty="0">
                <a:latin typeface="Calibri Body"/>
              </a:rPr>
              <a:t>         -   Removes experimental biases caused by the sequence</a:t>
            </a:r>
          </a:p>
          <a:p>
            <a:pPr marL="0" indent="0">
              <a:buNone/>
            </a:pPr>
            <a:r>
              <a:rPr lang="en-US" sz="2000" dirty="0">
                <a:latin typeface="Calibri Body"/>
              </a:rPr>
              <a:t>         -  -r </a:t>
            </a:r>
            <a:r>
              <a:rPr lang="en-US" sz="2000" dirty="0" err="1">
                <a:latin typeface="Calibri Body"/>
              </a:rPr>
              <a:t>reference.fa</a:t>
            </a:r>
            <a:endParaRPr lang="en-US" sz="2000" dirty="0">
              <a:latin typeface="Calibri Body"/>
            </a:endParaRPr>
          </a:p>
          <a:p>
            <a:pPr marL="0" indent="0">
              <a:buNone/>
            </a:pPr>
            <a:r>
              <a:rPr lang="en-US" sz="2000" dirty="0">
                <a:latin typeface="Calibri Body"/>
              </a:rPr>
              <a:t>         -  -</a:t>
            </a:r>
            <a:r>
              <a:rPr lang="en-US" sz="2000" dirty="0" err="1">
                <a:latin typeface="Calibri Body"/>
              </a:rPr>
              <a:t>i</a:t>
            </a:r>
            <a:r>
              <a:rPr lang="en-US" sz="2000" dirty="0">
                <a:latin typeface="Calibri Body"/>
              </a:rPr>
              <a:t>  </a:t>
            </a:r>
            <a:r>
              <a:rPr lang="en-US" sz="2000" dirty="0" err="1">
                <a:latin typeface="Calibri Body"/>
              </a:rPr>
              <a:t>realigned.bam</a:t>
            </a:r>
            <a:endParaRPr lang="en-US" sz="2000" dirty="0">
              <a:latin typeface="Calibri Body"/>
            </a:endParaRPr>
          </a:p>
          <a:p>
            <a:pPr marL="0" indent="0">
              <a:buNone/>
            </a:pPr>
            <a:r>
              <a:rPr lang="en-US" sz="2000" dirty="0">
                <a:latin typeface="Calibri Body"/>
              </a:rPr>
              <a:t>         -  -q </a:t>
            </a:r>
            <a:r>
              <a:rPr lang="en-US" sz="2000" dirty="0" err="1">
                <a:latin typeface="Calibri Body"/>
              </a:rPr>
              <a:t>recal.data.table</a:t>
            </a:r>
            <a:endParaRPr lang="en-US" sz="2000" dirty="0">
              <a:latin typeface="Calibri Body"/>
            </a:endParaRPr>
          </a:p>
          <a:p>
            <a:pPr marL="0" indent="0">
              <a:buNone/>
            </a:pPr>
            <a:r>
              <a:rPr lang="en-US" sz="2000" dirty="0">
                <a:latin typeface="Calibri Body"/>
              </a:rPr>
              <a:t>         -  Output is </a:t>
            </a:r>
            <a:r>
              <a:rPr lang="en-US" sz="2000" dirty="0" err="1">
                <a:latin typeface="Calibri Body"/>
              </a:rPr>
              <a:t>recalled.bam</a:t>
            </a:r>
            <a:endParaRPr lang="en-US" sz="2000" dirty="0">
              <a:latin typeface="Calibri Body"/>
            </a:endParaRPr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5974A0-F89F-47C4-993D-3A7316B5F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/>
          <a:lstStyle/>
          <a:p>
            <a:r>
              <a:rPr lang="en-US" dirty="0"/>
              <a:t>Steps in WGS/WES (Contd..)</a:t>
            </a:r>
          </a:p>
        </p:txBody>
      </p:sp>
    </p:spTree>
    <p:extLst>
      <p:ext uri="{BB962C8B-B14F-4D97-AF65-F5344CB8AC3E}">
        <p14:creationId xmlns:p14="http://schemas.microsoft.com/office/powerpoint/2010/main" val="1834416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1DB63-D974-4C86-8A16-B766D5CEF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WGS/WES (Contd..)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FBF7B-6BBA-4549-A8D7-36D214FB9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 Variant calling : 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000" dirty="0"/>
              <a:t>-  Identification of the sites where the data displays variation </a:t>
            </a:r>
          </a:p>
          <a:p>
            <a:pPr marL="0" indent="0">
              <a:buNone/>
            </a:pPr>
            <a:r>
              <a:rPr lang="en-US" sz="2000" dirty="0"/>
              <a:t>             relative to the reference</a:t>
            </a:r>
          </a:p>
          <a:p>
            <a:pPr marL="0" indent="0">
              <a:buNone/>
            </a:pPr>
            <a:r>
              <a:rPr lang="en-US" sz="2000" dirty="0"/>
              <a:t>         -  -r </a:t>
            </a:r>
            <a:r>
              <a:rPr lang="en-US" sz="2000" dirty="0" err="1"/>
              <a:t>reference.fa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-  -q </a:t>
            </a:r>
            <a:r>
              <a:rPr lang="en-US" sz="2000" dirty="0" err="1"/>
              <a:t>recal_data.table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-  -d </a:t>
            </a:r>
            <a:r>
              <a:rPr lang="en-US" sz="2000" dirty="0" err="1"/>
              <a:t>dbSNP</a:t>
            </a:r>
            <a:r>
              <a:rPr lang="en-US" sz="2000" dirty="0"/>
              <a:t>  </a:t>
            </a:r>
          </a:p>
          <a:p>
            <a:pPr marL="0" indent="0">
              <a:buNone/>
            </a:pPr>
            <a:r>
              <a:rPr lang="en-US" sz="2000" dirty="0"/>
              <a:t>         -  -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realigned.bam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-   Output is .</a:t>
            </a:r>
            <a:r>
              <a:rPr lang="en-US" sz="2000" dirty="0" err="1"/>
              <a:t>vcf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             </a:t>
            </a:r>
            <a:endParaRPr lang="en-IN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750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172</TotalTime>
  <Words>452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 Body</vt:lpstr>
      <vt:lpstr>Century Gothic</vt:lpstr>
      <vt:lpstr>Wingdings 3</vt:lpstr>
      <vt:lpstr>Ion</vt:lpstr>
      <vt:lpstr>Next-generation Sequencing (NGS)</vt:lpstr>
      <vt:lpstr>Lets recap!</vt:lpstr>
      <vt:lpstr>PowerPoint Presentation</vt:lpstr>
      <vt:lpstr>Demultiplexing</vt:lpstr>
      <vt:lpstr>Whole Exome and Whole Genome Sequencing</vt:lpstr>
      <vt:lpstr>Steps in WGS/WES</vt:lpstr>
      <vt:lpstr>Steps in WGS/WES (Contd..)</vt:lpstr>
      <vt:lpstr>Steps in WGS/WES (Contd..)</vt:lpstr>
      <vt:lpstr>Steps in WGS/WES (Contd..)</vt:lpstr>
      <vt:lpstr>Steps in WGS/WES (Contd..)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Next-generation Sequencing (NGS)</dc:title>
  <dc:creator>Jyoti Kataria</dc:creator>
  <cp:lastModifiedBy>Jyoti Kataria</cp:lastModifiedBy>
  <cp:revision>1</cp:revision>
  <dcterms:created xsi:type="dcterms:W3CDTF">2021-09-08T02:16:20Z</dcterms:created>
  <dcterms:modified xsi:type="dcterms:W3CDTF">2021-09-08T05:08:53Z</dcterms:modified>
</cp:coreProperties>
</file>