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9" r:id="rId8"/>
    <p:sldId id="270" r:id="rId9"/>
    <p:sldId id="262" r:id="rId10"/>
    <p:sldId id="263" r:id="rId11"/>
    <p:sldId id="264" r:id="rId12"/>
    <p:sldId id="265" r:id="rId13"/>
    <p:sldId id="272" r:id="rId14"/>
    <p:sldId id="271" r:id="rId15"/>
    <p:sldId id="266" r:id="rId16"/>
    <p:sldId id="267" r:id="rId17"/>
    <p:sldId id="268" r:id="rId18"/>
    <p:sldId id="273" r:id="rId19"/>
    <p:sldId id="274" r:id="rId20"/>
    <p:sldId id="275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76" r:id="rId29"/>
    <p:sldId id="27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804F-4B54-4D83-82F3-366CBFEEC05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2BB5-4802-40C6-8355-87CB7781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8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804F-4B54-4D83-82F3-366CBFEEC05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2BB5-4802-40C6-8355-87CB7781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9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804F-4B54-4D83-82F3-366CBFEEC05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2BB5-4802-40C6-8355-87CB7781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77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804F-4B54-4D83-82F3-366CBFEEC05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2BB5-4802-40C6-8355-87CB7781FBD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1873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804F-4B54-4D83-82F3-366CBFEEC05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2BB5-4802-40C6-8355-87CB7781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73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804F-4B54-4D83-82F3-366CBFEEC05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2BB5-4802-40C6-8355-87CB7781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51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804F-4B54-4D83-82F3-366CBFEEC05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2BB5-4802-40C6-8355-87CB7781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38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804F-4B54-4D83-82F3-366CBFEEC05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2BB5-4802-40C6-8355-87CB7781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00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804F-4B54-4D83-82F3-366CBFEEC05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2BB5-4802-40C6-8355-87CB7781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7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804F-4B54-4D83-82F3-366CBFEEC05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2BB5-4802-40C6-8355-87CB7781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804F-4B54-4D83-82F3-366CBFEEC05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2BB5-4802-40C6-8355-87CB7781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2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804F-4B54-4D83-82F3-366CBFEEC05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2BB5-4802-40C6-8355-87CB7781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1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804F-4B54-4D83-82F3-366CBFEEC05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2BB5-4802-40C6-8355-87CB7781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0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804F-4B54-4D83-82F3-366CBFEEC05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2BB5-4802-40C6-8355-87CB7781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804F-4B54-4D83-82F3-366CBFEEC05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2BB5-4802-40C6-8355-87CB7781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0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804F-4B54-4D83-82F3-366CBFEEC05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2BB5-4802-40C6-8355-87CB7781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9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804F-4B54-4D83-82F3-366CBFEEC05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12BB5-4802-40C6-8355-87CB7781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5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B80804F-4B54-4D83-82F3-366CBFEEC05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12BB5-4802-40C6-8355-87CB7781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36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CA251B-4F28-43A9-A5FD-47101E24C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B3E067-68A1-4E6F-8B2A-DF0DC2803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6F9D4-B4BC-48FC-807E-35FD123F0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3486" y="1266958"/>
            <a:ext cx="2569028" cy="4528457"/>
          </a:xfrm>
        </p:spPr>
        <p:txBody>
          <a:bodyPr anchor="ctr">
            <a:normAutofit/>
          </a:bodyPr>
          <a:lstStyle/>
          <a:p>
            <a:pPr algn="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8F0EEF-7B63-4EC4-96D4-6AFBF46B1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B5E673-6D85-4457-A048-FD09048DC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7E38A-D564-4825-A27B-49C6DD1E3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4033" y="1266958"/>
            <a:ext cx="6248624" cy="4528457"/>
          </a:xfrm>
        </p:spPr>
        <p:txBody>
          <a:bodyPr anchor="ctr">
            <a:normAutofit/>
          </a:bodyPr>
          <a:lstStyle/>
          <a:p>
            <a:r>
              <a:rPr lang="en-US" dirty="0"/>
              <a:t>Population Genomics</a:t>
            </a:r>
          </a:p>
        </p:txBody>
      </p:sp>
    </p:spTree>
    <p:extLst>
      <p:ext uri="{BB962C8B-B14F-4D97-AF65-F5344CB8AC3E}">
        <p14:creationId xmlns:p14="http://schemas.microsoft.com/office/powerpoint/2010/main" val="844673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C0499-F0F7-40FF-94A2-ED142655C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Genotype and phenotype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7E99B5-CA4F-4FEE-80C8-5CED5160D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991382" y="647698"/>
            <a:ext cx="5575606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8450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5286-01B4-4B69-A98E-FBDE4BCD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Phenotype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1D11F-420A-479E-A6C6-A28D3D8A5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A phenotype is </a:t>
            </a:r>
            <a:r>
              <a:rPr lang="en-US" b="1" i="0" dirty="0">
                <a:effectLst/>
                <a:latin typeface="arial" panose="020B0604020202020204" pitchFamily="34" charset="0"/>
              </a:rPr>
              <a:t>an individual's observable traits, such as height, eye color, and blood type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74F315-EF50-4837-A173-228A1431B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834" y="3087016"/>
            <a:ext cx="6744921" cy="333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09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C7E1A-0D5D-467D-A9FC-421B07BE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55D232-6507-4808-B8F5-1A0523CDA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978" y="1152983"/>
            <a:ext cx="10066549" cy="4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2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52E9-4193-45C3-A589-E37DA4FFB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1B0FB-D7AB-4427-9C8D-2261A760A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221180" cy="4195481"/>
          </a:xfrm>
        </p:spPr>
        <p:txBody>
          <a:bodyPr>
            <a:normAutofit/>
          </a:bodyPr>
          <a:lstStyle/>
          <a:p>
            <a:r>
              <a:rPr lang="en-US" sz="5400" b="0" i="0" dirty="0">
                <a:effectLst/>
                <a:latin typeface="Roboto" panose="020B0604020202020204" pitchFamily="2" charset="0"/>
              </a:rPr>
              <a:t>The Hardy-Weinberg Principle</a:t>
            </a:r>
          </a:p>
          <a:p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3888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B4B6-7C71-4B6B-9E14-01167085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0A620A-43F6-4503-858C-B8140D2C5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914400"/>
            <a:ext cx="10770870" cy="5249594"/>
          </a:xfrm>
        </p:spPr>
      </p:pic>
    </p:spTree>
    <p:extLst>
      <p:ext uri="{BB962C8B-B14F-4D97-AF65-F5344CB8AC3E}">
        <p14:creationId xmlns:p14="http://schemas.microsoft.com/office/powerpoint/2010/main" val="3835133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4DD7A-9DF3-4237-BFFE-DA52ED9A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B75F34-B3A4-41EE-9650-184B77952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267" y="1152983"/>
            <a:ext cx="9037183" cy="4968240"/>
          </a:xfrm>
        </p:spPr>
      </p:pic>
    </p:spTree>
    <p:extLst>
      <p:ext uri="{BB962C8B-B14F-4D97-AF65-F5344CB8AC3E}">
        <p14:creationId xmlns:p14="http://schemas.microsoft.com/office/powerpoint/2010/main" val="917316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1F63-71A7-4096-AD00-54675CCF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25103B-32DB-4192-8A94-6EAA3DCE3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944" y="855407"/>
            <a:ext cx="11116945" cy="5416856"/>
          </a:xfrm>
        </p:spPr>
      </p:pic>
    </p:spTree>
    <p:extLst>
      <p:ext uri="{BB962C8B-B14F-4D97-AF65-F5344CB8AC3E}">
        <p14:creationId xmlns:p14="http://schemas.microsoft.com/office/powerpoint/2010/main" val="955349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7BD3-D2B5-4789-92B9-BACB71A3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effectLst/>
                <a:latin typeface="Roboto" panose="020B0604020202020204" pitchFamily="2" charset="0"/>
              </a:rPr>
              <a:t>The Hardy-Weinberg Principle</a:t>
            </a:r>
            <a:br>
              <a:rPr lang="en-US" sz="4400" b="0" i="0" dirty="0">
                <a:effectLst/>
                <a:latin typeface="Roboto" panose="020B0604020202020204" pitchFamily="2" charset="0"/>
              </a:rPr>
            </a:br>
            <a:br>
              <a:rPr lang="en-US" sz="4400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697826-A2A3-4974-AC7D-0E70C803E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0658" y="1853248"/>
            <a:ext cx="5995309" cy="38475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E174D1-4424-4A79-AE47-A4A064272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839" y="5806148"/>
            <a:ext cx="203863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2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1206-5C75-4DD1-82B3-F93B3F5C4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i="0" dirty="0">
                <a:effectLst/>
                <a:latin typeface="Roboto" panose="020B0604020202020204" pitchFamily="2" charset="0"/>
              </a:rPr>
              <a:t>The Hardy-Weinberg Principle</a:t>
            </a:r>
            <a:br>
              <a:rPr lang="en-US" sz="4000" b="0" i="0" dirty="0">
                <a:effectLst/>
                <a:latin typeface="Roboto" panose="020B0604020202020204" pitchFamily="2" charset="0"/>
              </a:rPr>
            </a:br>
            <a:br>
              <a:rPr lang="en-US" sz="4000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8F06CF-F4FA-4F08-AAA9-48D7BDE10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305" y="2607253"/>
            <a:ext cx="4763165" cy="3086531"/>
          </a:xfrm>
        </p:spPr>
      </p:pic>
    </p:spTree>
    <p:extLst>
      <p:ext uri="{BB962C8B-B14F-4D97-AF65-F5344CB8AC3E}">
        <p14:creationId xmlns:p14="http://schemas.microsoft.com/office/powerpoint/2010/main" val="527628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A46E-F3FC-4DDB-A9DE-39E0F047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i="0" dirty="0">
                <a:effectLst/>
                <a:latin typeface="Roboto" panose="020B0604020202020204" pitchFamily="2" charset="0"/>
              </a:rPr>
              <a:t>The Hardy-Weinberg Principle</a:t>
            </a:r>
            <a:br>
              <a:rPr lang="en-US" sz="4000" b="0" i="0" dirty="0">
                <a:effectLst/>
                <a:latin typeface="Roboto" panose="020B0604020202020204" pitchFamily="2" charset="0"/>
              </a:rPr>
            </a:br>
            <a:br>
              <a:rPr lang="en-US" sz="4000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73D675-5D59-492B-BCA5-096C4D3B1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689" y="1729547"/>
            <a:ext cx="3910789" cy="1699453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674EB45-43F1-43EE-834E-07F666199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901" y="1729547"/>
            <a:ext cx="5268724" cy="345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3E39-597A-40AC-BB23-2D31FAE6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FDEA9-4486-4278-92C9-3E492F36F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study of change in the allele frequencies  and the genotype within a population</a:t>
            </a:r>
          </a:p>
          <a:p>
            <a:endParaRPr lang="en-US" dirty="0"/>
          </a:p>
          <a:p>
            <a:r>
              <a:rPr lang="en-US" dirty="0"/>
              <a:t>Population?</a:t>
            </a:r>
          </a:p>
          <a:p>
            <a:endParaRPr lang="en-US" dirty="0"/>
          </a:p>
          <a:p>
            <a:r>
              <a:rPr lang="en-US" dirty="0"/>
              <a:t>A community of individuals wherein interbreeding can occur</a:t>
            </a:r>
          </a:p>
        </p:txBody>
      </p:sp>
    </p:spTree>
    <p:extLst>
      <p:ext uri="{BB962C8B-B14F-4D97-AF65-F5344CB8AC3E}">
        <p14:creationId xmlns:p14="http://schemas.microsoft.com/office/powerpoint/2010/main" val="3418704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0E95-5DC6-4E8B-9512-CF2D18C24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effectLst/>
                <a:latin typeface="Roboto" panose="020B0604020202020204" pitchFamily="2" charset="0"/>
              </a:rPr>
              <a:t>The Hardy-Weinberg Principle</a:t>
            </a:r>
            <a:br>
              <a:rPr lang="en-US" sz="4400" b="0" i="0" dirty="0">
                <a:effectLst/>
                <a:latin typeface="Roboto" panose="020B0604020202020204" pitchFamily="2" charset="0"/>
              </a:rPr>
            </a:br>
            <a:br>
              <a:rPr lang="en-US" sz="4400" dirty="0"/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3483240-2EDF-4D48-AA44-371A327C0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795" y="1853248"/>
            <a:ext cx="7518092" cy="3814056"/>
          </a:xfrm>
        </p:spPr>
      </p:pic>
    </p:spTree>
    <p:extLst>
      <p:ext uri="{BB962C8B-B14F-4D97-AF65-F5344CB8AC3E}">
        <p14:creationId xmlns:p14="http://schemas.microsoft.com/office/powerpoint/2010/main" val="3723898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CD66-07D9-4F33-BAEE-4C76EFEC4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Homozygous and Heterozygous?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8F35F8-4814-4098-9DFE-E93497179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258681"/>
            <a:ext cx="8947150" cy="3839946"/>
          </a:xfrm>
        </p:spPr>
      </p:pic>
    </p:spTree>
    <p:extLst>
      <p:ext uri="{BB962C8B-B14F-4D97-AF65-F5344CB8AC3E}">
        <p14:creationId xmlns:p14="http://schemas.microsoft.com/office/powerpoint/2010/main" val="883186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4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D71B14-7808-43E1-BE42-8C6201370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88784EE-77D7-4477-97ED-03D750B48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907229" y="643467"/>
            <a:ext cx="837754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08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4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36290D-8DC2-4D8B-BF87-F380C41E6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158850" y="643467"/>
            <a:ext cx="78742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46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1FEBC38-2320-414A-A3F3-23958170A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F17AD0-4668-46E4-B248-CD980B04F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50800" dir="5400000" algn="ctr" rotWithShape="0">
              <a:srgbClr val="5F5F5F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6F1D061-78AA-4988-8540-84A99CA90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186480" y="643467"/>
            <a:ext cx="781904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33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D71B14-7808-43E1-BE42-8C6201370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67FC731-FB1B-4025-ABC6-5DF6E1F9F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186480" y="643467"/>
            <a:ext cx="781904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26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05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9C5BA5-E887-44B7-94B3-7A0A621D0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200149" y="643467"/>
            <a:ext cx="779170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29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725B9E-2F95-4B8F-88A9-68437DA20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999628" y="643467"/>
            <a:ext cx="8192743" cy="55710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8690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C810-A3FF-44E6-8821-11AB04F4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ECFE63-1174-47F4-8F34-57179958A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166" y="1853248"/>
            <a:ext cx="7725485" cy="3573797"/>
          </a:xfrm>
        </p:spPr>
      </p:pic>
    </p:spTree>
    <p:extLst>
      <p:ext uri="{BB962C8B-B14F-4D97-AF65-F5344CB8AC3E}">
        <p14:creationId xmlns:p14="http://schemas.microsoft.com/office/powerpoint/2010/main" val="2721486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2C9A-D7F3-44A7-8BA4-14FE4A9D8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penguins!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9849CE-0EBE-4863-B736-CB31481E1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451" y="2222695"/>
            <a:ext cx="7250521" cy="3337721"/>
          </a:xfrm>
        </p:spPr>
      </p:pic>
    </p:spTree>
    <p:extLst>
      <p:ext uri="{BB962C8B-B14F-4D97-AF65-F5344CB8AC3E}">
        <p14:creationId xmlns:p14="http://schemas.microsoft.com/office/powerpoint/2010/main" val="240370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1B63-3BCA-4202-9401-D43F3261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and Sample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13F754-3302-45BB-8421-DD1F1821B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5812" y="2789911"/>
            <a:ext cx="2610214" cy="24768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637251-51F9-4DDE-8BE3-43BA3109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05" y="1853248"/>
            <a:ext cx="8492890" cy="440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8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4DB8-FC8B-4AF5-A372-21E08861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303DA2-B61B-4423-917D-BE0204D6D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166" y="1645920"/>
            <a:ext cx="7597343" cy="4038782"/>
          </a:xfrm>
        </p:spPr>
      </p:pic>
    </p:spTree>
    <p:extLst>
      <p:ext uri="{BB962C8B-B14F-4D97-AF65-F5344CB8AC3E}">
        <p14:creationId xmlns:p14="http://schemas.microsoft.com/office/powerpoint/2010/main" val="364025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7D626-DB4C-4812-B8DC-DB1A32FD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Allele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1A753-A731-46BB-A519-E7BE91C2A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An allele is </a:t>
            </a:r>
            <a:r>
              <a:rPr lang="en-US" b="1" i="0" dirty="0">
                <a:effectLst/>
                <a:latin typeface="arial" panose="020B0604020202020204" pitchFamily="34" charset="0"/>
              </a:rPr>
              <a:t>a variant form of a gene</a:t>
            </a:r>
            <a:r>
              <a:rPr lang="en-US" b="0" i="0" dirty="0"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Some genes have a variety of different forms, which are located at the same position, or genetic locus, on a chromosome. 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Humans are called diploid organisms because they have two alleles at each genetic locus, with one allele inherited from each parent.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4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23EC-9A65-4C99-B1AE-F89CB159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Allele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56F9B8-8A66-4B06-ACFA-A845580BD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462" y="1414777"/>
            <a:ext cx="6986036" cy="4645771"/>
          </a:xfrm>
        </p:spPr>
      </p:pic>
    </p:spTree>
    <p:extLst>
      <p:ext uri="{BB962C8B-B14F-4D97-AF65-F5344CB8AC3E}">
        <p14:creationId xmlns:p14="http://schemas.microsoft.com/office/powerpoint/2010/main" val="167443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ABF8-5DFD-448B-995E-315A171D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7E59EB-35A5-4881-A460-E4BA19D37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051" y="959607"/>
            <a:ext cx="9328819" cy="4938786"/>
          </a:xfrm>
        </p:spPr>
      </p:pic>
    </p:spTree>
    <p:extLst>
      <p:ext uri="{BB962C8B-B14F-4D97-AF65-F5344CB8AC3E}">
        <p14:creationId xmlns:p14="http://schemas.microsoft.com/office/powerpoint/2010/main" val="141174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0406-9FE1-4E25-8BA6-8BE50E98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9949C3-79C5-4708-8D44-072E2DFC2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0940" y="703384"/>
            <a:ext cx="5376913" cy="5838092"/>
          </a:xfrm>
        </p:spPr>
      </p:pic>
    </p:spTree>
    <p:extLst>
      <p:ext uri="{BB962C8B-B14F-4D97-AF65-F5344CB8AC3E}">
        <p14:creationId xmlns:p14="http://schemas.microsoft.com/office/powerpoint/2010/main" val="273435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52111-5EDA-4CC7-88DD-1C7E8B9E9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24583"/>
            <a:ext cx="9404723" cy="1400530"/>
          </a:xfrm>
        </p:spPr>
        <p:txBody>
          <a:bodyPr/>
          <a:lstStyle/>
          <a:p>
            <a:r>
              <a:rPr lang="en-US" dirty="0"/>
              <a:t>Genotype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B8F65D-EE8F-4F4F-9719-F025652C4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331" y="1591799"/>
            <a:ext cx="8848579" cy="4496228"/>
          </a:xfrm>
        </p:spPr>
      </p:pic>
    </p:spTree>
    <p:extLst>
      <p:ext uri="{BB962C8B-B14F-4D97-AF65-F5344CB8AC3E}">
        <p14:creationId xmlns:p14="http://schemas.microsoft.com/office/powerpoint/2010/main" val="3404511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249</TotalTime>
  <Words>144</Words>
  <Application>Microsoft Office PowerPoint</Application>
  <PresentationFormat>Widescreen</PresentationFormat>
  <Paragraphs>25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Arial</vt:lpstr>
      <vt:lpstr>Century Gothic</vt:lpstr>
      <vt:lpstr>Roboto</vt:lpstr>
      <vt:lpstr>Wingdings 3</vt:lpstr>
      <vt:lpstr>Ion</vt:lpstr>
      <vt:lpstr>Population Genomics</vt:lpstr>
      <vt:lpstr>Introduction</vt:lpstr>
      <vt:lpstr>Population and Sample</vt:lpstr>
      <vt:lpstr>Gene</vt:lpstr>
      <vt:lpstr>Allele</vt:lpstr>
      <vt:lpstr>Allele</vt:lpstr>
      <vt:lpstr>PowerPoint Presentation</vt:lpstr>
      <vt:lpstr>PowerPoint Presentation</vt:lpstr>
      <vt:lpstr>Genotype</vt:lpstr>
      <vt:lpstr>Genotype and phenotype</vt:lpstr>
      <vt:lpstr>Phenotype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Hardy-Weinberg Principle  </vt:lpstr>
      <vt:lpstr>The Hardy-Weinberg Principle  </vt:lpstr>
      <vt:lpstr>The Hardy-Weinberg Principle  </vt:lpstr>
      <vt:lpstr>The Hardy-Weinberg Principle  </vt:lpstr>
      <vt:lpstr>Homozygous and Heterozygous?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penguins!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Genomics</dc:title>
  <dc:creator>Jyoti Kataria</dc:creator>
  <cp:lastModifiedBy>Jyoti Kataria</cp:lastModifiedBy>
  <cp:revision>2</cp:revision>
  <dcterms:created xsi:type="dcterms:W3CDTF">2021-09-29T01:33:32Z</dcterms:created>
  <dcterms:modified xsi:type="dcterms:W3CDTF">2021-09-29T05:42:53Z</dcterms:modified>
</cp:coreProperties>
</file>