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52" r:id="rId5"/>
    <p:sldId id="303" r:id="rId6"/>
    <p:sldId id="302" r:id="rId7"/>
    <p:sldId id="305" r:id="rId8"/>
    <p:sldId id="351" r:id="rId9"/>
    <p:sldId id="350" r:id="rId10"/>
    <p:sldId id="297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117"/>
    <a:srgbClr val="CC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0" y="7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=""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=""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=""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=""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=""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73182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BE647175-CCDB-4E22-AD82-A3D8D4A572BC}"/>
              </a:ext>
            </a:extLst>
          </p:cNvPr>
          <p:cNvSpPr/>
          <p:nvPr/>
        </p:nvSpPr>
        <p:spPr>
          <a:xfrm>
            <a:off x="-284" y="4599610"/>
            <a:ext cx="12192000" cy="16199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="" xmlns:a16="http://schemas.microsoft.com/office/drawing/2014/main" id="{B4891078-3790-49FA-A89F-DCB85C2F6207}"/>
              </a:ext>
            </a:extLst>
          </p:cNvPr>
          <p:cNvSpPr/>
          <p:nvPr/>
        </p:nvSpPr>
        <p:spPr>
          <a:xfrm>
            <a:off x="-142" y="4719970"/>
            <a:ext cx="12192000" cy="137926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=""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=""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71997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PRISON IN&amp;OUT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142" y="559952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dirty="0" err="1" smtClean="0">
                <a:solidFill>
                  <a:schemeClr val="accent1"/>
                </a:solidFill>
                <a:cs typeface="Arial" pitchFamily="34" charset="0"/>
              </a:rPr>
              <a:t>프리즌</a:t>
            </a:r>
            <a:r>
              <a:rPr lang="ko-KR" altLang="en-US" sz="1867" dirty="0" smtClean="0">
                <a:solidFill>
                  <a:schemeClr val="accent1"/>
                </a:solidFill>
                <a:cs typeface="Arial" pitchFamily="34" charset="0"/>
              </a:rPr>
              <a:t> 인 앤 아웃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="" xmlns:a16="http://schemas.microsoft.com/office/drawing/2014/main" id="{20DFD680-AEA0-492B-81D7-5C7D74BBD510}"/>
              </a:ext>
            </a:extLst>
          </p:cNvPr>
          <p:cNvSpPr/>
          <p:nvPr/>
        </p:nvSpPr>
        <p:spPr>
          <a:xfrm>
            <a:off x="463799" y="310394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hlinkClick r:id="rId4"/>
            <a:extLst>
              <a:ext uri="{FF2B5EF4-FFF2-40B4-BE49-F238E27FC236}">
                <a16:creationId xmlns="" xmlns:a16="http://schemas.microsoft.com/office/drawing/2014/main" id="{1673091C-A0E3-4AEA-850F-3742D4645E44}"/>
              </a:ext>
            </a:extLst>
          </p:cNvPr>
          <p:cNvSpPr txBox="1"/>
          <p:nvPr/>
        </p:nvSpPr>
        <p:spPr>
          <a:xfrm>
            <a:off x="0" y="652285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rial" pitchFamily="34" charset="0"/>
              </a:rPr>
              <a:t>김병훈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cs typeface="Arial" pitchFamily="34" charset="0"/>
              </a:rPr>
              <a:t>박지영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cs typeface="Arial" pitchFamily="34" charset="0"/>
              </a:rPr>
              <a:t>차하연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cs typeface="Arial" pitchFamily="34" charset="0"/>
              </a:rPr>
              <a:t>차호준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cs typeface="Arial" pitchFamily="34" charset="0"/>
              </a:rPr>
              <a:t>한상이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23529" y="30166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게임소개</a:t>
            </a:r>
            <a:endParaRPr lang="en-US" altLang="ko-KR" sz="1800" dirty="0" smtClean="0"/>
          </a:p>
          <a:p>
            <a:r>
              <a:rPr lang="ko-KR" altLang="en-US" sz="1800" dirty="0" smtClean="0"/>
              <a:t>게임설명</a:t>
            </a:r>
            <a:endParaRPr lang="en-US" altLang="ko-KR" sz="1800" dirty="0" smtClean="0"/>
          </a:p>
          <a:p>
            <a:r>
              <a:rPr lang="ko-KR" altLang="en-US" sz="1800" dirty="0" smtClean="0"/>
              <a:t>제작과정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보드판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최종본</a:t>
            </a:r>
            <a:endParaRPr lang="en-US" altLang="ko-KR" sz="1800" dirty="0" smtClean="0"/>
          </a:p>
          <a:p>
            <a:r>
              <a:rPr lang="ko-KR" altLang="en-US" sz="1800" dirty="0" smtClean="0"/>
              <a:t>게임 플레이 방법</a:t>
            </a:r>
            <a:endParaRPr lang="en-US" altLang="ko-KR" sz="1800" dirty="0" smtClean="0"/>
          </a:p>
          <a:p>
            <a:r>
              <a:rPr lang="ko-KR" altLang="en-US" sz="1800" dirty="0" smtClean="0"/>
              <a:t>프로젝트 후기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62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게임 소개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D2C7186-71C3-4815-B4CD-7A0F2C5E75C0}"/>
              </a:ext>
            </a:extLst>
          </p:cNvPr>
          <p:cNvCxnSpPr/>
          <p:nvPr/>
        </p:nvCxnSpPr>
        <p:spPr>
          <a:xfrm flipV="1">
            <a:off x="7451037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2679299-1C41-44C9-AAE4-64672E58169C}"/>
              </a:ext>
            </a:extLst>
          </p:cNvPr>
          <p:cNvCxnSpPr/>
          <p:nvPr/>
        </p:nvCxnSpPr>
        <p:spPr>
          <a:xfrm flipH="1" flipV="1">
            <a:off x="4128964" y="2679890"/>
            <a:ext cx="773542" cy="531307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99C362A-BA44-4DC4-82E2-E5E8ACD94B93}"/>
              </a:ext>
            </a:extLst>
          </p:cNvPr>
          <p:cNvCxnSpPr/>
          <p:nvPr/>
        </p:nvCxnSpPr>
        <p:spPr>
          <a:xfrm>
            <a:off x="6162140" y="4816462"/>
            <a:ext cx="0" cy="545656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7D47CF4-5798-4038-8E96-999EB16E29FE}"/>
              </a:ext>
            </a:extLst>
          </p:cNvPr>
          <p:cNvGrpSpPr/>
          <p:nvPr/>
        </p:nvGrpSpPr>
        <p:grpSpPr>
          <a:xfrm>
            <a:off x="8162069" y="1771413"/>
            <a:ext cx="3096000" cy="853305"/>
            <a:chOff x="910640" y="3014284"/>
            <a:chExt cx="1527408" cy="2134257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053D3E86-11AE-4DAB-9471-5FC52956E476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참여 인원 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&amp;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 연령층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CABE761-51E0-494B-BB38-414BAB14E9A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3~7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명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보편적인 </a:t>
              </a:r>
              <a:r>
                <a:rPr lang="ko-KR" altLang="en-US" sz="1200" dirty="0">
                  <a:solidFill>
                    <a:schemeClr val="bg1"/>
                  </a:solidFill>
                </a:rPr>
                <a:t>소재로 전 연령층이 쉽게 게임에 참여할 수 있다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80526DB-50CB-465D-83BE-563B15078403}"/>
              </a:ext>
            </a:extLst>
          </p:cNvPr>
          <p:cNvGrpSpPr/>
          <p:nvPr/>
        </p:nvGrpSpPr>
        <p:grpSpPr>
          <a:xfrm>
            <a:off x="908422" y="1760260"/>
            <a:ext cx="3096000" cy="668639"/>
            <a:chOff x="910640" y="3014284"/>
            <a:chExt cx="1527408" cy="167237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F3E71DA-884A-4B4E-AFE1-934E780BE2A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게임 스토리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11A0307-9A7F-4553-A6F1-56975FB4B3A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15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</a:rPr>
                <a:t>감옥을 탈출하려는 죄수와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죄수를 잡으러 다니는 간수의 술래잡기 게임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C4A32BD-56E1-41E9-9C5E-042E0238050F}"/>
              </a:ext>
            </a:extLst>
          </p:cNvPr>
          <p:cNvGrpSpPr/>
          <p:nvPr/>
        </p:nvGrpSpPr>
        <p:grpSpPr>
          <a:xfrm>
            <a:off x="4355037" y="5439331"/>
            <a:ext cx="3096000" cy="853305"/>
            <a:chOff x="910640" y="3014284"/>
            <a:chExt cx="1527408" cy="213425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985EEE-7F5D-45D8-9526-C3071E8E723F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플레이 방식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A301D15-B645-46A8-B2DC-CCA6C66F555E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</a:rPr>
                <a:t>주사위를 굴려서 사방으로 이동하며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죄수는 아이템을 모아서 탈출을 하고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간수는 죄수의 탈출을 막는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보드게임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89" y="2779669"/>
            <a:ext cx="1843275" cy="18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게임컨셉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A8D34F6-5CB6-4B7C-BF0A-1341995833CE}"/>
              </a:ext>
            </a:extLst>
          </p:cNvPr>
          <p:cNvGrpSpPr/>
          <p:nvPr/>
        </p:nvGrpSpPr>
        <p:grpSpPr>
          <a:xfrm rot="3510818">
            <a:off x="2870953" y="2023272"/>
            <a:ext cx="2230148" cy="4276991"/>
            <a:chOff x="1346080" y="1679019"/>
            <a:chExt cx="2230148" cy="4276991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E1F0797B-7D20-416D-A8BB-75F3470CC74C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4F8C3669-DB95-4E22-8E56-9C8359C34A4A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Trapezoid 18">
              <a:extLst>
                <a:ext uri="{FF2B5EF4-FFF2-40B4-BE49-F238E27FC236}">
                  <a16:creationId xmlns="" xmlns:a16="http://schemas.microsoft.com/office/drawing/2014/main" id="{8D8734F0-A3CB-4A40-9BB0-0CD2EC16C107}"/>
                </a:ext>
              </a:extLst>
            </p:cNvPr>
            <p:cNvSpPr/>
            <p:nvPr/>
          </p:nvSpPr>
          <p:spPr>
            <a:xfrm rot="10800000">
              <a:off x="2181508" y="2446187"/>
              <a:ext cx="561625" cy="1287278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59012" y="1372360"/>
                    <a:pt x="211131" y="1397337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CCAAB5A-93FD-4EC1-98D7-4EC93A923ED4}"/>
              </a:ext>
            </a:extLst>
          </p:cNvPr>
          <p:cNvGrpSpPr/>
          <p:nvPr/>
        </p:nvGrpSpPr>
        <p:grpSpPr>
          <a:xfrm rot="14310818">
            <a:off x="7120257" y="1519216"/>
            <a:ext cx="2230148" cy="4276991"/>
            <a:chOff x="1346080" y="1679019"/>
            <a:chExt cx="2230148" cy="4276991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2F278D7-6421-40C3-95D8-495B49F4F74D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236B2B9B-721B-4755-B447-9CE01C0F5AC4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Trapezoid 18">
              <a:extLst>
                <a:ext uri="{FF2B5EF4-FFF2-40B4-BE49-F238E27FC236}">
                  <a16:creationId xmlns="" xmlns:a16="http://schemas.microsoft.com/office/drawing/2014/main" id="{1F01CBAF-9D1B-487B-8703-79AC65C75471}"/>
                </a:ext>
              </a:extLst>
            </p:cNvPr>
            <p:cNvSpPr/>
            <p:nvPr/>
          </p:nvSpPr>
          <p:spPr>
            <a:xfrm rot="10800000">
              <a:off x="2180336" y="2427428"/>
              <a:ext cx="561625" cy="1313819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26418" y="1356768"/>
                    <a:pt x="245041" y="1353336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754607-6624-4ABE-AB6D-699B46BAE37E}"/>
              </a:ext>
            </a:extLst>
          </p:cNvPr>
          <p:cNvSpPr txBox="1"/>
          <p:nvPr/>
        </p:nvSpPr>
        <p:spPr>
          <a:xfrm>
            <a:off x="5281507" y="2926811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3B9C6B-57AB-42BC-A86B-9A0F0D46AAD9}"/>
              </a:ext>
            </a:extLst>
          </p:cNvPr>
          <p:cNvSpPr txBox="1"/>
          <p:nvPr/>
        </p:nvSpPr>
        <p:spPr>
          <a:xfrm>
            <a:off x="6580917" y="4243383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6AC10DC-506D-4191-9A9F-EA3F12188B97}"/>
              </a:ext>
            </a:extLst>
          </p:cNvPr>
          <p:cNvGrpSpPr/>
          <p:nvPr/>
        </p:nvGrpSpPr>
        <p:grpSpPr>
          <a:xfrm>
            <a:off x="7956701" y="2790834"/>
            <a:ext cx="2306303" cy="530163"/>
            <a:chOff x="200945" y="4307149"/>
            <a:chExt cx="3298762" cy="530163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CEC1D41-0F47-4CE7-B14C-E0EFCAFDD062}"/>
                </a:ext>
              </a:extLst>
            </p:cNvPr>
            <p:cNvSpPr txBox="1"/>
            <p:nvPr/>
          </p:nvSpPr>
          <p:spPr>
            <a:xfrm>
              <a:off x="245430" y="4560313"/>
              <a:ext cx="3251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간수를 피해 감옥을 탈출하자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58B4E3C-067C-4F25-AF46-A0A354C068A3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죄수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E8C2BF3-3922-47EB-81C0-6C05AD086449}"/>
              </a:ext>
            </a:extLst>
          </p:cNvPr>
          <p:cNvGrpSpPr/>
          <p:nvPr/>
        </p:nvGrpSpPr>
        <p:grpSpPr>
          <a:xfrm>
            <a:off x="1960738" y="4443465"/>
            <a:ext cx="2306303" cy="714829"/>
            <a:chOff x="200945" y="4307149"/>
            <a:chExt cx="3298762" cy="71482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F57F51F-ABB8-4BBB-88BB-638255AFD805}"/>
                </a:ext>
              </a:extLst>
            </p:cNvPr>
            <p:cNvSpPr txBox="1"/>
            <p:nvPr/>
          </p:nvSpPr>
          <p:spPr>
            <a:xfrm>
              <a:off x="245430" y="4560313"/>
              <a:ext cx="3251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탈출한 죄수들을 잡아 감옥으로 돌려 보내자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9F970B8-890D-471D-A56C-2257E9ADBEE2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간수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03E9627-12D9-41F3-A081-3C8367828E4F}"/>
              </a:ext>
            </a:extLst>
          </p:cNvPr>
          <p:cNvGrpSpPr/>
          <p:nvPr/>
        </p:nvGrpSpPr>
        <p:grpSpPr>
          <a:xfrm>
            <a:off x="4443533" y="4017360"/>
            <a:ext cx="1727068" cy="678649"/>
            <a:chOff x="3233964" y="1954419"/>
            <a:chExt cx="1410044" cy="67864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6FD90B9-EA4E-478A-94A3-FBDE52B08EC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간수의 승리조건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40DC48B4-5D00-4978-B833-314428EFE3E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죄수의 탈출을 저지하면 승리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07E5CF46-BAA8-40BF-93D8-71CEFC1DF657}"/>
              </a:ext>
            </a:extLst>
          </p:cNvPr>
          <p:cNvGrpSpPr/>
          <p:nvPr/>
        </p:nvGrpSpPr>
        <p:grpSpPr>
          <a:xfrm>
            <a:off x="6050756" y="3182626"/>
            <a:ext cx="1727068" cy="493983"/>
            <a:chOff x="3233964" y="1954419"/>
            <a:chExt cx="1410044" cy="493983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BD17553-EFDC-4F0E-A773-45C0D536959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죄수의 승리조건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0797918-1C5C-476A-85F1-2FBE6E4AF2F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감옥을  탈출하면 승리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456CB1FD-65F0-45E8-A298-C4A4CC306627}"/>
              </a:ext>
            </a:extLst>
          </p:cNvPr>
          <p:cNvGrpSpPr/>
          <p:nvPr/>
        </p:nvGrpSpPr>
        <p:grpSpPr>
          <a:xfrm>
            <a:off x="868920" y="1789655"/>
            <a:ext cx="3451008" cy="1041157"/>
            <a:chOff x="-740680" y="1129566"/>
            <a:chExt cx="4125026" cy="1041157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730C02F-7C65-4191-87ED-552AAA0CD249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Prison In &amp; Out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66C785B-BE50-4074-8E80-C0E54898A19E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체스와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윷과 같은 말판 게임의 방식을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차용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죄수와 간수 진영의 대결</a:t>
              </a:r>
              <a:endParaRPr lang="en-US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주사위의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숫자로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말을 이동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3" y="3760661"/>
            <a:ext cx="640237" cy="64023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71" y="2114309"/>
            <a:ext cx="700394" cy="7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 smtClean="0"/>
              <a:t>제작과정</a:t>
            </a:r>
            <a:endParaRPr lang="en-US" b="1" dirty="0"/>
          </a:p>
        </p:txBody>
      </p:sp>
      <p:grpSp>
        <p:nvGrpSpPr>
          <p:cNvPr id="3" name="그룹 13">
            <a:extLst>
              <a:ext uri="{FF2B5EF4-FFF2-40B4-BE49-F238E27FC236}">
                <a16:creationId xmlns="" xmlns:a16="http://schemas.microsoft.com/office/drawing/2014/main" id="{7D2E957B-1FCC-44EF-9692-63A8A35F35FB}"/>
              </a:ext>
            </a:extLst>
          </p:cNvPr>
          <p:cNvGrpSpPr/>
          <p:nvPr/>
        </p:nvGrpSpPr>
        <p:grpSpPr>
          <a:xfrm>
            <a:off x="1219216" y="3337097"/>
            <a:ext cx="8107863" cy="1296621"/>
            <a:chOff x="2099073" y="3345967"/>
            <a:chExt cx="6157166" cy="1049416"/>
          </a:xfrm>
          <a:noFill/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192E9A6C-C13B-403F-9132-4F4462C07B9F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D5A3844-ACF9-493E-85E3-862EE26DBD2C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81E1A17C-735F-49F7-BF85-930CC1B191E4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CEF9E2F1-7DDF-4C41-B201-85BBFE9D7077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evron 8">
              <a:extLst>
                <a:ext uri="{FF2B5EF4-FFF2-40B4-BE49-F238E27FC236}">
                  <a16:creationId xmlns="" xmlns:a16="http://schemas.microsoft.com/office/drawing/2014/main" id="{4BC4E121-2C29-4C19-AE0F-E5896C09EF44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="" xmlns:a16="http://schemas.microsoft.com/office/drawing/2014/main" id="{CE5626AB-7F12-4022-9F31-4AB90D421D05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hevron 10">
              <a:extLst>
                <a:ext uri="{FF2B5EF4-FFF2-40B4-BE49-F238E27FC236}">
                  <a16:creationId xmlns="" xmlns:a16="http://schemas.microsoft.com/office/drawing/2014/main" id="{854902FF-F9E9-4A07-92E9-01E447D9D67E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Chevron 11">
              <a:extLst>
                <a:ext uri="{FF2B5EF4-FFF2-40B4-BE49-F238E27FC236}">
                  <a16:creationId xmlns="" xmlns:a16="http://schemas.microsoft.com/office/drawing/2014/main" id="{4D28E3AB-1305-4211-8170-5200F8135751}"/>
                </a:ext>
              </a:extLst>
            </p:cNvPr>
            <p:cNvSpPr/>
            <p:nvPr/>
          </p:nvSpPr>
          <p:spPr>
            <a:xfrm>
              <a:off x="6933147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Chevron 12">
              <a:extLst>
                <a:ext uri="{FF2B5EF4-FFF2-40B4-BE49-F238E27FC236}">
                  <a16:creationId xmlns="" xmlns:a16="http://schemas.microsoft.com/office/drawing/2014/main" id="{FB4F8142-A183-485B-9335-3B87278A6ADA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="" xmlns:a16="http://schemas.microsoft.com/office/drawing/2014/main" id="{8F7F5BDE-DC5E-42B2-B24D-0CBAB75922B3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CC4B73A-6366-4BCA-8EE2-485A919F43AF}"/>
              </a:ext>
            </a:extLst>
          </p:cNvPr>
          <p:cNvSpPr/>
          <p:nvPr/>
        </p:nvSpPr>
        <p:spPr>
          <a:xfrm>
            <a:off x="9656193" y="3209544"/>
            <a:ext cx="1533683" cy="1533683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5747BDF-1EE9-41A6-A9F8-C30DAF9F0EF4}"/>
              </a:ext>
            </a:extLst>
          </p:cNvPr>
          <p:cNvSpPr/>
          <p:nvPr/>
        </p:nvSpPr>
        <p:spPr>
          <a:xfrm>
            <a:off x="1355140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8CBF137-F825-4FE9-A5FE-6E30B1C0FA29}"/>
              </a:ext>
            </a:extLst>
          </p:cNvPr>
          <p:cNvSpPr/>
          <p:nvPr/>
        </p:nvSpPr>
        <p:spPr>
          <a:xfrm flipV="1">
            <a:off x="2945114" y="4833033"/>
            <a:ext cx="689041" cy="68904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8EFD79B-EB05-4D46-9F7E-255C38E53C41}"/>
              </a:ext>
            </a:extLst>
          </p:cNvPr>
          <p:cNvSpPr/>
          <p:nvPr/>
        </p:nvSpPr>
        <p:spPr>
          <a:xfrm>
            <a:off x="4535088" y="2428675"/>
            <a:ext cx="689041" cy="689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C20FA13-5686-400B-938C-220AAD3CF5C3}"/>
              </a:ext>
            </a:extLst>
          </p:cNvPr>
          <p:cNvSpPr/>
          <p:nvPr/>
        </p:nvSpPr>
        <p:spPr>
          <a:xfrm flipV="1">
            <a:off x="6125062" y="4833033"/>
            <a:ext cx="689041" cy="689041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2AA7E45-375B-47B5-BEF4-A3E7DB414860}"/>
              </a:ext>
            </a:extLst>
          </p:cNvPr>
          <p:cNvSpPr/>
          <p:nvPr/>
        </p:nvSpPr>
        <p:spPr>
          <a:xfrm>
            <a:off x="7715037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DDF3BC6-6806-4B96-8629-36878E61B7E4}"/>
              </a:ext>
            </a:extLst>
          </p:cNvPr>
          <p:cNvGrpSpPr/>
          <p:nvPr/>
        </p:nvGrpSpPr>
        <p:grpSpPr>
          <a:xfrm>
            <a:off x="7626108" y="4466832"/>
            <a:ext cx="2030085" cy="1391829"/>
            <a:chOff x="4945814" y="4621200"/>
            <a:chExt cx="1786425" cy="1170212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2A7BFE0-B201-45EA-AC65-520EB2B5DB0D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플레이어 투입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A1A07CF-A409-4EF8-ADBB-DD83B46FF496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8539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실제 플레이어들의 게임 참여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반응관찰 및 의견 수렴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0590B4B-D233-4D94-881B-DD76C9B180A6}"/>
              </a:ext>
            </a:extLst>
          </p:cNvPr>
          <p:cNvGrpSpPr/>
          <p:nvPr/>
        </p:nvGrpSpPr>
        <p:grpSpPr>
          <a:xfrm>
            <a:off x="4422661" y="4466831"/>
            <a:ext cx="1621755" cy="1022496"/>
            <a:chOff x="2612859" y="4623869"/>
            <a:chExt cx="1786425" cy="859687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8BFC631-FDE8-4DC5-89A4-0D7A30E898A0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2"/>
                  </a:solidFill>
                  <a:cs typeface="Arial" pitchFamily="34" charset="0"/>
                </a:rPr>
                <a:t>테스트 플레이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A692CBC-5521-4CD6-984D-3B15F338E0FE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543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임시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보드판으로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테스트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플레이 후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문제점 확인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61214480-D253-4C30-A6CA-C380B3FE8B57}"/>
              </a:ext>
            </a:extLst>
          </p:cNvPr>
          <p:cNvGrpSpPr/>
          <p:nvPr/>
        </p:nvGrpSpPr>
        <p:grpSpPr>
          <a:xfrm>
            <a:off x="6049072" y="1981357"/>
            <a:ext cx="1572378" cy="1331933"/>
            <a:chOff x="4945814" y="4621200"/>
            <a:chExt cx="1786425" cy="133193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545B81E-16C5-458C-B05D-0637F781EEAB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최종 레벨 디자인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E873408-5F0C-4B34-81BE-CB9B498519B1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보드판의</a:t>
              </a:r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 크기 확대</a:t>
              </a:r>
              <a:endParaRPr lang="en-US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세부규칙 수정보완</a:t>
              </a:r>
              <a:endParaRPr lang="en-US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진영 간 밸런스를 위한 아이템 능력 수정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B4AEC2A6-881D-467E-B0E1-890715384AE4}"/>
              </a:ext>
            </a:extLst>
          </p:cNvPr>
          <p:cNvGrpSpPr/>
          <p:nvPr/>
        </p:nvGrpSpPr>
        <p:grpSpPr>
          <a:xfrm>
            <a:off x="2845626" y="1984026"/>
            <a:ext cx="1572378" cy="1516599"/>
            <a:chOff x="2612859" y="4623869"/>
            <a:chExt cx="1786425" cy="1516599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8296F26-A829-423F-A760-1F63B95F8E05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1"/>
                  </a:solidFill>
                  <a:cs typeface="Arial" pitchFamily="34" charset="0"/>
                </a:rPr>
                <a:t>프리즌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 인앤 아웃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5699182-6612-4820-91A4-D00294F0CBC2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모두의 의견을 적용하니 점점 게임이 복잡해짐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en-US" altLang="ko-KR" sz="1200" dirty="0">
                  <a:solidFill>
                    <a:schemeClr val="bg1"/>
                  </a:solidFill>
                </a:rPr>
                <a:t>-</a:t>
              </a:r>
              <a:r>
                <a:rPr lang="ko-KR" altLang="en-US" sz="1200" dirty="0">
                  <a:solidFill>
                    <a:schemeClr val="bg1"/>
                  </a:solidFill>
                </a:rPr>
                <a:t>다시 각자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생각해오고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그 중에서 선정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FD300496-BA1F-46F8-87FF-274F0CE3C469}"/>
              </a:ext>
            </a:extLst>
          </p:cNvPr>
          <p:cNvGrpSpPr/>
          <p:nvPr/>
        </p:nvGrpSpPr>
        <p:grpSpPr>
          <a:xfrm>
            <a:off x="1219216" y="4466827"/>
            <a:ext cx="1621755" cy="1391829"/>
            <a:chOff x="2612859" y="4623869"/>
            <a:chExt cx="1786425" cy="11702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F6089FA-2861-4F7B-B8BB-01433832C4D7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공간 탈출게임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D064D8D-97FD-4F2C-B21F-A4EE3EC5E991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853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아이템을 모아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공간을 </a:t>
              </a:r>
              <a:r>
                <a:rPr lang="ko-KR" altLang="en-US" sz="1200" dirty="0">
                  <a:solidFill>
                    <a:schemeClr val="bg1"/>
                  </a:solidFill>
                </a:rPr>
                <a:t>탈출하는 방식의 보드게임 구상</a:t>
              </a:r>
              <a:r>
                <a:rPr lang="en-US" altLang="ko-KR" sz="1200" dirty="0">
                  <a:solidFill>
                    <a:schemeClr val="bg1"/>
                  </a:solidFill>
                </a:rPr>
                <a:t/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7780557" y="3675253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베타버전 플레이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="" xmlns:a16="http://schemas.microsoft.com/office/drawing/2014/main" id="{9697F192-404E-4984-BC7D-97EFEA2E0676}"/>
              </a:ext>
            </a:extLst>
          </p:cNvPr>
          <p:cNvSpPr/>
          <p:nvPr/>
        </p:nvSpPr>
        <p:spPr>
          <a:xfrm>
            <a:off x="6300726" y="50430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43" y="3480851"/>
            <a:ext cx="973581" cy="97358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1432414" y="368474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아이디어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수집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2973878" y="366235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아이디어 선정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4556106" y="369389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</a:rPr>
              <a:t>프로토타입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6128911" y="3694813"/>
            <a:ext cx="1315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수정 보완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26" y="4936934"/>
            <a:ext cx="432000" cy="432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49" y="2531417"/>
            <a:ext cx="432000" cy="432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92" y="2539760"/>
            <a:ext cx="432000" cy="432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74" y="2542338"/>
            <a:ext cx="478795" cy="4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보드판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최종본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50" y="1309743"/>
            <a:ext cx="4201100" cy="42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 smtClean="0"/>
              <a:t>제작과정</a:t>
            </a:r>
            <a:endParaRPr lang="en-US" b="1" dirty="0"/>
          </a:p>
        </p:txBody>
      </p:sp>
      <p:grpSp>
        <p:nvGrpSpPr>
          <p:cNvPr id="3" name="그룹 13">
            <a:extLst>
              <a:ext uri="{FF2B5EF4-FFF2-40B4-BE49-F238E27FC236}">
                <a16:creationId xmlns="" xmlns:a16="http://schemas.microsoft.com/office/drawing/2014/main" id="{7D2E957B-1FCC-44EF-9692-63A8A35F35FB}"/>
              </a:ext>
            </a:extLst>
          </p:cNvPr>
          <p:cNvGrpSpPr/>
          <p:nvPr/>
        </p:nvGrpSpPr>
        <p:grpSpPr>
          <a:xfrm>
            <a:off x="1219216" y="3337097"/>
            <a:ext cx="8107863" cy="1296621"/>
            <a:chOff x="2099073" y="3345967"/>
            <a:chExt cx="6157166" cy="1049416"/>
          </a:xfrm>
          <a:noFill/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192E9A6C-C13B-403F-9132-4F4462C07B9F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D5A3844-ACF9-493E-85E3-862EE26DBD2C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81E1A17C-735F-49F7-BF85-930CC1B191E4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CEF9E2F1-7DDF-4C41-B201-85BBFE9D7077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evron 8">
              <a:extLst>
                <a:ext uri="{FF2B5EF4-FFF2-40B4-BE49-F238E27FC236}">
                  <a16:creationId xmlns="" xmlns:a16="http://schemas.microsoft.com/office/drawing/2014/main" id="{4BC4E121-2C29-4C19-AE0F-E5896C09EF44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="" xmlns:a16="http://schemas.microsoft.com/office/drawing/2014/main" id="{CE5626AB-7F12-4022-9F31-4AB90D421D05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hevron 10">
              <a:extLst>
                <a:ext uri="{FF2B5EF4-FFF2-40B4-BE49-F238E27FC236}">
                  <a16:creationId xmlns="" xmlns:a16="http://schemas.microsoft.com/office/drawing/2014/main" id="{854902FF-F9E9-4A07-92E9-01E447D9D67E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Chevron 11">
              <a:extLst>
                <a:ext uri="{FF2B5EF4-FFF2-40B4-BE49-F238E27FC236}">
                  <a16:creationId xmlns="" xmlns:a16="http://schemas.microsoft.com/office/drawing/2014/main" id="{4D28E3AB-1305-4211-8170-5200F8135751}"/>
                </a:ext>
              </a:extLst>
            </p:cNvPr>
            <p:cNvSpPr/>
            <p:nvPr/>
          </p:nvSpPr>
          <p:spPr>
            <a:xfrm>
              <a:off x="6933147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Chevron 12">
              <a:extLst>
                <a:ext uri="{FF2B5EF4-FFF2-40B4-BE49-F238E27FC236}">
                  <a16:creationId xmlns="" xmlns:a16="http://schemas.microsoft.com/office/drawing/2014/main" id="{FB4F8142-A183-485B-9335-3B87278A6ADA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="" xmlns:a16="http://schemas.microsoft.com/office/drawing/2014/main" id="{8F7F5BDE-DC5E-42B2-B24D-0CBAB75922B3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CC4B73A-6366-4BCA-8EE2-485A919F43AF}"/>
              </a:ext>
            </a:extLst>
          </p:cNvPr>
          <p:cNvSpPr/>
          <p:nvPr/>
        </p:nvSpPr>
        <p:spPr>
          <a:xfrm>
            <a:off x="9656193" y="3209544"/>
            <a:ext cx="1533683" cy="1533683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5747BDF-1EE9-41A6-A9F8-C30DAF9F0EF4}"/>
              </a:ext>
            </a:extLst>
          </p:cNvPr>
          <p:cNvSpPr/>
          <p:nvPr/>
        </p:nvSpPr>
        <p:spPr>
          <a:xfrm>
            <a:off x="1355140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8CBF137-F825-4FE9-A5FE-6E30B1C0FA29}"/>
              </a:ext>
            </a:extLst>
          </p:cNvPr>
          <p:cNvSpPr/>
          <p:nvPr/>
        </p:nvSpPr>
        <p:spPr>
          <a:xfrm flipV="1">
            <a:off x="2945114" y="4833033"/>
            <a:ext cx="689041" cy="68904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8EFD79B-EB05-4D46-9F7E-255C38E53C41}"/>
              </a:ext>
            </a:extLst>
          </p:cNvPr>
          <p:cNvSpPr/>
          <p:nvPr/>
        </p:nvSpPr>
        <p:spPr>
          <a:xfrm>
            <a:off x="4535088" y="2428675"/>
            <a:ext cx="689041" cy="689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C20FA13-5686-400B-938C-220AAD3CF5C3}"/>
              </a:ext>
            </a:extLst>
          </p:cNvPr>
          <p:cNvSpPr/>
          <p:nvPr/>
        </p:nvSpPr>
        <p:spPr>
          <a:xfrm flipV="1">
            <a:off x="6125062" y="4833033"/>
            <a:ext cx="689041" cy="689041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2AA7E45-375B-47B5-BEF4-A3E7DB414860}"/>
              </a:ext>
            </a:extLst>
          </p:cNvPr>
          <p:cNvSpPr/>
          <p:nvPr/>
        </p:nvSpPr>
        <p:spPr>
          <a:xfrm>
            <a:off x="7715037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DDF3BC6-6806-4B96-8629-36878E61B7E4}"/>
              </a:ext>
            </a:extLst>
          </p:cNvPr>
          <p:cNvGrpSpPr/>
          <p:nvPr/>
        </p:nvGrpSpPr>
        <p:grpSpPr>
          <a:xfrm>
            <a:off x="7626108" y="4466832"/>
            <a:ext cx="2030085" cy="1391829"/>
            <a:chOff x="4945814" y="4621200"/>
            <a:chExt cx="1786425" cy="1170212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2A7BFE0-B201-45EA-AC65-520EB2B5DB0D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플레이어 투입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A1A07CF-A409-4EF8-ADBB-DD83B46FF496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8539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실제 플레이어들의 게임 참여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반응관찰 및 의견 수렴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0590B4B-D233-4D94-881B-DD76C9B180A6}"/>
              </a:ext>
            </a:extLst>
          </p:cNvPr>
          <p:cNvGrpSpPr/>
          <p:nvPr/>
        </p:nvGrpSpPr>
        <p:grpSpPr>
          <a:xfrm>
            <a:off x="4422661" y="4466831"/>
            <a:ext cx="1621755" cy="1022496"/>
            <a:chOff x="2612859" y="4623869"/>
            <a:chExt cx="1786425" cy="859687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8BFC631-FDE8-4DC5-89A4-0D7A30E898A0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2"/>
                  </a:solidFill>
                  <a:cs typeface="Arial" pitchFamily="34" charset="0"/>
                </a:rPr>
                <a:t>테스트 플레이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A692CBC-5521-4CD6-984D-3B15F338E0FE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5434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임시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보드판으로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테스트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플레이 후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문제점 확인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61214480-D253-4C30-A6CA-C380B3FE8B57}"/>
              </a:ext>
            </a:extLst>
          </p:cNvPr>
          <p:cNvGrpSpPr/>
          <p:nvPr/>
        </p:nvGrpSpPr>
        <p:grpSpPr>
          <a:xfrm>
            <a:off x="6049072" y="1981357"/>
            <a:ext cx="1572378" cy="1331933"/>
            <a:chOff x="4945814" y="4621200"/>
            <a:chExt cx="1786425" cy="133193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545B81E-16C5-458C-B05D-0637F781EEAB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최종 레벨 디자인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E873408-5F0C-4B34-81BE-CB9B498519B1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보드판의</a:t>
              </a:r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 크기 확대</a:t>
              </a:r>
              <a:endParaRPr lang="en-US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세부규칙 수정보완</a:t>
              </a:r>
              <a:endParaRPr lang="en-US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진영 간 밸런스를 위한 아이템 능력 수정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B4AEC2A6-881D-467E-B0E1-890715384AE4}"/>
              </a:ext>
            </a:extLst>
          </p:cNvPr>
          <p:cNvGrpSpPr/>
          <p:nvPr/>
        </p:nvGrpSpPr>
        <p:grpSpPr>
          <a:xfrm>
            <a:off x="2845626" y="1984026"/>
            <a:ext cx="1572378" cy="1516599"/>
            <a:chOff x="2612859" y="4623869"/>
            <a:chExt cx="1786425" cy="1516599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8296F26-A829-423F-A760-1F63B95F8E05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1"/>
                  </a:solidFill>
                  <a:cs typeface="Arial" pitchFamily="34" charset="0"/>
                </a:rPr>
                <a:t>프리즌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 인앤 아웃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5699182-6612-4820-91A4-D00294F0CBC2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모두의 의견을 적용하니 점점 게임이 복잡해짐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en-US" altLang="ko-KR" sz="1200" dirty="0">
                  <a:solidFill>
                    <a:schemeClr val="bg1"/>
                  </a:solidFill>
                </a:rPr>
                <a:t>-</a:t>
              </a:r>
              <a:r>
                <a:rPr lang="ko-KR" altLang="en-US" sz="1200" dirty="0">
                  <a:solidFill>
                    <a:schemeClr val="bg1"/>
                  </a:solidFill>
                </a:rPr>
                <a:t>다시 각자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생각해오고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그 중에서 선정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FD300496-BA1F-46F8-87FF-274F0CE3C469}"/>
              </a:ext>
            </a:extLst>
          </p:cNvPr>
          <p:cNvGrpSpPr/>
          <p:nvPr/>
        </p:nvGrpSpPr>
        <p:grpSpPr>
          <a:xfrm>
            <a:off x="1219216" y="4466827"/>
            <a:ext cx="1621755" cy="1391829"/>
            <a:chOff x="2612859" y="4623869"/>
            <a:chExt cx="1786425" cy="11702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F6089FA-2861-4F7B-B8BB-01433832C4D7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공간 탈출게임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D064D8D-97FD-4F2C-B21F-A4EE3EC5E991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853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아이템을 모아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공간을 </a:t>
              </a:r>
              <a:r>
                <a:rPr lang="ko-KR" altLang="en-US" sz="1200" dirty="0">
                  <a:solidFill>
                    <a:schemeClr val="bg1"/>
                  </a:solidFill>
                </a:rPr>
                <a:t>탈출하는 방식의 보드게임 구상</a:t>
              </a:r>
              <a:r>
                <a:rPr lang="en-US" altLang="ko-KR" sz="1200" dirty="0">
                  <a:solidFill>
                    <a:schemeClr val="bg1"/>
                  </a:solidFill>
                </a:rPr>
                <a:t/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7780557" y="3675253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베타버전 플레이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="" xmlns:a16="http://schemas.microsoft.com/office/drawing/2014/main" id="{9697F192-404E-4984-BC7D-97EFEA2E0676}"/>
              </a:ext>
            </a:extLst>
          </p:cNvPr>
          <p:cNvSpPr/>
          <p:nvPr/>
        </p:nvSpPr>
        <p:spPr>
          <a:xfrm>
            <a:off x="6300726" y="50430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43" y="3480851"/>
            <a:ext cx="973581" cy="97358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1432414" y="368474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아이디어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수집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2973878" y="366235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아이디어 선정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4556106" y="369389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</a:rPr>
              <a:t>프로토타입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6128911" y="3694813"/>
            <a:ext cx="1315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수정 보완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26" y="4936934"/>
            <a:ext cx="432000" cy="432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49" y="2531417"/>
            <a:ext cx="432000" cy="432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92" y="2539760"/>
            <a:ext cx="432000" cy="432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74" y="2542338"/>
            <a:ext cx="478795" cy="4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게임 플레이 방법</a:t>
            </a:r>
            <a:endParaRPr lang="en-US" dirty="0"/>
          </a:p>
        </p:txBody>
      </p:sp>
      <p:grpSp>
        <p:nvGrpSpPr>
          <p:cNvPr id="22" name="그룹 15">
            <a:extLst>
              <a:ext uri="{FF2B5EF4-FFF2-40B4-BE49-F238E27FC236}">
                <a16:creationId xmlns="" xmlns:a16="http://schemas.microsoft.com/office/drawing/2014/main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1307653"/>
            <a:chOff x="491556" y="1412776"/>
            <a:chExt cx="4080444" cy="1307653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8CFCE73-9104-4000-ABF3-8FDB57901530}"/>
                </a:ext>
              </a:extLst>
            </p:cNvPr>
            <p:cNvSpPr txBox="1"/>
            <p:nvPr/>
          </p:nvSpPr>
          <p:spPr>
            <a:xfrm>
              <a:off x="491556" y="1704766"/>
              <a:ext cx="40804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간수와 죄수로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진영을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나눠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플레이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ko-KR" altLang="ko-KR" sz="1200" dirty="0">
                  <a:solidFill>
                    <a:schemeClr val="bg1"/>
                  </a:solidFill>
                </a:rPr>
                <a:t> 최소</a:t>
              </a:r>
              <a:r>
                <a:rPr lang="en-US" altLang="ko-KR" sz="1200" dirty="0">
                  <a:solidFill>
                    <a:schemeClr val="bg1"/>
                  </a:solidFill>
                </a:rPr>
                <a:t> 3</a:t>
              </a:r>
              <a:r>
                <a:rPr lang="ko-KR" altLang="ko-KR" sz="1200" dirty="0">
                  <a:solidFill>
                    <a:schemeClr val="bg1"/>
                  </a:solidFill>
                </a:rPr>
                <a:t>명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ko-KR" sz="1200" dirty="0">
                  <a:solidFill>
                    <a:schemeClr val="bg1"/>
                  </a:solidFill>
                </a:rPr>
                <a:t>최대 </a:t>
              </a:r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r>
                <a:rPr lang="ko-KR" altLang="ko-KR" sz="1200" dirty="0">
                  <a:solidFill>
                    <a:schemeClr val="bg1"/>
                  </a:solidFill>
                </a:rPr>
                <a:t>명 </a:t>
              </a:r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ko-KR" sz="1200" dirty="0">
                  <a:solidFill>
                    <a:schemeClr val="bg1"/>
                  </a:solidFill>
                </a:rPr>
                <a:t>홀수 인원 플레이 권장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죄수 플레이어가 간수 플레이어보다 많아야 한다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가위바위보로 진영 선택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진영을 선택한 뒤에 순서를 정한다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한 진영의 차례가 모두 끝나면 다른 진영으로 넘어간다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4"/>
                  </a:solidFill>
                  <a:cs typeface="Arial" pitchFamily="34" charset="0"/>
                </a:rPr>
                <a:t>참여방법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44644" y="3560545"/>
            <a:ext cx="5763888" cy="1048024"/>
            <a:chOff x="944644" y="3256935"/>
            <a:chExt cx="5763888" cy="1048024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A34794E4-F1A6-4A2D-84F8-DE23941AFDD3}"/>
                </a:ext>
              </a:extLst>
            </p:cNvPr>
            <p:cNvGrpSpPr/>
            <p:nvPr/>
          </p:nvGrpSpPr>
          <p:grpSpPr>
            <a:xfrm>
              <a:off x="1542246" y="3256935"/>
              <a:ext cx="5166286" cy="1048024"/>
              <a:chOff x="803640" y="3362835"/>
              <a:chExt cx="2059657" cy="1048024"/>
            </a:xfrm>
          </p:grpSpPr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E9F344C-2473-438A-BBBF-45DBB6041314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감옥에서 시작하며 간수보다 먼저 주사위를 던진다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주사위를 던져 나온 숫자로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보드판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 위를 이동한다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간수를 피해 아이템을 획득하여 출구로 향한다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과반 이상의 죄수가 탈출하는 즉시 죄수 진영 승리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93276998-D998-41E4-A702-AC774AE58933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죄수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cs typeface="Arial" pitchFamily="34" charset="0"/>
                  </a:rPr>
                  <a:t>	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E9B98E5-E671-4F73-80D4-3545228FE908}"/>
                </a:ext>
              </a:extLst>
            </p:cNvPr>
            <p:cNvSpPr/>
            <p:nvPr/>
          </p:nvSpPr>
          <p:spPr>
            <a:xfrm>
              <a:off x="944644" y="3341610"/>
              <a:ext cx="509349" cy="50934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6" name="Trapezoid 10">
              <a:extLst>
                <a:ext uri="{FF2B5EF4-FFF2-40B4-BE49-F238E27FC236}">
                  <a16:creationId xmlns="" xmlns:a16="http://schemas.microsoft.com/office/drawing/2014/main" id="{961EA56A-6129-4C7E-8B2E-1687CE554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764" y="3473966"/>
              <a:ext cx="257109" cy="256807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38902" y="5002424"/>
            <a:ext cx="5769630" cy="1254724"/>
            <a:chOff x="938902" y="5399032"/>
            <a:chExt cx="5769630" cy="1254724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5AC9E68A-6664-4755-BD30-D11C911467A1}"/>
                </a:ext>
              </a:extLst>
            </p:cNvPr>
            <p:cNvGrpSpPr/>
            <p:nvPr/>
          </p:nvGrpSpPr>
          <p:grpSpPr>
            <a:xfrm>
              <a:off x="1542246" y="5399032"/>
              <a:ext cx="5166286" cy="1254724"/>
              <a:chOff x="803640" y="3362835"/>
              <a:chExt cx="2059657" cy="1254724"/>
            </a:xfrm>
          </p:grpSpPr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52F0811-FDD2-45FD-9C34-ABBCC24200C0}"/>
                  </a:ext>
                </a:extLst>
              </p:cNvPr>
              <p:cNvSpPr txBox="1"/>
              <p:nvPr/>
            </p:nvSpPr>
            <p:spPr>
              <a:xfrm>
                <a:off x="803640" y="3601896"/>
                <a:ext cx="20596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상황실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S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에서 시작한다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 latinLnBrk="1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주사위를 던져 나온 숫자로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보드판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 위를 이동한다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 latinLnBrk="1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간수는 아이템 없이도 벽돌 벽으로 이동 가능하다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pPr latinLnBrk="1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아이템을 획득해 가며 죄수의 탈출을 저지한다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pPr latinLnBrk="1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과반 이상의 죄수를 감옥에 영구적으로 넣으면 승리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FB75ADC8-E37B-4A22-BB39-C094634F99C1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2"/>
                    </a:solidFill>
                    <a:cs typeface="Arial" pitchFamily="34" charset="0"/>
                  </a:rPr>
                  <a:t>간수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1FD46C9B-BED2-47C1-AA41-F54F45AB2C53}"/>
                </a:ext>
              </a:extLst>
            </p:cNvPr>
            <p:cNvSpPr/>
            <p:nvPr/>
          </p:nvSpPr>
          <p:spPr>
            <a:xfrm>
              <a:off x="938902" y="5475292"/>
              <a:ext cx="509349" cy="509349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8" name="Round Same Side Corner Rectangle 7">
              <a:extLst>
                <a:ext uri="{FF2B5EF4-FFF2-40B4-BE49-F238E27FC236}">
                  <a16:creationId xmlns="" xmlns:a16="http://schemas.microsoft.com/office/drawing/2014/main" id="{0F175123-FD44-47D3-99AF-7CB75DF1F9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0764" y="5585345"/>
              <a:ext cx="259261" cy="272563"/>
            </a:xfrm>
            <a:custGeom>
              <a:avLst/>
              <a:gdLst/>
              <a:ahLst/>
              <a:cxnLst/>
              <a:rect l="l" t="t" r="r" b="b"/>
              <a:pathLst>
                <a:path w="3749229" h="3941586">
                  <a:moveTo>
                    <a:pt x="1841173" y="2251014"/>
                  </a:moveTo>
                  <a:cubicBezTo>
                    <a:pt x="1901032" y="2251014"/>
                    <a:pt x="1949557" y="2202489"/>
                    <a:pt x="1949557" y="2142630"/>
                  </a:cubicBezTo>
                  <a:cubicBezTo>
                    <a:pt x="1949557" y="2082771"/>
                    <a:pt x="1901032" y="2034246"/>
                    <a:pt x="1841173" y="2034246"/>
                  </a:cubicBezTo>
                  <a:cubicBezTo>
                    <a:pt x="1781314" y="2034246"/>
                    <a:pt x="1732789" y="2082771"/>
                    <a:pt x="1732789" y="2142630"/>
                  </a:cubicBezTo>
                  <a:cubicBezTo>
                    <a:pt x="1732789" y="2202489"/>
                    <a:pt x="1781314" y="2251014"/>
                    <a:pt x="1841173" y="2251014"/>
                  </a:cubicBezTo>
                  <a:close/>
                  <a:moveTo>
                    <a:pt x="2197713" y="2395667"/>
                  </a:moveTo>
                  <a:lnTo>
                    <a:pt x="1492210" y="2296503"/>
                  </a:lnTo>
                  <a:lnTo>
                    <a:pt x="1492210" y="2109382"/>
                  </a:lnTo>
                  <a:cubicBezTo>
                    <a:pt x="1492210" y="2024878"/>
                    <a:pt x="1583949" y="1956178"/>
                    <a:pt x="1697980" y="1955114"/>
                  </a:cubicBezTo>
                  <a:lnTo>
                    <a:pt x="1697980" y="1800200"/>
                  </a:lnTo>
                  <a:lnTo>
                    <a:pt x="1431133" y="1800200"/>
                  </a:lnTo>
                  <a:lnTo>
                    <a:pt x="1431133" y="1461593"/>
                  </a:lnTo>
                  <a:lnTo>
                    <a:pt x="643489" y="471679"/>
                  </a:lnTo>
                  <a:lnTo>
                    <a:pt x="785968" y="352125"/>
                  </a:lnTo>
                  <a:lnTo>
                    <a:pt x="1699128" y="1384562"/>
                  </a:lnTo>
                  <a:lnTo>
                    <a:pt x="1735187" y="0"/>
                  </a:lnTo>
                  <a:lnTo>
                    <a:pt x="1921179" y="0"/>
                  </a:lnTo>
                  <a:lnTo>
                    <a:pt x="1958328" y="1426402"/>
                  </a:lnTo>
                  <a:lnTo>
                    <a:pt x="1976872" y="1426402"/>
                  </a:lnTo>
                  <a:lnTo>
                    <a:pt x="1972364" y="1422619"/>
                  </a:lnTo>
                  <a:lnTo>
                    <a:pt x="2919184" y="352125"/>
                  </a:lnTo>
                  <a:lnTo>
                    <a:pt x="3061662" y="471679"/>
                  </a:lnTo>
                  <a:lnTo>
                    <a:pt x="2239212" y="1505339"/>
                  </a:lnTo>
                  <a:lnTo>
                    <a:pt x="2239212" y="1800200"/>
                  </a:lnTo>
                  <a:lnTo>
                    <a:pt x="1972364" y="1800200"/>
                  </a:lnTo>
                  <a:lnTo>
                    <a:pt x="1972364" y="1954485"/>
                  </a:lnTo>
                  <a:lnTo>
                    <a:pt x="1987720" y="1954485"/>
                  </a:lnTo>
                  <a:cubicBezTo>
                    <a:pt x="2103696" y="1954485"/>
                    <a:pt x="2197713" y="2023835"/>
                    <a:pt x="2197713" y="2109382"/>
                  </a:cubicBezTo>
                  <a:close/>
                  <a:moveTo>
                    <a:pt x="112363" y="2735659"/>
                  </a:moveTo>
                  <a:cubicBezTo>
                    <a:pt x="100580" y="2737300"/>
                    <a:pt x="88281" y="2736658"/>
                    <a:pt x="76067" y="2733385"/>
                  </a:cubicBezTo>
                  <a:lnTo>
                    <a:pt x="67901" y="2731197"/>
                  </a:lnTo>
                  <a:cubicBezTo>
                    <a:pt x="19046" y="2718106"/>
                    <a:pt x="-9948" y="2667888"/>
                    <a:pt x="3143" y="2619032"/>
                  </a:cubicBezTo>
                  <a:lnTo>
                    <a:pt x="136132" y="2122709"/>
                  </a:lnTo>
                  <a:cubicBezTo>
                    <a:pt x="149223" y="2073853"/>
                    <a:pt x="199442" y="2044859"/>
                    <a:pt x="248297" y="2057950"/>
                  </a:cubicBezTo>
                  <a:lnTo>
                    <a:pt x="256463" y="2060138"/>
                  </a:lnTo>
                  <a:cubicBezTo>
                    <a:pt x="305319" y="2073229"/>
                    <a:pt x="334312" y="2123447"/>
                    <a:pt x="321221" y="2172303"/>
                  </a:cubicBezTo>
                  <a:lnTo>
                    <a:pt x="188232" y="2668627"/>
                  </a:lnTo>
                  <a:cubicBezTo>
                    <a:pt x="178414" y="2705268"/>
                    <a:pt x="147712" y="2730738"/>
                    <a:pt x="112363" y="2735659"/>
                  </a:cubicBezTo>
                  <a:close/>
                  <a:moveTo>
                    <a:pt x="816379" y="2803284"/>
                  </a:moveTo>
                  <a:lnTo>
                    <a:pt x="296148" y="2663889"/>
                  </a:lnTo>
                  <a:lnTo>
                    <a:pt x="412311" y="2230363"/>
                  </a:lnTo>
                  <a:lnTo>
                    <a:pt x="932542" y="2369758"/>
                  </a:lnTo>
                  <a:close/>
                  <a:moveTo>
                    <a:pt x="2025342" y="3266622"/>
                  </a:moveTo>
                  <a:lnTo>
                    <a:pt x="881030" y="2960004"/>
                  </a:lnTo>
                  <a:lnTo>
                    <a:pt x="1066890" y="2266362"/>
                  </a:lnTo>
                  <a:lnTo>
                    <a:pt x="2211202" y="2572980"/>
                  </a:lnTo>
                  <a:close/>
                  <a:moveTo>
                    <a:pt x="2928285" y="3694425"/>
                  </a:moveTo>
                  <a:lnTo>
                    <a:pt x="2109557" y="3475047"/>
                  </a:lnTo>
                  <a:lnTo>
                    <a:pt x="2388347" y="2434586"/>
                  </a:lnTo>
                  <a:lnTo>
                    <a:pt x="3207076" y="2653963"/>
                  </a:lnTo>
                  <a:close/>
                  <a:moveTo>
                    <a:pt x="3361202" y="3940500"/>
                  </a:moveTo>
                  <a:cubicBezTo>
                    <a:pt x="3346463" y="3942552"/>
                    <a:pt x="3331077" y="3941748"/>
                    <a:pt x="3315798" y="3937654"/>
                  </a:cubicBezTo>
                  <a:lnTo>
                    <a:pt x="3103596" y="3880795"/>
                  </a:lnTo>
                  <a:cubicBezTo>
                    <a:pt x="3042479" y="3864419"/>
                    <a:pt x="3006210" y="3801598"/>
                    <a:pt x="3022586" y="3740481"/>
                  </a:cubicBezTo>
                  <a:lnTo>
                    <a:pt x="3311771" y="2661227"/>
                  </a:lnTo>
                  <a:cubicBezTo>
                    <a:pt x="3328148" y="2600110"/>
                    <a:pt x="3390968" y="2563840"/>
                    <a:pt x="3452085" y="2580216"/>
                  </a:cubicBezTo>
                  <a:lnTo>
                    <a:pt x="3664287" y="2637076"/>
                  </a:lnTo>
                  <a:cubicBezTo>
                    <a:pt x="3725404" y="2653452"/>
                    <a:pt x="3761673" y="2716273"/>
                    <a:pt x="3745297" y="2777390"/>
                  </a:cubicBezTo>
                  <a:lnTo>
                    <a:pt x="3456112" y="3856644"/>
                  </a:lnTo>
                  <a:cubicBezTo>
                    <a:pt x="3443830" y="3902482"/>
                    <a:pt x="3405423" y="3934343"/>
                    <a:pt x="3361202" y="3940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29" y="3623559"/>
            <a:ext cx="2716691" cy="27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2" y="0"/>
            <a:ext cx="6098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/>
              <a:t>ㅍ</a:t>
            </a:r>
            <a:endParaRPr lang="ko-KR" altLang="en-US" sz="80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5E7DF94-BD44-4952-AF5D-364AE5300A98}"/>
              </a:ext>
            </a:extLst>
          </p:cNvPr>
          <p:cNvGrpSpPr/>
          <p:nvPr/>
        </p:nvGrpSpPr>
        <p:grpSpPr>
          <a:xfrm>
            <a:off x="8089198" y="997532"/>
            <a:ext cx="3533531" cy="1583493"/>
            <a:chOff x="-475010" y="1068012"/>
            <a:chExt cx="4241713" cy="1583493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BD7B059-D176-4300-93DD-D07F7A703745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1"/>
                  </a:solidFill>
                  <a:cs typeface="Arial" pitchFamily="34" charset="0"/>
                </a:rPr>
                <a:t>아쉬운 점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096F8BC-03D3-4DAE-B21B-0103F57AD5A2}"/>
                </a:ext>
              </a:extLst>
            </p:cNvPr>
            <p:cNvSpPr txBox="1"/>
            <p:nvPr/>
          </p:nvSpPr>
          <p:spPr>
            <a:xfrm>
              <a:off x="-460977" y="1635842"/>
              <a:ext cx="42262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/>
                  </a:solidFill>
                </a:rPr>
                <a:t>개략 </a:t>
              </a:r>
              <a:r>
                <a:rPr lang="en-US" altLang="ko-KR" sz="1200" dirty="0" smtClean="0">
                  <a:solidFill>
                    <a:schemeClr val="accent1"/>
                  </a:solidFill>
                </a:rPr>
                <a:t>:</a:t>
              </a:r>
            </a:p>
            <a:p>
              <a:endParaRPr lang="en-US" altLang="ko-KR" sz="1200" dirty="0">
                <a:solidFill>
                  <a:schemeClr val="accent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accent1"/>
                  </a:solidFill>
                </a:rPr>
                <a:t>보드판의</a:t>
              </a:r>
              <a:r>
                <a:rPr lang="ko-KR" altLang="en-US" sz="1200" dirty="0" smtClean="0">
                  <a:solidFill>
                    <a:schemeClr val="accent1"/>
                  </a:solidFill>
                </a:rPr>
                <a:t>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플레이 공간 활용에 다양한 경우의 수를 </a:t>
              </a:r>
              <a:r>
                <a:rPr lang="ko-KR" altLang="en-US" sz="1200" dirty="0" err="1">
                  <a:solidFill>
                    <a:schemeClr val="accent1"/>
                  </a:solidFill>
                </a:rPr>
                <a:t>고려해야하는데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제작시간이 짧아서 죽은 공간이 발생하기도 했다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.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 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F292BEF-C096-4C4C-A176-F6C64440D2DF}"/>
              </a:ext>
            </a:extLst>
          </p:cNvPr>
          <p:cNvSpPr txBox="1"/>
          <p:nvPr/>
        </p:nvSpPr>
        <p:spPr>
          <a:xfrm>
            <a:off x="627417" y="1822282"/>
            <a:ext cx="3723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000" b="1" dirty="0" smtClean="0">
                <a:cs typeface="Arial" pitchFamily="34" charset="0"/>
              </a:rPr>
              <a:t>잘된 점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5E5638-21BF-4E7C-8B93-7F15942305F2}"/>
              </a:ext>
            </a:extLst>
          </p:cNvPr>
          <p:cNvSpPr txBox="1"/>
          <p:nvPr/>
        </p:nvSpPr>
        <p:spPr>
          <a:xfrm>
            <a:off x="639735" y="2428472"/>
            <a:ext cx="370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비교적 단순한 구성이지만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이동방향이 자유로워서 다양한 플레이가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죄수와 간수라는 설정이 게임의 이해도를 높여준다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10230630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/>
              <a:t>후기</a:t>
            </a:r>
            <a:endParaRPr 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86" y="1499414"/>
            <a:ext cx="3763636" cy="376363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22"/>
          <a:stretch/>
        </p:blipFill>
        <p:spPr>
          <a:xfrm>
            <a:off x="6092328" y="1499414"/>
            <a:ext cx="1911096" cy="3763636"/>
          </a:xfrm>
          <a:prstGeom prst="rect">
            <a:avLst/>
          </a:prstGeom>
        </p:spPr>
      </p:pic>
      <p:grpSp>
        <p:nvGrpSpPr>
          <p:cNvPr id="31" name="Group 5">
            <a:extLst>
              <a:ext uri="{FF2B5EF4-FFF2-40B4-BE49-F238E27FC236}">
                <a16:creationId xmlns="" xmlns:a16="http://schemas.microsoft.com/office/drawing/2014/main" id="{15E7DF94-BD44-4952-AF5D-364AE5300A98}"/>
              </a:ext>
            </a:extLst>
          </p:cNvPr>
          <p:cNvGrpSpPr/>
          <p:nvPr/>
        </p:nvGrpSpPr>
        <p:grpSpPr>
          <a:xfrm>
            <a:off x="8089198" y="3915489"/>
            <a:ext cx="3533531" cy="842206"/>
            <a:chOff x="-475010" y="1255301"/>
            <a:chExt cx="4241713" cy="842206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BD7B059-D176-4300-93DD-D07F7A703745}"/>
                </a:ext>
              </a:extLst>
            </p:cNvPr>
            <p:cNvSpPr txBox="1"/>
            <p:nvPr/>
          </p:nvSpPr>
          <p:spPr>
            <a:xfrm>
              <a:off x="-475010" y="1255301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UI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096F8BC-03D3-4DAE-B21B-0103F57AD5A2}"/>
                </a:ext>
              </a:extLst>
            </p:cNvPr>
            <p:cNvSpPr txBox="1"/>
            <p:nvPr/>
          </p:nvSpPr>
          <p:spPr>
            <a:xfrm>
              <a:off x="-460977" y="1635842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/>
                  </a:solidFill>
                </a:rPr>
                <a:t>타일의 구분이 어려움</a:t>
              </a:r>
              <a:endParaRPr lang="en-US" altLang="ko-KR" sz="1200" dirty="0" smtClean="0">
                <a:solidFill>
                  <a:schemeClr val="accent1"/>
                </a:solidFill>
              </a:endParaRPr>
            </a:p>
            <a:p>
              <a:r>
                <a:rPr lang="en-US" altLang="ko-KR" sz="1200" dirty="0" smtClean="0">
                  <a:solidFill>
                    <a:schemeClr val="accent1"/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accent1"/>
                  </a:solidFill>
                </a:rPr>
                <a:t>벽돌 벽과 일반 벽의 구분 개선필요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" name="Group 5">
            <a:extLst>
              <a:ext uri="{FF2B5EF4-FFF2-40B4-BE49-F238E27FC236}">
                <a16:creationId xmlns="" xmlns:a16="http://schemas.microsoft.com/office/drawing/2014/main" id="{15E7DF94-BD44-4952-AF5D-364AE5300A98}"/>
              </a:ext>
            </a:extLst>
          </p:cNvPr>
          <p:cNvGrpSpPr/>
          <p:nvPr/>
        </p:nvGrpSpPr>
        <p:grpSpPr>
          <a:xfrm>
            <a:off x="7064631" y="4907005"/>
            <a:ext cx="3533531" cy="1580870"/>
            <a:chOff x="-475010" y="1255301"/>
            <a:chExt cx="4241713" cy="158087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BD7B059-D176-4300-93DD-D07F7A703745}"/>
                </a:ext>
              </a:extLst>
            </p:cNvPr>
            <p:cNvSpPr txBox="1"/>
            <p:nvPr/>
          </p:nvSpPr>
          <p:spPr>
            <a:xfrm>
              <a:off x="-475010" y="1255301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Level Design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096F8BC-03D3-4DAE-B21B-0103F57AD5A2}"/>
                </a:ext>
              </a:extLst>
            </p:cNvPr>
            <p:cNvSpPr txBox="1"/>
            <p:nvPr/>
          </p:nvSpPr>
          <p:spPr>
            <a:xfrm>
              <a:off x="-460977" y="1635842"/>
              <a:ext cx="42262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/>
                  </a:solidFill>
                </a:rPr>
                <a:t>진영 간 밸런스 문제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endParaRPr lang="en-US" altLang="ko-KR" sz="1200" dirty="0">
                <a:solidFill>
                  <a:schemeClr val="accent1"/>
                </a:solidFill>
              </a:endParaRPr>
            </a:p>
            <a:p>
              <a:r>
                <a:rPr lang="ko-KR" altLang="en-US" sz="1200" dirty="0" smtClean="0">
                  <a:solidFill>
                    <a:schemeClr val="accent1"/>
                  </a:solidFill>
                </a:rPr>
                <a:t>간수 진영의 시작 인원과 죄수가 획득할 수 있는 아이템 요소에 비해 간수의 능력이 부족하다</a:t>
              </a:r>
              <a:r>
                <a:rPr lang="en-US" altLang="ko-KR" sz="1200" dirty="0" smtClean="0">
                  <a:solidFill>
                    <a:schemeClr val="accent1"/>
                  </a:solidFill>
                </a:rPr>
                <a:t>.</a:t>
              </a:r>
            </a:p>
            <a:p>
              <a:endParaRPr lang="en-US" altLang="ko-KR" sz="1200" dirty="0" smtClean="0">
                <a:solidFill>
                  <a:schemeClr val="accent1"/>
                </a:solidFill>
              </a:endParaRPr>
            </a:p>
            <a:p>
              <a:r>
                <a:rPr lang="en-US" altLang="ko-KR" sz="1200" dirty="0" smtClean="0">
                  <a:solidFill>
                    <a:schemeClr val="accent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accent1"/>
                  </a:solidFill>
                </a:rPr>
                <a:t>간수의 밸런스 조정 필요</a:t>
              </a:r>
              <a:endParaRPr lang="en-US" altLang="ko-KR" sz="1200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5">
            <a:extLst>
              <a:ext uri="{FF2B5EF4-FFF2-40B4-BE49-F238E27FC236}">
                <a16:creationId xmlns="" xmlns:a16="http://schemas.microsoft.com/office/drawing/2014/main" id="{15E7DF94-BD44-4952-AF5D-364AE5300A98}"/>
              </a:ext>
            </a:extLst>
          </p:cNvPr>
          <p:cNvGrpSpPr/>
          <p:nvPr/>
        </p:nvGrpSpPr>
        <p:grpSpPr>
          <a:xfrm>
            <a:off x="8089198" y="2592234"/>
            <a:ext cx="3533531" cy="1211538"/>
            <a:chOff x="-475010" y="1255301"/>
            <a:chExt cx="4241713" cy="1211538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9BD7B059-D176-4300-93DD-D07F7A703745}"/>
                </a:ext>
              </a:extLst>
            </p:cNvPr>
            <p:cNvSpPr txBox="1"/>
            <p:nvPr/>
          </p:nvSpPr>
          <p:spPr>
            <a:xfrm>
              <a:off x="-475010" y="1255301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System Design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3096F8BC-03D3-4DAE-B21B-0103F57AD5A2}"/>
                </a:ext>
              </a:extLst>
            </p:cNvPr>
            <p:cNvSpPr txBox="1"/>
            <p:nvPr/>
          </p:nvSpPr>
          <p:spPr>
            <a:xfrm>
              <a:off x="-460977" y="1635842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/>
                  </a:solidFill>
                </a:rPr>
                <a:t>아이템 사용 순서 및 발동조건 미흡</a:t>
              </a:r>
              <a:endParaRPr lang="en-US" altLang="ko-KR" sz="1200" dirty="0" smtClean="0">
                <a:solidFill>
                  <a:schemeClr val="accent1"/>
                </a:solidFill>
              </a:endParaRPr>
            </a:p>
            <a:p>
              <a:r>
                <a:rPr lang="ko-KR" altLang="en-US" sz="1200" dirty="0" smtClean="0">
                  <a:solidFill>
                    <a:schemeClr val="accent1"/>
                  </a:solidFill>
                </a:rPr>
                <a:t>아이템 소지 개수 </a:t>
              </a:r>
              <a:r>
                <a:rPr lang="ko-KR" altLang="en-US" sz="1200" dirty="0" err="1" smtClean="0">
                  <a:solidFill>
                    <a:schemeClr val="accent1"/>
                  </a:solidFill>
                </a:rPr>
                <a:t>미지정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r>
                <a:rPr lang="ko-KR" altLang="en-US" sz="1200" dirty="0" smtClean="0">
                  <a:solidFill>
                    <a:schemeClr val="accent1"/>
                  </a:solidFill>
                </a:rPr>
                <a:t>탈의실</a:t>
              </a:r>
              <a:r>
                <a:rPr lang="en-US" altLang="ko-KR" sz="1200" dirty="0" smtClean="0">
                  <a:solidFill>
                    <a:schemeClr val="accent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accent1"/>
                  </a:solidFill>
                </a:rPr>
                <a:t>변장</a:t>
              </a:r>
              <a:r>
                <a:rPr lang="en-US" altLang="ko-KR" sz="1200" dirty="0" smtClean="0">
                  <a:solidFill>
                    <a:schemeClr val="accent1"/>
                  </a:solidFill>
                </a:rPr>
                <a:t>) </a:t>
              </a:r>
              <a:r>
                <a:rPr lang="ko-KR" altLang="en-US" sz="1200" dirty="0" smtClean="0">
                  <a:solidFill>
                    <a:schemeClr val="accent1"/>
                  </a:solidFill>
                </a:rPr>
                <a:t>조건 설명</a:t>
              </a:r>
              <a:endParaRPr lang="en-US" altLang="ko-KR" sz="1200" dirty="0" smtClean="0">
                <a:solidFill>
                  <a:schemeClr val="accent1"/>
                </a:solidFill>
              </a:endParaRPr>
            </a:p>
            <a:p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06943" y="4378165"/>
            <a:ext cx="3843652" cy="1114486"/>
            <a:chOff x="506943" y="3992574"/>
            <a:chExt cx="3843652" cy="1114486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125E5638-21BF-4E7C-8B93-7F15942305F2}"/>
                </a:ext>
              </a:extLst>
            </p:cNvPr>
            <p:cNvSpPr txBox="1"/>
            <p:nvPr/>
          </p:nvSpPr>
          <p:spPr>
            <a:xfrm>
              <a:off x="506943" y="4460729"/>
              <a:ext cx="3842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주사위와 아이템의 랜덤 요소를 생성하여 </a:t>
              </a:r>
              <a:r>
                <a:rPr lang="ko-KR" altLang="en-US" sz="1200" dirty="0" err="1" smtClean="0"/>
                <a:t>몰입감</a:t>
              </a:r>
              <a:r>
                <a:rPr lang="ko-KR" altLang="en-US" sz="1200" dirty="0" smtClean="0"/>
                <a:t> 증대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적합한 </a:t>
              </a:r>
              <a:r>
                <a:rPr lang="ko-KR" altLang="en-US" sz="1200" dirty="0" err="1" smtClean="0"/>
                <a:t>맵</a:t>
              </a:r>
              <a:r>
                <a:rPr lang="ko-KR" altLang="en-US" sz="1200" dirty="0" smtClean="0"/>
                <a:t> 구성과 다양한 지형요소로 다양한 플레이 루트를 선택 가능</a:t>
              </a:r>
              <a:endParaRPr lang="en-US" altLang="ko-KR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CF292BEF-C096-4C4C-A176-F6C64440D2DF}"/>
                </a:ext>
              </a:extLst>
            </p:cNvPr>
            <p:cNvSpPr txBox="1"/>
            <p:nvPr/>
          </p:nvSpPr>
          <p:spPr>
            <a:xfrm>
              <a:off x="627417" y="3992574"/>
              <a:ext cx="372317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cs typeface="Arial" pitchFamily="34" charset="0"/>
                </a:rPr>
                <a:t>Level Design</a:t>
              </a:r>
              <a:endParaRPr lang="ko-KR" altLang="en-US" sz="2000" b="1" dirty="0">
                <a:cs typeface="Arial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5895" y="3228752"/>
            <a:ext cx="3843479" cy="995463"/>
            <a:chOff x="505896" y="3061446"/>
            <a:chExt cx="3843479" cy="995463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125E5638-21BF-4E7C-8B93-7F15942305F2}"/>
                </a:ext>
              </a:extLst>
            </p:cNvPr>
            <p:cNvSpPr txBox="1"/>
            <p:nvPr/>
          </p:nvSpPr>
          <p:spPr>
            <a:xfrm>
              <a:off x="639735" y="3410578"/>
              <a:ext cx="3709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말판 보드게임의 재미를 느끼기에 적합한 룰 설정</a:t>
              </a:r>
              <a:endParaRPr lang="en-US" altLang="ko-KR" sz="1200" dirty="0"/>
            </a:p>
            <a:p>
              <a:r>
                <a:rPr lang="ko-KR" altLang="en-US" sz="1200" dirty="0" smtClean="0"/>
                <a:t>개발자가 개입하지 않아도 플레이어가  </a:t>
              </a:r>
              <a:r>
                <a:rPr lang="en-US" altLang="ko-KR" sz="1200" dirty="0" smtClean="0"/>
                <a:t>90</a:t>
              </a:r>
              <a:r>
                <a:rPr lang="ko-KR" altLang="en-US" sz="1200" dirty="0" smtClean="0"/>
                <a:t>퍼센트 이상 이해 가능</a:t>
              </a:r>
              <a:endParaRPr lang="en-US" altLang="ko-KR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CF292BEF-C096-4C4C-A176-F6C64440D2DF}"/>
                </a:ext>
              </a:extLst>
            </p:cNvPr>
            <p:cNvSpPr txBox="1"/>
            <p:nvPr/>
          </p:nvSpPr>
          <p:spPr>
            <a:xfrm>
              <a:off x="505896" y="3061446"/>
              <a:ext cx="372317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cs typeface="Arial" pitchFamily="34" charset="0"/>
                </a:rPr>
                <a:t>System Design</a:t>
              </a:r>
              <a:endParaRPr lang="ko-KR" altLang="en-US" sz="20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4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498</Words>
  <Application>Microsoft Office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jypainter@naver.com</cp:lastModifiedBy>
  <cp:revision>148</cp:revision>
  <dcterms:created xsi:type="dcterms:W3CDTF">2019-01-14T06:35:35Z</dcterms:created>
  <dcterms:modified xsi:type="dcterms:W3CDTF">2019-12-26T08:55:23Z</dcterms:modified>
</cp:coreProperties>
</file>