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2" r:id="rId4"/>
    <p:sldId id="258"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1C7"/>
    <a:srgbClr val="95AAEB"/>
    <a:srgbClr val="E4A22D"/>
    <a:srgbClr val="F6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5"/>
    <p:restoredTop sz="94663"/>
  </p:normalViewPr>
  <p:slideViewPr>
    <p:cSldViewPr snapToGrid="0" snapToObjects="1">
      <p:cViewPr varScale="1">
        <p:scale>
          <a:sx n="83" d="100"/>
          <a:sy n="83" d="100"/>
        </p:scale>
        <p:origin x="22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A9F9-1222-DA45-A532-CD93FA158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32892-5415-1746-B12A-820CC14A9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4D939C-2BA4-204D-8DC2-C8F18F126CAD}"/>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2C78E725-41BE-EA4D-9F6F-9F3AD36A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03646-C222-1246-B7AE-472DA7BEF47C}"/>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17111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C2D0-6A82-5A4C-B4CA-83C004B93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3952C3-6DB3-B24E-914C-1AA9245326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9FA47-6382-104B-B5C5-42AC803E3720}"/>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78BF3647-913B-3241-9EEA-860096D58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817C1-3C80-0644-B98F-F95E320FE2FD}"/>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83452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D9723-CDA9-0D49-B312-503D549F4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47341-7DC9-E249-93E7-BB698B2102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E5119-89EE-E94C-8FA7-7AFCFA9A6227}"/>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3BEECDAA-724A-0141-8373-14BEFB2AC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68EE4-56C1-DF4A-BB4A-9DA57FC069DB}"/>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100890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B87D-A0B2-1F47-B04B-6C45EA050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648B1-2CD9-C148-B281-F4E4561154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46F8F-FE1A-D744-B0B0-3D7168D02B4D}"/>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12751165-FD4F-3F4C-B66A-3B9A893AE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BF31E-A1F8-A746-B9ED-6E5FD5087F5C}"/>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41870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6353-7904-904D-9CF6-5FE9413C1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1B356-84C6-9648-B0BA-EB09FD041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5C2761-BC8F-A341-907F-CFA2C3D30199}"/>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A4032CE5-F216-F646-92A8-A5E6754CF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E2019-2642-9743-B2D4-6270D38936A0}"/>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23763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F4A4-BD17-2444-A412-D567F59FE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DFA57-D7B0-7848-BC11-5253C82B1B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6AD913-8577-0D43-B3E6-C06C97ECE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41B45-98C1-EA4F-AA54-B9CC9F46526E}"/>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6" name="Footer Placeholder 5">
            <a:extLst>
              <a:ext uri="{FF2B5EF4-FFF2-40B4-BE49-F238E27FC236}">
                <a16:creationId xmlns:a16="http://schemas.microsoft.com/office/drawing/2014/main" id="{95A91273-DA53-5141-8F83-0D1B85BE4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8158E-6932-1947-9E9F-1D4FB83F3C68}"/>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76664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211B-F6B9-DE4D-A542-289621F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1284E8-AE78-D542-9773-E1B5DCF49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845EAA-81AD-6C49-9FBD-93308FBA73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B14B98-223B-5148-B40B-8CE66A358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7539A-6BFC-774C-8D9A-E3478FB002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97B176-AEB4-4B49-AD39-11B19159B37A}"/>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8" name="Footer Placeholder 7">
            <a:extLst>
              <a:ext uri="{FF2B5EF4-FFF2-40B4-BE49-F238E27FC236}">
                <a16:creationId xmlns:a16="http://schemas.microsoft.com/office/drawing/2014/main" id="{72412833-FEB2-5149-B41B-CAEC2F7EC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F25C0B-7797-2B41-83DC-A25BCE57C207}"/>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13810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DA64-0648-8041-A41B-B65DBD398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98FA98-DA18-9544-A79A-3C6942DC4859}"/>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4" name="Footer Placeholder 3">
            <a:extLst>
              <a:ext uri="{FF2B5EF4-FFF2-40B4-BE49-F238E27FC236}">
                <a16:creationId xmlns:a16="http://schemas.microsoft.com/office/drawing/2014/main" id="{7E624B0B-EA1D-9745-AF83-CE60573B4B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A95C4-42AD-1447-B686-E791F530FFF6}"/>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95678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C9581-3FB0-F249-8713-5E1A3B9FEE0B}"/>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3" name="Footer Placeholder 2">
            <a:extLst>
              <a:ext uri="{FF2B5EF4-FFF2-40B4-BE49-F238E27FC236}">
                <a16:creationId xmlns:a16="http://schemas.microsoft.com/office/drawing/2014/main" id="{9250E1B3-AB45-F445-BAC2-12D016471F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9F01A-96B9-644D-A906-838E3ED919F1}"/>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243097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69BD-622A-0941-B140-344A97CF3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2672C-C72C-B549-ACDE-0CD10C514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4EC22-7CA7-A248-8D58-6ACDF3D7A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065095-9001-7D44-B29F-16E49E28BC4F}"/>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6" name="Footer Placeholder 5">
            <a:extLst>
              <a:ext uri="{FF2B5EF4-FFF2-40B4-BE49-F238E27FC236}">
                <a16:creationId xmlns:a16="http://schemas.microsoft.com/office/drawing/2014/main" id="{D8A99E60-42ED-3D4B-BBF2-425273B7C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4A02B-B0C6-4E49-AD94-4B6A5C0E40FD}"/>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50810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3C21-50F7-6142-A551-3488342CF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1988A-CC65-C442-A43E-E6D19C16F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BD404B-CE3A-5B4C-874E-0B1E63C06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86A62-C1F4-E54F-8BB5-2EB7EDD51B52}"/>
              </a:ext>
            </a:extLst>
          </p:cNvPr>
          <p:cNvSpPr>
            <a:spLocks noGrp="1"/>
          </p:cNvSpPr>
          <p:nvPr>
            <p:ph type="dt" sz="half" idx="10"/>
          </p:nvPr>
        </p:nvSpPr>
        <p:spPr/>
        <p:txBody>
          <a:bodyPr/>
          <a:lstStyle/>
          <a:p>
            <a:fld id="{1BA56331-A730-E140-9AC7-A4E71F0CD7F8}" type="datetimeFigureOut">
              <a:rPr lang="en-US" smtClean="0"/>
              <a:t>1/30/19</a:t>
            </a:fld>
            <a:endParaRPr lang="en-US"/>
          </a:p>
        </p:txBody>
      </p:sp>
      <p:sp>
        <p:nvSpPr>
          <p:cNvPr id="6" name="Footer Placeholder 5">
            <a:extLst>
              <a:ext uri="{FF2B5EF4-FFF2-40B4-BE49-F238E27FC236}">
                <a16:creationId xmlns:a16="http://schemas.microsoft.com/office/drawing/2014/main" id="{2CDAC4ED-9628-B241-9300-71D44A278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8E3D7-EC27-F84B-B932-071CED86A98D}"/>
              </a:ext>
            </a:extLst>
          </p:cNvPr>
          <p:cNvSpPr>
            <a:spLocks noGrp="1"/>
          </p:cNvSpPr>
          <p:nvPr>
            <p:ph type="sldNum" sz="quarter" idx="12"/>
          </p:nvPr>
        </p:nvSpPr>
        <p:spPr/>
        <p:txBody>
          <a:bodyPr/>
          <a:lstStyle/>
          <a:p>
            <a:fld id="{6B31005C-1D52-0E4D-86DB-C8BF802757DF}" type="slidenum">
              <a:rPr lang="en-US" smtClean="0"/>
              <a:t>‹#›</a:t>
            </a:fld>
            <a:endParaRPr lang="en-US"/>
          </a:p>
        </p:txBody>
      </p:sp>
    </p:spTree>
    <p:extLst>
      <p:ext uri="{BB962C8B-B14F-4D97-AF65-F5344CB8AC3E}">
        <p14:creationId xmlns:p14="http://schemas.microsoft.com/office/powerpoint/2010/main" val="332985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9C46C-80EF-B34D-8B5E-9988D97F2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0C9B4-6EA6-AA4F-A11C-8083D809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CF835-BF07-EE41-ADF8-AC1ABF99A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6331-A730-E140-9AC7-A4E71F0CD7F8}" type="datetimeFigureOut">
              <a:rPr lang="en-US" smtClean="0"/>
              <a:t>1/30/19</a:t>
            </a:fld>
            <a:endParaRPr lang="en-US"/>
          </a:p>
        </p:txBody>
      </p:sp>
      <p:sp>
        <p:nvSpPr>
          <p:cNvPr id="5" name="Footer Placeholder 4">
            <a:extLst>
              <a:ext uri="{FF2B5EF4-FFF2-40B4-BE49-F238E27FC236}">
                <a16:creationId xmlns:a16="http://schemas.microsoft.com/office/drawing/2014/main" id="{8C6797D8-1E9E-C749-89CD-930E36EFE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C796B6-74BF-2A4E-BD09-E255FBC53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1005C-1D52-0E4D-86DB-C8BF802757DF}" type="slidenum">
              <a:rPr lang="en-US" smtClean="0"/>
              <a:t>‹#›</a:t>
            </a:fld>
            <a:endParaRPr lang="en-US"/>
          </a:p>
        </p:txBody>
      </p:sp>
    </p:spTree>
    <p:extLst>
      <p:ext uri="{BB962C8B-B14F-4D97-AF65-F5344CB8AC3E}">
        <p14:creationId xmlns:p14="http://schemas.microsoft.com/office/powerpoint/2010/main" val="391145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3.wdp"/><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5.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6.wdp"/><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7.wdp"/></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D"/>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66C42A-0000-B347-BC28-5FD7D46D4D0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3051" t="20297" r="2880" b="10061"/>
          <a:stretch/>
        </p:blipFill>
        <p:spPr>
          <a:xfrm>
            <a:off x="75102" y="2597101"/>
            <a:ext cx="12116898" cy="4260899"/>
          </a:xfrm>
          <a:prstGeom prst="rect">
            <a:avLst/>
          </a:prstGeom>
        </p:spPr>
      </p:pic>
      <p:sp>
        <p:nvSpPr>
          <p:cNvPr id="2" name="Title 1">
            <a:extLst>
              <a:ext uri="{FF2B5EF4-FFF2-40B4-BE49-F238E27FC236}">
                <a16:creationId xmlns:a16="http://schemas.microsoft.com/office/drawing/2014/main" id="{C816A864-A176-5245-9D1D-5E2957ACB93C}"/>
              </a:ext>
            </a:extLst>
          </p:cNvPr>
          <p:cNvSpPr>
            <a:spLocks noGrp="1"/>
          </p:cNvSpPr>
          <p:nvPr>
            <p:ph type="ctrTitle"/>
          </p:nvPr>
        </p:nvSpPr>
        <p:spPr>
          <a:xfrm>
            <a:off x="1115878" y="1091475"/>
            <a:ext cx="9405408" cy="1537508"/>
          </a:xfrm>
        </p:spPr>
        <p:txBody>
          <a:bodyPr>
            <a:normAutofit/>
          </a:bodyPr>
          <a:lstStyle/>
          <a:p>
            <a:r>
              <a:rPr lang="en-US" sz="8000" b="1" dirty="0"/>
              <a:t>DOGGIEDEX</a:t>
            </a:r>
          </a:p>
        </p:txBody>
      </p:sp>
      <p:sp>
        <p:nvSpPr>
          <p:cNvPr id="9" name="TextBox 8">
            <a:extLst>
              <a:ext uri="{FF2B5EF4-FFF2-40B4-BE49-F238E27FC236}">
                <a16:creationId xmlns:a16="http://schemas.microsoft.com/office/drawing/2014/main" id="{7020F8B7-FA7C-0C43-81D6-A9AA77D65382}"/>
              </a:ext>
            </a:extLst>
          </p:cNvPr>
          <p:cNvSpPr txBox="1"/>
          <p:nvPr/>
        </p:nvSpPr>
        <p:spPr>
          <a:xfrm>
            <a:off x="1556082" y="3747022"/>
            <a:ext cx="1138251" cy="461665"/>
          </a:xfrm>
          <a:prstGeom prst="rect">
            <a:avLst/>
          </a:prstGeom>
          <a:noFill/>
        </p:spPr>
        <p:txBody>
          <a:bodyPr wrap="square" rtlCol="0">
            <a:spAutoFit/>
          </a:bodyPr>
          <a:lstStyle/>
          <a:p>
            <a:r>
              <a:rPr lang="en-US" sz="2400" b="1" dirty="0">
                <a:solidFill>
                  <a:schemeClr val="bg1"/>
                </a:solidFill>
              </a:rPr>
              <a:t>JOHN</a:t>
            </a:r>
          </a:p>
        </p:txBody>
      </p:sp>
      <p:sp>
        <p:nvSpPr>
          <p:cNvPr id="11" name="TextBox 10">
            <a:extLst>
              <a:ext uri="{FF2B5EF4-FFF2-40B4-BE49-F238E27FC236}">
                <a16:creationId xmlns:a16="http://schemas.microsoft.com/office/drawing/2014/main" id="{4F753E9E-D427-854A-B56E-CAE4557A8267}"/>
              </a:ext>
            </a:extLst>
          </p:cNvPr>
          <p:cNvSpPr txBox="1"/>
          <p:nvPr/>
        </p:nvSpPr>
        <p:spPr>
          <a:xfrm>
            <a:off x="3190918" y="4237651"/>
            <a:ext cx="1067921" cy="461665"/>
          </a:xfrm>
          <a:prstGeom prst="rect">
            <a:avLst/>
          </a:prstGeom>
          <a:noFill/>
        </p:spPr>
        <p:txBody>
          <a:bodyPr wrap="none" rtlCol="0">
            <a:spAutoFit/>
          </a:bodyPr>
          <a:lstStyle/>
          <a:p>
            <a:r>
              <a:rPr lang="en-US" sz="2400" b="1" dirty="0">
                <a:solidFill>
                  <a:schemeClr val="bg1"/>
                </a:solidFill>
              </a:rPr>
              <a:t>JIMMY</a:t>
            </a:r>
          </a:p>
        </p:txBody>
      </p:sp>
      <p:sp>
        <p:nvSpPr>
          <p:cNvPr id="13" name="TextBox 12">
            <a:extLst>
              <a:ext uri="{FF2B5EF4-FFF2-40B4-BE49-F238E27FC236}">
                <a16:creationId xmlns:a16="http://schemas.microsoft.com/office/drawing/2014/main" id="{EFAF823A-2985-4942-9292-8E81C95D9A79}"/>
              </a:ext>
            </a:extLst>
          </p:cNvPr>
          <p:cNvSpPr txBox="1"/>
          <p:nvPr/>
        </p:nvSpPr>
        <p:spPr>
          <a:xfrm>
            <a:off x="8271349" y="4562608"/>
            <a:ext cx="841897" cy="461665"/>
          </a:xfrm>
          <a:prstGeom prst="rect">
            <a:avLst/>
          </a:prstGeom>
          <a:noFill/>
        </p:spPr>
        <p:txBody>
          <a:bodyPr wrap="none" rtlCol="0">
            <a:spAutoFit/>
          </a:bodyPr>
          <a:lstStyle/>
          <a:p>
            <a:r>
              <a:rPr lang="en-US" sz="2400" b="1" dirty="0">
                <a:solidFill>
                  <a:schemeClr val="bg1"/>
                </a:solidFill>
              </a:rPr>
              <a:t>KARL</a:t>
            </a:r>
            <a:endParaRPr lang="en-US" b="1" dirty="0">
              <a:solidFill>
                <a:schemeClr val="bg1"/>
              </a:solidFill>
            </a:endParaRPr>
          </a:p>
        </p:txBody>
      </p:sp>
      <p:sp>
        <p:nvSpPr>
          <p:cNvPr id="15" name="TextBox 14">
            <a:extLst>
              <a:ext uri="{FF2B5EF4-FFF2-40B4-BE49-F238E27FC236}">
                <a16:creationId xmlns:a16="http://schemas.microsoft.com/office/drawing/2014/main" id="{DF19880B-CF79-3B49-AB7E-B116A3834FA0}"/>
              </a:ext>
            </a:extLst>
          </p:cNvPr>
          <p:cNvSpPr txBox="1"/>
          <p:nvPr/>
        </p:nvSpPr>
        <p:spPr>
          <a:xfrm>
            <a:off x="4545083" y="3560452"/>
            <a:ext cx="1118576" cy="461665"/>
          </a:xfrm>
          <a:prstGeom prst="rect">
            <a:avLst/>
          </a:prstGeom>
          <a:noFill/>
        </p:spPr>
        <p:txBody>
          <a:bodyPr wrap="none" rtlCol="0">
            <a:spAutoFit/>
          </a:bodyPr>
          <a:lstStyle/>
          <a:p>
            <a:r>
              <a:rPr lang="en-US" sz="2400" b="1" dirty="0">
                <a:solidFill>
                  <a:schemeClr val="bg1"/>
                </a:solidFill>
              </a:rPr>
              <a:t>NICOLE</a:t>
            </a:r>
            <a:endParaRPr lang="en-US" b="1" dirty="0">
              <a:solidFill>
                <a:schemeClr val="bg1"/>
              </a:solidFill>
            </a:endParaRPr>
          </a:p>
        </p:txBody>
      </p:sp>
      <p:sp>
        <p:nvSpPr>
          <p:cNvPr id="14" name="Oval 13">
            <a:extLst>
              <a:ext uri="{FF2B5EF4-FFF2-40B4-BE49-F238E27FC236}">
                <a16:creationId xmlns:a16="http://schemas.microsoft.com/office/drawing/2014/main" id="{4E7EA426-0600-7D4C-8EC2-B9AE06482631}"/>
              </a:ext>
            </a:extLst>
          </p:cNvPr>
          <p:cNvSpPr/>
          <p:nvPr/>
        </p:nvSpPr>
        <p:spPr>
          <a:xfrm>
            <a:off x="5949286" y="4012135"/>
            <a:ext cx="771111" cy="714871"/>
          </a:xfrm>
          <a:prstGeom prst="ellipse">
            <a:avLst/>
          </a:prstGeom>
          <a:solidFill>
            <a:srgbClr val="E4A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0271697-6E85-0743-89ED-D5FA4B6641B0}"/>
              </a:ext>
            </a:extLst>
          </p:cNvPr>
          <p:cNvSpPr txBox="1"/>
          <p:nvPr/>
        </p:nvSpPr>
        <p:spPr>
          <a:xfrm>
            <a:off x="5804729" y="4265341"/>
            <a:ext cx="1141707" cy="461665"/>
          </a:xfrm>
          <a:prstGeom prst="rect">
            <a:avLst/>
          </a:prstGeom>
          <a:noFill/>
        </p:spPr>
        <p:txBody>
          <a:bodyPr wrap="square" rtlCol="0">
            <a:spAutoFit/>
          </a:bodyPr>
          <a:lstStyle/>
          <a:p>
            <a:r>
              <a:rPr lang="en-US" sz="2400" b="1" dirty="0">
                <a:solidFill>
                  <a:schemeClr val="bg1"/>
                </a:solidFill>
              </a:rPr>
              <a:t>BRIAN</a:t>
            </a:r>
          </a:p>
        </p:txBody>
      </p:sp>
      <p:sp>
        <p:nvSpPr>
          <p:cNvPr id="16" name="TextBox 15">
            <a:extLst>
              <a:ext uri="{FF2B5EF4-FFF2-40B4-BE49-F238E27FC236}">
                <a16:creationId xmlns:a16="http://schemas.microsoft.com/office/drawing/2014/main" id="{381C9C56-0353-0548-A41E-C699840D05D3}"/>
              </a:ext>
            </a:extLst>
          </p:cNvPr>
          <p:cNvSpPr txBox="1"/>
          <p:nvPr/>
        </p:nvSpPr>
        <p:spPr>
          <a:xfrm>
            <a:off x="9283646" y="4179616"/>
            <a:ext cx="1157689" cy="461665"/>
          </a:xfrm>
          <a:prstGeom prst="rect">
            <a:avLst/>
          </a:prstGeom>
          <a:noFill/>
        </p:spPr>
        <p:txBody>
          <a:bodyPr wrap="none" rtlCol="0">
            <a:spAutoFit/>
          </a:bodyPr>
          <a:lstStyle/>
          <a:p>
            <a:r>
              <a:rPr lang="en-US" sz="2400" b="1" dirty="0">
                <a:solidFill>
                  <a:schemeClr val="bg1"/>
                </a:solidFill>
              </a:rPr>
              <a:t>GISELLE</a:t>
            </a:r>
            <a:endParaRPr lang="en-US" b="1" dirty="0">
              <a:solidFill>
                <a:schemeClr val="bg1"/>
              </a:solidFill>
            </a:endParaRPr>
          </a:p>
        </p:txBody>
      </p:sp>
      <p:pic>
        <p:nvPicPr>
          <p:cNvPr id="18" name="Picture 17">
            <a:extLst>
              <a:ext uri="{FF2B5EF4-FFF2-40B4-BE49-F238E27FC236}">
                <a16:creationId xmlns:a16="http://schemas.microsoft.com/office/drawing/2014/main" id="{91126717-6135-7845-934D-7F86E532846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61154" y1="21839" x2="61154" y2="21839"/>
                        <a14:foregroundMark x1="56923" y1="18391" x2="56923" y2="18391"/>
                        <a14:foregroundMark x1="52308" y1="19923" x2="52308" y2="19923"/>
                        <a14:foregroundMark x1="50385" y1="24521" x2="50385" y2="24521"/>
                      </a14:backgroundRemoval>
                    </a14:imgEffect>
                  </a14:imgLayer>
                </a14:imgProps>
              </a:ext>
            </a:extLst>
          </a:blip>
          <a:srcRect l="40169" t="8671" r="24637" b="63521"/>
          <a:stretch/>
        </p:blipFill>
        <p:spPr>
          <a:xfrm>
            <a:off x="9113246" y="2380996"/>
            <a:ext cx="1466472" cy="1163201"/>
          </a:xfrm>
          <a:prstGeom prst="rect">
            <a:avLst/>
          </a:prstGeom>
        </p:spPr>
      </p:pic>
      <p:pic>
        <p:nvPicPr>
          <p:cNvPr id="19" name="Picture 18">
            <a:extLst>
              <a:ext uri="{FF2B5EF4-FFF2-40B4-BE49-F238E27FC236}">
                <a16:creationId xmlns:a16="http://schemas.microsoft.com/office/drawing/2014/main" id="{3A18B031-B7E6-ED4C-8C09-888012F542B3}"/>
              </a:ext>
            </a:extLst>
          </p:cNvPr>
          <p:cNvPicPr>
            <a:picLocks noChangeAspect="1"/>
          </p:cNvPicPr>
          <p:nvPr/>
        </p:nvPicPr>
        <p:blipFill rotWithShape="1">
          <a:blip r:embed="rId4">
            <a:extLst>
              <a:ext uri="{BEBA8EAE-BF5A-486C-A8C5-ECC9F3942E4B}">
                <a14:imgProps xmlns:a14="http://schemas.microsoft.com/office/drawing/2010/main">
                  <a14:imgLayer r:embed="rId6">
                    <a14:imgEffect>
                      <a14:backgroundRemoval t="10000" b="90000" l="10000" r="90000">
                        <a14:foregroundMark x1="61154" y1="21839" x2="61154" y2="21839"/>
                        <a14:foregroundMark x1="56923" y1="18391" x2="56923" y2="18391"/>
                        <a14:foregroundMark x1="52308" y1="19923" x2="52308" y2="19923"/>
                        <a14:foregroundMark x1="50385" y1="24521" x2="50385" y2="24521"/>
                      </a14:backgroundRemoval>
                    </a14:imgEffect>
                  </a14:imgLayer>
                </a14:imgProps>
              </a:ext>
            </a:extLst>
          </a:blip>
          <a:srcRect l="40169" t="8671" r="24637" b="63521"/>
          <a:stretch/>
        </p:blipFill>
        <p:spPr>
          <a:xfrm>
            <a:off x="9862490" y="1196565"/>
            <a:ext cx="1466472" cy="1163201"/>
          </a:xfrm>
          <a:prstGeom prst="rect">
            <a:avLst/>
          </a:prstGeom>
        </p:spPr>
      </p:pic>
      <p:pic>
        <p:nvPicPr>
          <p:cNvPr id="20" name="Picture 19">
            <a:extLst>
              <a:ext uri="{FF2B5EF4-FFF2-40B4-BE49-F238E27FC236}">
                <a16:creationId xmlns:a16="http://schemas.microsoft.com/office/drawing/2014/main" id="{13FC54B4-56B4-FD4C-8F6A-56153AE22D57}"/>
              </a:ext>
            </a:extLst>
          </p:cNvPr>
          <p:cNvPicPr>
            <a:picLocks noChangeAspect="1"/>
          </p:cNvPicPr>
          <p:nvPr/>
        </p:nvPicPr>
        <p:blipFill rotWithShape="1">
          <a:blip r:embed="rId4">
            <a:extLst>
              <a:ext uri="{BEBA8EAE-BF5A-486C-A8C5-ECC9F3942E4B}">
                <a14:imgProps xmlns:a14="http://schemas.microsoft.com/office/drawing/2010/main">
                  <a14:imgLayer r:embed="rId7">
                    <a14:imgEffect>
                      <a14:backgroundRemoval t="10000" b="90000" l="10000" r="90000">
                        <a14:foregroundMark x1="61154" y1="21839" x2="61154" y2="21839"/>
                        <a14:foregroundMark x1="56923" y1="18391" x2="56923" y2="18391"/>
                        <a14:foregroundMark x1="52308" y1="19923" x2="52308" y2="19923"/>
                        <a14:foregroundMark x1="50385" y1="24521" x2="50385" y2="24521"/>
                      </a14:backgroundRemoval>
                    </a14:imgEffect>
                  </a14:imgLayer>
                </a14:imgProps>
              </a:ext>
            </a:extLst>
          </a:blip>
          <a:srcRect l="40169" t="8671" r="24637" b="63521"/>
          <a:stretch/>
        </p:blipFill>
        <p:spPr>
          <a:xfrm>
            <a:off x="8550410" y="447371"/>
            <a:ext cx="1466472" cy="1163201"/>
          </a:xfrm>
          <a:prstGeom prst="rect">
            <a:avLst/>
          </a:prstGeom>
        </p:spPr>
      </p:pic>
    </p:spTree>
    <p:extLst>
      <p:ext uri="{BB962C8B-B14F-4D97-AF65-F5344CB8AC3E}">
        <p14:creationId xmlns:p14="http://schemas.microsoft.com/office/powerpoint/2010/main" val="231090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1C7"/>
        </a:solidFill>
        <a:effectLst/>
      </p:bgPr>
    </p:bg>
    <p:spTree>
      <p:nvGrpSpPr>
        <p:cNvPr id="1" name=""/>
        <p:cNvGrpSpPr/>
        <p:nvPr/>
      </p:nvGrpSpPr>
      <p:grpSpPr>
        <a:xfrm>
          <a:off x="0" y="0"/>
          <a:ext cx="0" cy="0"/>
          <a:chOff x="0" y="0"/>
          <a:chExt cx="0" cy="0"/>
        </a:xfrm>
      </p:grpSpPr>
      <p:pic>
        <p:nvPicPr>
          <p:cNvPr id="7" name="Picture 6" descr="A picture containing sky, animal, sheep, outdoor&#13;&#10;&#13;&#10;Description automatically generated">
            <a:extLst>
              <a:ext uri="{FF2B5EF4-FFF2-40B4-BE49-F238E27FC236}">
                <a16:creationId xmlns:a16="http://schemas.microsoft.com/office/drawing/2014/main" id="{C04864A6-46FB-2E4B-B8ED-B7129A7D9B57}"/>
              </a:ext>
            </a:extLst>
          </p:cNvPr>
          <p:cNvPicPr>
            <a:picLocks noChangeAspect="1"/>
          </p:cNvPicPr>
          <p:nvPr/>
        </p:nvPicPr>
        <p:blipFill rotWithShape="1">
          <a:blip r:embed="rId2">
            <a:alphaModFix amt="58000"/>
            <a:extLst>
              <a:ext uri="{BEBA8EAE-BF5A-486C-A8C5-ECC9F3942E4B}">
                <a14:imgProps xmlns:a14="http://schemas.microsoft.com/office/drawing/2010/main">
                  <a14:imgLayer r:embed="rId3">
                    <a14:imgEffect>
                      <a14:sharpenSoften amount="-60000"/>
                    </a14:imgEffect>
                    <a14:imgEffect>
                      <a14:brightnessContrast contrast="3000"/>
                    </a14:imgEffect>
                  </a14:imgLayer>
                </a14:imgProps>
              </a:ext>
            </a:extLst>
          </a:blip>
          <a:srcRect b="21625"/>
          <a:stretch/>
        </p:blipFill>
        <p:spPr>
          <a:xfrm>
            <a:off x="53534" y="0"/>
            <a:ext cx="10024196" cy="6858000"/>
          </a:xfrm>
          <a:prstGeom prst="rect">
            <a:avLst/>
          </a:prstGeom>
        </p:spPr>
      </p:pic>
      <p:pic>
        <p:nvPicPr>
          <p:cNvPr id="9" name="Picture 8" descr="A picture containing sky, animal, sheep, outdoor&#13;&#10;&#13;&#10;Description automatically generated">
            <a:extLst>
              <a:ext uri="{FF2B5EF4-FFF2-40B4-BE49-F238E27FC236}">
                <a16:creationId xmlns:a16="http://schemas.microsoft.com/office/drawing/2014/main" id="{C83DC3C7-3C57-D647-B79B-739BEE7C75E4}"/>
              </a:ext>
            </a:extLst>
          </p:cNvPr>
          <p:cNvPicPr>
            <a:picLocks noChangeAspect="1"/>
          </p:cNvPicPr>
          <p:nvPr/>
        </p:nvPicPr>
        <p:blipFill rotWithShape="1">
          <a:blip r:embed="rId4">
            <a:alphaModFix amt="61000"/>
            <a:extLst>
              <a:ext uri="{BEBA8EAE-BF5A-486C-A8C5-ECC9F3942E4B}">
                <a14:imgProps xmlns:a14="http://schemas.microsoft.com/office/drawing/2010/main">
                  <a14:imgLayer r:embed="rId5">
                    <a14:imgEffect>
                      <a14:sharpenSoften amount="-72000"/>
                    </a14:imgEffect>
                  </a14:imgLayer>
                </a14:imgProps>
              </a:ext>
            </a:extLst>
          </a:blip>
          <a:srcRect t="77740" r="78275"/>
          <a:stretch/>
        </p:blipFill>
        <p:spPr>
          <a:xfrm>
            <a:off x="10034444" y="295174"/>
            <a:ext cx="1706772" cy="1526583"/>
          </a:xfrm>
          <a:prstGeom prst="rect">
            <a:avLst/>
          </a:prstGeom>
        </p:spPr>
      </p:pic>
      <p:pic>
        <p:nvPicPr>
          <p:cNvPr id="14" name="Picture 13" descr="A picture containing sky, animal, sheep, outdoor&#13;&#10;&#13;&#10;Description automatically generated">
            <a:extLst>
              <a:ext uri="{FF2B5EF4-FFF2-40B4-BE49-F238E27FC236}">
                <a16:creationId xmlns:a16="http://schemas.microsoft.com/office/drawing/2014/main" id="{A37DC13D-CA46-0549-ACC0-749D24FDB6A8}"/>
              </a:ext>
            </a:extLst>
          </p:cNvPr>
          <p:cNvPicPr>
            <a:picLocks noChangeAspect="1"/>
          </p:cNvPicPr>
          <p:nvPr/>
        </p:nvPicPr>
        <p:blipFill rotWithShape="1">
          <a:blip r:embed="rId6">
            <a:alphaModFix amt="79000"/>
            <a:extLst>
              <a:ext uri="{BEBA8EAE-BF5A-486C-A8C5-ECC9F3942E4B}">
                <a14:imgProps xmlns:a14="http://schemas.microsoft.com/office/drawing/2010/main">
                  <a14:imgLayer r:embed="rId5">
                    <a14:imgEffect>
                      <a14:sharpenSoften amount="-52000"/>
                    </a14:imgEffect>
                  </a14:imgLayer>
                </a14:imgProps>
              </a:ext>
            </a:extLst>
          </a:blip>
          <a:srcRect l="20738" t="76158" r="63480"/>
          <a:stretch/>
        </p:blipFill>
        <p:spPr>
          <a:xfrm>
            <a:off x="10485228" y="1616756"/>
            <a:ext cx="1366122" cy="1801572"/>
          </a:xfrm>
          <a:prstGeom prst="rect">
            <a:avLst/>
          </a:prstGeom>
        </p:spPr>
      </p:pic>
      <p:pic>
        <p:nvPicPr>
          <p:cNvPr id="15" name="Picture 14" descr="A picture containing sky, animal, sheep, outdoor&#13;&#10;&#13;&#10;Description automatically generated">
            <a:extLst>
              <a:ext uri="{FF2B5EF4-FFF2-40B4-BE49-F238E27FC236}">
                <a16:creationId xmlns:a16="http://schemas.microsoft.com/office/drawing/2014/main" id="{1E7BAF00-2B6F-5A43-97F5-2FF87501A491}"/>
              </a:ext>
            </a:extLst>
          </p:cNvPr>
          <p:cNvPicPr>
            <a:picLocks noChangeAspect="1"/>
          </p:cNvPicPr>
          <p:nvPr/>
        </p:nvPicPr>
        <p:blipFill rotWithShape="1">
          <a:blip r:embed="rId7">
            <a:alphaModFix amt="75000"/>
            <a:extLst>
              <a:ext uri="{BEBA8EAE-BF5A-486C-A8C5-ECC9F3942E4B}">
                <a14:imgProps xmlns:a14="http://schemas.microsoft.com/office/drawing/2010/main">
                  <a14:imgLayer r:embed="rId5">
                    <a14:imgEffect>
                      <a14:sharpenSoften amount="-67000"/>
                    </a14:imgEffect>
                  </a14:imgLayer>
                </a14:imgProps>
              </a:ext>
            </a:extLst>
          </a:blip>
          <a:srcRect l="64532" t="77062" r="15938"/>
          <a:stretch/>
        </p:blipFill>
        <p:spPr>
          <a:xfrm>
            <a:off x="10401122" y="3646815"/>
            <a:ext cx="1534333" cy="1573078"/>
          </a:xfrm>
          <a:prstGeom prst="rect">
            <a:avLst/>
          </a:prstGeom>
        </p:spPr>
      </p:pic>
      <p:pic>
        <p:nvPicPr>
          <p:cNvPr id="16" name="Picture 15" descr="A picture containing sky, animal, sheep, outdoor&#13;&#10;&#13;&#10;Description automatically generated">
            <a:extLst>
              <a:ext uri="{FF2B5EF4-FFF2-40B4-BE49-F238E27FC236}">
                <a16:creationId xmlns:a16="http://schemas.microsoft.com/office/drawing/2014/main" id="{58030B23-061E-8944-AB49-F86CF9E9B89D}"/>
              </a:ext>
            </a:extLst>
          </p:cNvPr>
          <p:cNvPicPr>
            <a:picLocks noChangeAspect="1"/>
          </p:cNvPicPr>
          <p:nvPr/>
        </p:nvPicPr>
        <p:blipFill rotWithShape="1">
          <a:blip r:embed="rId8">
            <a:extLst>
              <a:ext uri="{BEBA8EAE-BF5A-486C-A8C5-ECC9F3942E4B}">
                <a14:imgProps xmlns:a14="http://schemas.microsoft.com/office/drawing/2010/main">
                  <a14:imgLayer r:embed="rId9">
                    <a14:imgEffect>
                      <a14:sharpenSoften amount="-70000"/>
                    </a14:imgEffect>
                  </a14:imgLayer>
                </a14:imgProps>
              </a:ext>
            </a:extLst>
          </a:blip>
          <a:srcRect l="50000" t="78870" r="34679"/>
          <a:stretch/>
        </p:blipFill>
        <p:spPr>
          <a:xfrm>
            <a:off x="10647648" y="5267472"/>
            <a:ext cx="1203702" cy="1449092"/>
          </a:xfrm>
          <a:prstGeom prst="rect">
            <a:avLst/>
          </a:prstGeom>
        </p:spPr>
      </p:pic>
      <p:sp>
        <p:nvSpPr>
          <p:cNvPr id="11" name="TextBox 10">
            <a:extLst>
              <a:ext uri="{FF2B5EF4-FFF2-40B4-BE49-F238E27FC236}">
                <a16:creationId xmlns:a16="http://schemas.microsoft.com/office/drawing/2014/main" id="{F4BD98A7-B22A-BA40-AFED-6F7CE66A4577}"/>
              </a:ext>
            </a:extLst>
          </p:cNvPr>
          <p:cNvSpPr txBox="1"/>
          <p:nvPr/>
        </p:nvSpPr>
        <p:spPr>
          <a:xfrm>
            <a:off x="838200" y="820281"/>
            <a:ext cx="9051010" cy="769441"/>
          </a:xfrm>
          <a:prstGeom prst="rect">
            <a:avLst/>
          </a:prstGeom>
          <a:noFill/>
        </p:spPr>
        <p:txBody>
          <a:bodyPr wrap="square" rtlCol="0">
            <a:spAutoFit/>
          </a:bodyPr>
          <a:lstStyle/>
          <a:p>
            <a:r>
              <a:rPr lang="en-US" sz="4400" b="1" dirty="0">
                <a:latin typeface="+mj-lt"/>
              </a:rPr>
              <a:t>What Is DOGGIEDEX ?</a:t>
            </a:r>
          </a:p>
        </p:txBody>
      </p:sp>
      <p:cxnSp>
        <p:nvCxnSpPr>
          <p:cNvPr id="21" name="Straight Connector 20">
            <a:extLst>
              <a:ext uri="{FF2B5EF4-FFF2-40B4-BE49-F238E27FC236}">
                <a16:creationId xmlns:a16="http://schemas.microsoft.com/office/drawing/2014/main" id="{1EFCC7CF-3FD2-BD4A-8B85-75417080B342}"/>
              </a:ext>
            </a:extLst>
          </p:cNvPr>
          <p:cNvCxnSpPr/>
          <p:nvPr/>
        </p:nvCxnSpPr>
        <p:spPr>
          <a:xfrm flipH="1">
            <a:off x="838200" y="1742175"/>
            <a:ext cx="5578098" cy="0"/>
          </a:xfrm>
          <a:prstGeom prst="line">
            <a:avLst/>
          </a:prstGeom>
        </p:spPr>
        <p:style>
          <a:lnRef idx="1">
            <a:schemeClr val="dk1"/>
          </a:lnRef>
          <a:fillRef idx="0">
            <a:schemeClr val="dk1"/>
          </a:fillRef>
          <a:effectRef idx="0">
            <a:schemeClr val="dk1"/>
          </a:effectRef>
          <a:fontRef idx="minor">
            <a:schemeClr val="tx1"/>
          </a:fontRef>
        </p:style>
      </p:cxnSp>
      <p:sp>
        <p:nvSpPr>
          <p:cNvPr id="23" name="Content Placeholder 22">
            <a:extLst>
              <a:ext uri="{FF2B5EF4-FFF2-40B4-BE49-F238E27FC236}">
                <a16:creationId xmlns:a16="http://schemas.microsoft.com/office/drawing/2014/main" id="{FD23D151-3909-F747-8247-ED8898367058}"/>
              </a:ext>
            </a:extLst>
          </p:cNvPr>
          <p:cNvSpPr>
            <a:spLocks noGrp="1"/>
          </p:cNvSpPr>
          <p:nvPr>
            <p:ph idx="1"/>
          </p:nvPr>
        </p:nvSpPr>
        <p:spPr>
          <a:xfrm>
            <a:off x="542087" y="1971965"/>
            <a:ext cx="9562922" cy="4351338"/>
          </a:xfrm>
        </p:spPr>
        <p:txBody>
          <a:bodyPr>
            <a:normAutofit/>
          </a:bodyPr>
          <a:lstStyle/>
          <a:p>
            <a:pPr marL="0" indent="0">
              <a:buNone/>
            </a:pPr>
            <a:r>
              <a:rPr lang="en-US" b="1" dirty="0"/>
              <a:t>You walk down the street and run into the cutest doggie and all you want to do is hold him and pet him. Now, you want to get the same dog at home, but oh no.. You don’t know the breed...</a:t>
            </a:r>
          </a:p>
          <a:p>
            <a:pPr marL="0" indent="0">
              <a:buNone/>
            </a:pPr>
            <a:endParaRPr lang="en-US" b="1" dirty="0"/>
          </a:p>
          <a:p>
            <a:pPr marL="0" indent="0">
              <a:buNone/>
            </a:pPr>
            <a:r>
              <a:rPr lang="en-US" b="1" dirty="0"/>
              <a:t>Don’t worry DOGGIEDEX has your back. </a:t>
            </a:r>
          </a:p>
          <a:p>
            <a:pPr marL="0" indent="0">
              <a:buNone/>
            </a:pPr>
            <a:endParaRPr lang="en-US" b="1" dirty="0"/>
          </a:p>
          <a:p>
            <a:pPr marL="0" indent="0">
              <a:buNone/>
            </a:pPr>
            <a:r>
              <a:rPr lang="en-US" b="1" dirty="0"/>
              <a:t>All you have to do is take a picture with him, and upload the picture!</a:t>
            </a:r>
          </a:p>
          <a:p>
            <a:pPr marL="0" indent="0">
              <a:buNone/>
            </a:pPr>
            <a:r>
              <a:rPr lang="en-US" b="1" dirty="0"/>
              <a:t>DOGGIEDEX will do the magic and tell you the answer! </a:t>
            </a:r>
          </a:p>
          <a:p>
            <a:pPr marL="0" indent="0">
              <a:buNone/>
            </a:pPr>
            <a:endParaRPr lang="en-US" dirty="0"/>
          </a:p>
          <a:p>
            <a:pPr marL="0" indent="0">
              <a:buNone/>
            </a:pPr>
            <a:endParaRPr lang="en-US" dirty="0"/>
          </a:p>
          <a:p>
            <a:pPr marL="0" indent="0">
              <a:buNone/>
            </a:pPr>
            <a:endParaRPr lang="en-US" dirty="0"/>
          </a:p>
        </p:txBody>
      </p:sp>
      <p:pic>
        <p:nvPicPr>
          <p:cNvPr id="28" name="Picture 27" descr="A picture containing sky, animal, sheep, outdoor&#13;&#10;&#13;&#10;Description automatically generated">
            <a:extLst>
              <a:ext uri="{FF2B5EF4-FFF2-40B4-BE49-F238E27FC236}">
                <a16:creationId xmlns:a16="http://schemas.microsoft.com/office/drawing/2014/main" id="{787C627A-5604-E24B-B0DA-87529357EDBC}"/>
              </a:ext>
            </a:extLst>
          </p:cNvPr>
          <p:cNvPicPr>
            <a:picLocks noChangeAspect="1"/>
          </p:cNvPicPr>
          <p:nvPr/>
        </p:nvPicPr>
        <p:blipFill rotWithShape="1">
          <a:blip r:embed="rId10"/>
          <a:srcRect l="5245" t="76808" r="79264"/>
          <a:stretch/>
        </p:blipFill>
        <p:spPr>
          <a:xfrm>
            <a:off x="10401122" y="263201"/>
            <a:ext cx="1263468" cy="1590528"/>
          </a:xfrm>
          <a:prstGeom prst="rect">
            <a:avLst/>
          </a:prstGeom>
        </p:spPr>
      </p:pic>
      <p:pic>
        <p:nvPicPr>
          <p:cNvPr id="29" name="Picture 28" descr="A picture containing sky, animal, sheep, outdoor&#13;&#10;&#13;&#10;Description automatically generated">
            <a:extLst>
              <a:ext uri="{FF2B5EF4-FFF2-40B4-BE49-F238E27FC236}">
                <a16:creationId xmlns:a16="http://schemas.microsoft.com/office/drawing/2014/main" id="{14CB2436-67C3-BF44-B677-037C225AA740}"/>
              </a:ext>
            </a:extLst>
          </p:cNvPr>
          <p:cNvPicPr>
            <a:picLocks noChangeAspect="1"/>
          </p:cNvPicPr>
          <p:nvPr/>
        </p:nvPicPr>
        <p:blipFill rotWithShape="1">
          <a:blip r:embed="rId10"/>
          <a:srcRect l="21330" t="76808" r="62099"/>
          <a:stretch/>
        </p:blipFill>
        <p:spPr>
          <a:xfrm>
            <a:off x="10488082" y="1616756"/>
            <a:ext cx="1410345" cy="1723072"/>
          </a:xfrm>
          <a:prstGeom prst="rect">
            <a:avLst/>
          </a:prstGeom>
        </p:spPr>
      </p:pic>
      <p:pic>
        <p:nvPicPr>
          <p:cNvPr id="30" name="Picture 29" descr="A picture containing sky, animal, sheep, outdoor&#13;&#10;&#13;&#10;Description automatically generated">
            <a:extLst>
              <a:ext uri="{FF2B5EF4-FFF2-40B4-BE49-F238E27FC236}">
                <a16:creationId xmlns:a16="http://schemas.microsoft.com/office/drawing/2014/main" id="{F9FFA21F-7C2B-3E42-BA83-2C14D27461AF}"/>
              </a:ext>
            </a:extLst>
          </p:cNvPr>
          <p:cNvPicPr>
            <a:picLocks noChangeAspect="1"/>
          </p:cNvPicPr>
          <p:nvPr/>
        </p:nvPicPr>
        <p:blipFill rotWithShape="1">
          <a:blip r:embed="rId10"/>
          <a:srcRect l="64532" t="76808" r="16924"/>
          <a:stretch/>
        </p:blipFill>
        <p:spPr>
          <a:xfrm>
            <a:off x="10394509" y="3642026"/>
            <a:ext cx="1456841" cy="1590528"/>
          </a:xfrm>
          <a:prstGeom prst="rect">
            <a:avLst/>
          </a:prstGeom>
        </p:spPr>
      </p:pic>
      <p:pic>
        <p:nvPicPr>
          <p:cNvPr id="31" name="Picture 30" descr="A picture containing sky, animal, sheep, outdoor&#13;&#10;&#13;&#10;Description automatically generated">
            <a:extLst>
              <a:ext uri="{FF2B5EF4-FFF2-40B4-BE49-F238E27FC236}">
                <a16:creationId xmlns:a16="http://schemas.microsoft.com/office/drawing/2014/main" id="{0EB745AF-3BED-3C4F-BF18-7CE235B35311}"/>
              </a:ext>
            </a:extLst>
          </p:cNvPr>
          <p:cNvPicPr>
            <a:picLocks noChangeAspect="1"/>
          </p:cNvPicPr>
          <p:nvPr/>
        </p:nvPicPr>
        <p:blipFill rotWithShape="1">
          <a:blip r:embed="rId10"/>
          <a:srcRect l="49999" t="76808" r="33891"/>
          <a:stretch/>
        </p:blipFill>
        <p:spPr>
          <a:xfrm>
            <a:off x="10570156" y="4911981"/>
            <a:ext cx="1265695" cy="1590528"/>
          </a:xfrm>
          <a:prstGeom prst="rect">
            <a:avLst/>
          </a:prstGeom>
        </p:spPr>
      </p:pic>
    </p:spTree>
    <p:extLst>
      <p:ext uri="{BB962C8B-B14F-4D97-AF65-F5344CB8AC3E}">
        <p14:creationId xmlns:p14="http://schemas.microsoft.com/office/powerpoint/2010/main" val="33711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A315-57FF-AD4F-8B48-CF165241A938}"/>
              </a:ext>
            </a:extLst>
          </p:cNvPr>
          <p:cNvSpPr>
            <a:spLocks noGrp="1"/>
          </p:cNvSpPr>
          <p:nvPr>
            <p:ph type="title"/>
          </p:nvPr>
        </p:nvSpPr>
        <p:spPr>
          <a:xfrm>
            <a:off x="373249" y="93446"/>
            <a:ext cx="4803183" cy="1325563"/>
          </a:xfrm>
        </p:spPr>
        <p:txBody>
          <a:bodyPr/>
          <a:lstStyle/>
          <a:p>
            <a:pPr algn="ctr"/>
            <a:r>
              <a:rPr lang="en-US" dirty="0"/>
              <a:t> Main Idea</a:t>
            </a:r>
          </a:p>
        </p:txBody>
      </p:sp>
      <p:sp>
        <p:nvSpPr>
          <p:cNvPr id="3" name="Content Placeholder 2">
            <a:extLst>
              <a:ext uri="{FF2B5EF4-FFF2-40B4-BE49-F238E27FC236}">
                <a16:creationId xmlns:a16="http://schemas.microsoft.com/office/drawing/2014/main" id="{67E185BB-485E-154F-8FFB-1F5E7E5A3D52}"/>
              </a:ext>
            </a:extLst>
          </p:cNvPr>
          <p:cNvSpPr>
            <a:spLocks noGrp="1"/>
          </p:cNvSpPr>
          <p:nvPr>
            <p:ph idx="1"/>
          </p:nvPr>
        </p:nvSpPr>
        <p:spPr>
          <a:xfrm>
            <a:off x="161092" y="1301864"/>
            <a:ext cx="5722750" cy="5215173"/>
          </a:xfrm>
        </p:spPr>
        <p:txBody>
          <a:bodyPr>
            <a:normAutofit/>
          </a:bodyPr>
          <a:lstStyle/>
          <a:p>
            <a:pPr marL="285750" indent="-285750"/>
            <a:r>
              <a:rPr lang="en-US" dirty="0"/>
              <a:t>To have an image recognition software running on a website. </a:t>
            </a:r>
          </a:p>
          <a:p>
            <a:pPr marL="285750" indent="-285750"/>
            <a:r>
              <a:rPr lang="en-US" dirty="0"/>
              <a:t>Build a search function  that will allow users to upload their desired images </a:t>
            </a:r>
          </a:p>
          <a:p>
            <a:pPr marL="285750" indent="-285750"/>
            <a:r>
              <a:rPr lang="en-US" dirty="0"/>
              <a:t>Recognition software will search through the database and will prompt similar results. </a:t>
            </a:r>
          </a:p>
          <a:p>
            <a:pPr marL="285750" indent="-285750"/>
            <a:r>
              <a:rPr lang="en-US" dirty="0"/>
              <a:t>Results will be as follow: It will show specific breed, image, the percentage of accuracy recognizing the breed, as well as its label. </a:t>
            </a:r>
          </a:p>
          <a:p>
            <a:endParaRPr lang="en-US" dirty="0"/>
          </a:p>
        </p:txBody>
      </p:sp>
      <p:pic>
        <p:nvPicPr>
          <p:cNvPr id="4" name="Content Placeholder 6">
            <a:extLst>
              <a:ext uri="{FF2B5EF4-FFF2-40B4-BE49-F238E27FC236}">
                <a16:creationId xmlns:a16="http://schemas.microsoft.com/office/drawing/2014/main" id="{24CA0F29-0F74-6341-81C6-B41538B1C297}"/>
              </a:ext>
            </a:extLst>
          </p:cNvPr>
          <p:cNvPicPr>
            <a:picLocks noChangeAspect="1"/>
          </p:cNvPicPr>
          <p:nvPr/>
        </p:nvPicPr>
        <p:blipFill rotWithShape="1">
          <a:blip r:embed="rId2"/>
          <a:srcRect r="7945"/>
          <a:stretch/>
        </p:blipFill>
        <p:spPr>
          <a:xfrm>
            <a:off x="5878850" y="13"/>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cxnSp>
        <p:nvCxnSpPr>
          <p:cNvPr id="6" name="Straight Connector 5">
            <a:extLst>
              <a:ext uri="{FF2B5EF4-FFF2-40B4-BE49-F238E27FC236}">
                <a16:creationId xmlns:a16="http://schemas.microsoft.com/office/drawing/2014/main" id="{09A9BC2F-14F1-5A49-9307-BBE5F4B592E1}"/>
              </a:ext>
            </a:extLst>
          </p:cNvPr>
          <p:cNvCxnSpPr/>
          <p:nvPr/>
        </p:nvCxnSpPr>
        <p:spPr>
          <a:xfrm>
            <a:off x="373249" y="1053885"/>
            <a:ext cx="522163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520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1422-8786-614B-88D4-654D8FABB4F6}"/>
              </a:ext>
            </a:extLst>
          </p:cNvPr>
          <p:cNvSpPr>
            <a:spLocks noGrp="1"/>
          </p:cNvSpPr>
          <p:nvPr>
            <p:ph type="title"/>
          </p:nvPr>
        </p:nvSpPr>
        <p:spPr>
          <a:xfrm>
            <a:off x="2836488" y="389287"/>
            <a:ext cx="4936603" cy="1325141"/>
          </a:xfrm>
        </p:spPr>
        <p:txBody>
          <a:bodyPr>
            <a:normAutofit fontScale="90000"/>
          </a:bodyPr>
          <a:lstStyle/>
          <a:p>
            <a:br>
              <a:rPr lang="en-US" dirty="0"/>
            </a:br>
            <a:r>
              <a:rPr lang="en-US" dirty="0"/>
              <a:t>The Tools We Used:</a:t>
            </a:r>
            <a:br>
              <a:rPr lang="en-US" u="sng" dirty="0"/>
            </a:br>
            <a:br>
              <a:rPr lang="en-US" dirty="0"/>
            </a:br>
            <a:endParaRPr lang="en-US" dirty="0"/>
          </a:p>
        </p:txBody>
      </p:sp>
      <p:pic>
        <p:nvPicPr>
          <p:cNvPr id="5" name="Content Placeholder 4" descr="A close up of text on a white background&#13;&#10;&#13;&#10;Description automatically generated">
            <a:extLst>
              <a:ext uri="{FF2B5EF4-FFF2-40B4-BE49-F238E27FC236}">
                <a16:creationId xmlns:a16="http://schemas.microsoft.com/office/drawing/2014/main" id="{336D34B6-CED9-F845-90AC-9A59F2E42FB3}"/>
              </a:ext>
            </a:extLst>
          </p:cNvPr>
          <p:cNvPicPr>
            <a:picLocks noGrp="1" noChangeAspect="1"/>
          </p:cNvPicPr>
          <p:nvPr>
            <p:ph idx="1"/>
          </p:nvPr>
        </p:nvPicPr>
        <p:blipFill rotWithShape="1">
          <a:blip r:embed="rId2"/>
          <a:srcRect l="52098" r="4997"/>
          <a:stretch/>
        </p:blipFill>
        <p:spPr>
          <a:xfrm>
            <a:off x="9585308" y="365125"/>
            <a:ext cx="2606692" cy="6075409"/>
          </a:xfrm>
        </p:spPr>
      </p:pic>
      <p:pic>
        <p:nvPicPr>
          <p:cNvPr id="6" name="Content Placeholder 4" descr="A close up of text on a white background&#13;&#10;&#13;&#10;Description automatically generated">
            <a:extLst>
              <a:ext uri="{FF2B5EF4-FFF2-40B4-BE49-F238E27FC236}">
                <a16:creationId xmlns:a16="http://schemas.microsoft.com/office/drawing/2014/main" id="{E6F82569-5139-2D47-9D08-55EA6A702842}"/>
              </a:ext>
            </a:extLst>
          </p:cNvPr>
          <p:cNvPicPr>
            <a:picLocks noChangeAspect="1"/>
          </p:cNvPicPr>
          <p:nvPr/>
        </p:nvPicPr>
        <p:blipFill rotWithShape="1">
          <a:blip r:embed="rId2"/>
          <a:srcRect l="5074" r="52020"/>
          <a:stretch/>
        </p:blipFill>
        <p:spPr>
          <a:xfrm>
            <a:off x="67458" y="365125"/>
            <a:ext cx="2606692" cy="6075409"/>
          </a:xfrm>
          <a:prstGeom prst="rect">
            <a:avLst/>
          </a:prstGeom>
        </p:spPr>
      </p:pic>
      <p:sp>
        <p:nvSpPr>
          <p:cNvPr id="7" name="TextBox 6">
            <a:extLst>
              <a:ext uri="{FF2B5EF4-FFF2-40B4-BE49-F238E27FC236}">
                <a16:creationId xmlns:a16="http://schemas.microsoft.com/office/drawing/2014/main" id="{595FCDB0-6766-A241-8351-3AB6DCE673D2}"/>
              </a:ext>
            </a:extLst>
          </p:cNvPr>
          <p:cNvSpPr txBox="1"/>
          <p:nvPr/>
        </p:nvSpPr>
        <p:spPr>
          <a:xfrm>
            <a:off x="2836488" y="1497452"/>
            <a:ext cx="6438853" cy="4501232"/>
          </a:xfrm>
          <a:prstGeom prst="rect">
            <a:avLst/>
          </a:prstGeom>
          <a:noFill/>
        </p:spPr>
        <p:txBody>
          <a:bodyPr wrap="square" rtlCol="0">
            <a:spAutoFit/>
          </a:bodyPr>
          <a:lstStyle/>
          <a:p>
            <a:pPr marL="285750" indent="-285750">
              <a:buFont typeface="Arial" panose="020B0604020202020204" pitchFamily="34" charset="0"/>
              <a:buChar char="•"/>
            </a:pPr>
            <a:r>
              <a:rPr lang="en-US" sz="3200" dirty="0"/>
              <a:t>TensorFlow</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3200" dirty="0" err="1"/>
              <a:t>Keras</a:t>
            </a:r>
            <a:endParaRPr lang="en-US" sz="3200" dirty="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3200" dirty="0" err="1"/>
              <a:t>Scikit</a:t>
            </a:r>
            <a:r>
              <a:rPr lang="en-US" sz="3200" dirty="0"/>
              <a:t> Learn </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3200" dirty="0"/>
              <a:t>NUMPY</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3200" dirty="0"/>
              <a:t>RESTful API</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3200" dirty="0"/>
              <a:t>Bing API </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3200" dirty="0"/>
              <a:t>Html, CSS, JavaScript &amp; Bootstrap</a:t>
            </a:r>
          </a:p>
        </p:txBody>
      </p:sp>
      <p:cxnSp>
        <p:nvCxnSpPr>
          <p:cNvPr id="9" name="Straight Connector 8">
            <a:extLst>
              <a:ext uri="{FF2B5EF4-FFF2-40B4-BE49-F238E27FC236}">
                <a16:creationId xmlns:a16="http://schemas.microsoft.com/office/drawing/2014/main" id="{FB664198-88AC-E14A-B1EE-D8A84D1D40CC}"/>
              </a:ext>
            </a:extLst>
          </p:cNvPr>
          <p:cNvCxnSpPr/>
          <p:nvPr/>
        </p:nvCxnSpPr>
        <p:spPr>
          <a:xfrm flipH="1">
            <a:off x="2836488" y="1286359"/>
            <a:ext cx="56410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657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A638-CE1B-1C49-9330-96FBA81CE6F5}"/>
              </a:ext>
            </a:extLst>
          </p:cNvPr>
          <p:cNvSpPr>
            <a:spLocks noGrp="1"/>
          </p:cNvSpPr>
          <p:nvPr>
            <p:ph type="title"/>
          </p:nvPr>
        </p:nvSpPr>
        <p:spPr>
          <a:xfrm>
            <a:off x="6247107" y="945397"/>
            <a:ext cx="5593597" cy="1194742"/>
          </a:xfrm>
        </p:spPr>
        <p:txBody>
          <a:bodyPr/>
          <a:lstStyle/>
          <a:p>
            <a:r>
              <a:rPr lang="en-US" sz="4000" dirty="0"/>
              <a:t>The</a:t>
            </a:r>
            <a:r>
              <a:rPr lang="en-US" dirty="0"/>
              <a:t> </a:t>
            </a:r>
            <a:r>
              <a:rPr lang="en-US" sz="4000" dirty="0"/>
              <a:t>Data</a:t>
            </a:r>
            <a:r>
              <a:rPr lang="en-US" dirty="0"/>
              <a:t> </a:t>
            </a:r>
            <a:r>
              <a:rPr lang="en-US" sz="4000" dirty="0"/>
              <a:t>Set</a:t>
            </a:r>
            <a:r>
              <a:rPr lang="en-US" dirty="0"/>
              <a:t> </a:t>
            </a:r>
            <a:r>
              <a:rPr lang="en-US" sz="4000" dirty="0"/>
              <a:t>We</a:t>
            </a:r>
            <a:r>
              <a:rPr lang="en-US" dirty="0"/>
              <a:t> </a:t>
            </a:r>
            <a:r>
              <a:rPr lang="en-US" sz="4000" dirty="0"/>
              <a:t>Found</a:t>
            </a:r>
            <a:r>
              <a:rPr lang="en-US" dirty="0"/>
              <a:t>:</a:t>
            </a:r>
          </a:p>
        </p:txBody>
      </p:sp>
      <p:sp>
        <p:nvSpPr>
          <p:cNvPr id="3" name="Content Placeholder 2">
            <a:extLst>
              <a:ext uri="{FF2B5EF4-FFF2-40B4-BE49-F238E27FC236}">
                <a16:creationId xmlns:a16="http://schemas.microsoft.com/office/drawing/2014/main" id="{B309D026-6D9A-D84E-98E7-6FB1F2F6513C}"/>
              </a:ext>
            </a:extLst>
          </p:cNvPr>
          <p:cNvSpPr>
            <a:spLocks noGrp="1"/>
          </p:cNvSpPr>
          <p:nvPr>
            <p:ph idx="1"/>
          </p:nvPr>
        </p:nvSpPr>
        <p:spPr>
          <a:xfrm>
            <a:off x="6247108" y="2520761"/>
            <a:ext cx="5593596" cy="2965639"/>
          </a:xfrm>
        </p:spPr>
        <p:txBody>
          <a:bodyPr>
            <a:normAutofit/>
          </a:bodyPr>
          <a:lstStyle/>
          <a:p>
            <a:pPr marL="285750">
              <a:spcAft>
                <a:spcPts val="600"/>
              </a:spcAft>
            </a:pPr>
            <a:r>
              <a:rPr lang="en-US" dirty="0"/>
              <a:t>Data Set from Stanford University </a:t>
            </a:r>
            <a:br>
              <a:rPr lang="en-US" dirty="0"/>
            </a:br>
            <a:endParaRPr lang="en-US" sz="1200" dirty="0"/>
          </a:p>
          <a:p>
            <a:pPr marL="285750">
              <a:spcAft>
                <a:spcPts val="600"/>
              </a:spcAft>
            </a:pPr>
            <a:r>
              <a:rPr lang="en-US" dirty="0"/>
              <a:t>Bing API</a:t>
            </a:r>
            <a:br>
              <a:rPr lang="en-US" dirty="0"/>
            </a:br>
            <a:endParaRPr lang="en-US" dirty="0"/>
          </a:p>
          <a:p>
            <a:pPr marL="285750">
              <a:spcAft>
                <a:spcPts val="600"/>
              </a:spcAft>
            </a:pPr>
            <a:r>
              <a:rPr lang="en-US" dirty="0"/>
              <a:t>Dogs breeds csv</a:t>
            </a:r>
          </a:p>
          <a:p>
            <a:endParaRPr lang="en-US" dirty="0"/>
          </a:p>
        </p:txBody>
      </p:sp>
      <p:pic>
        <p:nvPicPr>
          <p:cNvPr id="4" name="Content Placeholder 8" descr="A close up of a map&#13;&#10;&#13;&#10;Description automatically generated">
            <a:extLst>
              <a:ext uri="{FF2B5EF4-FFF2-40B4-BE49-F238E27FC236}">
                <a16:creationId xmlns:a16="http://schemas.microsoft.com/office/drawing/2014/main" id="{C7BB6035-B2E1-9342-8480-24F9340E60B6}"/>
              </a:ext>
            </a:extLst>
          </p:cNvPr>
          <p:cNvPicPr>
            <a:picLocks noChangeAspect="1"/>
          </p:cNvPicPr>
          <p:nvPr/>
        </p:nvPicPr>
        <p:blipFill rotWithShape="1">
          <a:blip r:embed="rId2"/>
          <a:srcRect l="18111" t="250" r="19406" b="6388"/>
          <a:stretch/>
        </p:blipFill>
        <p:spPr>
          <a:xfrm>
            <a:off x="-239347" y="577311"/>
            <a:ext cx="6520415" cy="5869984"/>
          </a:xfrm>
          <a:prstGeom prst="rect">
            <a:avLst/>
          </a:prstGeom>
        </p:spPr>
      </p:pic>
      <p:cxnSp>
        <p:nvCxnSpPr>
          <p:cNvPr id="6" name="Straight Connector 5">
            <a:extLst>
              <a:ext uri="{FF2B5EF4-FFF2-40B4-BE49-F238E27FC236}">
                <a16:creationId xmlns:a16="http://schemas.microsoft.com/office/drawing/2014/main" id="{470FE7CA-2834-854B-A406-7271B2874A05}"/>
              </a:ext>
            </a:extLst>
          </p:cNvPr>
          <p:cNvCxnSpPr/>
          <p:nvPr/>
        </p:nvCxnSpPr>
        <p:spPr>
          <a:xfrm flipH="1">
            <a:off x="6247107" y="2124641"/>
            <a:ext cx="559359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1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5AAEB"/>
        </a:solidFill>
        <a:effectLst/>
      </p:bgPr>
    </p:bg>
    <p:spTree>
      <p:nvGrpSpPr>
        <p:cNvPr id="1" name=""/>
        <p:cNvGrpSpPr/>
        <p:nvPr/>
      </p:nvGrpSpPr>
      <p:grpSpPr>
        <a:xfrm>
          <a:off x="0" y="0"/>
          <a:ext cx="0" cy="0"/>
          <a:chOff x="0" y="0"/>
          <a:chExt cx="0" cy="0"/>
        </a:xfrm>
      </p:grpSpPr>
      <p:pic>
        <p:nvPicPr>
          <p:cNvPr id="23" name="Content Placeholder 22" descr="A close up of a logo&#13;&#10;&#13;&#10;Description automatically generated">
            <a:extLst>
              <a:ext uri="{FF2B5EF4-FFF2-40B4-BE49-F238E27FC236}">
                <a16:creationId xmlns:a16="http://schemas.microsoft.com/office/drawing/2014/main" id="{B7301137-F4AD-934C-BA1F-1A46A3AB3A71}"/>
              </a:ext>
            </a:extLst>
          </p:cNvPr>
          <p:cNvPicPr>
            <a:picLocks noGrp="1" noChangeAspect="1"/>
          </p:cNvPicPr>
          <p:nvPr>
            <p:ph idx="1"/>
          </p:nvPr>
        </p:nvPicPr>
        <p:blipFill rotWithShape="1">
          <a:blip r:embed="rId2"/>
          <a:srcRect t="48924"/>
          <a:stretch/>
        </p:blipFill>
        <p:spPr>
          <a:xfrm>
            <a:off x="0" y="2913723"/>
            <a:ext cx="9944467" cy="3944277"/>
          </a:xfrm>
        </p:spPr>
      </p:pic>
      <p:pic>
        <p:nvPicPr>
          <p:cNvPr id="26" name="Picture 25" descr="A close up of a logo&#13;&#10;&#13;&#10;Description automatically generated">
            <a:extLst>
              <a:ext uri="{FF2B5EF4-FFF2-40B4-BE49-F238E27FC236}">
                <a16:creationId xmlns:a16="http://schemas.microsoft.com/office/drawing/2014/main" id="{19D868F0-E213-E046-819B-0C580262C93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953" b="44969" l="1587" r="95910">
                        <a14:foregroundMark x1="21490" y1="31604" x2="21490" y2="31604"/>
                        <a14:foregroundMark x1="10806" y1="23742" x2="10806" y2="23742"/>
                        <a14:foregroundMark x1="5556" y1="23978" x2="5556" y2="23978"/>
                        <a14:foregroundMark x1="1709" y1="21934" x2="1709" y2="21934"/>
                        <a14:foregroundMark x1="36447" y1="24607" x2="36447" y2="24607"/>
                        <a14:foregroundMark x1="47497" y1="23978" x2="47497" y2="23978"/>
                        <a14:foregroundMark x1="63614" y1="25079" x2="63614" y2="25079"/>
                        <a14:foregroundMark x1="79609" y1="25079" x2="79609" y2="25079"/>
                        <a14:foregroundMark x1="93834" y1="22406" x2="93834" y2="22406"/>
                        <a14:foregroundMark x1="95910" y1="20991" x2="95910" y2="20991"/>
                        <a14:foregroundMark x1="92735" y1="44104" x2="92735" y2="44104"/>
                      </a14:backgroundRemoval>
                    </a14:imgEffect>
                  </a14:imgLayer>
                </a14:imgProps>
              </a:ext>
            </a:extLst>
          </a:blip>
          <a:srcRect b="50000"/>
          <a:stretch/>
        </p:blipFill>
        <p:spPr>
          <a:xfrm>
            <a:off x="1680354" y="0"/>
            <a:ext cx="8831292" cy="3429000"/>
          </a:xfrm>
          <a:prstGeom prst="rect">
            <a:avLst/>
          </a:prstGeom>
        </p:spPr>
      </p:pic>
    </p:spTree>
    <p:extLst>
      <p:ext uri="{BB962C8B-B14F-4D97-AF65-F5344CB8AC3E}">
        <p14:creationId xmlns:p14="http://schemas.microsoft.com/office/powerpoint/2010/main" val="11003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187</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DOGGIEDEX</vt:lpstr>
      <vt:lpstr>PowerPoint Presentation</vt:lpstr>
      <vt:lpstr> Main Idea</vt:lpstr>
      <vt:lpstr> The Tools We Used:  </vt:lpstr>
      <vt:lpstr>The Data Set We Found: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DOGGIEDEX</dc:title>
  <dc:creator>Microsoft Office User</dc:creator>
  <cp:lastModifiedBy>Microsoft Office User</cp:lastModifiedBy>
  <cp:revision>12</cp:revision>
  <dcterms:created xsi:type="dcterms:W3CDTF">2019-02-02T03:40:14Z</dcterms:created>
  <dcterms:modified xsi:type="dcterms:W3CDTF">2019-02-02T17:53:01Z</dcterms:modified>
</cp:coreProperties>
</file>