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0"/>
  </p:notesMasterIdLst>
  <p:handoutMasterIdLst>
    <p:handoutMasterId r:id="rId41"/>
  </p:handoutMasterIdLst>
  <p:sldIdLst>
    <p:sldId id="307" r:id="rId2"/>
    <p:sldId id="348" r:id="rId3"/>
    <p:sldId id="390" r:id="rId4"/>
    <p:sldId id="401" r:id="rId5"/>
    <p:sldId id="381" r:id="rId6"/>
    <p:sldId id="400" r:id="rId7"/>
    <p:sldId id="399" r:id="rId8"/>
    <p:sldId id="404" r:id="rId9"/>
    <p:sldId id="394" r:id="rId10"/>
    <p:sldId id="396" r:id="rId11"/>
    <p:sldId id="413" r:id="rId12"/>
    <p:sldId id="438" r:id="rId13"/>
    <p:sldId id="407" r:id="rId14"/>
    <p:sldId id="416" r:id="rId15"/>
    <p:sldId id="414" r:id="rId16"/>
    <p:sldId id="417" r:id="rId17"/>
    <p:sldId id="421" r:id="rId18"/>
    <p:sldId id="422" r:id="rId19"/>
    <p:sldId id="423" r:id="rId20"/>
    <p:sldId id="411" r:id="rId21"/>
    <p:sldId id="409" r:id="rId22"/>
    <p:sldId id="408" r:id="rId23"/>
    <p:sldId id="397" r:id="rId24"/>
    <p:sldId id="425" r:id="rId25"/>
    <p:sldId id="426" r:id="rId26"/>
    <p:sldId id="427" r:id="rId27"/>
    <p:sldId id="428" r:id="rId28"/>
    <p:sldId id="433" r:id="rId29"/>
    <p:sldId id="434" r:id="rId30"/>
    <p:sldId id="429" r:id="rId31"/>
    <p:sldId id="435" r:id="rId32"/>
    <p:sldId id="436" r:id="rId33"/>
    <p:sldId id="430" r:id="rId34"/>
    <p:sldId id="431" r:id="rId35"/>
    <p:sldId id="437" r:id="rId36"/>
    <p:sldId id="418" r:id="rId37"/>
    <p:sldId id="419" r:id="rId38"/>
    <p:sldId id="432" r:id="rId39"/>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A85CF0-259C-48D6-8281-7B3D5D78D2AA}" v="4" dt="2022-07-29T11:10:21.90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718" autoAdjust="0"/>
  </p:normalViewPr>
  <p:slideViewPr>
    <p:cSldViewPr snapToGrid="0">
      <p:cViewPr varScale="1">
        <p:scale>
          <a:sx n="91" d="100"/>
          <a:sy n="91" d="100"/>
        </p:scale>
        <p:origin x="56" y="196"/>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8DA85CF0-259C-48D6-8281-7B3D5D78D2AA}"/>
    <pc:docChg chg="custSel modSld">
      <pc:chgData name="林 明锋" userId="df5b4b9bac279175" providerId="LiveId" clId="{8DA85CF0-259C-48D6-8281-7B3D5D78D2AA}" dt="2022-07-29T11:11:07.989" v="167" actId="20577"/>
      <pc:docMkLst>
        <pc:docMk/>
      </pc:docMkLst>
      <pc:sldChg chg="addSp delSp modSp mod">
        <pc:chgData name="林 明锋" userId="df5b4b9bac279175" providerId="LiveId" clId="{8DA85CF0-259C-48D6-8281-7B3D5D78D2AA}" dt="2022-07-29T11:11:07.989" v="167" actId="20577"/>
        <pc:sldMkLst>
          <pc:docMk/>
          <pc:sldMk cId="1780495731" sldId="432"/>
        </pc:sldMkLst>
        <pc:spChg chg="mod">
          <ac:chgData name="林 明锋" userId="df5b4b9bac279175" providerId="LiveId" clId="{8DA85CF0-259C-48D6-8281-7B3D5D78D2AA}" dt="2022-07-29T11:09:43.050" v="116" actId="1076"/>
          <ac:spMkLst>
            <pc:docMk/>
            <pc:sldMk cId="1780495731" sldId="432"/>
            <ac:spMk id="3" creationId="{00000000-0000-0000-0000-000000000000}"/>
          </ac:spMkLst>
        </pc:spChg>
        <pc:spChg chg="add mod">
          <ac:chgData name="林 明锋" userId="df5b4b9bac279175" providerId="LiveId" clId="{8DA85CF0-259C-48D6-8281-7B3D5D78D2AA}" dt="2022-07-29T11:10:58.410" v="156" actId="1076"/>
          <ac:spMkLst>
            <pc:docMk/>
            <pc:sldMk cId="1780495731" sldId="432"/>
            <ac:spMk id="5" creationId="{D2D4B3FA-45F5-CEE9-19CB-CEA470F78D8C}"/>
          </ac:spMkLst>
        </pc:spChg>
        <pc:spChg chg="mod">
          <ac:chgData name="林 明锋" userId="df5b4b9bac279175" providerId="LiveId" clId="{8DA85CF0-259C-48D6-8281-7B3D5D78D2AA}" dt="2022-07-29T11:06:16.923" v="7" actId="1076"/>
          <ac:spMkLst>
            <pc:docMk/>
            <pc:sldMk cId="1780495731" sldId="432"/>
            <ac:spMk id="20" creationId="{00000000-0000-0000-0000-000000000000}"/>
          </ac:spMkLst>
        </pc:spChg>
        <pc:spChg chg="mod">
          <ac:chgData name="林 明锋" userId="df5b4b9bac279175" providerId="LiveId" clId="{8DA85CF0-259C-48D6-8281-7B3D5D78D2AA}" dt="2022-07-29T11:06:12.962" v="6" actId="1076"/>
          <ac:spMkLst>
            <pc:docMk/>
            <pc:sldMk cId="1780495731" sldId="432"/>
            <ac:spMk id="25" creationId="{00000000-0000-0000-0000-000000000000}"/>
          </ac:spMkLst>
        </pc:spChg>
        <pc:grpChg chg="mod">
          <ac:chgData name="林 明锋" userId="df5b4b9bac279175" providerId="LiveId" clId="{8DA85CF0-259C-48D6-8281-7B3D5D78D2AA}" dt="2022-07-29T11:06:10.907" v="5" actId="1076"/>
          <ac:grpSpMkLst>
            <pc:docMk/>
            <pc:sldMk cId="1780495731" sldId="432"/>
            <ac:grpSpMk id="14" creationId="{00000000-0000-0000-0000-000000000000}"/>
          </ac:grpSpMkLst>
        </pc:grpChg>
        <pc:graphicFrameChg chg="add del">
          <ac:chgData name="林 明锋" userId="df5b4b9bac279175" providerId="LiveId" clId="{8DA85CF0-259C-48D6-8281-7B3D5D78D2AA}" dt="2022-07-29T11:06:02.991" v="3" actId="478"/>
          <ac:graphicFrameMkLst>
            <pc:docMk/>
            <pc:sldMk cId="1780495731" sldId="432"/>
            <ac:graphicFrameMk id="4" creationId="{8BD050AF-B098-DBFC-87A7-544911679EEF}"/>
          </ac:graphicFrameMkLst>
        </pc:graphicFrameChg>
        <pc:graphicFrameChg chg="add mod modGraphic">
          <ac:chgData name="林 明锋" userId="df5b4b9bac279175" providerId="LiveId" clId="{8DA85CF0-259C-48D6-8281-7B3D5D78D2AA}" dt="2022-07-29T11:11:07.989" v="167" actId="20577"/>
          <ac:graphicFrameMkLst>
            <pc:docMk/>
            <pc:sldMk cId="1780495731" sldId="432"/>
            <ac:graphicFrameMk id="21" creationId="{E9A2868E-7173-9018-E27D-4F16532EAD1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7/29/2022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7/29/2022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33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717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381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60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59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85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9407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4321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073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2027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248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5123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1165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6632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15696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4681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8199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2542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0721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8320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94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2.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 Id="rId5" Type="http://schemas.openxmlformats.org/officeDocument/2006/relationships/image" Target="../media/image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3.xml"/><Relationship Id="rId5" Type="http://schemas.openxmlformats.org/officeDocument/2006/relationships/image" Target="../media/image20.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4.xml"/><Relationship Id="rId5" Type="http://schemas.openxmlformats.org/officeDocument/2006/relationships/image" Target="../media/image21.gif"/><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2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image" Target="../media/image2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24.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image" Target="../media/image2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9.xml"/><Relationship Id="rId5" Type="http://schemas.openxmlformats.org/officeDocument/2006/relationships/image" Target="../media/image26.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0.xml"/><Relationship Id="rId5" Type="http://schemas.openxmlformats.org/officeDocument/2006/relationships/image" Target="../media/image27.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1.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2.xml"/><Relationship Id="rId5" Type="http://schemas.openxmlformats.org/officeDocument/2006/relationships/image" Target="../media/image28.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3.xml"/><Relationship Id="rId5" Type="http://schemas.openxmlformats.org/officeDocument/2006/relationships/image" Target="../media/image29.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基于 </a:t>
            </a:r>
            <a:r>
              <a:rPr lang="en-US" altLang="zh-CN" sz="3200" dirty="0">
                <a:solidFill>
                  <a:srgbClr val="000000"/>
                </a:solidFill>
                <a:latin typeface="微软雅黑" panose="020B0503020204020204" pitchFamily="34" charset="-122"/>
                <a:ea typeface="微软雅黑" panose="020B0503020204020204" pitchFamily="34" charset="-122"/>
              </a:rPr>
              <a:t>Bicubic </a:t>
            </a:r>
            <a:r>
              <a:rPr lang="zh-CN" altLang="en-US" sz="3200" dirty="0">
                <a:solidFill>
                  <a:srgbClr val="000000"/>
                </a:solidFill>
                <a:latin typeface="楷体" panose="02010609060101010101" pitchFamily="49" charset="-122"/>
                <a:ea typeface="楷体" panose="02010609060101010101" pitchFamily="49" charset="-122"/>
              </a:rPr>
              <a:t>和机器学习图像增强</a:t>
            </a:r>
            <a:endParaRPr lang="en-US" altLang="zh-CN" sz="3200" dirty="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的 </a:t>
            </a:r>
            <a:r>
              <a:rPr lang="en-US" altLang="zh-CN" sz="3200" dirty="0">
                <a:solidFill>
                  <a:srgbClr val="000000"/>
                </a:solidFill>
                <a:latin typeface="微软雅黑" panose="020B0503020204020204" pitchFamily="34" charset="-122"/>
                <a:ea typeface="微软雅黑" panose="020B0503020204020204" pitchFamily="34" charset="-122"/>
              </a:rPr>
              <a:t>4K 60FPS </a:t>
            </a:r>
            <a:r>
              <a:rPr lang="zh-CN" altLang="en-US" sz="3200" dirty="0">
                <a:solidFill>
                  <a:srgbClr val="000000"/>
                </a:solidFill>
                <a:latin typeface="楷体" panose="02010609060101010101" pitchFamily="49" charset="-122"/>
                <a:ea typeface="楷体" panose="02010609060101010101" pitchFamily="49" charset="-122"/>
              </a:rPr>
              <a:t>实时超分辨率</a:t>
            </a:r>
            <a:r>
              <a:rPr lang="en-US" altLang="zh-CN" sz="3200" dirty="0">
                <a:solidFill>
                  <a:srgbClr val="000000"/>
                </a:solidFill>
                <a:latin typeface="楷体" panose="02010609060101010101" pitchFamily="49" charset="-122"/>
                <a:ea typeface="楷体" panose="02010609060101010101" pitchFamily="49" charset="-122"/>
              </a:rPr>
              <a:t>IP</a:t>
            </a:r>
            <a:r>
              <a:rPr lang="zh-CN" altLang="en-US" sz="3200" dirty="0">
                <a:solidFill>
                  <a:srgbClr val="000000"/>
                </a:solidFill>
                <a:latin typeface="楷体" panose="02010609060101010101" pitchFamily="49" charset="-122"/>
                <a:ea typeface="楷体" panose="02010609060101010101" pitchFamily="49" charset="-122"/>
              </a:rPr>
              <a:t>核</a:t>
            </a: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882564"/>
            <a:ext cx="3787169" cy="193230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38302" t="-3847" r="17072" b="-2390"/>
          <a:stretch/>
        </p:blipFill>
        <p:spPr>
          <a:xfrm>
            <a:off x="219258" y="825465"/>
            <a:ext cx="6196614" cy="5742236"/>
          </a:xfrm>
          <a:prstGeom prst="rect">
            <a:avLst/>
          </a:prstGeom>
        </p:spPr>
      </p:pic>
      <p:sp>
        <p:nvSpPr>
          <p:cNvPr id="26" name="矩形 25">
            <a:extLst>
              <a:ext uri="{FF2B5EF4-FFF2-40B4-BE49-F238E27FC236}">
                <a16:creationId xmlns:a16="http://schemas.microsoft.com/office/drawing/2014/main" id="{5C8DDE4F-DEA3-08A0-0D78-0B96E0578902}"/>
              </a:ext>
            </a:extLst>
          </p:cNvPr>
          <p:cNvSpPr/>
          <p:nvPr/>
        </p:nvSpPr>
        <p:spPr>
          <a:xfrm>
            <a:off x="4725270" y="1989056"/>
            <a:ext cx="1618969" cy="30165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886AD3B-8AE5-6ECE-6481-AE6A4134335E}"/>
              </a:ext>
            </a:extLst>
          </p:cNvPr>
          <p:cNvSpPr txBox="1"/>
          <p:nvPr/>
        </p:nvSpPr>
        <p:spPr>
          <a:xfrm>
            <a:off x="7322359" y="1657435"/>
            <a:ext cx="4296996" cy="3489866"/>
          </a:xfrm>
          <a:prstGeom prst="rect">
            <a:avLst/>
          </a:prstGeom>
          <a:noFill/>
        </p:spPr>
        <p:txBody>
          <a:bodyPr wrap="square" rtlCol="0">
            <a:spAutoFit/>
          </a:bodyPr>
          <a:lstStyle/>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纹理分类 </a:t>
            </a:r>
            <a:r>
              <a:rPr lang="en-US" altLang="zh-CN" sz="2400" b="1" i="0" dirty="0">
                <a:solidFill>
                  <a:srgbClr val="000000"/>
                </a:solidFill>
                <a:effectLst/>
                <a:latin typeface="CMR12"/>
              </a:rPr>
              <a:t>IP </a:t>
            </a:r>
          </a:p>
          <a:p>
            <a:pPr>
              <a:lnSpc>
                <a:spcPct val="150000"/>
              </a:lnSpc>
            </a:pPr>
            <a:r>
              <a:rPr lang="en-US" altLang="zh-CN" sz="2400" dirty="0">
                <a:solidFill>
                  <a:srgbClr val="000000"/>
                </a:solidFill>
                <a:latin typeface="CMR1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提供对于单通道图像每个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sz="1800" b="0" i="0" dirty="0">
                <a:solidFill>
                  <a:srgbClr val="000000"/>
                </a:solidFill>
                <a:effectLst/>
                <a:latin typeface="黑体" panose="02010609060101010101" pitchFamily="49" charset="-122"/>
                <a:ea typeface="黑体" panose="02010609060101010101" pitchFamily="49" charset="-122"/>
              </a:rPr>
              <a:t>或</a:t>
            </a:r>
            <a:br>
              <a:rPr lang="en-US" altLang="zh-CN" sz="1800" b="0" i="0" dirty="0">
                <a:solidFill>
                  <a:srgbClr val="000000"/>
                </a:solidFill>
                <a:effectLst/>
                <a:latin typeface="黑体" panose="02010609060101010101" pitchFamily="49" charset="-122"/>
                <a:ea typeface="黑体" panose="02010609060101010101" pitchFamily="49" charset="-122"/>
              </a:rPr>
            </a:br>
            <a:r>
              <a:rPr lang="en-US" altLang="zh-CN" sz="1800" b="0" i="0" dirty="0">
                <a:solidFill>
                  <a:srgbClr val="000000"/>
                </a:solidFill>
                <a:effectLst/>
                <a:latin typeface="黑体" panose="02010609060101010101" pitchFamily="49" charset="-122"/>
                <a:ea typeface="黑体" panose="02010609060101010101" pitchFamily="49" charset="-122"/>
              </a:rPr>
              <a:t>3×3 </a:t>
            </a:r>
            <a:r>
              <a:rPr lang="zh-CN" altLang="en-US" sz="1800" b="0" i="0" dirty="0">
                <a:solidFill>
                  <a:srgbClr val="000000"/>
                </a:solidFill>
                <a:effectLst/>
                <a:latin typeface="黑体" panose="02010609060101010101" pitchFamily="49" charset="-122"/>
                <a:ea typeface="黑体" panose="02010609060101010101" pitchFamily="49" charset="-122"/>
              </a:rPr>
              <a:t>图像块的纹理特征进行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实时分类</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endParaRPr lang="en-US" altLang="zh-CN" sz="1800" b="0" i="0" dirty="0">
              <a:solidFill>
                <a:srgbClr val="000000"/>
              </a:solidFill>
              <a:effectLst/>
              <a:latin typeface="SimSun" panose="02010600030101010101" pitchFamily="2" charset="-122"/>
              <a:ea typeface="SimSun" panose="02010600030101010101" pitchFamily="2" charset="-122"/>
            </a:endParaRPr>
          </a:p>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自适应锐化模块</a:t>
            </a:r>
            <a:endParaRPr lang="en-US" altLang="zh-CN" sz="2400" b="1" i="0" dirty="0">
              <a:solidFill>
                <a:srgbClr val="000000"/>
              </a:solidFill>
              <a:effectLst/>
              <a:latin typeface="SimSun" panose="02010600030101010101" pitchFamily="2" charset="-122"/>
              <a:ea typeface="SimSun" panose="02010600030101010101" pitchFamily="2" charset="-122"/>
            </a:endParaRPr>
          </a:p>
          <a:p>
            <a:pPr>
              <a:lnSpc>
                <a:spcPct val="150000"/>
              </a:lnSpc>
            </a:pPr>
            <a:r>
              <a:rPr lang="en-US" altLang="zh-CN" sz="2400" dirty="0">
                <a:solidFill>
                  <a:srgbClr val="000000"/>
                </a:solidFill>
                <a:latin typeface="SimSun" panose="02010600030101010101" pitchFamily="2" charset="-122"/>
                <a:ea typeface="SimSun" panose="02010600030101010101" pitchFamily="2" charset="-122"/>
              </a:rPr>
              <a:t>	</a:t>
            </a:r>
            <a:r>
              <a:rPr lang="zh-CN" altLang="en-US" dirty="0">
                <a:solidFill>
                  <a:srgbClr val="000000"/>
                </a:solidFill>
                <a:latin typeface="黑体" panose="02010609060101010101" pitchFamily="49" charset="-122"/>
                <a:ea typeface="黑体" panose="02010609060101010101" pitchFamily="49" charset="-122"/>
              </a:rPr>
              <a:t>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dirty="0">
                <a:solidFill>
                  <a:srgbClr val="000000"/>
                </a:solidFill>
                <a:latin typeface="黑体" panose="02010609060101010101" pitchFamily="49" charset="-122"/>
                <a:ea typeface="黑体" panose="02010609060101010101" pitchFamily="49" charset="-122"/>
              </a:rPr>
              <a:t>的图像块根据其纹理类型进行</a:t>
            </a:r>
            <a:r>
              <a:rPr lang="zh-CN" altLang="en-US" dirty="0">
                <a:solidFill>
                  <a:srgbClr val="FF0000"/>
                </a:solidFill>
                <a:latin typeface="黑体" panose="02010609060101010101" pitchFamily="49" charset="-122"/>
                <a:ea typeface="黑体" panose="02010609060101010101" pitchFamily="49" charset="-122"/>
              </a:rPr>
              <a:t>实时增强</a:t>
            </a:r>
            <a:r>
              <a:rPr lang="zh-CN" altLang="en-US" dirty="0">
                <a:solidFill>
                  <a:srgbClr val="000000"/>
                </a:solidFill>
                <a:latin typeface="SimSun" panose="02010600030101010101" pitchFamily="2" charset="-122"/>
                <a:ea typeface="SimSun" panose="02010600030101010101" pitchFamily="2" charset="-122"/>
              </a:rPr>
              <a:t>。 </a:t>
            </a:r>
          </a:p>
        </p:txBody>
      </p:sp>
      <p:sp>
        <p:nvSpPr>
          <p:cNvPr id="18" name="矩形 17">
            <a:extLst>
              <a:ext uri="{FF2B5EF4-FFF2-40B4-BE49-F238E27FC236}">
                <a16:creationId xmlns:a16="http://schemas.microsoft.com/office/drawing/2014/main" id="{7F9611F0-3D02-B73B-3136-2BA7B1149DFB}"/>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纹理分类与自适应滤波</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12533" y="651342"/>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a:blip r:embed="rId6"/>
          <a:stretch>
            <a:fillRect/>
          </a:stretch>
        </p:blipFill>
        <p:spPr>
          <a:xfrm>
            <a:off x="3813071" y="870211"/>
            <a:ext cx="8145845" cy="5002365"/>
          </a:xfrm>
          <a:prstGeom prst="rect">
            <a:avLst/>
          </a:prstGeom>
        </p:spPr>
      </p:pic>
      <p:sp>
        <p:nvSpPr>
          <p:cNvPr id="17" name="文本框 16">
            <a:extLst>
              <a:ext uri="{FF2B5EF4-FFF2-40B4-BE49-F238E27FC236}">
                <a16:creationId xmlns:a16="http://schemas.microsoft.com/office/drawing/2014/main" id="{2F552F5B-FA9F-1F25-C5BB-9EDF4F4FCDFE}"/>
              </a:ext>
            </a:extLst>
          </p:cNvPr>
          <p:cNvSpPr txBox="1"/>
          <p:nvPr/>
        </p:nvSpPr>
        <p:spPr>
          <a:xfrm>
            <a:off x="861783" y="3257608"/>
            <a:ext cx="2965608"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高斯卷积核</a:t>
            </a: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拉普拉斯卷积核</a:t>
            </a:r>
            <a:endParaRPr lang="en-US" altLang="zh-CN" sz="2000" dirty="0">
              <a:solidFill>
                <a:srgbClr val="000000"/>
              </a:solidFill>
              <a:latin typeface="黑体" panose="02010609060101010101" pitchFamily="49" charset="-122"/>
              <a:ea typeface="黑体" panose="02010609060101010101" pitchFamily="49" charset="-122"/>
            </a:endParaRPr>
          </a:p>
          <a:p>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纹理分类器</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18" name="矩形 17">
            <a:extLst>
              <a:ext uri="{FF2B5EF4-FFF2-40B4-BE49-F238E27FC236}">
                <a16:creationId xmlns:a16="http://schemas.microsoft.com/office/drawing/2014/main" id="{63BD8B83-078A-1E12-5191-05C309BBA2E3}"/>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纹理分类器结构</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6874245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11358" t="39246" r="52104" b="38157"/>
          <a:stretch/>
        </p:blipFill>
        <p:spPr>
          <a:xfrm>
            <a:off x="646765" y="2580091"/>
            <a:ext cx="2730042" cy="1036839"/>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50000"/>
                  </a:schemeClr>
                </a:solidFill>
              </a:rPr>
              <a:t>纹理分类中</a:t>
            </a:r>
            <a:r>
              <a:rPr lang="zh-CN" altLang="en-US" b="1" dirty="0">
                <a:solidFill>
                  <a:schemeClr val="bg2">
                    <a:lumMod val="10000"/>
                  </a:schemeClr>
                </a:solidFill>
              </a:rPr>
              <a:t>缓冲优化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5" name="文本框 24">
            <a:extLst>
              <a:ext uri="{FF2B5EF4-FFF2-40B4-BE49-F238E27FC236}">
                <a16:creationId xmlns:a16="http://schemas.microsoft.com/office/drawing/2014/main" id="{A0A6EE59-98CC-0592-279E-10FDB9D4576A}"/>
              </a:ext>
            </a:extLst>
          </p:cNvPr>
          <p:cNvSpPr txBox="1"/>
          <p:nvPr/>
        </p:nvSpPr>
        <p:spPr>
          <a:xfrm>
            <a:off x="219556" y="3926865"/>
            <a:ext cx="4012803" cy="1291957"/>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卷积时图像边缘像素填充为最邻近像素，通过行、列填充实现流水线</a:t>
            </a:r>
            <a:r>
              <a:rPr lang="zh-CN" altLang="en-US" b="1" dirty="0"/>
              <a:t>。</a:t>
            </a:r>
            <a:endParaRPr lang="en-US" altLang="zh-CN" b="1" dirty="0"/>
          </a:p>
        </p:txBody>
      </p:sp>
      <p:pic>
        <p:nvPicPr>
          <p:cNvPr id="26" name="图片 25" descr="箭头&#10;&#10;中度可信度描述已自动生成">
            <a:extLst>
              <a:ext uri="{FF2B5EF4-FFF2-40B4-BE49-F238E27FC236}">
                <a16:creationId xmlns:a16="http://schemas.microsoft.com/office/drawing/2014/main" id="{6511391B-96FA-83EA-B2B5-620BB55F57C2}"/>
              </a:ext>
            </a:extLst>
          </p:cNvPr>
          <p:cNvPicPr>
            <a:picLocks noChangeAspect="1"/>
          </p:cNvPicPr>
          <p:nvPr/>
        </p:nvPicPr>
        <p:blipFill>
          <a:blip r:embed="rId7"/>
          <a:stretch>
            <a:fillRect/>
          </a:stretch>
        </p:blipFill>
        <p:spPr>
          <a:xfrm>
            <a:off x="4435662" y="1977732"/>
            <a:ext cx="3521924" cy="2723302"/>
          </a:xfrm>
          <a:prstGeom prst="rect">
            <a:avLst/>
          </a:prstGeom>
        </p:spPr>
      </p:pic>
      <p:sp>
        <p:nvSpPr>
          <p:cNvPr id="27" name="文本框 26">
            <a:extLst>
              <a:ext uri="{FF2B5EF4-FFF2-40B4-BE49-F238E27FC236}">
                <a16:creationId xmlns:a16="http://schemas.microsoft.com/office/drawing/2014/main" id="{5583F62B-A732-4FDE-3E1B-17D775B0F1F4}"/>
              </a:ext>
            </a:extLst>
          </p:cNvPr>
          <p:cNvSpPr txBox="1"/>
          <p:nvPr/>
        </p:nvSpPr>
        <p:spPr>
          <a:xfrm>
            <a:off x="4378741" y="4880268"/>
            <a:ext cx="3941776"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（行填充）</a:t>
            </a:r>
          </a:p>
        </p:txBody>
      </p:sp>
      <p:pic>
        <p:nvPicPr>
          <p:cNvPr id="29" name="图片 28" descr="图标&#10;&#10;描述已自动生成">
            <a:extLst>
              <a:ext uri="{FF2B5EF4-FFF2-40B4-BE49-F238E27FC236}">
                <a16:creationId xmlns:a16="http://schemas.microsoft.com/office/drawing/2014/main" id="{BC5832F1-0545-244A-CEC3-9EFB5DDF0887}"/>
              </a:ext>
            </a:extLst>
          </p:cNvPr>
          <p:cNvPicPr>
            <a:picLocks noChangeAspect="1"/>
          </p:cNvPicPr>
          <p:nvPr/>
        </p:nvPicPr>
        <p:blipFill>
          <a:blip r:embed="rId8"/>
          <a:stretch>
            <a:fillRect/>
          </a:stretch>
        </p:blipFill>
        <p:spPr>
          <a:xfrm>
            <a:off x="8661320" y="1768859"/>
            <a:ext cx="2883915" cy="2891838"/>
          </a:xfrm>
          <a:prstGeom prst="rect">
            <a:avLst/>
          </a:prstGeom>
        </p:spPr>
      </p:pic>
      <p:sp>
        <p:nvSpPr>
          <p:cNvPr id="30" name="文本框 29">
            <a:extLst>
              <a:ext uri="{FF2B5EF4-FFF2-40B4-BE49-F238E27FC236}">
                <a16:creationId xmlns:a16="http://schemas.microsoft.com/office/drawing/2014/main" id="{0D4E206F-D353-DC7D-18AA-D6931073B678}"/>
              </a:ext>
            </a:extLst>
          </p:cNvPr>
          <p:cNvSpPr txBox="1"/>
          <p:nvPr/>
        </p:nvSpPr>
        <p:spPr>
          <a:xfrm>
            <a:off x="8526011" y="4880268"/>
            <a:ext cx="4611440"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（列填充）</a:t>
            </a:r>
          </a:p>
        </p:txBody>
      </p:sp>
    </p:spTree>
    <p:custDataLst>
      <p:tags r:id="rId1"/>
    </p:custDataLst>
    <p:extLst>
      <p:ext uri="{BB962C8B-B14F-4D97-AF65-F5344CB8AC3E}">
        <p14:creationId xmlns:p14="http://schemas.microsoft.com/office/powerpoint/2010/main" val="166976082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8" name="表格 4">
            <a:extLst>
              <a:ext uri="{FF2B5EF4-FFF2-40B4-BE49-F238E27FC236}">
                <a16:creationId xmlns:a16="http://schemas.microsoft.com/office/drawing/2014/main" id="{10E29ACA-B09E-8BC2-E91F-CE9251CDF1C1}"/>
              </a:ext>
            </a:extLst>
          </p:cNvPr>
          <p:cNvGraphicFramePr>
            <a:graphicFrameLocks noGrp="1"/>
          </p:cNvGraphicFramePr>
          <p:nvPr>
            <p:extLst>
              <p:ext uri="{D42A27DB-BD31-4B8C-83A1-F6EECF244321}">
                <p14:modId xmlns:p14="http://schemas.microsoft.com/office/powerpoint/2010/main" val="1610598566"/>
              </p:ext>
            </p:extLst>
          </p:nvPr>
        </p:nvGraphicFramePr>
        <p:xfrm>
          <a:off x="5205756" y="2112385"/>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solidFill>
                            <a:schemeClr val="accent6"/>
                          </a:solidFill>
                        </a:rPr>
                        <a:t>2</a:t>
                      </a:r>
                      <a:endParaRPr lang="zh-CN" altLang="en-US" sz="2500">
                        <a:solidFill>
                          <a:schemeClr val="accent6"/>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r>
                        <a:rPr lang="en-US" altLang="zh-CN" sz="2500">
                          <a:solidFill>
                            <a:srgbClr val="FF0000"/>
                          </a:solidFill>
                        </a:rPr>
                        <a:t>3</a:t>
                      </a:r>
                      <a:endParaRPr lang="zh-CN" altLang="en-US" sz="2500">
                        <a:solidFill>
                          <a:srgbClr val="FF0000"/>
                        </a:solidFill>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tc>
                <a:tc>
                  <a:txBody>
                    <a:bodyPr/>
                    <a:lstStyle/>
                    <a:p>
                      <a:pPr algn="ctr"/>
                      <a:r>
                        <a:rPr lang="en-US" altLang="zh-CN" sz="2500">
                          <a:solidFill>
                            <a:schemeClr val="accent1"/>
                          </a:solidFill>
                        </a:rPr>
                        <a:t>1</a:t>
                      </a:r>
                      <a:endParaRPr lang="zh-CN" altLang="en-US" sz="2500">
                        <a:solidFill>
                          <a:schemeClr val="accent1"/>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r>
                        <a:rPr lang="en-US" altLang="zh-CN" sz="2500">
                          <a:solidFill>
                            <a:srgbClr val="7030A0"/>
                          </a:solidFill>
                        </a:rPr>
                        <a:t>5</a:t>
                      </a:r>
                      <a:endParaRPr lang="zh-CN" altLang="en-US" sz="2500">
                        <a:solidFill>
                          <a:srgbClr val="7030A0"/>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19" name="文本框 18">
            <a:extLst>
              <a:ext uri="{FF2B5EF4-FFF2-40B4-BE49-F238E27FC236}">
                <a16:creationId xmlns:a16="http://schemas.microsoft.com/office/drawing/2014/main" id="{51D17DAC-2865-A7FF-C6A6-1F69A9FD6065}"/>
              </a:ext>
            </a:extLst>
          </p:cNvPr>
          <p:cNvSpPr txBox="1"/>
          <p:nvPr/>
        </p:nvSpPr>
        <p:spPr>
          <a:xfrm>
            <a:off x="418939" y="3672226"/>
            <a:ext cx="4253112" cy="1273875"/>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优化一：</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根据矩阵数据中心对称分布， </a:t>
            </a:r>
            <a:r>
              <a:rPr lang="en-US" altLang="zh-CN" b="1" dirty="0">
                <a:solidFill>
                  <a:srgbClr val="000000"/>
                </a:solidFill>
                <a:latin typeface="黑体" panose="02010609060101010101" pitchFamily="49" charset="-122"/>
                <a:ea typeface="黑体" panose="02010609060101010101" pitchFamily="49" charset="-122"/>
              </a:rPr>
              <a:t>25 </a:t>
            </a:r>
            <a:r>
              <a:rPr lang="zh-CN" altLang="en-US" b="1" dirty="0">
                <a:solidFill>
                  <a:srgbClr val="000000"/>
                </a:solidFill>
                <a:latin typeface="黑体" panose="02010609060101010101" pitchFamily="49" charset="-122"/>
                <a:ea typeface="黑体" panose="02010609060101010101" pitchFamily="49" charset="-122"/>
              </a:rPr>
              <a:t>个系数只需要存储 </a:t>
            </a:r>
            <a:r>
              <a:rPr lang="en-US" altLang="zh-CN" b="1" dirty="0">
                <a:solidFill>
                  <a:srgbClr val="000000"/>
                </a:solidFill>
                <a:latin typeface="黑体" panose="02010609060101010101" pitchFamily="49" charset="-122"/>
                <a:ea typeface="黑体" panose="02010609060101010101" pitchFamily="49" charset="-122"/>
              </a:rPr>
              <a:t>6 </a:t>
            </a:r>
            <a:r>
              <a:rPr lang="zh-CN" altLang="en-US" b="1" dirty="0">
                <a:solidFill>
                  <a:srgbClr val="000000"/>
                </a:solidFill>
                <a:latin typeface="黑体" panose="02010609060101010101" pitchFamily="49" charset="-122"/>
                <a:ea typeface="黑体" panose="02010609060101010101" pitchFamily="49" charset="-122"/>
              </a:rPr>
              <a:t>个，节省资源。</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99050934-A33C-1051-25AF-53E958C56142}"/>
              </a:ext>
            </a:extLst>
          </p:cNvPr>
          <p:cNvSpPr txBox="1"/>
          <p:nvPr/>
        </p:nvSpPr>
        <p:spPr>
          <a:xfrm>
            <a:off x="5205756"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高斯卷积核数据分布</a:t>
            </a:r>
          </a:p>
        </p:txBody>
      </p:sp>
      <p:graphicFrame>
        <p:nvGraphicFramePr>
          <p:cNvPr id="23" name="表格 4">
            <a:extLst>
              <a:ext uri="{FF2B5EF4-FFF2-40B4-BE49-F238E27FC236}">
                <a16:creationId xmlns:a16="http://schemas.microsoft.com/office/drawing/2014/main" id="{D2157761-8B60-04A8-6283-45D3238BBD66}"/>
              </a:ext>
            </a:extLst>
          </p:cNvPr>
          <p:cNvGraphicFramePr>
            <a:graphicFrameLocks noGrp="1"/>
          </p:cNvGraphicFramePr>
          <p:nvPr>
            <p:extLst>
              <p:ext uri="{D42A27DB-BD31-4B8C-83A1-F6EECF244321}">
                <p14:modId xmlns:p14="http://schemas.microsoft.com/office/powerpoint/2010/main" val="3326613458"/>
              </p:ext>
            </p:extLst>
          </p:nvPr>
        </p:nvGraphicFramePr>
        <p:xfrm>
          <a:off x="8744003" y="2124419"/>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endParaRPr lang="zh-CN" altLang="en-US" sz="2500">
                        <a:solidFill>
                          <a:schemeClr val="accent6"/>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endParaRPr lang="zh-CN" altLang="en-US" sz="2500">
                        <a:solidFill>
                          <a:srgbClr val="FF0000"/>
                        </a:solidFill>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solidFill>
                      <a:schemeClr val="accent2">
                        <a:lumMod val="40000"/>
                        <a:lumOff val="60000"/>
                      </a:schemeClr>
                    </a:solidFill>
                  </a:tcPr>
                </a:tc>
                <a:tc>
                  <a:txBody>
                    <a:bodyPr/>
                    <a:lstStyle/>
                    <a:p>
                      <a:pPr algn="ctr"/>
                      <a:endParaRPr lang="zh-CN" altLang="en-US" sz="2500">
                        <a:solidFill>
                          <a:schemeClr val="accent1"/>
                        </a:solidFill>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endParaRPr lang="zh-CN" altLang="en-US" sz="2500">
                        <a:solidFill>
                          <a:srgbClr val="7030A0"/>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24" name="文本框 23">
            <a:extLst>
              <a:ext uri="{FF2B5EF4-FFF2-40B4-BE49-F238E27FC236}">
                <a16:creationId xmlns:a16="http://schemas.microsoft.com/office/drawing/2014/main" id="{1EF50730-99D2-90CC-5578-39C205ED8A36}"/>
              </a:ext>
            </a:extLst>
          </p:cNvPr>
          <p:cNvSpPr txBox="1"/>
          <p:nvPr/>
        </p:nvSpPr>
        <p:spPr>
          <a:xfrm>
            <a:off x="8723600"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实际存储 </a:t>
            </a:r>
            <a:r>
              <a:rPr lang="en-US" altLang="zh-CN" sz="1600">
                <a:latin typeface="楷体" panose="02010609060101010101" pitchFamily="49" charset="-122"/>
                <a:ea typeface="楷体" panose="02010609060101010101" pitchFamily="49" charset="-122"/>
              </a:rPr>
              <a:t>6 </a:t>
            </a:r>
            <a:r>
              <a:rPr lang="zh-CN" altLang="en-US" sz="1600">
                <a:latin typeface="楷体" panose="02010609060101010101" pitchFamily="49" charset="-122"/>
                <a:ea typeface="楷体" panose="02010609060101010101" pitchFamily="49" charset="-122"/>
              </a:rPr>
              <a:t>个系数</a:t>
            </a:r>
          </a:p>
        </p:txBody>
      </p:sp>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530553"/>
            <a:ext cx="3990697" cy="1296445"/>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优化一：</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根据矩阵数据中心对称分布， </a:t>
            </a:r>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个系数只需要存储 </a:t>
            </a:r>
            <a:r>
              <a:rPr lang="en-US" altLang="zh-CN" dirty="0">
                <a:latin typeface="黑体" panose="02010609060101010101" pitchFamily="49" charset="-122"/>
                <a:ea typeface="黑体" panose="02010609060101010101" pitchFamily="49" charset="-122"/>
              </a:rPr>
              <a:t>6 </a:t>
            </a:r>
            <a:r>
              <a:rPr lang="zh-CN" altLang="en-US" dirty="0">
                <a:latin typeface="黑体" panose="02010609060101010101" pitchFamily="49" charset="-122"/>
                <a:ea typeface="黑体" panose="02010609060101010101" pitchFamily="49" charset="-122"/>
              </a:rPr>
              <a:t>个，节省资源。</a:t>
            </a:r>
            <a:endParaRPr lang="en-US" altLang="zh-CN"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A8372DD5-741C-D513-B388-7DE150EA6031}"/>
              </a:ext>
            </a:extLst>
          </p:cNvPr>
          <p:cNvSpPr txBox="1"/>
          <p:nvPr/>
        </p:nvSpPr>
        <p:spPr>
          <a:xfrm>
            <a:off x="182550" y="4922787"/>
            <a:ext cx="4012803" cy="1296445"/>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优化二：</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高度复用 </a:t>
            </a:r>
            <a:r>
              <a:rPr lang="en-US" altLang="zh-CN" b="1" dirty="0">
                <a:latin typeface="黑体" panose="02010609060101010101" pitchFamily="49" charset="-122"/>
                <a:ea typeface="黑体" panose="02010609060101010101" pitchFamily="49" charset="-122"/>
              </a:rPr>
              <a:t>DSP </a:t>
            </a:r>
            <a:r>
              <a:rPr lang="zh-CN" altLang="en-US" b="1" dirty="0">
                <a:latin typeface="黑体" panose="02010609060101010101" pitchFamily="49" charset="-122"/>
                <a:ea typeface="黑体" panose="02010609060101010101" pitchFamily="49" charset="-122"/>
              </a:rPr>
              <a:t>，一个</a:t>
            </a:r>
            <a:r>
              <a:rPr lang="en-US" altLang="zh-CN" b="1" dirty="0">
                <a:latin typeface="黑体" panose="02010609060101010101" pitchFamily="49" charset="-122"/>
                <a:ea typeface="黑体" panose="02010609060101010101" pitchFamily="49" charset="-122"/>
              </a:rPr>
              <a:t>DSP</a:t>
            </a:r>
            <a:r>
              <a:rPr lang="zh-CN" altLang="en-US" b="1" dirty="0">
                <a:latin typeface="黑体" panose="02010609060101010101" pitchFamily="49" charset="-122"/>
                <a:ea typeface="黑体" panose="02010609060101010101" pitchFamily="49" charset="-122"/>
              </a:rPr>
              <a:t>在同一时间进行两个乘法运算。</a:t>
            </a:r>
            <a:endParaRPr lang="en-US" altLang="zh-CN" b="1"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09671B5-D307-8373-8A1E-89DAF673F4E5}"/>
              </a:ext>
            </a:extLst>
          </p:cNvPr>
          <p:cNvPicPr>
            <a:picLocks noChangeAspect="1"/>
          </p:cNvPicPr>
          <p:nvPr/>
        </p:nvPicPr>
        <p:blipFill>
          <a:blip r:embed="rId7"/>
          <a:stretch>
            <a:fillRect/>
          </a:stretch>
        </p:blipFill>
        <p:spPr>
          <a:xfrm>
            <a:off x="4545018" y="2135954"/>
            <a:ext cx="7297317" cy="2753544"/>
          </a:xfrm>
          <a:prstGeom prst="rect">
            <a:avLst/>
          </a:prstGeom>
        </p:spPr>
      </p:pic>
      <p:sp>
        <p:nvSpPr>
          <p:cNvPr id="31" name="文本框 30">
            <a:extLst>
              <a:ext uri="{FF2B5EF4-FFF2-40B4-BE49-F238E27FC236}">
                <a16:creationId xmlns:a16="http://schemas.microsoft.com/office/drawing/2014/main" id="{E4C5E6D4-E39D-FD25-ED15-432B4A813A19}"/>
              </a:ext>
            </a:extLst>
          </p:cNvPr>
          <p:cNvSpPr txBox="1"/>
          <p:nvPr/>
        </p:nvSpPr>
        <p:spPr>
          <a:xfrm>
            <a:off x="6138830" y="4924689"/>
            <a:ext cx="3941776" cy="338554"/>
          </a:xfrm>
          <a:prstGeom prst="rect">
            <a:avLst/>
          </a:prstGeom>
          <a:noFill/>
        </p:spPr>
        <p:txBody>
          <a:bodyPr wrap="square" rtlCol="0">
            <a:spAutoFit/>
          </a:bodyPr>
          <a:lstStyle/>
          <a:p>
            <a:pPr algn="ctr"/>
            <a:r>
              <a:rPr lang="en-US" altLang="zh-CN" sz="1600" dirty="0">
                <a:latin typeface="楷体" panose="02010609060101010101" pitchFamily="49" charset="-122"/>
                <a:ea typeface="楷体" panose="02010609060101010101" pitchFamily="49" charset="-122"/>
              </a:rPr>
              <a:t>DSP</a:t>
            </a:r>
            <a:r>
              <a:rPr lang="zh-CN" altLang="en-US" sz="1600" dirty="0">
                <a:latin typeface="楷体" panose="02010609060101010101" pitchFamily="49" charset="-122"/>
                <a:ea typeface="楷体" panose="02010609060101010101" pitchFamily="49" charset="-122"/>
              </a:rPr>
              <a:t>复用示意图</a:t>
            </a:r>
          </a:p>
        </p:txBody>
      </p:sp>
    </p:spTree>
    <p:custDataLst>
      <p:tags r:id="rId1"/>
    </p:custDataLst>
    <p:extLst>
      <p:ext uri="{BB962C8B-B14F-4D97-AF65-F5344CB8AC3E}">
        <p14:creationId xmlns:p14="http://schemas.microsoft.com/office/powerpoint/2010/main" val="12712025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36988" r="9540" b="36713"/>
          <a:stretch/>
        </p:blipFill>
        <p:spPr>
          <a:xfrm>
            <a:off x="831458" y="2231812"/>
            <a:ext cx="2715198" cy="1206631"/>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拉普拉斯卷积优化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9" name="表格 5">
            <a:extLst>
              <a:ext uri="{FF2B5EF4-FFF2-40B4-BE49-F238E27FC236}">
                <a16:creationId xmlns:a16="http://schemas.microsoft.com/office/drawing/2014/main" id="{786A7DF1-5D45-90E8-7ADF-F90F3F7850D0}"/>
              </a:ext>
            </a:extLst>
          </p:cNvPr>
          <p:cNvGraphicFramePr>
            <a:graphicFrameLocks noGrp="1"/>
          </p:cNvGraphicFramePr>
          <p:nvPr>
            <p:extLst>
              <p:ext uri="{D42A27DB-BD31-4B8C-83A1-F6EECF244321}">
                <p14:modId xmlns:p14="http://schemas.microsoft.com/office/powerpoint/2010/main" val="3112042804"/>
              </p:ext>
            </p:extLst>
          </p:nvPr>
        </p:nvGraphicFramePr>
        <p:xfrm>
          <a:off x="4020952" y="1207853"/>
          <a:ext cx="1678125" cy="1563276"/>
        </p:xfrm>
        <a:graphic>
          <a:graphicData uri="http://schemas.openxmlformats.org/drawingml/2006/table">
            <a:tbl>
              <a:tblPr firstRow="1" bandRow="1">
                <a:tableStyleId>{5940675A-B579-460E-94D1-54222C63F5DA}</a:tableStyleId>
              </a:tblPr>
              <a:tblGrid>
                <a:gridCol w="559375">
                  <a:extLst>
                    <a:ext uri="{9D8B030D-6E8A-4147-A177-3AD203B41FA5}">
                      <a16:colId xmlns:a16="http://schemas.microsoft.com/office/drawing/2014/main" val="1245023733"/>
                    </a:ext>
                  </a:extLst>
                </a:gridCol>
                <a:gridCol w="559375">
                  <a:extLst>
                    <a:ext uri="{9D8B030D-6E8A-4147-A177-3AD203B41FA5}">
                      <a16:colId xmlns:a16="http://schemas.microsoft.com/office/drawing/2014/main" val="1511610156"/>
                    </a:ext>
                  </a:extLst>
                </a:gridCol>
                <a:gridCol w="559375">
                  <a:extLst>
                    <a:ext uri="{9D8B030D-6E8A-4147-A177-3AD203B41FA5}">
                      <a16:colId xmlns:a16="http://schemas.microsoft.com/office/drawing/2014/main" val="463414717"/>
                    </a:ext>
                  </a:extLst>
                </a:gridCol>
              </a:tblGrid>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3366FF"/>
                          </a:solidFill>
                        </a:rPr>
                        <a:t>1</a:t>
                      </a:r>
                      <a:endParaRPr lang="zh-CN" altLang="en-US" sz="3000">
                        <a:solidFill>
                          <a:srgbClr val="3366FF"/>
                        </a:solidFill>
                      </a:endParaRPr>
                    </a:p>
                  </a:txBody>
                  <a:tcPr marL="62531" marR="62531" marT="31265" marB="31265"/>
                </a:tc>
                <a:extLst>
                  <a:ext uri="{0D108BD9-81ED-4DB2-BD59-A6C34878D82A}">
                    <a16:rowId xmlns:a16="http://schemas.microsoft.com/office/drawing/2014/main" val="159843806"/>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FF0000"/>
                          </a:solidFill>
                        </a:rPr>
                        <a:t>-8</a:t>
                      </a:r>
                      <a:endParaRPr lang="zh-CN" altLang="en-US" sz="3000">
                        <a:solidFill>
                          <a:srgbClr val="FF0000"/>
                        </a:solidFill>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680683015"/>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814836929"/>
                  </a:ext>
                </a:extLst>
              </a:tr>
            </a:tbl>
          </a:graphicData>
        </a:graphic>
      </p:graphicFrame>
      <p:sp>
        <p:nvSpPr>
          <p:cNvPr id="23" name="文本框 22">
            <a:extLst>
              <a:ext uri="{FF2B5EF4-FFF2-40B4-BE49-F238E27FC236}">
                <a16:creationId xmlns:a16="http://schemas.microsoft.com/office/drawing/2014/main" id="{8F232476-CB13-F14A-1097-AC8AFFA6CC5A}"/>
              </a:ext>
            </a:extLst>
          </p:cNvPr>
          <p:cNvSpPr txBox="1"/>
          <p:nvPr/>
        </p:nvSpPr>
        <p:spPr>
          <a:xfrm>
            <a:off x="3666068" y="2930795"/>
            <a:ext cx="2336639"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拉普拉斯卷积核数据</a:t>
            </a:r>
          </a:p>
        </p:txBody>
      </p:sp>
      <p:sp>
        <p:nvSpPr>
          <p:cNvPr id="24" name="文本框 23">
            <a:extLst>
              <a:ext uri="{FF2B5EF4-FFF2-40B4-BE49-F238E27FC236}">
                <a16:creationId xmlns:a16="http://schemas.microsoft.com/office/drawing/2014/main" id="{FBDA9643-5C88-422F-FD94-5071C1B2F7B2}"/>
              </a:ext>
            </a:extLst>
          </p:cNvPr>
          <p:cNvSpPr txBox="1"/>
          <p:nvPr/>
        </p:nvSpPr>
        <p:spPr>
          <a:xfrm>
            <a:off x="624163" y="3952938"/>
            <a:ext cx="4012803" cy="858377"/>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加法代替卷积、乘法在移位体现。</a:t>
            </a:r>
            <a:endParaRPr lang="en-US" altLang="zh-CN" b="1"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6FB8E248-FBF5-2628-DAD9-EF8B01263883}"/>
              </a:ext>
            </a:extLst>
          </p:cNvPr>
          <p:cNvPicPr>
            <a:picLocks noChangeAspect="1"/>
          </p:cNvPicPr>
          <p:nvPr/>
        </p:nvPicPr>
        <p:blipFill>
          <a:blip r:embed="rId7"/>
          <a:stretch>
            <a:fillRect/>
          </a:stretch>
        </p:blipFill>
        <p:spPr>
          <a:xfrm>
            <a:off x="6189295" y="886858"/>
            <a:ext cx="5378542" cy="4492560"/>
          </a:xfrm>
          <a:prstGeom prst="rect">
            <a:avLst/>
          </a:prstGeom>
        </p:spPr>
      </p:pic>
    </p:spTree>
    <p:custDataLst>
      <p:tags r:id="rId1"/>
    </p:custDataLst>
    <p:extLst>
      <p:ext uri="{BB962C8B-B14F-4D97-AF65-F5344CB8AC3E}">
        <p14:creationId xmlns:p14="http://schemas.microsoft.com/office/powerpoint/2010/main" val="24807532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5188421" y="1068102"/>
            <a:ext cx="1448049" cy="17033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9823A4-3522-C4DA-D26A-B006A29B4823}"/>
              </a:ext>
            </a:extLst>
          </p:cNvPr>
          <p:cNvSpPr txBox="1"/>
          <p:nvPr/>
        </p:nvSpPr>
        <p:spPr>
          <a:xfrm>
            <a:off x="1132276" y="4721302"/>
            <a:ext cx="3515924"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Data Split </a:t>
            </a:r>
            <a:r>
              <a:rPr lang="zh-CN" altLang="en-US" sz="2000" b="1" dirty="0">
                <a:latin typeface="黑体" panose="02010609060101010101" pitchFamily="49" charset="-122"/>
                <a:ea typeface="黑体" panose="02010609060101010101" pitchFamily="49" charset="-122"/>
              </a:rPr>
              <a:t>区域划分模块</a:t>
            </a:r>
          </a:p>
        </p:txBody>
      </p:sp>
      <p:graphicFrame>
        <p:nvGraphicFramePr>
          <p:cNvPr id="36" name="表格 4">
            <a:extLst>
              <a:ext uri="{FF2B5EF4-FFF2-40B4-BE49-F238E27FC236}">
                <a16:creationId xmlns:a16="http://schemas.microsoft.com/office/drawing/2014/main" id="{A8B6D8F6-4CB2-826B-B92A-ED3C7ADC1D5F}"/>
              </a:ext>
            </a:extLst>
          </p:cNvPr>
          <p:cNvGraphicFramePr>
            <a:graphicFrameLocks noGrp="1"/>
          </p:cNvGraphicFramePr>
          <p:nvPr>
            <p:extLst>
              <p:ext uri="{D42A27DB-BD31-4B8C-83A1-F6EECF244321}">
                <p14:modId xmlns:p14="http://schemas.microsoft.com/office/powerpoint/2010/main" val="187009047"/>
              </p:ext>
            </p:extLst>
          </p:nvPr>
        </p:nvGraphicFramePr>
        <p:xfrm>
          <a:off x="9578646" y="4201375"/>
          <a:ext cx="2208905" cy="2231450"/>
        </p:xfrm>
        <a:graphic>
          <a:graphicData uri="http://schemas.openxmlformats.org/drawingml/2006/table">
            <a:tbl>
              <a:tblPr firstRow="1" bandRow="1">
                <a:tableStyleId>{5940675A-B579-460E-94D1-54222C63F5DA}</a:tableStyleId>
              </a:tblPr>
              <a:tblGrid>
                <a:gridCol w="441781">
                  <a:extLst>
                    <a:ext uri="{9D8B030D-6E8A-4147-A177-3AD203B41FA5}">
                      <a16:colId xmlns:a16="http://schemas.microsoft.com/office/drawing/2014/main" val="746318559"/>
                    </a:ext>
                  </a:extLst>
                </a:gridCol>
                <a:gridCol w="441781">
                  <a:extLst>
                    <a:ext uri="{9D8B030D-6E8A-4147-A177-3AD203B41FA5}">
                      <a16:colId xmlns:a16="http://schemas.microsoft.com/office/drawing/2014/main" val="1152430877"/>
                    </a:ext>
                  </a:extLst>
                </a:gridCol>
                <a:gridCol w="441781">
                  <a:extLst>
                    <a:ext uri="{9D8B030D-6E8A-4147-A177-3AD203B41FA5}">
                      <a16:colId xmlns:a16="http://schemas.microsoft.com/office/drawing/2014/main" val="1454284034"/>
                    </a:ext>
                  </a:extLst>
                </a:gridCol>
                <a:gridCol w="441781">
                  <a:extLst>
                    <a:ext uri="{9D8B030D-6E8A-4147-A177-3AD203B41FA5}">
                      <a16:colId xmlns:a16="http://schemas.microsoft.com/office/drawing/2014/main" val="1264723137"/>
                    </a:ext>
                  </a:extLst>
                </a:gridCol>
                <a:gridCol w="441781">
                  <a:extLst>
                    <a:ext uri="{9D8B030D-6E8A-4147-A177-3AD203B41FA5}">
                      <a16:colId xmlns:a16="http://schemas.microsoft.com/office/drawing/2014/main" val="1872994960"/>
                    </a:ext>
                  </a:extLst>
                </a:gridCol>
              </a:tblGrid>
              <a:tr h="446290">
                <a:tc>
                  <a:txBody>
                    <a:bodyPr/>
                    <a:lstStyle/>
                    <a:p>
                      <a:pPr algn="ctr"/>
                      <a:r>
                        <a:rPr lang="en-US" altLang="zh-CN" sz="2500">
                          <a:solidFill>
                            <a:srgbClr val="3366FF"/>
                          </a:solidFill>
                        </a:rPr>
                        <a:t>1</a:t>
                      </a:r>
                      <a:endParaRPr lang="zh-CN" altLang="en-US" sz="2500">
                        <a:solidFill>
                          <a:srgbClr val="3366FF"/>
                        </a:solidFill>
                      </a:endParaRPr>
                    </a:p>
                  </a:txBody>
                  <a:tcPr marL="63756" marR="63756" marT="31878" marB="31878">
                    <a:solidFill>
                      <a:schemeClr val="accent2">
                        <a:lumMod val="40000"/>
                        <a:lumOff val="60000"/>
                      </a:schemeClr>
                    </a:solidFill>
                  </a:tcPr>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extLst>
                  <a:ext uri="{0D108BD9-81ED-4DB2-BD59-A6C34878D82A}">
                    <a16:rowId xmlns:a16="http://schemas.microsoft.com/office/drawing/2014/main" val="2138206360"/>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solidFill>
                      <a:schemeClr val="accent6">
                        <a:lumMod val="60000"/>
                        <a:lumOff val="40000"/>
                      </a:schemeClr>
                    </a:solidFill>
                  </a:tcPr>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905167986"/>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r>
                        <a:rPr lang="en-US" altLang="zh-CN" sz="2500">
                          <a:solidFill>
                            <a:srgbClr val="FF0000"/>
                          </a:solidFill>
                        </a:rPr>
                        <a:t>0</a:t>
                      </a:r>
                      <a:endParaRPr lang="zh-CN" altLang="en-US" sz="2500">
                        <a:solidFill>
                          <a:srgbClr val="FF0000"/>
                        </a:solidFill>
                      </a:endParaRPr>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664226705"/>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3461421121"/>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878646267"/>
                  </a:ext>
                </a:extLst>
              </a:tr>
            </a:tbl>
          </a:graphicData>
        </a:graphic>
      </p:graphicFrame>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1185504394"/>
              </p:ext>
            </p:extLst>
          </p:nvPr>
        </p:nvGraphicFramePr>
        <p:xfrm>
          <a:off x="2947608" y="37364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2739224" y="41372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8739447" y="41306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cxnSp>
        <p:nvCxnSpPr>
          <p:cNvPr id="41" name="直接箭头连接符 40">
            <a:extLst>
              <a:ext uri="{FF2B5EF4-FFF2-40B4-BE49-F238E27FC236}">
                <a16:creationId xmlns:a16="http://schemas.microsoft.com/office/drawing/2014/main" id="{D818556B-FF15-8F77-F169-93BBDBB13705}"/>
              </a:ext>
            </a:extLst>
          </p:cNvPr>
          <p:cNvCxnSpPr>
            <a:cxnSpLocks/>
          </p:cNvCxnSpPr>
          <p:nvPr/>
        </p:nvCxnSpPr>
        <p:spPr>
          <a:xfrm flipH="1" flipV="1">
            <a:off x="9321641" y="4055600"/>
            <a:ext cx="363575" cy="3225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DD55C933-B93C-D6AB-9AC5-49B1C2D7BDB4}"/>
              </a:ext>
            </a:extLst>
          </p:cNvPr>
          <p:cNvSpPr txBox="1"/>
          <p:nvPr/>
        </p:nvSpPr>
        <p:spPr>
          <a:xfrm>
            <a:off x="7718400" y="6099116"/>
            <a:ext cx="942109" cy="369332"/>
          </a:xfrm>
          <a:prstGeom prst="rect">
            <a:avLst/>
          </a:prstGeom>
          <a:noFill/>
        </p:spPr>
        <p:txBody>
          <a:bodyPr wrap="square" rtlCol="0">
            <a:spAutoFit/>
          </a:bodyPr>
          <a:lstStyle/>
          <a:p>
            <a:r>
              <a:rPr lang="en-US" altLang="zh-CN">
                <a:solidFill>
                  <a:srgbClr val="3366FF"/>
                </a:solidFill>
              </a:rPr>
              <a:t>16 bit</a:t>
            </a:r>
            <a:endParaRPr lang="zh-CN" altLang="en-US">
              <a:solidFill>
                <a:srgbClr val="3366FF"/>
              </a:solidFill>
            </a:endParaRPr>
          </a:p>
        </p:txBody>
      </p:sp>
      <p:graphicFrame>
        <p:nvGraphicFramePr>
          <p:cNvPr id="44" name="表格 22">
            <a:extLst>
              <a:ext uri="{FF2B5EF4-FFF2-40B4-BE49-F238E27FC236}">
                <a16:creationId xmlns:a16="http://schemas.microsoft.com/office/drawing/2014/main" id="{A90497F4-CD20-FDC3-B94A-F21CDD8F18E5}"/>
              </a:ext>
            </a:extLst>
          </p:cNvPr>
          <p:cNvGraphicFramePr>
            <a:graphicFrameLocks noGrp="1"/>
          </p:cNvGraphicFramePr>
          <p:nvPr>
            <p:extLst>
              <p:ext uri="{D42A27DB-BD31-4B8C-83A1-F6EECF244321}">
                <p14:modId xmlns:p14="http://schemas.microsoft.com/office/powerpoint/2010/main" val="1657460327"/>
              </p:ext>
            </p:extLst>
          </p:nvPr>
        </p:nvGraphicFramePr>
        <p:xfrm>
          <a:off x="7976343" y="5598224"/>
          <a:ext cx="373885" cy="492700"/>
        </p:xfrm>
        <a:graphic>
          <a:graphicData uri="http://schemas.openxmlformats.org/drawingml/2006/table">
            <a:tbl>
              <a:tblPr firstRow="1" bandRow="1">
                <a:tableStyleId>{5940675A-B579-460E-94D1-54222C63F5DA}</a:tableStyleId>
              </a:tblPr>
              <a:tblGrid>
                <a:gridCol w="373885">
                  <a:extLst>
                    <a:ext uri="{9D8B030D-6E8A-4147-A177-3AD203B41FA5}">
                      <a16:colId xmlns:a16="http://schemas.microsoft.com/office/drawing/2014/main" val="2992157902"/>
                    </a:ext>
                  </a:extLst>
                </a:gridCol>
              </a:tblGrid>
              <a:tr h="369332">
                <a:tc>
                  <a:txBody>
                    <a:bodyPr/>
                    <a:lstStyle/>
                    <a:p>
                      <a:pPr marL="0" algn="ctr" defTabSz="914400" rtl="0" eaLnBrk="1" latinLnBrk="0" hangingPunct="1"/>
                      <a:r>
                        <a:rPr lang="en-US" altLang="zh-CN" sz="2800" kern="1200">
                          <a:solidFill>
                            <a:srgbClr val="FF0000"/>
                          </a:solidFill>
                          <a:latin typeface="+mn-lt"/>
                          <a:ea typeface="+mn-ea"/>
                          <a:cs typeface="+mn-cs"/>
                        </a:rPr>
                        <a:t>0</a:t>
                      </a:r>
                      <a:endParaRPr lang="zh-CN" altLang="en-US" sz="2800" kern="1200">
                        <a:solidFill>
                          <a:srgbClr val="FF0000"/>
                        </a:solidFill>
                        <a:latin typeface="+mn-lt"/>
                        <a:ea typeface="+mn-ea"/>
                        <a:cs typeface="+mn-cs"/>
                      </a:endParaRPr>
                    </a:p>
                  </a:txBody>
                  <a:tcPr marL="65980" marR="65980" marT="32990" marB="32990"/>
                </a:tc>
                <a:extLst>
                  <a:ext uri="{0D108BD9-81ED-4DB2-BD59-A6C34878D82A}">
                    <a16:rowId xmlns:a16="http://schemas.microsoft.com/office/drawing/2014/main" val="2848270705"/>
                  </a:ext>
                </a:extLst>
              </a:tr>
            </a:tbl>
          </a:graphicData>
        </a:graphic>
      </p:graphicFrame>
      <p:cxnSp>
        <p:nvCxnSpPr>
          <p:cNvPr id="45" name="直接箭头连接符 44">
            <a:extLst>
              <a:ext uri="{FF2B5EF4-FFF2-40B4-BE49-F238E27FC236}">
                <a16:creationId xmlns:a16="http://schemas.microsoft.com/office/drawing/2014/main" id="{3B62B567-D69A-DA1B-3B35-4EC60C538DE9}"/>
              </a:ext>
            </a:extLst>
          </p:cNvPr>
          <p:cNvCxnSpPr>
            <a:cxnSpLocks/>
          </p:cNvCxnSpPr>
          <p:nvPr/>
        </p:nvCxnSpPr>
        <p:spPr>
          <a:xfrm flipH="1">
            <a:off x="8562975" y="5374878"/>
            <a:ext cx="1976909" cy="3548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箭头: 上弧形 14">
            <a:extLst>
              <a:ext uri="{FF2B5EF4-FFF2-40B4-BE49-F238E27FC236}">
                <a16:creationId xmlns:a16="http://schemas.microsoft.com/office/drawing/2014/main" id="{8E2FB9B8-23D1-8B1D-3AE8-9F033980864B}"/>
              </a:ext>
            </a:extLst>
          </p:cNvPr>
          <p:cNvSpPr/>
          <p:nvPr/>
        </p:nvSpPr>
        <p:spPr>
          <a:xfrm rot="3120262">
            <a:off x="10923191" y="3973497"/>
            <a:ext cx="1728719" cy="761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A81BC72E-7E91-21E9-EC25-B30FCCE738AA}"/>
              </a:ext>
            </a:extLst>
          </p:cNvPr>
          <p:cNvSpPr txBox="1"/>
          <p:nvPr/>
        </p:nvSpPr>
        <p:spPr>
          <a:xfrm>
            <a:off x="923888" y="5136559"/>
            <a:ext cx="3291770" cy="1273875"/>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区域划分模块主要将后续进行统一编码与角度编码的像素区域进行提取。</a:t>
            </a:r>
            <a:endParaRPr lang="zh-CN" altLang="en-US"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5973743" y="41306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361035831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7029449" y="1511261"/>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053521230"/>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graphicFrame>
        <p:nvGraphicFramePr>
          <p:cNvPr id="32" name="表格 13">
            <a:extLst>
              <a:ext uri="{FF2B5EF4-FFF2-40B4-BE49-F238E27FC236}">
                <a16:creationId xmlns:a16="http://schemas.microsoft.com/office/drawing/2014/main" id="{FCC71BD7-AAF3-55F3-7D6E-0D7BBCE91EDD}"/>
              </a:ext>
            </a:extLst>
          </p:cNvPr>
          <p:cNvGraphicFramePr>
            <a:graphicFrameLocks noGrp="1"/>
          </p:cNvGraphicFramePr>
          <p:nvPr>
            <p:extLst>
              <p:ext uri="{D42A27DB-BD31-4B8C-83A1-F6EECF244321}">
                <p14:modId xmlns:p14="http://schemas.microsoft.com/office/powerpoint/2010/main" val="2242290113"/>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1</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cxnSp>
        <p:nvCxnSpPr>
          <p:cNvPr id="5" name="直接箭头连接符 4">
            <a:extLst>
              <a:ext uri="{FF2B5EF4-FFF2-40B4-BE49-F238E27FC236}">
                <a16:creationId xmlns:a16="http://schemas.microsoft.com/office/drawing/2014/main" id="{27C0B6E8-6432-4F0C-88C6-3173106A2ACC}"/>
              </a:ext>
            </a:extLst>
          </p:cNvPr>
          <p:cNvCxnSpPr>
            <a:cxnSpLocks/>
          </p:cNvCxnSpPr>
          <p:nvPr/>
        </p:nvCxnSpPr>
        <p:spPr>
          <a:xfrm flipV="1">
            <a:off x="9901101"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sp>
        <p:nvSpPr>
          <p:cNvPr id="39" name="文本框 38">
            <a:extLst>
              <a:ext uri="{FF2B5EF4-FFF2-40B4-BE49-F238E27FC236}">
                <a16:creationId xmlns:a16="http://schemas.microsoft.com/office/drawing/2014/main" id="{870028D9-3ED6-3468-46BA-02A56531387C}"/>
              </a:ext>
            </a:extLst>
          </p:cNvPr>
          <p:cNvSpPr txBox="1"/>
          <p:nvPr/>
        </p:nvSpPr>
        <p:spPr>
          <a:xfrm>
            <a:off x="4424973" y="5246362"/>
            <a:ext cx="1132485"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变化检测</a:t>
            </a:r>
          </a:p>
        </p:txBody>
      </p:sp>
      <p:sp>
        <p:nvSpPr>
          <p:cNvPr id="42" name="文本框 41">
            <a:extLst>
              <a:ext uri="{FF2B5EF4-FFF2-40B4-BE49-F238E27FC236}">
                <a16:creationId xmlns:a16="http://schemas.microsoft.com/office/drawing/2014/main" id="{0C72E979-F469-B8FE-FE31-3791714AB7DA}"/>
              </a:ext>
            </a:extLst>
          </p:cNvPr>
          <p:cNvSpPr txBox="1"/>
          <p:nvPr/>
        </p:nvSpPr>
        <p:spPr>
          <a:xfrm>
            <a:off x="9370609" y="4460408"/>
            <a:ext cx="1365981"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0-&gt;1 </a:t>
            </a:r>
            <a:r>
              <a:rPr lang="zh-CN" altLang="en-US" sz="1400" b="1" dirty="0">
                <a:solidFill>
                  <a:srgbClr val="FF0000"/>
                </a:solidFill>
              </a:rPr>
              <a:t>变化</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868825" y="4460408"/>
            <a:ext cx="1365980"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49" name="文本框 48">
            <a:extLst>
              <a:ext uri="{FF2B5EF4-FFF2-40B4-BE49-F238E27FC236}">
                <a16:creationId xmlns:a16="http://schemas.microsoft.com/office/drawing/2014/main" id="{E92E5302-DA04-673F-6E45-94CFA14815AD}"/>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50" name="文本框 49">
            <a:extLst>
              <a:ext uri="{FF2B5EF4-FFF2-40B4-BE49-F238E27FC236}">
                <a16:creationId xmlns:a16="http://schemas.microsoft.com/office/drawing/2014/main" id="{AD6967D5-A2A5-6797-1067-8DF7E7789B7D}"/>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1" name="文本框 50">
            <a:extLst>
              <a:ext uri="{FF2B5EF4-FFF2-40B4-BE49-F238E27FC236}">
                <a16:creationId xmlns:a16="http://schemas.microsoft.com/office/drawing/2014/main" id="{8BB25715-FB23-7E70-121C-933B610A53C2}"/>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Uniform Code </a:t>
            </a:r>
            <a:r>
              <a:rPr lang="zh-CN" altLang="en-US" sz="2000" b="1" dirty="0"/>
              <a:t>统一编码模块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统一编码模块用于对边缘区域的像素进行统一编码。</a:t>
            </a:r>
            <a:endParaRPr lang="zh-CN" altLang="en-US"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20828467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717959831"/>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431593" y="4460408"/>
            <a:ext cx="1510886"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Angle Detect </a:t>
            </a:r>
            <a:r>
              <a:rPr lang="zh-CN" altLang="en-US" sz="2000" b="1" dirty="0"/>
              <a:t>角度编码模块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角度编码模块用于提取纹理方向。</a:t>
            </a:r>
            <a:endParaRPr lang="zh-CN" altLang="en-US" dirty="0">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7029449" y="2415837"/>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表格 13">
            <a:extLst>
              <a:ext uri="{FF2B5EF4-FFF2-40B4-BE49-F238E27FC236}">
                <a16:creationId xmlns:a16="http://schemas.microsoft.com/office/drawing/2014/main" id="{B6129126-846E-833B-A331-04E7E3C8B8F6}"/>
              </a:ext>
            </a:extLst>
          </p:cNvPr>
          <p:cNvGraphicFramePr>
            <a:graphicFrameLocks noGrp="1"/>
          </p:cNvGraphicFramePr>
          <p:nvPr>
            <p:extLst>
              <p:ext uri="{D42A27DB-BD31-4B8C-83A1-F6EECF244321}">
                <p14:modId xmlns:p14="http://schemas.microsoft.com/office/powerpoint/2010/main" val="2578031249"/>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41" name="文本框 40">
            <a:extLst>
              <a:ext uri="{FF2B5EF4-FFF2-40B4-BE49-F238E27FC236}">
                <a16:creationId xmlns:a16="http://schemas.microsoft.com/office/drawing/2014/main" id="{E8C0D771-499B-E0CF-97D7-2747D071B853}"/>
              </a:ext>
            </a:extLst>
          </p:cNvPr>
          <p:cNvSpPr txBox="1"/>
          <p:nvPr/>
        </p:nvSpPr>
        <p:spPr>
          <a:xfrm>
            <a:off x="3927701" y="5246362"/>
            <a:ext cx="1629757" cy="338554"/>
          </a:xfrm>
          <a:prstGeom prst="rect">
            <a:avLst/>
          </a:prstGeom>
          <a:noFill/>
        </p:spPr>
        <p:txBody>
          <a:bodyPr wrap="square" rtlCol="0">
            <a:spAutoFit/>
          </a:bodyPr>
          <a:lstStyle/>
          <a:p>
            <a:pPr algn="ctr"/>
            <a:r>
              <a:rPr lang="zh-CN" altLang="en-US" sz="1600" dirty="0">
                <a:latin typeface="楷体" panose="02010609060101010101" pitchFamily="49" charset="-122"/>
                <a:ea typeface="楷体" panose="02010609060101010101" pitchFamily="49" charset="-122"/>
              </a:rPr>
              <a:t>像素变化检测</a:t>
            </a:r>
          </a:p>
        </p:txBody>
      </p:sp>
      <p:sp>
        <p:nvSpPr>
          <p:cNvPr id="43" name="文本框 42">
            <a:extLst>
              <a:ext uri="{FF2B5EF4-FFF2-40B4-BE49-F238E27FC236}">
                <a16:creationId xmlns:a16="http://schemas.microsoft.com/office/drawing/2014/main" id="{6E83986F-0D56-E652-C374-A68301612370}"/>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4" name="文本框 43">
            <a:extLst>
              <a:ext uri="{FF2B5EF4-FFF2-40B4-BE49-F238E27FC236}">
                <a16:creationId xmlns:a16="http://schemas.microsoft.com/office/drawing/2014/main" id="{C733448E-5507-406D-CD9A-10A7C822D056}"/>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45" name="文本框 44">
            <a:extLst>
              <a:ext uri="{FF2B5EF4-FFF2-40B4-BE49-F238E27FC236}">
                <a16:creationId xmlns:a16="http://schemas.microsoft.com/office/drawing/2014/main" id="{D12943B3-4476-021C-57C6-F40D5B8BA741}"/>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194313240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421426" y="2108270"/>
            <a:ext cx="7519509" cy="2438760"/>
          </a:xfrm>
          <a:prstGeom prst="rect">
            <a:avLst/>
          </a:prstGeom>
        </p:spPr>
      </p:pic>
      <p:sp>
        <p:nvSpPr>
          <p:cNvPr id="54" name="文本框 53">
            <a:extLst>
              <a:ext uri="{FF2B5EF4-FFF2-40B4-BE49-F238E27FC236}">
                <a16:creationId xmlns:a16="http://schemas.microsoft.com/office/drawing/2014/main" id="{6A301336-71E3-0AAA-26DE-108113B0FA10}"/>
              </a:ext>
            </a:extLst>
          </p:cNvPr>
          <p:cNvSpPr txBox="1"/>
          <p:nvPr/>
        </p:nvSpPr>
        <p:spPr>
          <a:xfrm>
            <a:off x="878592" y="4379987"/>
            <a:ext cx="3291770" cy="400110"/>
          </a:xfrm>
          <a:prstGeom prst="rect">
            <a:avLst/>
          </a:prstGeom>
          <a:noFill/>
        </p:spPr>
        <p:txBody>
          <a:bodyPr wrap="square" rtlCol="0">
            <a:spAutoFit/>
          </a:bodyPr>
          <a:lstStyle/>
          <a:p>
            <a:r>
              <a:rPr lang="en-US" altLang="zh-CN" sz="2000" b="1" dirty="0"/>
              <a:t>Address Code </a:t>
            </a:r>
            <a:r>
              <a:rPr lang="zh-CN" altLang="en-US" sz="2000" b="1" dirty="0"/>
              <a:t>地址编码模块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06231" y="4910074"/>
            <a:ext cx="6277441" cy="442878"/>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地址编码 </a:t>
            </a: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 </a:t>
            </a: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角度编码 </a:t>
            </a:r>
            <a:r>
              <a:rPr lang="en-US" altLang="zh-CN" dirty="0">
                <a:solidFill>
                  <a:srgbClr val="000000"/>
                </a:solidFill>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二值化中心像素</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9252516" y="2131942"/>
            <a:ext cx="1620819" cy="228724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8012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C973194-3DB9-173E-FB41-C859A52045C3}"/>
              </a:ext>
            </a:extLst>
          </p:cNvPr>
          <p:cNvPicPr>
            <a:picLocks noChangeAspect="1"/>
          </p:cNvPicPr>
          <p:nvPr/>
        </p:nvPicPr>
        <p:blipFill rotWithShape="1">
          <a:blip r:embed="rId5"/>
          <a:srcRect l="-2145" t="-1234" r="-3279" b="-2428"/>
          <a:stretch/>
        </p:blipFill>
        <p:spPr>
          <a:xfrm>
            <a:off x="3456813" y="1712477"/>
            <a:ext cx="6930405" cy="4184339"/>
          </a:xfrm>
          <a:prstGeom prst="rect">
            <a:avLst/>
          </a:prstGeom>
        </p:spPr>
      </p:pic>
      <p:pic>
        <p:nvPicPr>
          <p:cNvPr id="19" name="图片 18" descr="图示&#10;&#10;描述已自动生成">
            <a:extLst>
              <a:ext uri="{FF2B5EF4-FFF2-40B4-BE49-F238E27FC236}">
                <a16:creationId xmlns:a16="http://schemas.microsoft.com/office/drawing/2014/main" id="{B62FBBA4-ABA0-3E5B-CD06-D4EA53F45690}"/>
              </a:ext>
            </a:extLst>
          </p:cNvPr>
          <p:cNvPicPr/>
          <p:nvPr/>
        </p:nvPicPr>
        <p:blipFill rotWithShape="1">
          <a:blip r:embed="rId6"/>
          <a:srcRect l="40597" t="-5420" r="29805" b="65231"/>
          <a:stretch/>
        </p:blipFill>
        <p:spPr>
          <a:xfrm>
            <a:off x="721654" y="590854"/>
            <a:ext cx="3055091" cy="1614674"/>
          </a:xfrm>
          <a:prstGeom prst="rect">
            <a:avLst/>
          </a:prstGeom>
        </p:spPr>
      </p:pic>
      <p:sp>
        <p:nvSpPr>
          <p:cNvPr id="2" name="文本框 1">
            <a:extLst>
              <a:ext uri="{FF2B5EF4-FFF2-40B4-BE49-F238E27FC236}">
                <a16:creationId xmlns:a16="http://schemas.microsoft.com/office/drawing/2014/main" id="{6EF5C9C8-17C9-2ED4-0FED-0CE4C343751A}"/>
              </a:ext>
            </a:extLst>
          </p:cNvPr>
          <p:cNvSpPr txBox="1"/>
          <p:nvPr/>
        </p:nvSpPr>
        <p:spPr>
          <a:xfrm>
            <a:off x="2449421" y="3690972"/>
            <a:ext cx="1133475"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图像数据</a:t>
            </a:r>
          </a:p>
        </p:txBody>
      </p:sp>
      <p:sp>
        <p:nvSpPr>
          <p:cNvPr id="23" name="文本框 22">
            <a:extLst>
              <a:ext uri="{FF2B5EF4-FFF2-40B4-BE49-F238E27FC236}">
                <a16:creationId xmlns:a16="http://schemas.microsoft.com/office/drawing/2014/main" id="{83F60A4E-3385-ABA8-862E-AF8FC44B0252}"/>
              </a:ext>
            </a:extLst>
          </p:cNvPr>
          <p:cNvSpPr txBox="1"/>
          <p:nvPr/>
        </p:nvSpPr>
        <p:spPr>
          <a:xfrm>
            <a:off x="10142965" y="3552472"/>
            <a:ext cx="1262712" cy="646331"/>
          </a:xfrm>
          <a:prstGeom prst="rect">
            <a:avLst/>
          </a:prstGeom>
          <a:noFill/>
        </p:spPr>
        <p:txBody>
          <a:bodyPr wrap="square" rtlCol="0">
            <a:spAutoFit/>
          </a:bodyPr>
          <a:lstStyle/>
          <a:p>
            <a:pPr algn="ctr"/>
            <a:r>
              <a:rPr lang="zh-CN" altLang="en-US" dirty="0">
                <a:solidFill>
                  <a:srgbClr val="000000"/>
                </a:solidFill>
                <a:latin typeface="黑体" panose="02010609060101010101" pitchFamily="49" charset="-122"/>
                <a:ea typeface="黑体" panose="02010609060101010101" pitchFamily="49" charset="-122"/>
              </a:rPr>
              <a:t>对应滤波器地址</a:t>
            </a:r>
            <a:endParaRPr lang="zh-CN" altLang="en-US"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5" name="图片 14" descr="图示&#10;&#10;描述已自动生成">
            <a:extLst>
              <a:ext uri="{FF2B5EF4-FFF2-40B4-BE49-F238E27FC236}">
                <a16:creationId xmlns:a16="http://schemas.microsoft.com/office/drawing/2014/main" id="{A94F211B-267A-9435-53EF-B06959E769BC}"/>
              </a:ext>
            </a:extLst>
          </p:cNvPr>
          <p:cNvPicPr/>
          <p:nvPr/>
        </p:nvPicPr>
        <p:blipFill rotWithShape="1">
          <a:blip r:embed="rId5"/>
          <a:srcRect l="38302" t="-3847" r="17072" b="-2390"/>
          <a:stretch/>
        </p:blipFill>
        <p:spPr>
          <a:xfrm>
            <a:off x="219258" y="825465"/>
            <a:ext cx="6196614" cy="5742236"/>
          </a:xfrm>
          <a:prstGeom prst="rect">
            <a:avLst/>
          </a:prstGeom>
        </p:spPr>
      </p:pic>
      <p:sp>
        <p:nvSpPr>
          <p:cNvPr id="17" name="矩形 16">
            <a:extLst>
              <a:ext uri="{FF2B5EF4-FFF2-40B4-BE49-F238E27FC236}">
                <a16:creationId xmlns:a16="http://schemas.microsoft.com/office/drawing/2014/main" id="{EAD8DAC8-8DD0-5A7E-FC9D-777D3482C729}"/>
              </a:ext>
            </a:extLst>
          </p:cNvPr>
          <p:cNvSpPr/>
          <p:nvPr/>
        </p:nvSpPr>
        <p:spPr>
          <a:xfrm>
            <a:off x="4776003" y="1876425"/>
            <a:ext cx="1434297" cy="317596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81DD45D-87EB-C78E-75B6-68E9CBB73468}"/>
              </a:ext>
            </a:extLst>
          </p:cNvPr>
          <p:cNvSpPr txBox="1"/>
          <p:nvPr/>
        </p:nvSpPr>
        <p:spPr>
          <a:xfrm>
            <a:off x="7575382" y="2355775"/>
            <a:ext cx="3790950" cy="2520370"/>
          </a:xfrm>
          <a:prstGeom prst="rect">
            <a:avLst/>
          </a:prstGeom>
          <a:noFill/>
        </p:spPr>
        <p:txBody>
          <a:bodyPr wrap="square" rtlCol="0">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自适应锐化模块可进行对于不同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 × 5 </a:t>
            </a:r>
            <a:r>
              <a:rPr lang="zh-CN" altLang="en-US" sz="1800" b="0" i="0" dirty="0">
                <a:solidFill>
                  <a:srgbClr val="000000"/>
                </a:solidFill>
                <a:effectLst/>
                <a:latin typeface="黑体" panose="02010609060101010101" pitchFamily="49" charset="-122"/>
                <a:ea typeface="黑体" panose="02010609060101010101" pitchFamily="49" charset="-122"/>
              </a:rPr>
              <a:t>的图像块根据其纹理特征进行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a:t>
            </a:r>
            <a:r>
              <a:rPr lang="zh-CN" altLang="en-US" dirty="0">
                <a:solidFill>
                  <a:srgbClr val="FF0000"/>
                </a:solidFill>
                <a:latin typeface="黑体" panose="02010609060101010101" pitchFamily="49" charset="-122"/>
                <a:ea typeface="黑体" panose="02010609060101010101" pitchFamily="49" charset="-122"/>
              </a:rPr>
              <a:t>增强</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 </a:t>
            </a:r>
            <a:br>
              <a:rPr lang="zh-CN" altLang="en-US"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该自适应锐化模块每个时钟周期可处理 </a:t>
            </a:r>
            <a:r>
              <a:rPr lang="en-US" altLang="zh-CN" dirty="0">
                <a:solidFill>
                  <a:srgbClr val="000000"/>
                </a:solidFill>
                <a:latin typeface="黑体" panose="02010609060101010101" pitchFamily="49" charset="-122"/>
                <a:ea typeface="黑体" panose="02010609060101010101" pitchFamily="49" charset="-122"/>
              </a:rPr>
              <a:t>4 </a:t>
            </a:r>
            <a:r>
              <a:rPr lang="zh-CN" altLang="en-US" dirty="0">
                <a:solidFill>
                  <a:srgbClr val="000000"/>
                </a:solidFill>
                <a:latin typeface="黑体" panose="02010609060101010101" pitchFamily="49" charset="-122"/>
                <a:ea typeface="黑体" panose="02010609060101010101" pitchFamily="49" charset="-122"/>
              </a:rPr>
              <a:t>个像素。</a:t>
            </a:r>
          </a:p>
        </p:txBody>
      </p:sp>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1272447" y="1410033"/>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FF1E65-634B-113C-B37D-79E559FC58BF}"/>
              </a:ext>
            </a:extLst>
          </p:cNvPr>
          <p:cNvSpPr txBox="1"/>
          <p:nvPr/>
        </p:nvSpPr>
        <p:spPr>
          <a:xfrm>
            <a:off x="1022635" y="1040701"/>
            <a:ext cx="2804265"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Filter type </a:t>
            </a:r>
            <a:r>
              <a:rPr lang="zh-CN" altLang="en-US" dirty="0">
                <a:latin typeface="黑体" panose="02010609060101010101" pitchFamily="49" charset="-122"/>
                <a:ea typeface="黑体" panose="02010609060101010101" pitchFamily="49" charset="-122"/>
              </a:rPr>
              <a:t>滤波器类型</a:t>
            </a:r>
          </a:p>
        </p:txBody>
      </p:sp>
      <p:sp>
        <p:nvSpPr>
          <p:cNvPr id="18" name="文本框 17">
            <a:extLst>
              <a:ext uri="{FF2B5EF4-FFF2-40B4-BE49-F238E27FC236}">
                <a16:creationId xmlns:a16="http://schemas.microsoft.com/office/drawing/2014/main" id="{2CF5455B-9FF4-8AE2-7DBB-8A9EC7ACF792}"/>
              </a:ext>
            </a:extLst>
          </p:cNvPr>
          <p:cNvSpPr txBox="1"/>
          <p:nvPr/>
        </p:nvSpPr>
        <p:spPr>
          <a:xfrm>
            <a:off x="196449" y="2646875"/>
            <a:ext cx="1123061" cy="369332"/>
          </a:xfrm>
          <a:prstGeom prst="rect">
            <a:avLst/>
          </a:prstGeom>
          <a:noFill/>
        </p:spPr>
        <p:txBody>
          <a:bodyPr wrap="square" rtlCol="0">
            <a:spAutoFit/>
          </a:bodyPr>
          <a:lstStyle/>
          <a:p>
            <a:pPr algn="ctr"/>
            <a:r>
              <a:rPr lang="en-US" altLang="zh-CN"/>
              <a:t>Pre-SR</a:t>
            </a: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42" name="文本框 41">
            <a:extLst>
              <a:ext uri="{FF2B5EF4-FFF2-40B4-BE49-F238E27FC236}">
                <a16:creationId xmlns:a16="http://schemas.microsoft.com/office/drawing/2014/main" id="{E9800B12-1D46-B426-A9F9-A5D823B03505}"/>
              </a:ext>
            </a:extLst>
          </p:cNvPr>
          <p:cNvSpPr txBox="1"/>
          <p:nvPr/>
        </p:nvSpPr>
        <p:spPr>
          <a:xfrm>
            <a:off x="2959095" y="2646875"/>
            <a:ext cx="867806" cy="369332"/>
          </a:xfrm>
          <a:prstGeom prst="rect">
            <a:avLst/>
          </a:prstGeom>
          <a:noFill/>
        </p:spPr>
        <p:txBody>
          <a:bodyPr wrap="square" rtlCol="0">
            <a:spAutoFit/>
          </a:bodyPr>
          <a:lstStyle/>
          <a:p>
            <a:pPr algn="ctr"/>
            <a:r>
              <a:rPr lang="en-US" altLang="zh-CN"/>
              <a:t>SR</a:t>
            </a:r>
            <a:endParaRPr lang="zh-CN" altLang="en-US"/>
          </a:p>
        </p:txBody>
      </p:sp>
      <p:pic>
        <p:nvPicPr>
          <p:cNvPr id="5" name="图片 4">
            <a:extLst>
              <a:ext uri="{FF2B5EF4-FFF2-40B4-BE49-F238E27FC236}">
                <a16:creationId xmlns:a16="http://schemas.microsoft.com/office/drawing/2014/main" id="{4694C9AD-33A3-1CF7-CD10-4426050ED39D}"/>
              </a:ext>
            </a:extLst>
          </p:cNvPr>
          <p:cNvPicPr>
            <a:picLocks noChangeAspect="1"/>
          </p:cNvPicPr>
          <p:nvPr/>
        </p:nvPicPr>
        <p:blipFill>
          <a:blip r:embed="rId6"/>
          <a:stretch>
            <a:fillRect/>
          </a:stretch>
        </p:blipFill>
        <p:spPr>
          <a:xfrm>
            <a:off x="3833984" y="1054439"/>
            <a:ext cx="7085569" cy="2984142"/>
          </a:xfrm>
          <a:prstGeom prst="rect">
            <a:avLst/>
          </a:prstGeom>
        </p:spPr>
      </p:pic>
      <p:cxnSp>
        <p:nvCxnSpPr>
          <p:cNvPr id="6" name="直接连接符 5">
            <a:extLst>
              <a:ext uri="{FF2B5EF4-FFF2-40B4-BE49-F238E27FC236}">
                <a16:creationId xmlns:a16="http://schemas.microsoft.com/office/drawing/2014/main" id="{6EC1F5BE-69A6-4181-9411-C94336122BFC}"/>
              </a:ext>
            </a:extLst>
          </p:cNvPr>
          <p:cNvCxnSpPr/>
          <p:nvPr/>
        </p:nvCxnSpPr>
        <p:spPr>
          <a:xfrm flipV="1">
            <a:off x="2605053" y="1054439"/>
            <a:ext cx="2795828" cy="623057"/>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4CB7A696-2D28-4741-A6FB-F00C318A4518}"/>
              </a:ext>
            </a:extLst>
          </p:cNvPr>
          <p:cNvCxnSpPr>
            <a:cxnSpLocks/>
          </p:cNvCxnSpPr>
          <p:nvPr/>
        </p:nvCxnSpPr>
        <p:spPr>
          <a:xfrm>
            <a:off x="2663386" y="3918696"/>
            <a:ext cx="2737495" cy="114559"/>
          </a:xfrm>
          <a:prstGeom prst="line">
            <a:avLst/>
          </a:prstGeom>
          <a:ln w="12700">
            <a:prstDash val="dash"/>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64870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7" name="图片 26" descr="图示&#10;&#10;描述已自动生成">
            <a:extLst>
              <a:ext uri="{FF2B5EF4-FFF2-40B4-BE49-F238E27FC236}">
                <a16:creationId xmlns:a16="http://schemas.microsoft.com/office/drawing/2014/main" id="{01889AB2-E0C4-9D3C-5456-FCDE94F2A689}"/>
              </a:ext>
            </a:extLst>
          </p:cNvPr>
          <p:cNvPicPr/>
          <p:nvPr/>
        </p:nvPicPr>
        <p:blipFill rotWithShape="1">
          <a:blip r:embed="rId5"/>
          <a:srcRect l="22878" t="-3847" r="-1048" b="-2390"/>
          <a:stretch/>
        </p:blipFill>
        <p:spPr>
          <a:xfrm>
            <a:off x="881173" y="408668"/>
            <a:ext cx="10854505" cy="5742236"/>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文本框 2">
            <a:extLst>
              <a:ext uri="{FF2B5EF4-FFF2-40B4-BE49-F238E27FC236}">
                <a16:creationId xmlns:a16="http://schemas.microsoft.com/office/drawing/2014/main" id="{BB6BF9E1-D7AE-020A-AB87-29C635077A83}"/>
              </a:ext>
            </a:extLst>
          </p:cNvPr>
          <p:cNvSpPr txBox="1"/>
          <p:nvPr/>
        </p:nvSpPr>
        <p:spPr>
          <a:xfrm>
            <a:off x="436879" y="2227757"/>
            <a:ext cx="7167201" cy="1323439"/>
          </a:xfrm>
          <a:prstGeom prst="rect">
            <a:avLst/>
          </a:prstGeom>
          <a:noFill/>
        </p:spPr>
        <p:txBody>
          <a:bodyPr wrap="square" rtlCol="0">
            <a:spAutoFit/>
          </a:bodyPr>
          <a:lstStyle/>
          <a:p>
            <a:r>
              <a:rPr lang="zh-CN" altLang="en-US" sz="4000" dirty="0">
                <a:latin typeface="+mj-lt"/>
              </a:rPr>
              <a:t>全流水线</a:t>
            </a:r>
            <a:r>
              <a:rPr lang="en-US" altLang="zh-CN" sz="4000" dirty="0">
                <a:latin typeface="+mj-lt"/>
              </a:rPr>
              <a:t>Bicubic</a:t>
            </a:r>
          </a:p>
          <a:p>
            <a:r>
              <a:rPr lang="zh-CN" altLang="en-US" sz="4000" dirty="0">
                <a:latin typeface="+mj-lt"/>
              </a:rPr>
              <a:t>图像超分辨率</a:t>
            </a:r>
            <a:r>
              <a:rPr lang="en-US" altLang="zh-CN" sz="4000" dirty="0">
                <a:latin typeface="+mj-lt"/>
              </a:rPr>
              <a:t>IP</a:t>
            </a:r>
            <a:endParaRPr lang="zh-CN" altLang="en-US" sz="4000" dirty="0">
              <a:latin typeface="+mj-lt"/>
            </a:endParaRPr>
          </a:p>
        </p:txBody>
      </p:sp>
      <p:sp>
        <p:nvSpPr>
          <p:cNvPr id="2" name="文本框 1">
            <a:extLst>
              <a:ext uri="{FF2B5EF4-FFF2-40B4-BE49-F238E27FC236}">
                <a16:creationId xmlns:a16="http://schemas.microsoft.com/office/drawing/2014/main" id="{643B12BA-D5D3-84F3-615D-8598B7C418F2}"/>
              </a:ext>
            </a:extLst>
          </p:cNvPr>
          <p:cNvSpPr txBox="1"/>
          <p:nvPr/>
        </p:nvSpPr>
        <p:spPr>
          <a:xfrm>
            <a:off x="520700" y="3551196"/>
            <a:ext cx="6477000" cy="659925"/>
          </a:xfrm>
          <a:prstGeom prst="rect">
            <a:avLst/>
          </a:prstGeom>
          <a:noFill/>
        </p:spPr>
        <p:txBody>
          <a:bodyPr wrap="square" rtlCol="0">
            <a:spAutoFit/>
          </a:bodyPr>
          <a:lstStyle/>
          <a:p>
            <a:r>
              <a:rPr lang="en-US" altLang="zh-CN" dirty="0">
                <a:latin typeface="+mj-lt"/>
              </a:rPr>
              <a:t>APV21B - Real-time Video 16X Bicubic Super-resolution IP, </a:t>
            </a:r>
          </a:p>
          <a:p>
            <a:r>
              <a:rPr lang="en-US" altLang="zh-CN" dirty="0">
                <a:latin typeface="+mj-lt"/>
              </a:rPr>
              <a:t>AXI4-Stream Video Interface Compatible, 4K 60FPS</a:t>
            </a:r>
            <a:endParaRPr lang="zh-CN" altLang="en-US" dirty="0">
              <a:latin typeface="+mj-lt"/>
            </a:endParaRPr>
          </a:p>
        </p:txBody>
      </p:sp>
      <p:pic>
        <p:nvPicPr>
          <p:cNvPr id="6" name="图片 5" descr="图示&#10;&#10;描述已自动生成">
            <a:extLst>
              <a:ext uri="{FF2B5EF4-FFF2-40B4-BE49-F238E27FC236}">
                <a16:creationId xmlns:a16="http://schemas.microsoft.com/office/drawing/2014/main" id="{AEFC2AB1-D854-45EB-36B8-7C214FC8685C}"/>
              </a:ext>
            </a:extLst>
          </p:cNvPr>
          <p:cNvPicPr/>
          <p:nvPr/>
        </p:nvPicPr>
        <p:blipFill rotWithShape="1">
          <a:blip r:embed="rId5"/>
          <a:srcRect l="-1257" t="24385" r="70435" b="2400"/>
          <a:stretch/>
        </p:blipFill>
        <p:spPr>
          <a:xfrm>
            <a:off x="7687901" y="1221834"/>
            <a:ext cx="3730888" cy="3730120"/>
          </a:xfrm>
          <a:prstGeom prst="rect">
            <a:avLst/>
          </a:prstGeom>
        </p:spPr>
      </p:pic>
      <p:grpSp>
        <p:nvGrpSpPr>
          <p:cNvPr id="7" name="组合 6">
            <a:extLst>
              <a:ext uri="{FF2B5EF4-FFF2-40B4-BE49-F238E27FC236}">
                <a16:creationId xmlns:a16="http://schemas.microsoft.com/office/drawing/2014/main" id="{EFBA8E77-96FB-5BC7-5F99-C1DB8EC05415}"/>
              </a:ext>
            </a:extLst>
          </p:cNvPr>
          <p:cNvGrpSpPr/>
          <p:nvPr/>
        </p:nvGrpSpPr>
        <p:grpSpPr>
          <a:xfrm>
            <a:off x="38392" y="169639"/>
            <a:ext cx="3025320" cy="530369"/>
            <a:chOff x="5721594" y="289567"/>
            <a:chExt cx="4866902" cy="707159"/>
          </a:xfrm>
          <a:solidFill>
            <a:srgbClr val="5A538C"/>
          </a:solidFill>
        </p:grpSpPr>
        <p:sp>
          <p:nvSpPr>
            <p:cNvPr id="8" name="矩形 7">
              <a:extLst>
                <a:ext uri="{FF2B5EF4-FFF2-40B4-BE49-F238E27FC236}">
                  <a16:creationId xmlns:a16="http://schemas.microsoft.com/office/drawing/2014/main" id="{C46282CF-9B5E-DC4F-A5D5-AD89B06C078C}"/>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a:extLst>
                <a:ext uri="{FF2B5EF4-FFF2-40B4-BE49-F238E27FC236}">
                  <a16:creationId xmlns:a16="http://schemas.microsoft.com/office/drawing/2014/main" id="{04D86FD0-58CF-B43C-291E-914D2FC0F18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5198116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基本框图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767794C-9083-C310-31B0-B5AA70185F12}"/>
              </a:ext>
            </a:extLst>
          </p:cNvPr>
          <p:cNvPicPr>
            <a:picLocks noChangeAspect="1"/>
          </p:cNvPicPr>
          <p:nvPr/>
        </p:nvPicPr>
        <p:blipFill>
          <a:blip r:embed="rId5"/>
          <a:stretch>
            <a:fillRect/>
          </a:stretch>
        </p:blipFill>
        <p:spPr>
          <a:xfrm>
            <a:off x="686508" y="2154129"/>
            <a:ext cx="10958052" cy="2970350"/>
          </a:xfrm>
          <a:prstGeom prst="rect">
            <a:avLst/>
          </a:prstGeom>
        </p:spPr>
      </p:pic>
    </p:spTree>
    <p:custDataLst>
      <p:tags r:id="rId1"/>
    </p:custDataLst>
    <p:extLst>
      <p:ext uri="{BB962C8B-B14F-4D97-AF65-F5344CB8AC3E}">
        <p14:creationId xmlns:p14="http://schemas.microsoft.com/office/powerpoint/2010/main" val="180847170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Bicubic</a:t>
            </a:r>
            <a:r>
              <a:rPr lang="zh-CN" altLang="en-US" b="1" dirty="0">
                <a:solidFill>
                  <a:schemeClr val="bg2">
                    <a:lumMod val="10000"/>
                  </a:schemeClr>
                </a:solidFill>
              </a:rPr>
              <a:t>计算流水线</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5F290EF2-0336-A822-8EF4-5784C35962E5}"/>
              </a:ext>
            </a:extLst>
          </p:cNvPr>
          <p:cNvPicPr>
            <a:picLocks noChangeAspect="1"/>
          </p:cNvPicPr>
          <p:nvPr/>
        </p:nvPicPr>
        <p:blipFill>
          <a:blip r:embed="rId5"/>
          <a:stretch>
            <a:fillRect/>
          </a:stretch>
        </p:blipFill>
        <p:spPr>
          <a:xfrm>
            <a:off x="914133" y="2610551"/>
            <a:ext cx="10363733" cy="2057506"/>
          </a:xfrm>
          <a:prstGeom prst="rect">
            <a:avLst/>
          </a:prstGeom>
        </p:spPr>
      </p:pic>
    </p:spTree>
    <p:custDataLst>
      <p:tags r:id="rId1"/>
    </p:custDataLst>
    <p:extLst>
      <p:ext uri="{BB962C8B-B14F-4D97-AF65-F5344CB8AC3E}">
        <p14:creationId xmlns:p14="http://schemas.microsoft.com/office/powerpoint/2010/main" val="253712462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26" name="Picture 2">
            <a:extLst>
              <a:ext uri="{FF2B5EF4-FFF2-40B4-BE49-F238E27FC236}">
                <a16:creationId xmlns:a16="http://schemas.microsoft.com/office/drawing/2014/main" id="{EA98DCA7-8D68-5EEC-4452-9DE1B681F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716" y="792766"/>
            <a:ext cx="9082209" cy="565344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9975489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F610529-F3E0-5C2D-3B87-1AF176C284F8}"/>
              </a:ext>
            </a:extLst>
          </p:cNvPr>
          <p:cNvPicPr>
            <a:picLocks noChangeAspect="1"/>
          </p:cNvPicPr>
          <p:nvPr/>
        </p:nvPicPr>
        <p:blipFill>
          <a:blip r:embed="rId5"/>
          <a:stretch>
            <a:fillRect/>
          </a:stretch>
        </p:blipFill>
        <p:spPr>
          <a:xfrm>
            <a:off x="702016" y="1263827"/>
            <a:ext cx="10787967" cy="4079697"/>
          </a:xfrm>
          <a:prstGeom prst="rect">
            <a:avLst/>
          </a:prstGeom>
        </p:spPr>
      </p:pic>
    </p:spTree>
    <p:custDataLst>
      <p:tags r:id="rId1"/>
    </p:custDataLst>
    <p:extLst>
      <p:ext uri="{BB962C8B-B14F-4D97-AF65-F5344CB8AC3E}">
        <p14:creationId xmlns:p14="http://schemas.microsoft.com/office/powerpoint/2010/main" val="80135235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6" name="图片 5">
            <a:extLst>
              <a:ext uri="{FF2B5EF4-FFF2-40B4-BE49-F238E27FC236}">
                <a16:creationId xmlns:a16="http://schemas.microsoft.com/office/drawing/2014/main" id="{369C0D13-62A1-14D0-6882-7951E7F44BF3}"/>
              </a:ext>
            </a:extLst>
          </p:cNvPr>
          <p:cNvPicPr>
            <a:picLocks noChangeAspect="1"/>
          </p:cNvPicPr>
          <p:nvPr/>
        </p:nvPicPr>
        <p:blipFill>
          <a:blip r:embed="rId5"/>
          <a:stretch>
            <a:fillRect/>
          </a:stretch>
        </p:blipFill>
        <p:spPr>
          <a:xfrm>
            <a:off x="1168286" y="1029989"/>
            <a:ext cx="10066521" cy="4504036"/>
          </a:xfrm>
          <a:prstGeom prst="rect">
            <a:avLst/>
          </a:prstGeom>
        </p:spPr>
      </p:pic>
    </p:spTree>
    <p:custDataLst>
      <p:tags r:id="rId1"/>
    </p:custDataLst>
    <p:extLst>
      <p:ext uri="{BB962C8B-B14F-4D97-AF65-F5344CB8AC3E}">
        <p14:creationId xmlns:p14="http://schemas.microsoft.com/office/powerpoint/2010/main" val="278451567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上采样算法： </a:t>
            </a:r>
            <a:r>
              <a:rPr lang="en-US" altLang="zh-CN" b="1" dirty="0">
                <a:solidFill>
                  <a:schemeClr val="bg2">
                    <a:lumMod val="10000"/>
                  </a:schemeClr>
                </a:solidFill>
              </a:rPr>
              <a:t>Bicubic </a:t>
            </a:r>
            <a:r>
              <a:rPr lang="zh-CN" altLang="en-US" b="1" dirty="0">
                <a:solidFill>
                  <a:schemeClr val="bg2">
                    <a:lumMod val="10000"/>
                  </a:schemeClr>
                </a:solidFill>
              </a:rPr>
              <a:t>和 </a:t>
            </a:r>
            <a:r>
              <a:rPr lang="en-US" altLang="zh-CN" b="1" dirty="0">
                <a:solidFill>
                  <a:schemeClr val="bg2">
                    <a:lumMod val="10000"/>
                  </a:schemeClr>
                </a:solidFill>
              </a:rPr>
              <a:t>RAISR</a:t>
            </a:r>
            <a:endParaRPr lang="zh-CN" altLang="en-US" b="1" dirty="0">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181645" y="1323779"/>
            <a:ext cx="7377270" cy="784830"/>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Bicubic</a:t>
            </a:r>
            <a:r>
              <a:rPr lang="zh-CN" altLang="en-US" sz="2100" dirty="0">
                <a:latin typeface="黑体" panose="02010609060101010101" pitchFamily="49" charset="-122"/>
                <a:ea typeface="黑体" panose="02010609060101010101" pitchFamily="49" charset="-122"/>
              </a:rPr>
              <a:t> </a:t>
            </a:r>
            <a:endParaRPr lang="en-US" altLang="zh-CN" sz="2100" dirty="0">
              <a:latin typeface="黑体" panose="02010609060101010101" pitchFamily="49" charset="-122"/>
              <a:ea typeface="黑体" panose="02010609060101010101" pitchFamily="49" charset="-122"/>
            </a:endParaRPr>
          </a:p>
          <a:p>
            <a:pPr marL="342900" indent="-342900" fontAlgn="ctr">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参考周围 </a:t>
            </a:r>
            <a:r>
              <a:rPr lang="en-US" altLang="zh-CN" sz="2100" dirty="0">
                <a:latin typeface="黑体" panose="02010609060101010101" pitchFamily="49" charset="-122"/>
                <a:ea typeface="黑体" panose="02010609060101010101" pitchFamily="49" charset="-122"/>
              </a:rPr>
              <a:t>16 </a:t>
            </a:r>
            <a:r>
              <a:rPr lang="zh-CN" altLang="en-US" sz="2100" dirty="0">
                <a:latin typeface="黑体" panose="02010609060101010101" pitchFamily="49" charset="-122"/>
                <a:ea typeface="黑体" panose="02010609060101010101" pitchFamily="49" charset="-122"/>
              </a:rPr>
              <a:t>个像素</a:t>
            </a:r>
            <a:r>
              <a:rPr lang="en-US" altLang="zh-CN" sz="2100" dirty="0">
                <a:latin typeface="黑体" panose="02010609060101010101" pitchFamily="49" charset="-122"/>
                <a:ea typeface="黑体" panose="02010609060101010101" pitchFamily="49" charset="-122"/>
              </a:rPr>
              <a:t>(4 × 4)</a:t>
            </a:r>
            <a:r>
              <a:rPr lang="zh-CN" altLang="en-US" sz="2100" dirty="0">
                <a:latin typeface="黑体" panose="02010609060101010101" pitchFamily="49" charset="-122"/>
                <a:ea typeface="黑体" panose="02010609060101010101" pitchFamily="49" charset="-122"/>
              </a:rPr>
              <a:t>进行上采样</a:t>
            </a:r>
            <a:endParaRPr lang="en-US" altLang="zh-CN" sz="21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2687634"/>
            <a:ext cx="6971630" cy="2954655"/>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RAISR</a:t>
            </a: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一种基于样本学习的超分辨率算法</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简单的插值方式把 </a:t>
            </a:r>
            <a:r>
              <a:rPr lang="en-US" altLang="zh-CN" sz="2100" dirty="0">
                <a:latin typeface="黑体" panose="02010609060101010101" pitchFamily="49" charset="-122"/>
                <a:ea typeface="黑体" panose="02010609060101010101" pitchFamily="49" charset="-122"/>
              </a:rPr>
              <a:t>LR </a:t>
            </a:r>
            <a:r>
              <a:rPr lang="zh-CN" altLang="en-US" sz="2100" dirty="0">
                <a:latin typeface="黑体" panose="02010609060101010101" pitchFamily="49" charset="-122"/>
                <a:ea typeface="黑体" panose="02010609060101010101" pitchFamily="49" charset="-122"/>
              </a:rPr>
              <a:t>图像转化成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根据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图像局部的梯度信息来对图像块进行分类</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学习一组滤波器建立成对的 </a:t>
            </a:r>
            <a:r>
              <a:rPr lang="en-US" altLang="zh-CN" sz="2100" dirty="0">
                <a:latin typeface="黑体" panose="02010609060101010101" pitchFamily="49" charset="-122"/>
                <a:ea typeface="黑体" panose="02010609060101010101" pitchFamily="49" charset="-122"/>
              </a:rPr>
              <a:t>LR patch </a:t>
            </a:r>
            <a:r>
              <a:rPr lang="zh-CN" altLang="en-US" sz="2100" dirty="0">
                <a:latin typeface="黑体" panose="02010609060101010101" pitchFamily="49" charset="-122"/>
                <a:ea typeface="黑体" panose="02010609060101010101" pitchFamily="49" charset="-122"/>
              </a:rPr>
              <a:t>与 </a:t>
            </a:r>
            <a:r>
              <a:rPr lang="en-US" altLang="zh-CN" sz="2100" dirty="0">
                <a:latin typeface="黑体" panose="02010609060101010101" pitchFamily="49" charset="-122"/>
                <a:ea typeface="黑体" panose="02010609060101010101" pitchFamily="49" charset="-122"/>
              </a:rPr>
              <a:t>HR </a:t>
            </a:r>
            <a:r>
              <a:rPr lang="zh-CN" altLang="en-US" sz="2100" dirty="0">
                <a:latin typeface="黑体" panose="02010609060101010101" pitchFamily="49" charset="-122"/>
                <a:ea typeface="黑体" panose="02010609060101010101" pitchFamily="49" charset="-122"/>
              </a:rPr>
              <a:t>像素的映射关系</a:t>
            </a:r>
            <a:endParaRPr lang="zh-CN" altLang="en-US" sz="2400" dirty="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344913D5-E26B-4C4B-BCF6-CF2A1559F6A7}"/>
              </a:ext>
            </a:extLst>
          </p:cNvPr>
          <p:cNvPicPr>
            <a:picLocks noChangeAspect="1"/>
          </p:cNvPicPr>
          <p:nvPr/>
        </p:nvPicPr>
        <p:blipFill>
          <a:blip r:embed="rId6"/>
          <a:stretch>
            <a:fillRect/>
          </a:stretch>
        </p:blipFill>
        <p:spPr>
          <a:xfrm>
            <a:off x="4946234" y="2801452"/>
            <a:ext cx="2657846" cy="847843"/>
          </a:xfrm>
          <a:prstGeom prst="rect">
            <a:avLst/>
          </a:prstGeom>
        </p:spPr>
      </p:pic>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8AE57C6D-C3DF-E814-4061-1F3AE3A0C212}"/>
              </a:ext>
            </a:extLst>
          </p:cNvPr>
          <p:cNvPicPr>
            <a:picLocks noChangeAspect="1"/>
          </p:cNvPicPr>
          <p:nvPr/>
        </p:nvPicPr>
        <p:blipFill>
          <a:blip r:embed="rId5"/>
          <a:stretch>
            <a:fillRect/>
          </a:stretch>
        </p:blipFill>
        <p:spPr>
          <a:xfrm>
            <a:off x="2662166" y="1050489"/>
            <a:ext cx="6486813" cy="4312086"/>
          </a:xfrm>
          <a:prstGeom prst="rect">
            <a:avLst/>
          </a:prstGeom>
        </p:spPr>
      </p:pic>
      <p:sp>
        <p:nvSpPr>
          <p:cNvPr id="5" name="文本框 4">
            <a:extLst>
              <a:ext uri="{FF2B5EF4-FFF2-40B4-BE49-F238E27FC236}">
                <a16:creationId xmlns:a16="http://schemas.microsoft.com/office/drawing/2014/main" id="{EFBFB865-A8F1-6860-4314-BAF2F33E84FC}"/>
              </a:ext>
            </a:extLst>
          </p:cNvPr>
          <p:cNvSpPr txBox="1"/>
          <p:nvPr/>
        </p:nvSpPr>
        <p:spPr>
          <a:xfrm>
            <a:off x="4718122" y="5622845"/>
            <a:ext cx="2374900" cy="369332"/>
          </a:xfrm>
          <a:prstGeom prst="rect">
            <a:avLst/>
          </a:prstGeom>
          <a:noFill/>
        </p:spPr>
        <p:txBody>
          <a:bodyPr wrap="square" rtlCol="0">
            <a:spAutoFit/>
          </a:bodyPr>
          <a:lstStyle/>
          <a:p>
            <a:r>
              <a:rPr lang="en-US" altLang="zh-CN" dirty="0"/>
              <a:t>MA Unit </a:t>
            </a:r>
            <a:r>
              <a:rPr lang="zh-CN" altLang="en-US" dirty="0"/>
              <a:t>（乘加单元）</a:t>
            </a:r>
          </a:p>
        </p:txBody>
      </p:sp>
    </p:spTree>
    <p:custDataLst>
      <p:tags r:id="rId1"/>
    </p:custDataLst>
    <p:extLst>
      <p:ext uri="{BB962C8B-B14F-4D97-AF65-F5344CB8AC3E}">
        <p14:creationId xmlns:p14="http://schemas.microsoft.com/office/powerpoint/2010/main" val="144310544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7" name="图片 6">
            <a:extLst>
              <a:ext uri="{FF2B5EF4-FFF2-40B4-BE49-F238E27FC236}">
                <a16:creationId xmlns:a16="http://schemas.microsoft.com/office/drawing/2014/main" id="{C85FE783-A41B-F9FE-F411-3555753B8A80}"/>
              </a:ext>
            </a:extLst>
          </p:cNvPr>
          <p:cNvPicPr>
            <a:picLocks noChangeAspect="1"/>
          </p:cNvPicPr>
          <p:nvPr/>
        </p:nvPicPr>
        <p:blipFill>
          <a:blip r:embed="rId5"/>
          <a:stretch>
            <a:fillRect/>
          </a:stretch>
        </p:blipFill>
        <p:spPr>
          <a:xfrm>
            <a:off x="1764481" y="1085850"/>
            <a:ext cx="8272498" cy="4533900"/>
          </a:xfrm>
          <a:prstGeom prst="rect">
            <a:avLst/>
          </a:prstGeom>
        </p:spPr>
      </p:pic>
    </p:spTree>
    <p:custDataLst>
      <p:tags r:id="rId1"/>
    </p:custDataLst>
    <p:extLst>
      <p:ext uri="{BB962C8B-B14F-4D97-AF65-F5344CB8AC3E}">
        <p14:creationId xmlns:p14="http://schemas.microsoft.com/office/powerpoint/2010/main" val="29066712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9" name="图片 8">
            <a:extLst>
              <a:ext uri="{FF2B5EF4-FFF2-40B4-BE49-F238E27FC236}">
                <a16:creationId xmlns:a16="http://schemas.microsoft.com/office/drawing/2014/main" id="{D953781D-9EB7-7F76-3730-869521460709}"/>
              </a:ext>
            </a:extLst>
          </p:cNvPr>
          <p:cNvPicPr>
            <a:picLocks noChangeAspect="1"/>
          </p:cNvPicPr>
          <p:nvPr/>
        </p:nvPicPr>
        <p:blipFill>
          <a:blip r:embed="rId5"/>
          <a:stretch>
            <a:fillRect/>
          </a:stretch>
        </p:blipFill>
        <p:spPr>
          <a:xfrm>
            <a:off x="2738823" y="780204"/>
            <a:ext cx="6641114" cy="5762946"/>
          </a:xfrm>
          <a:prstGeom prst="rect">
            <a:avLst/>
          </a:prstGeom>
        </p:spPr>
      </p:pic>
    </p:spTree>
    <p:custDataLst>
      <p:tags r:id="rId1"/>
    </p:custDataLst>
    <p:extLst>
      <p:ext uri="{BB962C8B-B14F-4D97-AF65-F5344CB8AC3E}">
        <p14:creationId xmlns:p14="http://schemas.microsoft.com/office/powerpoint/2010/main" val="273735972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835950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系统框图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5"/>
          <a:stretch>
            <a:fillRect/>
          </a:stretch>
        </p:blipFill>
        <p:spPr>
          <a:xfrm>
            <a:off x="1314450" y="881078"/>
            <a:ext cx="9934389" cy="5565133"/>
          </a:xfrm>
          <a:prstGeom prst="rect">
            <a:avLst/>
          </a:prstGeom>
        </p:spPr>
      </p:pic>
    </p:spTree>
    <p:custDataLst>
      <p:tags r:id="rId1"/>
    </p:custDataLst>
    <p:extLst>
      <p:ext uri="{BB962C8B-B14F-4D97-AF65-F5344CB8AC3E}">
        <p14:creationId xmlns:p14="http://schemas.microsoft.com/office/powerpoint/2010/main" val="332465328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4"/>
          <a:stretch>
            <a:fillRect/>
          </a:stretch>
        </p:blipFill>
        <p:spPr>
          <a:xfrm>
            <a:off x="195932" y="87580"/>
            <a:ext cx="11915930" cy="6675170"/>
          </a:xfrm>
          <a:prstGeom prst="rect">
            <a:avLst/>
          </a:prstGeom>
        </p:spPr>
      </p:pic>
    </p:spTree>
    <p:custDataLst>
      <p:tags r:id="rId1"/>
    </p:custDataLst>
    <p:extLst>
      <p:ext uri="{BB962C8B-B14F-4D97-AF65-F5344CB8AC3E}">
        <p14:creationId xmlns:p14="http://schemas.microsoft.com/office/powerpoint/2010/main" val="29506045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形用户界面, 应用程序&#10;&#10;描述已自动生成">
            <a:extLst>
              <a:ext uri="{FF2B5EF4-FFF2-40B4-BE49-F238E27FC236}">
                <a16:creationId xmlns:a16="http://schemas.microsoft.com/office/drawing/2014/main" id="{3342E2B6-9D5D-2A6B-AD9D-A3BB2FCE0887}"/>
              </a:ext>
            </a:extLst>
          </p:cNvPr>
          <p:cNvPicPr>
            <a:picLocks noChangeAspect="1"/>
          </p:cNvPicPr>
          <p:nvPr/>
        </p:nvPicPr>
        <p:blipFill>
          <a:blip r:embed="rId5"/>
          <a:stretch>
            <a:fillRect/>
          </a:stretch>
        </p:blipFill>
        <p:spPr>
          <a:xfrm>
            <a:off x="1006430" y="728054"/>
            <a:ext cx="10502570" cy="5907696"/>
          </a:xfrm>
          <a:prstGeom prst="rect">
            <a:avLst/>
          </a:prstGeom>
        </p:spPr>
      </p:pic>
    </p:spTree>
    <p:custDataLst>
      <p:tags r:id="rId1"/>
    </p:custDataLst>
    <p:extLst>
      <p:ext uri="{BB962C8B-B14F-4D97-AF65-F5344CB8AC3E}">
        <p14:creationId xmlns:p14="http://schemas.microsoft.com/office/powerpoint/2010/main" val="10072031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descr="电脑软件截图&#10;&#10;描述已自动生成">
            <a:extLst>
              <a:ext uri="{FF2B5EF4-FFF2-40B4-BE49-F238E27FC236}">
                <a16:creationId xmlns:a16="http://schemas.microsoft.com/office/drawing/2014/main" id="{2F98A9E1-5061-7927-D560-A236E194CD37}"/>
              </a:ext>
            </a:extLst>
          </p:cNvPr>
          <p:cNvPicPr>
            <a:picLocks noChangeAspect="1"/>
          </p:cNvPicPr>
          <p:nvPr/>
        </p:nvPicPr>
        <p:blipFill>
          <a:blip r:embed="rId5"/>
          <a:stretch>
            <a:fillRect/>
          </a:stretch>
        </p:blipFill>
        <p:spPr>
          <a:xfrm>
            <a:off x="949325" y="718490"/>
            <a:ext cx="10604500" cy="5965032"/>
          </a:xfrm>
          <a:prstGeom prst="rect">
            <a:avLst/>
          </a:prstGeom>
        </p:spPr>
      </p:pic>
    </p:spTree>
    <p:custDataLst>
      <p:tags r:id="rId1"/>
    </p:custDataLst>
    <p:extLst>
      <p:ext uri="{BB962C8B-B14F-4D97-AF65-F5344CB8AC3E}">
        <p14:creationId xmlns:p14="http://schemas.microsoft.com/office/powerpoint/2010/main" val="45299657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030790"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827196" y="3323559"/>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 name="矩形 2"/>
          <p:cNvSpPr/>
          <p:nvPr/>
        </p:nvSpPr>
        <p:spPr>
          <a:xfrm>
            <a:off x="4152899" y="758394"/>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881926"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38</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21" name="表格 4">
            <a:extLst>
              <a:ext uri="{FF2B5EF4-FFF2-40B4-BE49-F238E27FC236}">
                <a16:creationId xmlns:a16="http://schemas.microsoft.com/office/drawing/2014/main" id="{E9A2868E-7173-9018-E27D-4F16532EAD19}"/>
              </a:ext>
            </a:extLst>
          </p:cNvPr>
          <p:cNvGraphicFramePr>
            <a:graphicFrameLocks noGrp="1"/>
          </p:cNvGraphicFramePr>
          <p:nvPr>
            <p:extLst>
              <p:ext uri="{D42A27DB-BD31-4B8C-83A1-F6EECF244321}">
                <p14:modId xmlns:p14="http://schemas.microsoft.com/office/powerpoint/2010/main" val="3570637105"/>
              </p:ext>
            </p:extLst>
          </p:nvPr>
        </p:nvGraphicFramePr>
        <p:xfrm>
          <a:off x="2032000" y="4844190"/>
          <a:ext cx="8128002"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125731378"/>
                    </a:ext>
                  </a:extLst>
                </a:gridCol>
                <a:gridCol w="1354667">
                  <a:extLst>
                    <a:ext uri="{9D8B030D-6E8A-4147-A177-3AD203B41FA5}">
                      <a16:colId xmlns:a16="http://schemas.microsoft.com/office/drawing/2014/main" val="1360789012"/>
                    </a:ext>
                  </a:extLst>
                </a:gridCol>
                <a:gridCol w="1354667">
                  <a:extLst>
                    <a:ext uri="{9D8B030D-6E8A-4147-A177-3AD203B41FA5}">
                      <a16:colId xmlns:a16="http://schemas.microsoft.com/office/drawing/2014/main" val="3762960461"/>
                    </a:ext>
                  </a:extLst>
                </a:gridCol>
                <a:gridCol w="1354667">
                  <a:extLst>
                    <a:ext uri="{9D8B030D-6E8A-4147-A177-3AD203B41FA5}">
                      <a16:colId xmlns:a16="http://schemas.microsoft.com/office/drawing/2014/main" val="642984712"/>
                    </a:ext>
                  </a:extLst>
                </a:gridCol>
                <a:gridCol w="1354667">
                  <a:extLst>
                    <a:ext uri="{9D8B030D-6E8A-4147-A177-3AD203B41FA5}">
                      <a16:colId xmlns:a16="http://schemas.microsoft.com/office/drawing/2014/main" val="3539214996"/>
                    </a:ext>
                  </a:extLst>
                </a:gridCol>
                <a:gridCol w="1354667">
                  <a:extLst>
                    <a:ext uri="{9D8B030D-6E8A-4147-A177-3AD203B41FA5}">
                      <a16:colId xmlns:a16="http://schemas.microsoft.com/office/drawing/2014/main" val="3852457372"/>
                    </a:ext>
                  </a:extLst>
                </a:gridCol>
              </a:tblGrid>
              <a:tr h="370840">
                <a:tc>
                  <a:txBody>
                    <a:bodyPr/>
                    <a:lstStyle/>
                    <a:p>
                      <a:pPr algn="ctr"/>
                      <a:r>
                        <a:rPr lang="en-US" altLang="zh-CN" dirty="0"/>
                        <a:t>IP</a:t>
                      </a:r>
                      <a:endParaRPr lang="zh-CN" altLang="en-US" dirty="0"/>
                    </a:p>
                  </a:txBody>
                  <a:tcPr/>
                </a:tc>
                <a:tc>
                  <a:txBody>
                    <a:bodyPr/>
                    <a:lstStyle/>
                    <a:p>
                      <a:pPr algn="ctr"/>
                      <a:r>
                        <a:rPr lang="en-US" altLang="zh-CN" dirty="0"/>
                        <a:t>LUT</a:t>
                      </a:r>
                      <a:endParaRPr lang="zh-CN" altLang="en-US" dirty="0"/>
                    </a:p>
                  </a:txBody>
                  <a:tcPr/>
                </a:tc>
                <a:tc>
                  <a:txBody>
                    <a:bodyPr/>
                    <a:lstStyle/>
                    <a:p>
                      <a:pPr algn="ctr"/>
                      <a:r>
                        <a:rPr lang="en-US" altLang="zh-CN" dirty="0"/>
                        <a:t>FF</a:t>
                      </a:r>
                      <a:endParaRPr lang="zh-CN" altLang="en-US" dirty="0"/>
                    </a:p>
                  </a:txBody>
                  <a:tcPr/>
                </a:tc>
                <a:tc>
                  <a:txBody>
                    <a:bodyPr/>
                    <a:lstStyle/>
                    <a:p>
                      <a:pPr algn="ctr"/>
                      <a:r>
                        <a:rPr lang="en-US" altLang="zh-CN" dirty="0"/>
                        <a:t>BRAM</a:t>
                      </a:r>
                      <a:endParaRPr lang="zh-CN" altLang="en-US" dirty="0"/>
                    </a:p>
                  </a:txBody>
                  <a:tcPr/>
                </a:tc>
                <a:tc>
                  <a:txBody>
                    <a:bodyPr/>
                    <a:lstStyle/>
                    <a:p>
                      <a:pPr algn="ctr"/>
                      <a:r>
                        <a:rPr lang="en-US" altLang="zh-CN" dirty="0"/>
                        <a:t>URAM</a:t>
                      </a:r>
                      <a:endParaRPr lang="zh-CN" altLang="en-US" dirty="0"/>
                    </a:p>
                  </a:txBody>
                  <a:tcPr/>
                </a:tc>
                <a:tc>
                  <a:txBody>
                    <a:bodyPr/>
                    <a:lstStyle/>
                    <a:p>
                      <a:pPr algn="ctr"/>
                      <a:r>
                        <a:rPr lang="en-US" altLang="zh-CN" dirty="0"/>
                        <a:t>DSP</a:t>
                      </a:r>
                      <a:endParaRPr lang="zh-CN" altLang="en-US" dirty="0"/>
                    </a:p>
                  </a:txBody>
                  <a:tcPr/>
                </a:tc>
                <a:extLst>
                  <a:ext uri="{0D108BD9-81ED-4DB2-BD59-A6C34878D82A}">
                    <a16:rowId xmlns:a16="http://schemas.microsoft.com/office/drawing/2014/main" val="2163393611"/>
                  </a:ext>
                </a:extLst>
              </a:tr>
              <a:tr h="370840">
                <a:tc>
                  <a:txBody>
                    <a:bodyPr/>
                    <a:lstStyle/>
                    <a:p>
                      <a:pPr algn="ctr"/>
                      <a:r>
                        <a:rPr lang="en-US" altLang="zh-CN"/>
                        <a:t>Bicubic × 3</a:t>
                      </a:r>
                      <a:endParaRPr lang="zh-CN" altLang="en-US" dirty="0"/>
                    </a:p>
                  </a:txBody>
                  <a:tcPr/>
                </a:tc>
                <a:tc>
                  <a:txBody>
                    <a:bodyPr/>
                    <a:lstStyle/>
                    <a:p>
                      <a:pPr algn="ctr"/>
                      <a:r>
                        <a:rPr lang="en-US" altLang="zh-CN" dirty="0"/>
                        <a:t>1323</a:t>
                      </a:r>
                      <a:endParaRPr lang="zh-CN" altLang="en-US" dirty="0"/>
                    </a:p>
                  </a:txBody>
                  <a:tcPr/>
                </a:tc>
                <a:tc>
                  <a:txBody>
                    <a:bodyPr/>
                    <a:lstStyle/>
                    <a:p>
                      <a:pPr algn="ctr"/>
                      <a:r>
                        <a:rPr lang="en-US" altLang="zh-CN" dirty="0"/>
                        <a:t>2079</a:t>
                      </a:r>
                      <a:endParaRPr lang="zh-CN" altLang="en-US" dirty="0"/>
                    </a:p>
                  </a:txBody>
                  <a:tcPr/>
                </a:tc>
                <a:tc>
                  <a:txBody>
                    <a:bodyPr/>
                    <a:lstStyle/>
                    <a:p>
                      <a:pPr algn="ctr"/>
                      <a:r>
                        <a:rPr lang="en-US" altLang="zh-CN" dirty="0"/>
                        <a:t>7.5</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147</a:t>
                      </a:r>
                      <a:endParaRPr lang="zh-CN" altLang="en-US" dirty="0"/>
                    </a:p>
                  </a:txBody>
                  <a:tcPr/>
                </a:tc>
                <a:extLst>
                  <a:ext uri="{0D108BD9-81ED-4DB2-BD59-A6C34878D82A}">
                    <a16:rowId xmlns:a16="http://schemas.microsoft.com/office/drawing/2014/main" val="1165611508"/>
                  </a:ext>
                </a:extLst>
              </a:tr>
              <a:tr h="370840">
                <a:tc>
                  <a:txBody>
                    <a:bodyPr/>
                    <a:lstStyle/>
                    <a:p>
                      <a:pPr algn="ctr"/>
                      <a:r>
                        <a:rPr lang="en-US" altLang="zh-CN" dirty="0"/>
                        <a:t>ML-Enhance</a:t>
                      </a:r>
                      <a:endParaRPr lang="zh-CN" altLang="en-US" dirty="0"/>
                    </a:p>
                  </a:txBody>
                  <a:tcPr/>
                </a:tc>
                <a:tc>
                  <a:txBody>
                    <a:bodyPr/>
                    <a:lstStyle/>
                    <a:p>
                      <a:pPr algn="ctr"/>
                      <a:r>
                        <a:rPr lang="en-US" altLang="zh-CN" dirty="0"/>
                        <a:t>4608</a:t>
                      </a:r>
                      <a:endParaRPr lang="zh-CN" altLang="en-US" dirty="0"/>
                    </a:p>
                  </a:txBody>
                  <a:tcPr/>
                </a:tc>
                <a:tc>
                  <a:txBody>
                    <a:bodyPr/>
                    <a:lstStyle/>
                    <a:p>
                      <a:pPr algn="ctr"/>
                      <a:r>
                        <a:rPr lang="en-US" altLang="zh-CN" dirty="0"/>
                        <a:t>479</a:t>
                      </a:r>
                      <a:endParaRPr lang="zh-CN" altLang="en-US" dirty="0"/>
                    </a:p>
                  </a:txBody>
                  <a:tcPr/>
                </a:tc>
                <a:tc>
                  <a:txBody>
                    <a:bodyPr/>
                    <a:lstStyle/>
                    <a:p>
                      <a:pPr algn="ctr"/>
                      <a:r>
                        <a:rPr lang="en-US" altLang="zh-CN" dirty="0"/>
                        <a:t>37.5</a:t>
                      </a:r>
                      <a:endParaRPr lang="zh-CN" altLang="en-US" dirty="0"/>
                    </a:p>
                  </a:txBody>
                  <a:tcPr/>
                </a:tc>
                <a:tc>
                  <a:txBody>
                    <a:bodyPr/>
                    <a:lstStyle/>
                    <a:p>
                      <a:pPr algn="ctr"/>
                      <a:r>
                        <a:rPr lang="en-US" altLang="zh-CN" dirty="0"/>
                        <a:t>21</a:t>
                      </a:r>
                      <a:endParaRPr lang="zh-CN" altLang="en-US" dirty="0"/>
                    </a:p>
                  </a:txBody>
                  <a:tcPr/>
                </a:tc>
                <a:tc>
                  <a:txBody>
                    <a:bodyPr/>
                    <a:lstStyle/>
                    <a:p>
                      <a:pPr algn="ctr"/>
                      <a:r>
                        <a:rPr lang="en-US" altLang="zh-CN" dirty="0"/>
                        <a:t>348</a:t>
                      </a:r>
                      <a:endParaRPr lang="zh-CN" altLang="en-US" dirty="0"/>
                    </a:p>
                  </a:txBody>
                  <a:tcPr/>
                </a:tc>
                <a:extLst>
                  <a:ext uri="{0D108BD9-81ED-4DB2-BD59-A6C34878D82A}">
                    <a16:rowId xmlns:a16="http://schemas.microsoft.com/office/drawing/2014/main" val="805399383"/>
                  </a:ext>
                </a:extLst>
              </a:tr>
            </a:tbl>
          </a:graphicData>
        </a:graphic>
      </p:graphicFrame>
      <p:sp>
        <p:nvSpPr>
          <p:cNvPr id="5" name="文本框 4">
            <a:extLst>
              <a:ext uri="{FF2B5EF4-FFF2-40B4-BE49-F238E27FC236}">
                <a16:creationId xmlns:a16="http://schemas.microsoft.com/office/drawing/2014/main" id="{D2D4B3FA-45F5-CEE9-19CB-CEA470F78D8C}"/>
              </a:ext>
            </a:extLst>
          </p:cNvPr>
          <p:cNvSpPr txBox="1"/>
          <p:nvPr/>
        </p:nvSpPr>
        <p:spPr>
          <a:xfrm>
            <a:off x="5193747" y="6027909"/>
            <a:ext cx="1789120" cy="383830"/>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综合结果</a:t>
            </a:r>
          </a:p>
        </p:txBody>
      </p:sp>
      <p:sp>
        <p:nvSpPr>
          <p:cNvPr id="6" name="Rectangle 1">
            <a:extLst>
              <a:ext uri="{FF2B5EF4-FFF2-40B4-BE49-F238E27FC236}">
                <a16:creationId xmlns:a16="http://schemas.microsoft.com/office/drawing/2014/main" id="{1F3287AE-4CD9-4605-BBCD-20A41E9F31A9}"/>
              </a:ext>
            </a:extLst>
          </p:cNvPr>
          <p:cNvSpPr>
            <a:spLocks noChangeArrowheads="1"/>
          </p:cNvSpPr>
          <p:nvPr/>
        </p:nvSpPr>
        <p:spPr bwMode="auto">
          <a:xfrm>
            <a:off x="3206750" y="3011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格 7">
            <a:extLst>
              <a:ext uri="{FF2B5EF4-FFF2-40B4-BE49-F238E27FC236}">
                <a16:creationId xmlns:a16="http://schemas.microsoft.com/office/drawing/2014/main" id="{A00E5D4A-22DF-4B44-8AFA-35F3EC856454}"/>
              </a:ext>
            </a:extLst>
          </p:cNvPr>
          <p:cNvGraphicFramePr>
            <a:graphicFrameLocks noGrp="1"/>
          </p:cNvGraphicFramePr>
          <p:nvPr>
            <p:extLst>
              <p:ext uri="{D42A27DB-BD31-4B8C-83A1-F6EECF244321}">
                <p14:modId xmlns:p14="http://schemas.microsoft.com/office/powerpoint/2010/main" val="2942028081"/>
              </p:ext>
            </p:extLst>
          </p:nvPr>
        </p:nvGraphicFramePr>
        <p:xfrm>
          <a:off x="1443851" y="1624648"/>
          <a:ext cx="9304295" cy="2773680"/>
        </p:xfrm>
        <a:graphic>
          <a:graphicData uri="http://schemas.openxmlformats.org/drawingml/2006/table">
            <a:tbl>
              <a:tblPr firstRow="1" bandRow="1">
                <a:tableStyleId>{5C22544A-7EE6-4342-B048-85BDC9FD1C3A}</a:tableStyleId>
              </a:tblPr>
              <a:tblGrid>
                <a:gridCol w="1907492">
                  <a:extLst>
                    <a:ext uri="{9D8B030D-6E8A-4147-A177-3AD203B41FA5}">
                      <a16:colId xmlns:a16="http://schemas.microsoft.com/office/drawing/2014/main" val="1363803279"/>
                    </a:ext>
                  </a:extLst>
                </a:gridCol>
                <a:gridCol w="750878">
                  <a:extLst>
                    <a:ext uri="{9D8B030D-6E8A-4147-A177-3AD203B41FA5}">
                      <a16:colId xmlns:a16="http://schemas.microsoft.com/office/drawing/2014/main" val="1513759096"/>
                    </a:ext>
                  </a:extLst>
                </a:gridCol>
                <a:gridCol w="1329185">
                  <a:extLst>
                    <a:ext uri="{9D8B030D-6E8A-4147-A177-3AD203B41FA5}">
                      <a16:colId xmlns:a16="http://schemas.microsoft.com/office/drawing/2014/main" val="4220269773"/>
                    </a:ext>
                  </a:extLst>
                </a:gridCol>
                <a:gridCol w="1329185">
                  <a:extLst>
                    <a:ext uri="{9D8B030D-6E8A-4147-A177-3AD203B41FA5}">
                      <a16:colId xmlns:a16="http://schemas.microsoft.com/office/drawing/2014/main" val="3661747399"/>
                    </a:ext>
                  </a:extLst>
                </a:gridCol>
                <a:gridCol w="1329185">
                  <a:extLst>
                    <a:ext uri="{9D8B030D-6E8A-4147-A177-3AD203B41FA5}">
                      <a16:colId xmlns:a16="http://schemas.microsoft.com/office/drawing/2014/main" val="2203662118"/>
                    </a:ext>
                  </a:extLst>
                </a:gridCol>
                <a:gridCol w="1329185">
                  <a:extLst>
                    <a:ext uri="{9D8B030D-6E8A-4147-A177-3AD203B41FA5}">
                      <a16:colId xmlns:a16="http://schemas.microsoft.com/office/drawing/2014/main" val="801730039"/>
                    </a:ext>
                  </a:extLst>
                </a:gridCol>
                <a:gridCol w="1329185">
                  <a:extLst>
                    <a:ext uri="{9D8B030D-6E8A-4147-A177-3AD203B41FA5}">
                      <a16:colId xmlns:a16="http://schemas.microsoft.com/office/drawing/2014/main" val="137375728"/>
                    </a:ext>
                  </a:extLst>
                </a:gridCol>
              </a:tblGrid>
              <a:tr h="469139">
                <a:tc>
                  <a:txBody>
                    <a:bodyPr/>
                    <a:lstStyle/>
                    <a:p>
                      <a:pPr marL="0" algn="ctr" defTabSz="914400" rtl="0" eaLnBrk="1" latinLnBrk="0" hangingPunct="1"/>
                      <a:r>
                        <a:rPr lang="en-US" sz="1600" b="1" kern="1200" baseline="0" dirty="0" err="1">
                          <a:solidFill>
                            <a:schemeClr val="lt1"/>
                          </a:solidFill>
                          <a:latin typeface="+mn-lt"/>
                          <a:ea typeface="+mn-ea"/>
                          <a:cs typeface="+mn-cs"/>
                        </a:rPr>
                        <a:t>DataSet</a:t>
                      </a:r>
                      <a:r>
                        <a:rPr lang="en-US" sz="1600" b="1" kern="1200" baseline="0" dirty="0">
                          <a:solidFill>
                            <a:schemeClr val="lt1"/>
                          </a:solidFill>
                          <a:latin typeface="+mn-lt"/>
                          <a:ea typeface="+mn-ea"/>
                          <a:cs typeface="+mn-cs"/>
                        </a:rPr>
                        <a:t>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Scale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Bilinear </a:t>
                      </a:r>
                    </a:p>
                  </a:txBody>
                  <a:tcPr anchor="ctr"/>
                </a:tc>
                <a:tc>
                  <a:txBody>
                    <a:bodyPr/>
                    <a:lstStyle/>
                    <a:p>
                      <a:pPr marL="0" algn="ctr" defTabSz="914400" rtl="0" eaLnBrk="1" latinLnBrk="0" hangingPunct="1"/>
                      <a:r>
                        <a:rPr lang="en-US" sz="1600" b="1" kern="1200" baseline="0">
                          <a:solidFill>
                            <a:schemeClr val="lt1"/>
                          </a:solidFill>
                          <a:latin typeface="+mn-lt"/>
                          <a:ea typeface="+mn-ea"/>
                          <a:cs typeface="+mn-cs"/>
                        </a:rPr>
                        <a:t>Bicubic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RAISR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LBP-RAISR</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LBP-RAISR</a:t>
                      </a:r>
                      <a:br>
                        <a:rPr lang="en-US" sz="1600" b="1" kern="1200" baseline="0" dirty="0">
                          <a:solidFill>
                            <a:schemeClr val="lt1"/>
                          </a:solidFill>
                          <a:latin typeface="+mn-lt"/>
                          <a:ea typeface="+mn-ea"/>
                          <a:cs typeface="+mn-cs"/>
                        </a:rPr>
                      </a:br>
                      <a:r>
                        <a:rPr lang="en-US" sz="1600" b="1" kern="1200" baseline="0" dirty="0">
                          <a:solidFill>
                            <a:schemeClr val="lt1"/>
                          </a:solidFill>
                          <a:latin typeface="+mn-lt"/>
                          <a:ea typeface="+mn-ea"/>
                          <a:cs typeface="+mn-cs"/>
                        </a:rPr>
                        <a:t>(Quantized)</a:t>
                      </a:r>
                    </a:p>
                  </a:txBody>
                  <a:tcPr anchor="ctr"/>
                </a:tc>
                <a:extLst>
                  <a:ext uri="{0D108BD9-81ED-4DB2-BD59-A6C34878D82A}">
                    <a16:rowId xmlns:a16="http://schemas.microsoft.com/office/drawing/2014/main" val="4046596962"/>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Set5(PSNR)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25.79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26.84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27.05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27.61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27.61</a:t>
                      </a:r>
                    </a:p>
                  </a:txBody>
                  <a:tcPr anchor="ctr"/>
                </a:tc>
                <a:extLst>
                  <a:ext uri="{0D108BD9-81ED-4DB2-BD59-A6C34878D82A}">
                    <a16:rowId xmlns:a16="http://schemas.microsoft.com/office/drawing/2014/main" val="1823072728"/>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0.790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0.803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0.812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0.817</a:t>
                      </a:r>
                    </a:p>
                  </a:txBody>
                  <a:tcPr anchor="ctr"/>
                </a:tc>
                <a:extLst>
                  <a:ext uri="{0D108BD9-81ED-4DB2-BD59-A6C34878D82A}">
                    <a16:rowId xmlns:a16="http://schemas.microsoft.com/office/drawing/2014/main" val="19646220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0.335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0.310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0.269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0.198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0.200</a:t>
                      </a:r>
                    </a:p>
                  </a:txBody>
                  <a:tcPr anchor="ctr"/>
                </a:tc>
                <a:extLst>
                  <a:ext uri="{0D108BD9-81ED-4DB2-BD59-A6C34878D82A}">
                    <a16:rowId xmlns:a16="http://schemas.microsoft.com/office/drawing/2014/main" val="188141603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GameSet(PSNR)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30.83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31.51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31.59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32.02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32.00</a:t>
                      </a:r>
                    </a:p>
                  </a:txBody>
                  <a:tcPr anchor="ctr"/>
                </a:tc>
                <a:extLst>
                  <a:ext uri="{0D108BD9-81ED-4DB2-BD59-A6C34878D82A}">
                    <a16:rowId xmlns:a16="http://schemas.microsoft.com/office/drawing/2014/main" val="3924003400"/>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0.847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0.862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0.861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0.870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0.871</a:t>
                      </a:r>
                    </a:p>
                  </a:txBody>
                  <a:tcPr anchor="ctr"/>
                </a:tc>
                <a:extLst>
                  <a:ext uri="{0D108BD9-81ED-4DB2-BD59-A6C34878D82A}">
                    <a16:rowId xmlns:a16="http://schemas.microsoft.com/office/drawing/2014/main" val="3743128601"/>
                  </a:ext>
                </a:extLst>
              </a:tr>
              <a:tr h="364030">
                <a:tc>
                  <a:txBody>
                    <a:bodyPr/>
                    <a:lstStyle/>
                    <a:p>
                      <a:pPr marL="0" algn="ctr" defTabSz="914400" rtl="0" eaLnBrk="1" latinLnBrk="0" hangingPunct="1"/>
                      <a:r>
                        <a:rPr lang="en-US" sz="1800" b="0" kern="1200" baseline="0" dirty="0" err="1">
                          <a:solidFill>
                            <a:schemeClr val="dk1"/>
                          </a:solidFill>
                          <a:latin typeface="+mn-lt"/>
                          <a:ea typeface="+mn-ea"/>
                          <a:cs typeface="+mn-cs"/>
                        </a:rPr>
                        <a:t>GameSet</a:t>
                      </a:r>
                      <a:r>
                        <a:rPr lang="en-US" sz="1800" b="0" kern="1200" baseline="0" dirty="0">
                          <a:solidFill>
                            <a:schemeClr val="dk1"/>
                          </a:solidFill>
                          <a:latin typeface="+mn-lt"/>
                          <a:ea typeface="+mn-ea"/>
                          <a:cs typeface="+mn-cs"/>
                        </a:rPr>
                        <a:t>(LPIPS)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0.288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0.263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0.209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0.211</a:t>
                      </a:r>
                    </a:p>
                  </a:txBody>
                  <a:tcPr anchor="ctr"/>
                </a:tc>
                <a:extLst>
                  <a:ext uri="{0D108BD9-81ED-4DB2-BD59-A6C34878D82A}">
                    <a16:rowId xmlns:a16="http://schemas.microsoft.com/office/drawing/2014/main" val="1933993407"/>
                  </a:ext>
                </a:extLst>
              </a:tr>
            </a:tbl>
          </a:graphicData>
        </a:graphic>
      </p:graphicFrame>
      <p:sp>
        <p:nvSpPr>
          <p:cNvPr id="24" name="文本框 23">
            <a:extLst>
              <a:ext uri="{FF2B5EF4-FFF2-40B4-BE49-F238E27FC236}">
                <a16:creationId xmlns:a16="http://schemas.microsoft.com/office/drawing/2014/main" id="{BA7FA766-0FB2-4578-A085-65B4D6CB3978}"/>
              </a:ext>
            </a:extLst>
          </p:cNvPr>
          <p:cNvSpPr txBox="1"/>
          <p:nvPr/>
        </p:nvSpPr>
        <p:spPr>
          <a:xfrm>
            <a:off x="5201438" y="4406233"/>
            <a:ext cx="1789120"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质量评分</a:t>
            </a:r>
          </a:p>
        </p:txBody>
      </p:sp>
    </p:spTree>
    <p:extLst>
      <p:ext uri="{BB962C8B-B14F-4D97-AF65-F5344CB8AC3E}">
        <p14:creationId xmlns:p14="http://schemas.microsoft.com/office/powerpoint/2010/main" val="17804957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291353" y="1886658"/>
            <a:ext cx="9914442" cy="216982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marL="285750" indent="-285750" fontAlgn="ctr">
              <a:lnSpc>
                <a:spcPct val="150000"/>
              </a:lnSpc>
              <a:buFont typeface="Arial" panose="020B0604020202020204" pitchFamily="34" charset="0"/>
              <a:buChar char="•"/>
            </a:pPr>
            <a:r>
              <a:rPr lang="zh-CN" altLang="en-US" sz="1800" b="0" i="0" dirty="0">
                <a:solidFill>
                  <a:srgbClr val="000000"/>
                </a:solidFill>
                <a:effectLst/>
                <a:latin typeface="黑体" panose="02010609060101010101" pitchFamily="49" charset="-122"/>
                <a:ea typeface="黑体" panose="02010609060101010101" pitchFamily="49" charset="-122"/>
              </a:rPr>
              <a:t>以 </a:t>
            </a:r>
            <a:r>
              <a:rPr lang="en-US" altLang="zh-CN" sz="1800" b="1" i="0" dirty="0">
                <a:solidFill>
                  <a:srgbClr val="000000"/>
                </a:solidFill>
                <a:effectLst/>
                <a:latin typeface="黑体" panose="02010609060101010101" pitchFamily="49" charset="-122"/>
                <a:ea typeface="黑体" panose="02010609060101010101" pitchFamily="49" charset="-122"/>
              </a:rPr>
              <a:t>RAISR </a:t>
            </a:r>
            <a:r>
              <a:rPr lang="zh-CN" altLang="en-US" sz="1800" b="0" i="0" dirty="0">
                <a:solidFill>
                  <a:srgbClr val="000000"/>
                </a:solidFill>
                <a:effectLst/>
                <a:latin typeface="黑体" panose="02010609060101010101" pitchFamily="49" charset="-122"/>
                <a:ea typeface="黑体" panose="02010609060101010101" pitchFamily="49" charset="-122"/>
              </a:rPr>
              <a:t>为主体框架，整体上分为了三个阶段：</a:t>
            </a:r>
            <a:endParaRPr lang="en-US" altLang="zh-CN" sz="1800" b="0" i="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b="0" i="0" dirty="0">
                <a:solidFill>
                  <a:srgbClr val="000000"/>
                </a:solidFill>
                <a:effectLst/>
                <a:latin typeface="黑体" panose="02010609060101010101" pitchFamily="49" charset="-122"/>
                <a:ea typeface="黑体" panose="02010609060101010101" pitchFamily="49" charset="-122"/>
              </a:rPr>
              <a:t>使用 </a:t>
            </a:r>
            <a:r>
              <a:rPr lang="en-US" altLang="zh-CN" dirty="0">
                <a:solidFill>
                  <a:srgbClr val="000000"/>
                </a:solidFill>
                <a:latin typeface="黑体" panose="02010609060101010101" pitchFamily="49" charset="-122"/>
                <a:ea typeface="黑体" panose="02010609060101010101" pitchFamily="49" charset="-122"/>
              </a:rPr>
              <a:t>Bicubic</a:t>
            </a:r>
            <a:r>
              <a:rPr lang="en-US" altLang="zh-CN" b="0" i="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上采样得到 </a:t>
            </a:r>
            <a:r>
              <a:rPr lang="en-US" altLang="zh-CN" b="0" i="0" dirty="0">
                <a:solidFill>
                  <a:srgbClr val="000000"/>
                </a:solidFill>
                <a:effectLst/>
                <a:latin typeface="黑体" panose="02010609060101010101" pitchFamily="49" charset="-122"/>
                <a:ea typeface="黑体" panose="02010609060101010101" pitchFamily="49" charset="-122"/>
              </a:rPr>
              <a:t>Pre-SR</a:t>
            </a:r>
            <a:r>
              <a:rPr lang="zh-CN" altLang="en-US" b="0" i="0" dirty="0">
                <a:solidFill>
                  <a:srgbClr val="000000"/>
                </a:solidFill>
                <a:effectLst/>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dirty="0">
                <a:solidFill>
                  <a:srgbClr val="000000"/>
                </a:solidFill>
                <a:effectLst/>
                <a:latin typeface="黑体" panose="02010609060101010101" pitchFamily="49" charset="-122"/>
                <a:ea typeface="黑体" panose="02010609060101010101" pitchFamily="49" charset="-122"/>
              </a:rPr>
              <a:t>对图像以每个像素为中心进行 </a:t>
            </a:r>
            <a:r>
              <a:rPr lang="en-US" altLang="zh-CN" sz="1800" b="0" dirty="0">
                <a:solidFill>
                  <a:srgbClr val="000000"/>
                </a:solidFill>
                <a:effectLst/>
                <a:latin typeface="黑体" panose="02010609060101010101" pitchFamily="49" charset="-122"/>
                <a:ea typeface="黑体" panose="02010609060101010101" pitchFamily="49" charset="-122"/>
              </a:rPr>
              <a:t>5</a:t>
            </a:r>
            <a:r>
              <a:rPr lang="en-US" altLang="zh-CN" dirty="0">
                <a:solidFill>
                  <a:srgbClr val="000000"/>
                </a:solidFill>
                <a:latin typeface="黑体" panose="02010609060101010101" pitchFamily="49" charset="-122"/>
                <a:ea typeface="黑体" panose="02010609060101010101" pitchFamily="49" charset="-122"/>
              </a:rPr>
              <a:t>×</a:t>
            </a:r>
            <a:r>
              <a:rPr lang="en-US" altLang="zh-CN" sz="1800" b="0" dirty="0">
                <a:solidFill>
                  <a:srgbClr val="000000"/>
                </a:solidFill>
                <a:effectLst/>
                <a:latin typeface="黑体" panose="02010609060101010101" pitchFamily="49" charset="-122"/>
                <a:ea typeface="黑体" panose="02010609060101010101" pitchFamily="49" charset="-122"/>
              </a:rPr>
              <a:t>5 </a:t>
            </a:r>
            <a:r>
              <a:rPr lang="zh-CN" altLang="en-US" sz="1800" b="0" dirty="0">
                <a:solidFill>
                  <a:srgbClr val="000000"/>
                </a:solidFill>
                <a:effectLst/>
                <a:latin typeface="黑体" panose="02010609060101010101" pitchFamily="49" charset="-122"/>
                <a:ea typeface="黑体" panose="02010609060101010101" pitchFamily="49" charset="-122"/>
              </a:rPr>
              <a:t>分块，进行 高斯</a:t>
            </a:r>
            <a:r>
              <a:rPr lang="en-US" altLang="zh-CN" sz="1800" b="0" dirty="0">
                <a:solidFill>
                  <a:srgbClr val="000000"/>
                </a:solidFill>
                <a:effectLst/>
                <a:latin typeface="黑体" panose="02010609060101010101" pitchFamily="49" charset="-122"/>
                <a:ea typeface="黑体" panose="02010609060101010101" pitchFamily="49" charset="-122"/>
              </a:rPr>
              <a:t>-</a:t>
            </a:r>
            <a:r>
              <a:rPr lang="zh-CN" altLang="en-US" sz="1800" b="0" dirty="0">
                <a:solidFill>
                  <a:srgbClr val="000000"/>
                </a:solidFill>
                <a:effectLst/>
                <a:latin typeface="黑体" panose="02010609060101010101" pitchFamily="49" charset="-122"/>
                <a:ea typeface="黑体" panose="02010609060101010101" pitchFamily="49" charset="-122"/>
              </a:rPr>
              <a:t>拉普拉斯</a:t>
            </a:r>
            <a:r>
              <a:rPr lang="en-US" altLang="zh-CN" sz="1800" b="0" dirty="0">
                <a:solidFill>
                  <a:srgbClr val="000000"/>
                </a:solidFill>
                <a:effectLst/>
                <a:latin typeface="黑体" panose="02010609060101010101" pitchFamily="49" charset="-122"/>
                <a:ea typeface="黑体" panose="02010609060101010101" pitchFamily="49" charset="-122"/>
              </a:rPr>
              <a:t>(</a:t>
            </a:r>
            <a:r>
              <a:rPr lang="en-US" altLang="zh-CN" sz="1800" b="0" dirty="0" err="1">
                <a:solidFill>
                  <a:srgbClr val="000000"/>
                </a:solidFill>
                <a:effectLst/>
                <a:latin typeface="黑体" panose="02010609060101010101" pitchFamily="49" charset="-122"/>
                <a:ea typeface="黑体" panose="02010609060101010101" pitchFamily="49" charset="-122"/>
              </a:rPr>
              <a:t>LoG</a:t>
            </a:r>
            <a:r>
              <a:rPr lang="en-US" altLang="zh-CN" sz="1800" b="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卷积纹理检</a:t>
            </a:r>
            <a:r>
              <a:rPr lang="zh-CN" altLang="en-US" sz="1800" b="0" dirty="0">
                <a:solidFill>
                  <a:srgbClr val="000000"/>
                </a:solidFill>
                <a:effectLst/>
                <a:latin typeface="黑体" panose="02010609060101010101" pitchFamily="49" charset="-122"/>
                <a:ea typeface="黑体" panose="02010609060101010101" pitchFamily="49" charset="-122"/>
              </a:rPr>
              <a:t>测后使用 </a:t>
            </a:r>
            <a:r>
              <a:rPr lang="en-US" altLang="zh-CN" sz="1800" b="0" dirty="0">
                <a:solidFill>
                  <a:srgbClr val="000000"/>
                </a:solidFill>
                <a:effectLst/>
                <a:latin typeface="黑体" panose="02010609060101010101" pitchFamily="49" charset="-122"/>
                <a:ea typeface="黑体" panose="02010609060101010101" pitchFamily="49" charset="-122"/>
              </a:rPr>
              <a:t>CLBP + </a:t>
            </a:r>
            <a:r>
              <a:rPr lang="zh-CN" altLang="en-US" sz="1800" b="0" dirty="0">
                <a:solidFill>
                  <a:srgbClr val="000000"/>
                </a:solidFill>
                <a:effectLst/>
                <a:latin typeface="黑体" panose="02010609060101010101" pitchFamily="49" charset="-122"/>
                <a:ea typeface="黑体" panose="02010609060101010101" pitchFamily="49" charset="-122"/>
              </a:rPr>
              <a:t>角度信息求解进行纹理分类</a:t>
            </a:r>
            <a:r>
              <a:rPr lang="zh-CN" altLang="en-US" dirty="0">
                <a:solidFill>
                  <a:srgbClr val="000000"/>
                </a:solidFill>
                <a:latin typeface="黑体" panose="02010609060101010101" pitchFamily="49" charset="-122"/>
                <a:ea typeface="黑体" panose="02010609060101010101" pitchFamily="49" charset="-122"/>
              </a:rPr>
              <a:t>；</a:t>
            </a:r>
            <a:endParaRPr lang="en-US" altLang="zh-CN" sz="1800" b="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i="0" dirty="0">
                <a:solidFill>
                  <a:srgbClr val="000000"/>
                </a:solidFill>
                <a:effectLst/>
                <a:latin typeface="黑体" panose="02010609060101010101" pitchFamily="49" charset="-122"/>
                <a:ea typeface="黑体" panose="02010609060101010101" pitchFamily="49" charset="-122"/>
              </a:rPr>
              <a:t>利用步骤</a:t>
            </a:r>
            <a:r>
              <a:rPr lang="en-US" altLang="zh-CN" sz="1800" b="0" i="0" dirty="0">
                <a:solidFill>
                  <a:srgbClr val="000000"/>
                </a:solidFill>
                <a:effectLst/>
                <a:latin typeface="黑体" panose="02010609060101010101" pitchFamily="49" charset="-122"/>
                <a:ea typeface="黑体" panose="02010609060101010101" pitchFamily="49" charset="-122"/>
              </a:rPr>
              <a:t> 2 </a:t>
            </a:r>
            <a:r>
              <a:rPr lang="zh-CN" altLang="en-US" sz="1800" b="0" i="0" dirty="0">
                <a:solidFill>
                  <a:srgbClr val="000000"/>
                </a:solidFill>
                <a:effectLst/>
                <a:latin typeface="黑体" panose="02010609060101010101" pitchFamily="49" charset="-122"/>
                <a:ea typeface="黑体" panose="02010609060101010101" pitchFamily="49" charset="-122"/>
              </a:rPr>
              <a:t>得到图像块的类型找到对应的滤波器，作用于图像块进行卷积</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机器学习</a:t>
            </a:r>
            <a:endParaRPr lang="en-US" altLang="zh-CN" sz="2000" dirty="0">
              <a:solidFill>
                <a:schemeClr val="tx1"/>
              </a:solidFill>
            </a:endParaRPr>
          </a:p>
          <a:p>
            <a:pPr algn="ctr"/>
            <a:r>
              <a:rPr lang="zh-CN" altLang="en-US" sz="2000" dirty="0">
                <a:solidFill>
                  <a:schemeClr val="tx1"/>
                </a:solidFill>
              </a:rPr>
              <a:t>图像增强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图片 17" descr="图示&#10;&#10;描述已自动生成">
            <a:extLst>
              <a:ext uri="{FF2B5EF4-FFF2-40B4-BE49-F238E27FC236}">
                <a16:creationId xmlns:a16="http://schemas.microsoft.com/office/drawing/2014/main" id="{646BF0F3-BC8B-768C-AC25-A050BBD704D2}"/>
              </a:ext>
            </a:extLst>
          </p:cNvPr>
          <p:cNvPicPr>
            <a:picLocks noGrp="1" noRot="1" noChangeAspect="1" noMove="1" noResize="1" noEditPoints="1" noAdjustHandles="1" noChangeArrowheads="1" noChangeShapeType="1" noCrop="1"/>
          </p:cNvPicPr>
          <p:nvPr/>
        </p:nvPicPr>
        <p:blipFill>
          <a:blip r:embed="rId4"/>
          <a:stretch>
            <a:fillRect/>
          </a:stretch>
        </p:blipFill>
        <p:spPr>
          <a:xfrm>
            <a:off x="95250" y="1056087"/>
            <a:ext cx="12192000" cy="4745825"/>
          </a:xfrm>
          <a:prstGeom prst="rect">
            <a:avLst/>
          </a:prstGeom>
        </p:spPr>
      </p:pic>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a:extLst>
              <a:ext uri="{FF2B5EF4-FFF2-40B4-BE49-F238E27FC236}">
                <a16:creationId xmlns:a16="http://schemas.microsoft.com/office/drawing/2014/main" id="{CD491591-0CBE-748E-9A34-83511A044C6A}"/>
              </a:ext>
            </a:extLst>
          </p:cNvPr>
          <p:cNvSpPr/>
          <p:nvPr/>
        </p:nvSpPr>
        <p:spPr>
          <a:xfrm>
            <a:off x="581025" y="2410122"/>
            <a:ext cx="2409825" cy="3641342"/>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FA12248-2361-B182-D6F3-1C3CBD6A9403}"/>
              </a:ext>
            </a:extLst>
          </p:cNvPr>
          <p:cNvSpPr/>
          <p:nvPr/>
        </p:nvSpPr>
        <p:spPr>
          <a:xfrm>
            <a:off x="581025" y="2410120"/>
            <a:ext cx="2409825" cy="3641342"/>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6220FE9-F089-738D-C0CD-F4DFA2074FBC}"/>
              </a:ext>
            </a:extLst>
          </p:cNvPr>
          <p:cNvSpPr/>
          <p:nvPr/>
        </p:nvSpPr>
        <p:spPr>
          <a:xfrm>
            <a:off x="3571875" y="833313"/>
            <a:ext cx="7953375" cy="5202911"/>
          </a:xfrm>
          <a:prstGeom prst="rect">
            <a:avLst/>
          </a:prstGeom>
          <a:noFill/>
          <a:ln w="19050">
            <a:solidFill>
              <a:schemeClr val="tx1"/>
            </a:solidFill>
            <a:prstDash val="sysDash"/>
          </a:ln>
          <a:effectLst>
            <a:glow>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a:extLst>
              <a:ext uri="{FF2B5EF4-FFF2-40B4-BE49-F238E27FC236}">
                <a16:creationId xmlns:a16="http://schemas.microsoft.com/office/drawing/2014/main" id="{CFCC4E50-F005-6DB8-1D9C-8E80D559654A}"/>
              </a:ext>
            </a:extLst>
          </p:cNvPr>
          <p:cNvSpPr/>
          <p:nvPr/>
        </p:nvSpPr>
        <p:spPr>
          <a:xfrm>
            <a:off x="3571875" y="832397"/>
            <a:ext cx="7953375" cy="5203823"/>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59822" y="6097494"/>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dirty="0"/>
              <a:t>基于机器学习图像增强</a:t>
            </a:r>
            <a:endParaRPr lang="zh-CN" altLang="en-US" sz="1800" dirty="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1135595" y="1934223"/>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27" grpId="0" animBg="1"/>
      <p:bldP spid="25" grpId="0" animBg="1"/>
      <p:bldP spid="29" grpId="0"/>
      <p:bldP spid="30"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B4D1B293-2C9B-B73C-D894-0DD04E89A61A}"/>
              </a:ext>
            </a:extLst>
          </p:cNvPr>
          <p:cNvPicPr>
            <a:picLocks/>
          </p:cNvPicPr>
          <p:nvPr/>
        </p:nvPicPr>
        <p:blipFill rotWithShape="1">
          <a:blip r:embed="rId5"/>
          <a:srcRect l="22879"/>
          <a:stretch/>
        </p:blipFill>
        <p:spPr>
          <a:xfrm>
            <a:off x="672514" y="823548"/>
            <a:ext cx="10708787" cy="5405076"/>
          </a:xfrm>
          <a:prstGeom prst="rect">
            <a:avLst/>
          </a:prstGeom>
        </p:spPr>
      </p:pic>
      <p:sp>
        <p:nvSpPr>
          <p:cNvPr id="33" name="矩形 32">
            <a:extLst>
              <a:ext uri="{FF2B5EF4-FFF2-40B4-BE49-F238E27FC236}">
                <a16:creationId xmlns:a16="http://schemas.microsoft.com/office/drawing/2014/main" id="{604E00DF-8D89-1CA6-9FFD-D0F57F3837C8}"/>
              </a:ext>
            </a:extLst>
          </p:cNvPr>
          <p:cNvSpPr/>
          <p:nvPr/>
        </p:nvSpPr>
        <p:spPr>
          <a:xfrm>
            <a:off x="1410484" y="1975309"/>
            <a:ext cx="1409700" cy="4350542"/>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29463DB-45B8-4341-97AE-96A9C2DD30E5}"/>
              </a:ext>
            </a:extLst>
          </p:cNvPr>
          <p:cNvPicPr>
            <a:picLocks noChangeAspect="1"/>
          </p:cNvPicPr>
          <p:nvPr/>
        </p:nvPicPr>
        <p:blipFill>
          <a:blip r:embed="rId6"/>
          <a:stretch>
            <a:fillRect/>
          </a:stretch>
        </p:blipFill>
        <p:spPr>
          <a:xfrm>
            <a:off x="3986053" y="1422465"/>
            <a:ext cx="5458587" cy="1638529"/>
          </a:xfrm>
          <a:prstGeom prst="rect">
            <a:avLst/>
          </a:prstGeom>
        </p:spPr>
      </p:pic>
      <p:pic>
        <p:nvPicPr>
          <p:cNvPr id="7" name="图片 6">
            <a:extLst>
              <a:ext uri="{FF2B5EF4-FFF2-40B4-BE49-F238E27FC236}">
                <a16:creationId xmlns:a16="http://schemas.microsoft.com/office/drawing/2014/main" id="{206D7D79-2342-4E29-B4B9-ECB7DA105665}"/>
              </a:ext>
            </a:extLst>
          </p:cNvPr>
          <p:cNvPicPr>
            <a:picLocks noChangeAspect="1"/>
          </p:cNvPicPr>
          <p:nvPr/>
        </p:nvPicPr>
        <p:blipFill>
          <a:blip r:embed="rId7"/>
          <a:stretch>
            <a:fillRect/>
          </a:stretch>
        </p:blipFill>
        <p:spPr>
          <a:xfrm>
            <a:off x="4282939" y="3552111"/>
            <a:ext cx="6735115" cy="1667108"/>
          </a:xfrm>
          <a:prstGeom prst="rect">
            <a:avLst/>
          </a:prstGeom>
        </p:spPr>
      </p:pic>
      <p:sp>
        <p:nvSpPr>
          <p:cNvPr id="8" name="箭头: 下 7">
            <a:extLst>
              <a:ext uri="{FF2B5EF4-FFF2-40B4-BE49-F238E27FC236}">
                <a16:creationId xmlns:a16="http://schemas.microsoft.com/office/drawing/2014/main" id="{33FF5519-724B-47FC-B0AE-242D22F28128}"/>
              </a:ext>
            </a:extLst>
          </p:cNvPr>
          <p:cNvSpPr/>
          <p:nvPr/>
        </p:nvSpPr>
        <p:spPr>
          <a:xfrm>
            <a:off x="6600224" y="3030029"/>
            <a:ext cx="230244" cy="581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FAAA2F4F-CC8A-1F05-BD05-6991955743E8}"/>
              </a:ext>
            </a:extLst>
          </p:cNvPr>
          <p:cNvPicPr/>
          <p:nvPr/>
        </p:nvPicPr>
        <p:blipFill rotWithShape="1">
          <a:blip r:embed="rId5"/>
          <a:srcRect l="22878" t="-3847" r="-1048" b="-2390"/>
          <a:stretch/>
        </p:blipFill>
        <p:spPr>
          <a:xfrm>
            <a:off x="757980" y="711866"/>
            <a:ext cx="10854505" cy="5742236"/>
          </a:xfrm>
          <a:prstGeom prst="rect">
            <a:avLst/>
          </a:prstGeom>
        </p:spPr>
      </p:pic>
      <p:sp>
        <p:nvSpPr>
          <p:cNvPr id="16" name="矩形 15">
            <a:extLst>
              <a:ext uri="{FF2B5EF4-FFF2-40B4-BE49-F238E27FC236}">
                <a16:creationId xmlns:a16="http://schemas.microsoft.com/office/drawing/2014/main" id="{FD8B121C-FE17-1CDE-B6AB-5D7F26EEA206}"/>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33" name="矩形 32">
            <a:extLst>
              <a:ext uri="{FF2B5EF4-FFF2-40B4-BE49-F238E27FC236}">
                <a16:creationId xmlns:a16="http://schemas.microsoft.com/office/drawing/2014/main" id="{604E00DF-8D89-1CA6-9FFD-D0F57F3837C8}"/>
              </a:ext>
            </a:extLst>
          </p:cNvPr>
          <p:cNvSpPr/>
          <p:nvPr/>
        </p:nvSpPr>
        <p:spPr>
          <a:xfrm>
            <a:off x="2885303" y="802526"/>
            <a:ext cx="6003731" cy="558788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0|0|0"/>
</p:tagLst>
</file>

<file path=ppt/tags/tag21.xml><?xml version="1.0" encoding="utf-8"?>
<p:tagLst xmlns:a="http://schemas.openxmlformats.org/drawingml/2006/main" xmlns:r="http://schemas.openxmlformats.org/officeDocument/2006/relationships" xmlns:p="http://schemas.openxmlformats.org/presentationml/2006/main">
  <p:tag name="TIMING" val="|0|0|0|0"/>
</p:tagLst>
</file>

<file path=ppt/tags/tag22.xml><?xml version="1.0" encoding="utf-8"?>
<p:tagLst xmlns:a="http://schemas.openxmlformats.org/drawingml/2006/main" xmlns:r="http://schemas.openxmlformats.org/officeDocument/2006/relationships" xmlns:p="http://schemas.openxmlformats.org/presentationml/2006/main">
  <p:tag name="TIMING" val="|0|0|0|0"/>
</p:tagLst>
</file>

<file path=ppt/tags/tag23.xml><?xml version="1.0" encoding="utf-8"?>
<p:tagLst xmlns:a="http://schemas.openxmlformats.org/drawingml/2006/main" xmlns:r="http://schemas.openxmlformats.org/officeDocument/2006/relationships" xmlns:p="http://schemas.openxmlformats.org/presentationml/2006/main">
  <p:tag name="TIMING" val="|0|0|0|0"/>
</p:tagLst>
</file>

<file path=ppt/tags/tag24.xml><?xml version="1.0" encoding="utf-8"?>
<p:tagLst xmlns:a="http://schemas.openxmlformats.org/drawingml/2006/main" xmlns:r="http://schemas.openxmlformats.org/officeDocument/2006/relationships" xmlns:p="http://schemas.openxmlformats.org/presentationml/2006/main">
  <p:tag name="TIMING" val="|0|0|0|0"/>
</p:tagLst>
</file>

<file path=ppt/tags/tag25.xml><?xml version="1.0" encoding="utf-8"?>
<p:tagLst xmlns:a="http://schemas.openxmlformats.org/drawingml/2006/main" xmlns:r="http://schemas.openxmlformats.org/officeDocument/2006/relationships" xmlns:p="http://schemas.openxmlformats.org/presentationml/2006/main">
  <p:tag name="TIMING" val="|0|0|0|0"/>
</p:tagLst>
</file>

<file path=ppt/tags/tag26.xml><?xml version="1.0" encoding="utf-8"?>
<p:tagLst xmlns:a="http://schemas.openxmlformats.org/drawingml/2006/main" xmlns:r="http://schemas.openxmlformats.org/officeDocument/2006/relationships" xmlns:p="http://schemas.openxmlformats.org/presentationml/2006/main">
  <p:tag name="TIMING" val="|0|0|0|0"/>
</p:tagLst>
</file>

<file path=ppt/tags/tag27.xml><?xml version="1.0" encoding="utf-8"?>
<p:tagLst xmlns:a="http://schemas.openxmlformats.org/drawingml/2006/main" xmlns:r="http://schemas.openxmlformats.org/officeDocument/2006/relationships" xmlns:p="http://schemas.openxmlformats.org/presentationml/2006/main">
  <p:tag name="TIMING" val="|0|0|0|0"/>
</p:tagLst>
</file>

<file path=ppt/tags/tag28.xml><?xml version="1.0" encoding="utf-8"?>
<p:tagLst xmlns:a="http://schemas.openxmlformats.org/drawingml/2006/main" xmlns:r="http://schemas.openxmlformats.org/officeDocument/2006/relationships" xmlns:p="http://schemas.openxmlformats.org/presentationml/2006/main">
  <p:tag name="TIMING" val="|0|0|0|0"/>
</p:tagLst>
</file>

<file path=ppt/tags/tag29.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30.xml><?xml version="1.0" encoding="utf-8"?>
<p:tagLst xmlns:a="http://schemas.openxmlformats.org/drawingml/2006/main" xmlns:r="http://schemas.openxmlformats.org/officeDocument/2006/relationships" xmlns:p="http://schemas.openxmlformats.org/presentationml/2006/main">
  <p:tag name="TIMING" val="|0|0|0|0"/>
</p:tagLst>
</file>

<file path=ppt/tags/tag31.xml><?xml version="1.0" encoding="utf-8"?>
<p:tagLst xmlns:a="http://schemas.openxmlformats.org/drawingml/2006/main" xmlns:r="http://schemas.openxmlformats.org/officeDocument/2006/relationships" xmlns:p="http://schemas.openxmlformats.org/presentationml/2006/main">
  <p:tag name="TIMING" val="|0|0|0|0"/>
</p:tagLst>
</file>

<file path=ppt/tags/tag32.xml><?xml version="1.0" encoding="utf-8"?>
<p:tagLst xmlns:a="http://schemas.openxmlformats.org/drawingml/2006/main" xmlns:r="http://schemas.openxmlformats.org/officeDocument/2006/relationships" xmlns:p="http://schemas.openxmlformats.org/presentationml/2006/main">
  <p:tag name="TIMING" val="|0|0|0|0"/>
</p:tagLst>
</file>

<file path=ppt/tags/tag33.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14577</TotalTime>
  <Words>1204</Words>
  <Application>Microsoft Office PowerPoint</Application>
  <PresentationFormat>宽屏</PresentationFormat>
  <Paragraphs>392</Paragraphs>
  <Slides>38</Slides>
  <Notes>38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CMBX12</vt:lpstr>
      <vt:lpstr>CMR12</vt:lpstr>
      <vt:lpstr>宋体</vt:lpstr>
      <vt:lpstr>微软雅黑</vt:lpstr>
      <vt:lpstr>楷体</vt:lpstr>
      <vt:lpstr>黑体</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黄 金源</cp:lastModifiedBy>
  <cp:revision>1213</cp:revision>
  <cp:lastPrinted>2018-05-09T05:19:38Z</cp:lastPrinted>
  <dcterms:created xsi:type="dcterms:W3CDTF">2017-08-18T03:02:00Z</dcterms:created>
  <dcterms:modified xsi:type="dcterms:W3CDTF">2022-07-29T13:15:33Z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