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4BFF03-6D9E-7D46-BA48-2CBE01BEDE49}" v="74" dt="2022-01-09T20:02:41.1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794"/>
  </p:normalViewPr>
  <p:slideViewPr>
    <p:cSldViewPr snapToGrid="0" snapToObjects="1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36B857-E51A-4262-A070-522663DC502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1509BBB-FEFC-4C77-9073-69B008648687}">
      <dgm:prSet/>
      <dgm:spPr/>
      <dgm:t>
        <a:bodyPr/>
        <a:lstStyle/>
        <a:p>
          <a:r>
            <a:rPr lang="en-US" dirty="0"/>
            <a:t>What is the MIP award? </a:t>
          </a:r>
        </a:p>
        <a:p>
          <a:r>
            <a:rPr lang="en-US" dirty="0"/>
            <a:t>MIP is awarded to the player that has shown the most progress during the regular season. </a:t>
          </a:r>
        </a:p>
      </dgm:t>
    </dgm:pt>
    <dgm:pt modelId="{E6107F45-F7D3-4617-9AE7-0F91916FBE9E}" type="parTrans" cxnId="{D9AF3A00-6E58-4A18-98F5-B505982E2978}">
      <dgm:prSet/>
      <dgm:spPr/>
      <dgm:t>
        <a:bodyPr/>
        <a:lstStyle/>
        <a:p>
          <a:endParaRPr lang="en-US"/>
        </a:p>
      </dgm:t>
    </dgm:pt>
    <dgm:pt modelId="{F5FE1B74-E2ED-4371-A552-D6805F553CAB}" type="sibTrans" cxnId="{D9AF3A00-6E58-4A18-98F5-B505982E2978}">
      <dgm:prSet/>
      <dgm:spPr/>
      <dgm:t>
        <a:bodyPr/>
        <a:lstStyle/>
        <a:p>
          <a:endParaRPr lang="en-US"/>
        </a:p>
      </dgm:t>
    </dgm:pt>
    <dgm:pt modelId="{4EDF92EE-ECF2-4C25-BE7E-BB9069FAB3D2}">
      <dgm:prSet/>
      <dgm:spPr/>
      <dgm:t>
        <a:bodyPr/>
        <a:lstStyle/>
        <a:p>
          <a:r>
            <a:rPr lang="en-US" dirty="0"/>
            <a:t>How does MIP voting work?</a:t>
          </a:r>
        </a:p>
        <a:p>
          <a:r>
            <a:rPr lang="en-US" dirty="0"/>
            <a:t>100 ballots are cast which rank three players first, second, and third place. Each rank is worth 5, 3, and 1 point, respectively. Whoever gets the most points wins the award</a:t>
          </a:r>
        </a:p>
      </dgm:t>
    </dgm:pt>
    <dgm:pt modelId="{B72FCDA3-0255-419C-9462-D1B0A049829F}" type="parTrans" cxnId="{35E7B656-94FF-4557-B31F-3975BEA1A21F}">
      <dgm:prSet/>
      <dgm:spPr/>
      <dgm:t>
        <a:bodyPr/>
        <a:lstStyle/>
        <a:p>
          <a:endParaRPr lang="en-US"/>
        </a:p>
      </dgm:t>
    </dgm:pt>
    <dgm:pt modelId="{09F59655-5D60-4C81-9694-3677D6F86A92}" type="sibTrans" cxnId="{35E7B656-94FF-4557-B31F-3975BEA1A21F}">
      <dgm:prSet/>
      <dgm:spPr/>
      <dgm:t>
        <a:bodyPr/>
        <a:lstStyle/>
        <a:p>
          <a:endParaRPr lang="en-US"/>
        </a:p>
      </dgm:t>
    </dgm:pt>
    <dgm:pt modelId="{7CF64365-1C93-487E-841F-A887B0203F57}" type="pres">
      <dgm:prSet presAssocID="{4436B857-E51A-4262-A070-522663DC502C}" presName="root" presStyleCnt="0">
        <dgm:presLayoutVars>
          <dgm:dir/>
          <dgm:resizeHandles val="exact"/>
        </dgm:presLayoutVars>
      </dgm:prSet>
      <dgm:spPr/>
    </dgm:pt>
    <dgm:pt modelId="{1935A67B-CBF0-4F49-8179-7FDB60546B96}" type="pres">
      <dgm:prSet presAssocID="{4436B857-E51A-4262-A070-522663DC502C}" presName="container" presStyleCnt="0">
        <dgm:presLayoutVars>
          <dgm:dir/>
          <dgm:resizeHandles val="exact"/>
        </dgm:presLayoutVars>
      </dgm:prSet>
      <dgm:spPr/>
    </dgm:pt>
    <dgm:pt modelId="{0E105E7C-54A4-4B4F-90CD-B0D20F689BE9}" type="pres">
      <dgm:prSet presAssocID="{B1509BBB-FEFC-4C77-9073-69B008648687}" presName="compNode" presStyleCnt="0"/>
      <dgm:spPr/>
    </dgm:pt>
    <dgm:pt modelId="{6C87D6E1-E2D1-463C-A8B2-520DB1538133}" type="pres">
      <dgm:prSet presAssocID="{B1509BBB-FEFC-4C77-9073-69B008648687}" presName="iconBgRect" presStyleLbl="bgShp" presStyleIdx="0" presStyleCnt="2"/>
      <dgm:spPr/>
    </dgm:pt>
    <dgm:pt modelId="{DA9D05BC-0206-40AF-9D4E-A298582EBC2E}" type="pres">
      <dgm:prSet presAssocID="{B1509BBB-FEFC-4C77-9073-69B00864868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65190F02-DD82-4E07-B2CE-6F7A44D1BA1A}" type="pres">
      <dgm:prSet presAssocID="{B1509BBB-FEFC-4C77-9073-69B008648687}" presName="spaceRect" presStyleCnt="0"/>
      <dgm:spPr/>
    </dgm:pt>
    <dgm:pt modelId="{C83F15DA-92B5-418E-A90D-4918773386A5}" type="pres">
      <dgm:prSet presAssocID="{B1509BBB-FEFC-4C77-9073-69B008648687}" presName="textRect" presStyleLbl="revTx" presStyleIdx="0" presStyleCnt="2">
        <dgm:presLayoutVars>
          <dgm:chMax val="1"/>
          <dgm:chPref val="1"/>
        </dgm:presLayoutVars>
      </dgm:prSet>
      <dgm:spPr/>
    </dgm:pt>
    <dgm:pt modelId="{27053BA9-4485-42D3-9A42-BF7B39266942}" type="pres">
      <dgm:prSet presAssocID="{F5FE1B74-E2ED-4371-A552-D6805F553CAB}" presName="sibTrans" presStyleLbl="sibTrans2D1" presStyleIdx="0" presStyleCnt="0"/>
      <dgm:spPr/>
    </dgm:pt>
    <dgm:pt modelId="{43F7FF62-3F19-4153-9DC4-4E21B7EE7CF5}" type="pres">
      <dgm:prSet presAssocID="{4EDF92EE-ECF2-4C25-BE7E-BB9069FAB3D2}" presName="compNode" presStyleCnt="0"/>
      <dgm:spPr/>
    </dgm:pt>
    <dgm:pt modelId="{6F340D54-DBCC-4084-A25F-722D37E116A5}" type="pres">
      <dgm:prSet presAssocID="{4EDF92EE-ECF2-4C25-BE7E-BB9069FAB3D2}" presName="iconBgRect" presStyleLbl="bgShp" presStyleIdx="1" presStyleCnt="2"/>
      <dgm:spPr/>
    </dgm:pt>
    <dgm:pt modelId="{43368D7F-38F9-4E5C-AC07-02DCEEF112E5}" type="pres">
      <dgm:prSet presAssocID="{4EDF92EE-ECF2-4C25-BE7E-BB9069FAB3D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8F95AC91-5BBF-424E-87EB-5278BA1BBB74}" type="pres">
      <dgm:prSet presAssocID="{4EDF92EE-ECF2-4C25-BE7E-BB9069FAB3D2}" presName="spaceRect" presStyleCnt="0"/>
      <dgm:spPr/>
    </dgm:pt>
    <dgm:pt modelId="{F0A3D22A-6C1C-4F99-AABD-463417718A04}" type="pres">
      <dgm:prSet presAssocID="{4EDF92EE-ECF2-4C25-BE7E-BB9069FAB3D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9AF3A00-6E58-4A18-98F5-B505982E2978}" srcId="{4436B857-E51A-4262-A070-522663DC502C}" destId="{B1509BBB-FEFC-4C77-9073-69B008648687}" srcOrd="0" destOrd="0" parTransId="{E6107F45-F7D3-4617-9AE7-0F91916FBE9E}" sibTransId="{F5FE1B74-E2ED-4371-A552-D6805F553CAB}"/>
    <dgm:cxn modelId="{35E7B656-94FF-4557-B31F-3975BEA1A21F}" srcId="{4436B857-E51A-4262-A070-522663DC502C}" destId="{4EDF92EE-ECF2-4C25-BE7E-BB9069FAB3D2}" srcOrd="1" destOrd="0" parTransId="{B72FCDA3-0255-419C-9462-D1B0A049829F}" sibTransId="{09F59655-5D60-4C81-9694-3677D6F86A92}"/>
    <dgm:cxn modelId="{869C6088-04F0-48B1-A94F-DFFD3BEFD23D}" type="presOf" srcId="{B1509BBB-FEFC-4C77-9073-69B008648687}" destId="{C83F15DA-92B5-418E-A90D-4918773386A5}" srcOrd="0" destOrd="0" presId="urn:microsoft.com/office/officeart/2018/2/layout/IconCircleList"/>
    <dgm:cxn modelId="{35DAEBA1-D647-4E2A-AB60-B44C1E09D1C1}" type="presOf" srcId="{4436B857-E51A-4262-A070-522663DC502C}" destId="{7CF64365-1C93-487E-841F-A887B0203F57}" srcOrd="0" destOrd="0" presId="urn:microsoft.com/office/officeart/2018/2/layout/IconCircleList"/>
    <dgm:cxn modelId="{C8C002A5-140E-490F-9700-989E525A47D7}" type="presOf" srcId="{4EDF92EE-ECF2-4C25-BE7E-BB9069FAB3D2}" destId="{F0A3D22A-6C1C-4F99-AABD-463417718A04}" srcOrd="0" destOrd="0" presId="urn:microsoft.com/office/officeart/2018/2/layout/IconCircleList"/>
    <dgm:cxn modelId="{E10E0BB5-1D8C-456B-99C4-74A1117457DF}" type="presOf" srcId="{F5FE1B74-E2ED-4371-A552-D6805F553CAB}" destId="{27053BA9-4485-42D3-9A42-BF7B39266942}" srcOrd="0" destOrd="0" presId="urn:microsoft.com/office/officeart/2018/2/layout/IconCircleList"/>
    <dgm:cxn modelId="{F3CA91BA-603E-46F8-8ABC-688D54465887}" type="presParOf" srcId="{7CF64365-1C93-487E-841F-A887B0203F57}" destId="{1935A67B-CBF0-4F49-8179-7FDB60546B96}" srcOrd="0" destOrd="0" presId="urn:microsoft.com/office/officeart/2018/2/layout/IconCircleList"/>
    <dgm:cxn modelId="{CF5E6070-A1DF-4729-944A-460FCC2C9699}" type="presParOf" srcId="{1935A67B-CBF0-4F49-8179-7FDB60546B96}" destId="{0E105E7C-54A4-4B4F-90CD-B0D20F689BE9}" srcOrd="0" destOrd="0" presId="urn:microsoft.com/office/officeart/2018/2/layout/IconCircleList"/>
    <dgm:cxn modelId="{94EF0DDA-C4D4-4ACE-9443-398F3735ABEA}" type="presParOf" srcId="{0E105E7C-54A4-4B4F-90CD-B0D20F689BE9}" destId="{6C87D6E1-E2D1-463C-A8B2-520DB1538133}" srcOrd="0" destOrd="0" presId="urn:microsoft.com/office/officeart/2018/2/layout/IconCircleList"/>
    <dgm:cxn modelId="{82FA0E54-26B0-4165-89B6-1A2D658B4CD2}" type="presParOf" srcId="{0E105E7C-54A4-4B4F-90CD-B0D20F689BE9}" destId="{DA9D05BC-0206-40AF-9D4E-A298582EBC2E}" srcOrd="1" destOrd="0" presId="urn:microsoft.com/office/officeart/2018/2/layout/IconCircleList"/>
    <dgm:cxn modelId="{5B194725-2736-46E9-8D81-C321290762D0}" type="presParOf" srcId="{0E105E7C-54A4-4B4F-90CD-B0D20F689BE9}" destId="{65190F02-DD82-4E07-B2CE-6F7A44D1BA1A}" srcOrd="2" destOrd="0" presId="urn:microsoft.com/office/officeart/2018/2/layout/IconCircleList"/>
    <dgm:cxn modelId="{5815147A-9108-4325-86C2-1836A73F2D0B}" type="presParOf" srcId="{0E105E7C-54A4-4B4F-90CD-B0D20F689BE9}" destId="{C83F15DA-92B5-418E-A90D-4918773386A5}" srcOrd="3" destOrd="0" presId="urn:microsoft.com/office/officeart/2018/2/layout/IconCircleList"/>
    <dgm:cxn modelId="{1C47A152-D6FF-4476-9C22-01FDBB7F3AB0}" type="presParOf" srcId="{1935A67B-CBF0-4F49-8179-7FDB60546B96}" destId="{27053BA9-4485-42D3-9A42-BF7B39266942}" srcOrd="1" destOrd="0" presId="urn:microsoft.com/office/officeart/2018/2/layout/IconCircleList"/>
    <dgm:cxn modelId="{0FF9D6F6-85A5-47B1-809A-CBD9CEB5FF58}" type="presParOf" srcId="{1935A67B-CBF0-4F49-8179-7FDB60546B96}" destId="{43F7FF62-3F19-4153-9DC4-4E21B7EE7CF5}" srcOrd="2" destOrd="0" presId="urn:microsoft.com/office/officeart/2018/2/layout/IconCircleList"/>
    <dgm:cxn modelId="{7EFABA70-7E5F-4A5E-BC11-740B0235A598}" type="presParOf" srcId="{43F7FF62-3F19-4153-9DC4-4E21B7EE7CF5}" destId="{6F340D54-DBCC-4084-A25F-722D37E116A5}" srcOrd="0" destOrd="0" presId="urn:microsoft.com/office/officeart/2018/2/layout/IconCircleList"/>
    <dgm:cxn modelId="{9FFB15F6-A110-40E5-8593-9ECF4EFCF3C4}" type="presParOf" srcId="{43F7FF62-3F19-4153-9DC4-4E21B7EE7CF5}" destId="{43368D7F-38F9-4E5C-AC07-02DCEEF112E5}" srcOrd="1" destOrd="0" presId="urn:microsoft.com/office/officeart/2018/2/layout/IconCircleList"/>
    <dgm:cxn modelId="{F718EA24-0A55-4B6F-B686-86B56E311007}" type="presParOf" srcId="{43F7FF62-3F19-4153-9DC4-4E21B7EE7CF5}" destId="{8F95AC91-5BBF-424E-87EB-5278BA1BBB74}" srcOrd="2" destOrd="0" presId="urn:microsoft.com/office/officeart/2018/2/layout/IconCircleList"/>
    <dgm:cxn modelId="{91ED0440-C441-4555-A58A-9639093F2E1C}" type="presParOf" srcId="{43F7FF62-3F19-4153-9DC4-4E21B7EE7CF5}" destId="{F0A3D22A-6C1C-4F99-AABD-463417718A0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91726E-4588-452A-BA46-1A89E65B6FE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E567AC7-0C00-4836-A9A3-B1CF47B1463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Provides useful info to teams</a:t>
          </a:r>
        </a:p>
      </dgm:t>
    </dgm:pt>
    <dgm:pt modelId="{E8B2C4F0-C358-4CEB-B8D3-EE3AB0A6B972}" type="parTrans" cxnId="{40FB2C1F-FB96-4F91-B1CA-62E0F6B11C7A}">
      <dgm:prSet/>
      <dgm:spPr/>
      <dgm:t>
        <a:bodyPr/>
        <a:lstStyle/>
        <a:p>
          <a:endParaRPr lang="en-US"/>
        </a:p>
      </dgm:t>
    </dgm:pt>
    <dgm:pt modelId="{2E874E67-D7EE-4522-9435-28B3AEFDD505}" type="sibTrans" cxnId="{40FB2C1F-FB96-4F91-B1CA-62E0F6B11C7A}">
      <dgm:prSet/>
      <dgm:spPr/>
      <dgm:t>
        <a:bodyPr/>
        <a:lstStyle/>
        <a:p>
          <a:endParaRPr lang="en-US"/>
        </a:p>
      </dgm:t>
    </dgm:pt>
    <dgm:pt modelId="{4CB350E7-7CCC-47F8-96EE-27472D835EC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Provides useful info for other awards</a:t>
          </a:r>
        </a:p>
      </dgm:t>
    </dgm:pt>
    <dgm:pt modelId="{03C110DF-B49C-4368-A4EF-33243708B63E}" type="parTrans" cxnId="{EE77B029-7E69-4B13-B071-F50702BFD8AB}">
      <dgm:prSet/>
      <dgm:spPr/>
      <dgm:t>
        <a:bodyPr/>
        <a:lstStyle/>
        <a:p>
          <a:endParaRPr lang="en-US"/>
        </a:p>
      </dgm:t>
    </dgm:pt>
    <dgm:pt modelId="{2CBC3A45-9C90-4E13-BD18-FCCB08D15FF4}" type="sibTrans" cxnId="{EE77B029-7E69-4B13-B071-F50702BFD8AB}">
      <dgm:prSet/>
      <dgm:spPr/>
      <dgm:t>
        <a:bodyPr/>
        <a:lstStyle/>
        <a:p>
          <a:endParaRPr lang="en-US"/>
        </a:p>
      </dgm:t>
    </dgm:pt>
    <dgm:pt modelId="{9BA78B65-34B2-4C1B-B8AD-A6E211F9304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Money</a:t>
          </a:r>
        </a:p>
      </dgm:t>
    </dgm:pt>
    <dgm:pt modelId="{811C1562-C06A-4B47-9B75-B57A6DAD1B75}" type="parTrans" cxnId="{D62F02E7-C36D-4633-B769-B8219AD84F4B}">
      <dgm:prSet/>
      <dgm:spPr/>
      <dgm:t>
        <a:bodyPr/>
        <a:lstStyle/>
        <a:p>
          <a:endParaRPr lang="en-US"/>
        </a:p>
      </dgm:t>
    </dgm:pt>
    <dgm:pt modelId="{6A87EFDD-8208-4B42-B518-790E6A039211}" type="sibTrans" cxnId="{D62F02E7-C36D-4633-B769-B8219AD84F4B}">
      <dgm:prSet/>
      <dgm:spPr/>
      <dgm:t>
        <a:bodyPr/>
        <a:lstStyle/>
        <a:p>
          <a:endParaRPr lang="en-US"/>
        </a:p>
      </dgm:t>
    </dgm:pt>
    <dgm:pt modelId="{24FE551B-1E54-421D-946F-48717AC7CB3B}" type="pres">
      <dgm:prSet presAssocID="{F491726E-4588-452A-BA46-1A89E65B6FEA}" presName="root" presStyleCnt="0">
        <dgm:presLayoutVars>
          <dgm:dir/>
          <dgm:resizeHandles val="exact"/>
        </dgm:presLayoutVars>
      </dgm:prSet>
      <dgm:spPr/>
    </dgm:pt>
    <dgm:pt modelId="{699775F2-7F49-4CDA-9837-54A99FFDFE24}" type="pres">
      <dgm:prSet presAssocID="{9E567AC7-0C00-4836-A9A3-B1CF47B14636}" presName="compNode" presStyleCnt="0"/>
      <dgm:spPr/>
    </dgm:pt>
    <dgm:pt modelId="{3FE4096C-C0D5-43E4-B456-69DAB6928EE8}" type="pres">
      <dgm:prSet presAssocID="{9E567AC7-0C00-4836-A9A3-B1CF47B14636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7AFFC45-4463-401B-9040-17EE5190E2D8}" type="pres">
      <dgm:prSet presAssocID="{9E567AC7-0C00-4836-A9A3-B1CF47B1463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C5B97BA5-D81B-4240-B02E-5E61B0D51A58}" type="pres">
      <dgm:prSet presAssocID="{9E567AC7-0C00-4836-A9A3-B1CF47B14636}" presName="spaceRect" presStyleCnt="0"/>
      <dgm:spPr/>
    </dgm:pt>
    <dgm:pt modelId="{911BB66C-48EF-486A-BE50-736E40562BD2}" type="pres">
      <dgm:prSet presAssocID="{9E567AC7-0C00-4836-A9A3-B1CF47B14636}" presName="textRect" presStyleLbl="revTx" presStyleIdx="0" presStyleCnt="3">
        <dgm:presLayoutVars>
          <dgm:chMax val="1"/>
          <dgm:chPref val="1"/>
        </dgm:presLayoutVars>
      </dgm:prSet>
      <dgm:spPr/>
    </dgm:pt>
    <dgm:pt modelId="{DE373D38-6435-4C4D-8D7A-AE86C9F3DAD3}" type="pres">
      <dgm:prSet presAssocID="{2E874E67-D7EE-4522-9435-28B3AEFDD505}" presName="sibTrans" presStyleCnt="0"/>
      <dgm:spPr/>
    </dgm:pt>
    <dgm:pt modelId="{E97F6768-C9B3-4226-A7B3-D11B293F9D86}" type="pres">
      <dgm:prSet presAssocID="{4CB350E7-7CCC-47F8-96EE-27472D835EC6}" presName="compNode" presStyleCnt="0"/>
      <dgm:spPr/>
    </dgm:pt>
    <dgm:pt modelId="{D8B8F1BC-9640-4985-AD97-CE48DF2628EC}" type="pres">
      <dgm:prSet presAssocID="{4CB350E7-7CCC-47F8-96EE-27472D835EC6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C06B284-0312-424A-B269-1D7B37800399}" type="pres">
      <dgm:prSet presAssocID="{4CB350E7-7CCC-47F8-96EE-27472D835EC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333C31C0-D28C-4AF7-A493-3412479A3B4F}" type="pres">
      <dgm:prSet presAssocID="{4CB350E7-7CCC-47F8-96EE-27472D835EC6}" presName="spaceRect" presStyleCnt="0"/>
      <dgm:spPr/>
    </dgm:pt>
    <dgm:pt modelId="{B8EE38A0-EBCF-4E43-A75E-5242C4189349}" type="pres">
      <dgm:prSet presAssocID="{4CB350E7-7CCC-47F8-96EE-27472D835EC6}" presName="textRect" presStyleLbl="revTx" presStyleIdx="1" presStyleCnt="3">
        <dgm:presLayoutVars>
          <dgm:chMax val="1"/>
          <dgm:chPref val="1"/>
        </dgm:presLayoutVars>
      </dgm:prSet>
      <dgm:spPr/>
    </dgm:pt>
    <dgm:pt modelId="{53720731-B5A1-4E82-BA9B-A876B7137E8A}" type="pres">
      <dgm:prSet presAssocID="{2CBC3A45-9C90-4E13-BD18-FCCB08D15FF4}" presName="sibTrans" presStyleCnt="0"/>
      <dgm:spPr/>
    </dgm:pt>
    <dgm:pt modelId="{15233B24-1C88-42C8-8805-845BC2F8DA1F}" type="pres">
      <dgm:prSet presAssocID="{9BA78B65-34B2-4C1B-B8AD-A6E211F9304C}" presName="compNode" presStyleCnt="0"/>
      <dgm:spPr/>
    </dgm:pt>
    <dgm:pt modelId="{E19AE530-98D5-4146-9273-01BB5488E05E}" type="pres">
      <dgm:prSet presAssocID="{9BA78B65-34B2-4C1B-B8AD-A6E211F9304C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A13E934-CB73-4646-A2CD-AABBC92D43C0}" type="pres">
      <dgm:prSet presAssocID="{9BA78B65-34B2-4C1B-B8AD-A6E211F9304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1A2770A2-96F3-4EC4-8C59-2D6911C35A5E}" type="pres">
      <dgm:prSet presAssocID="{9BA78B65-34B2-4C1B-B8AD-A6E211F9304C}" presName="spaceRect" presStyleCnt="0"/>
      <dgm:spPr/>
    </dgm:pt>
    <dgm:pt modelId="{2706671E-21EA-45B6-A674-86CF00BEAD6F}" type="pres">
      <dgm:prSet presAssocID="{9BA78B65-34B2-4C1B-B8AD-A6E211F9304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0FB2C1F-FB96-4F91-B1CA-62E0F6B11C7A}" srcId="{F491726E-4588-452A-BA46-1A89E65B6FEA}" destId="{9E567AC7-0C00-4836-A9A3-B1CF47B14636}" srcOrd="0" destOrd="0" parTransId="{E8B2C4F0-C358-4CEB-B8D3-EE3AB0A6B972}" sibTransId="{2E874E67-D7EE-4522-9435-28B3AEFDD505}"/>
    <dgm:cxn modelId="{EE77B029-7E69-4B13-B071-F50702BFD8AB}" srcId="{F491726E-4588-452A-BA46-1A89E65B6FEA}" destId="{4CB350E7-7CCC-47F8-96EE-27472D835EC6}" srcOrd="1" destOrd="0" parTransId="{03C110DF-B49C-4368-A4EF-33243708B63E}" sibTransId="{2CBC3A45-9C90-4E13-BD18-FCCB08D15FF4}"/>
    <dgm:cxn modelId="{9A7C6035-0C3A-49A0-9E3A-0EEDCC4423A5}" type="presOf" srcId="{9BA78B65-34B2-4C1B-B8AD-A6E211F9304C}" destId="{2706671E-21EA-45B6-A674-86CF00BEAD6F}" srcOrd="0" destOrd="0" presId="urn:microsoft.com/office/officeart/2018/5/layout/IconLeafLabelList"/>
    <dgm:cxn modelId="{4A9FF246-24B0-4A94-A6FC-C815CC650A56}" type="presOf" srcId="{9E567AC7-0C00-4836-A9A3-B1CF47B14636}" destId="{911BB66C-48EF-486A-BE50-736E40562BD2}" srcOrd="0" destOrd="0" presId="urn:microsoft.com/office/officeart/2018/5/layout/IconLeafLabelList"/>
    <dgm:cxn modelId="{01899A8C-DA38-4144-9CBC-DFFE425DB026}" type="presOf" srcId="{4CB350E7-7CCC-47F8-96EE-27472D835EC6}" destId="{B8EE38A0-EBCF-4E43-A75E-5242C4189349}" srcOrd="0" destOrd="0" presId="urn:microsoft.com/office/officeart/2018/5/layout/IconLeafLabelList"/>
    <dgm:cxn modelId="{7AEA4FB7-4394-48A1-9700-A45899B1D523}" type="presOf" srcId="{F491726E-4588-452A-BA46-1A89E65B6FEA}" destId="{24FE551B-1E54-421D-946F-48717AC7CB3B}" srcOrd="0" destOrd="0" presId="urn:microsoft.com/office/officeart/2018/5/layout/IconLeafLabelList"/>
    <dgm:cxn modelId="{D62F02E7-C36D-4633-B769-B8219AD84F4B}" srcId="{F491726E-4588-452A-BA46-1A89E65B6FEA}" destId="{9BA78B65-34B2-4C1B-B8AD-A6E211F9304C}" srcOrd="2" destOrd="0" parTransId="{811C1562-C06A-4B47-9B75-B57A6DAD1B75}" sibTransId="{6A87EFDD-8208-4B42-B518-790E6A039211}"/>
    <dgm:cxn modelId="{F3EDF15F-FE64-48F5-95EC-D1D7D84AB739}" type="presParOf" srcId="{24FE551B-1E54-421D-946F-48717AC7CB3B}" destId="{699775F2-7F49-4CDA-9837-54A99FFDFE24}" srcOrd="0" destOrd="0" presId="urn:microsoft.com/office/officeart/2018/5/layout/IconLeafLabelList"/>
    <dgm:cxn modelId="{A11332D6-1519-42BF-A988-970D5BA13621}" type="presParOf" srcId="{699775F2-7F49-4CDA-9837-54A99FFDFE24}" destId="{3FE4096C-C0D5-43E4-B456-69DAB6928EE8}" srcOrd="0" destOrd="0" presId="urn:microsoft.com/office/officeart/2018/5/layout/IconLeafLabelList"/>
    <dgm:cxn modelId="{00CA9461-D02E-4E64-AA3A-D465706AC25E}" type="presParOf" srcId="{699775F2-7F49-4CDA-9837-54A99FFDFE24}" destId="{37AFFC45-4463-401B-9040-17EE5190E2D8}" srcOrd="1" destOrd="0" presId="urn:microsoft.com/office/officeart/2018/5/layout/IconLeafLabelList"/>
    <dgm:cxn modelId="{2965F797-BC4F-4D61-AA7F-D67CA97F9910}" type="presParOf" srcId="{699775F2-7F49-4CDA-9837-54A99FFDFE24}" destId="{C5B97BA5-D81B-4240-B02E-5E61B0D51A58}" srcOrd="2" destOrd="0" presId="urn:microsoft.com/office/officeart/2018/5/layout/IconLeafLabelList"/>
    <dgm:cxn modelId="{753C8204-CAAF-4C45-BB24-C059A50136CE}" type="presParOf" srcId="{699775F2-7F49-4CDA-9837-54A99FFDFE24}" destId="{911BB66C-48EF-486A-BE50-736E40562BD2}" srcOrd="3" destOrd="0" presId="urn:microsoft.com/office/officeart/2018/5/layout/IconLeafLabelList"/>
    <dgm:cxn modelId="{CC072222-522A-4853-9C64-6EC04CA16CC7}" type="presParOf" srcId="{24FE551B-1E54-421D-946F-48717AC7CB3B}" destId="{DE373D38-6435-4C4D-8D7A-AE86C9F3DAD3}" srcOrd="1" destOrd="0" presId="urn:microsoft.com/office/officeart/2018/5/layout/IconLeafLabelList"/>
    <dgm:cxn modelId="{DD0E84A7-B2A7-4652-8A3F-4F92FD175522}" type="presParOf" srcId="{24FE551B-1E54-421D-946F-48717AC7CB3B}" destId="{E97F6768-C9B3-4226-A7B3-D11B293F9D86}" srcOrd="2" destOrd="0" presId="urn:microsoft.com/office/officeart/2018/5/layout/IconLeafLabelList"/>
    <dgm:cxn modelId="{E1B12F65-37A8-40D0-B6C9-67592868DBBA}" type="presParOf" srcId="{E97F6768-C9B3-4226-A7B3-D11B293F9D86}" destId="{D8B8F1BC-9640-4985-AD97-CE48DF2628EC}" srcOrd="0" destOrd="0" presId="urn:microsoft.com/office/officeart/2018/5/layout/IconLeafLabelList"/>
    <dgm:cxn modelId="{F83C9BA5-736A-4AD2-A27D-594451C490C3}" type="presParOf" srcId="{E97F6768-C9B3-4226-A7B3-D11B293F9D86}" destId="{DC06B284-0312-424A-B269-1D7B37800399}" srcOrd="1" destOrd="0" presId="urn:microsoft.com/office/officeart/2018/5/layout/IconLeafLabelList"/>
    <dgm:cxn modelId="{C4ACD06D-0A71-4A9D-850A-03585D708B02}" type="presParOf" srcId="{E97F6768-C9B3-4226-A7B3-D11B293F9D86}" destId="{333C31C0-D28C-4AF7-A493-3412479A3B4F}" srcOrd="2" destOrd="0" presId="urn:microsoft.com/office/officeart/2018/5/layout/IconLeafLabelList"/>
    <dgm:cxn modelId="{BB750205-076E-40A4-A7BF-CE781FCD6DCC}" type="presParOf" srcId="{E97F6768-C9B3-4226-A7B3-D11B293F9D86}" destId="{B8EE38A0-EBCF-4E43-A75E-5242C4189349}" srcOrd="3" destOrd="0" presId="urn:microsoft.com/office/officeart/2018/5/layout/IconLeafLabelList"/>
    <dgm:cxn modelId="{47C70006-8C0B-415C-9FAC-B4C542C656BF}" type="presParOf" srcId="{24FE551B-1E54-421D-946F-48717AC7CB3B}" destId="{53720731-B5A1-4E82-BA9B-A876B7137E8A}" srcOrd="3" destOrd="0" presId="urn:microsoft.com/office/officeart/2018/5/layout/IconLeafLabelList"/>
    <dgm:cxn modelId="{B32F53FF-C197-452C-86A8-FAD4060DA824}" type="presParOf" srcId="{24FE551B-1E54-421D-946F-48717AC7CB3B}" destId="{15233B24-1C88-42C8-8805-845BC2F8DA1F}" srcOrd="4" destOrd="0" presId="urn:microsoft.com/office/officeart/2018/5/layout/IconLeafLabelList"/>
    <dgm:cxn modelId="{54FFCD2F-7D3E-46AE-B730-EBD5494698CF}" type="presParOf" srcId="{15233B24-1C88-42C8-8805-845BC2F8DA1F}" destId="{E19AE530-98D5-4146-9273-01BB5488E05E}" srcOrd="0" destOrd="0" presId="urn:microsoft.com/office/officeart/2018/5/layout/IconLeafLabelList"/>
    <dgm:cxn modelId="{412B62C7-518B-4EB1-86F3-DDA22019E749}" type="presParOf" srcId="{15233B24-1C88-42C8-8805-845BC2F8DA1F}" destId="{AA13E934-CB73-4646-A2CD-AABBC92D43C0}" srcOrd="1" destOrd="0" presId="urn:microsoft.com/office/officeart/2018/5/layout/IconLeafLabelList"/>
    <dgm:cxn modelId="{5285BFB3-05FC-46F0-A9DA-1A162FED37FC}" type="presParOf" srcId="{15233B24-1C88-42C8-8805-845BC2F8DA1F}" destId="{1A2770A2-96F3-4EC4-8C59-2D6911C35A5E}" srcOrd="2" destOrd="0" presId="urn:microsoft.com/office/officeart/2018/5/layout/IconLeafLabelList"/>
    <dgm:cxn modelId="{DA244395-C9B7-4857-9950-9AB64593146B}" type="presParOf" srcId="{15233B24-1C88-42C8-8805-845BC2F8DA1F}" destId="{2706671E-21EA-45B6-A674-86CF00BEAD6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9D01B8-7F1D-4220-9696-6093C354843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FBB9701-33FF-4ED1-8802-E761AEDA71A3}">
      <dgm:prSet/>
      <dgm:spPr/>
      <dgm:t>
        <a:bodyPr/>
        <a:lstStyle/>
        <a:p>
          <a:r>
            <a:rPr lang="en-US" dirty="0"/>
            <a:t>Applied 3 different ML Algorithms: Ridge, Lasso, </a:t>
          </a:r>
          <a:r>
            <a:rPr lang="en-US" dirty="0" err="1"/>
            <a:t>kNN</a:t>
          </a:r>
          <a:r>
            <a:rPr lang="en-US" dirty="0"/>
            <a:t> Regressors</a:t>
          </a:r>
        </a:p>
      </dgm:t>
    </dgm:pt>
    <dgm:pt modelId="{3ED38053-1DB3-421F-BD5C-0B8739F41487}" type="parTrans" cxnId="{4C5299D5-6A51-4F30-9475-A420654CDFB3}">
      <dgm:prSet/>
      <dgm:spPr/>
      <dgm:t>
        <a:bodyPr/>
        <a:lstStyle/>
        <a:p>
          <a:endParaRPr lang="en-US"/>
        </a:p>
      </dgm:t>
    </dgm:pt>
    <dgm:pt modelId="{613115FB-E986-4FF7-8C04-A165E37AD61B}" type="sibTrans" cxnId="{4C5299D5-6A51-4F30-9475-A420654CDFB3}">
      <dgm:prSet/>
      <dgm:spPr/>
      <dgm:t>
        <a:bodyPr/>
        <a:lstStyle/>
        <a:p>
          <a:endParaRPr lang="en-US"/>
        </a:p>
      </dgm:t>
    </dgm:pt>
    <dgm:pt modelId="{1B806B8C-B1E1-46C5-BF66-348E56BBDF0C}">
      <dgm:prSet/>
      <dgm:spPr/>
      <dgm:t>
        <a:bodyPr/>
        <a:lstStyle/>
        <a:p>
          <a:r>
            <a:rPr lang="en-US" dirty="0" err="1"/>
            <a:t>kNN</a:t>
          </a:r>
          <a:r>
            <a:rPr lang="en-US" dirty="0"/>
            <a:t> performed the best with r</a:t>
          </a:r>
          <a:r>
            <a:rPr lang="en-US" baseline="30000" dirty="0"/>
            <a:t>2</a:t>
          </a:r>
          <a:r>
            <a:rPr lang="en-US" dirty="0"/>
            <a:t> = 0.165 after tuning</a:t>
          </a:r>
        </a:p>
      </dgm:t>
    </dgm:pt>
    <dgm:pt modelId="{1F32F00B-0D9A-497D-BE66-0E7380F37BD8}" type="parTrans" cxnId="{EEF5095C-1059-49A4-B267-8A0B197A8C26}">
      <dgm:prSet/>
      <dgm:spPr/>
      <dgm:t>
        <a:bodyPr/>
        <a:lstStyle/>
        <a:p>
          <a:endParaRPr lang="en-US"/>
        </a:p>
      </dgm:t>
    </dgm:pt>
    <dgm:pt modelId="{F1600A83-1FAF-486A-9F3A-4E79B50A37FE}" type="sibTrans" cxnId="{EEF5095C-1059-49A4-B267-8A0B197A8C26}">
      <dgm:prSet/>
      <dgm:spPr/>
      <dgm:t>
        <a:bodyPr/>
        <a:lstStyle/>
        <a:p>
          <a:endParaRPr lang="en-US"/>
        </a:p>
      </dgm:t>
    </dgm:pt>
    <dgm:pt modelId="{A77CBC70-7169-46E5-A4F9-A3DDA5293D45}">
      <dgm:prSet/>
      <dgm:spPr/>
      <dgm:t>
        <a:bodyPr/>
        <a:lstStyle/>
        <a:p>
          <a:r>
            <a:rPr lang="en-US" dirty="0"/>
            <a:t>Should use </a:t>
          </a:r>
          <a:r>
            <a:rPr lang="en-US" dirty="0" err="1"/>
            <a:t>kNN</a:t>
          </a:r>
          <a:r>
            <a:rPr lang="en-US" dirty="0"/>
            <a:t> because linear models performed poorly</a:t>
          </a:r>
        </a:p>
      </dgm:t>
    </dgm:pt>
    <dgm:pt modelId="{76816409-E187-4100-86E6-D9FEDC782B80}" type="parTrans" cxnId="{D1F3EF50-83C7-4403-A6F9-799EF82E154F}">
      <dgm:prSet/>
      <dgm:spPr/>
      <dgm:t>
        <a:bodyPr/>
        <a:lstStyle/>
        <a:p>
          <a:endParaRPr lang="en-US"/>
        </a:p>
      </dgm:t>
    </dgm:pt>
    <dgm:pt modelId="{63923EBC-F5AD-4BB4-B1E0-7AF60A5B2C17}" type="sibTrans" cxnId="{D1F3EF50-83C7-4403-A6F9-799EF82E154F}">
      <dgm:prSet/>
      <dgm:spPr/>
      <dgm:t>
        <a:bodyPr/>
        <a:lstStyle/>
        <a:p>
          <a:endParaRPr lang="en-US"/>
        </a:p>
      </dgm:t>
    </dgm:pt>
    <dgm:pt modelId="{E1526FF6-FC76-3B4A-9179-176BA48EBCCF}" type="pres">
      <dgm:prSet presAssocID="{039D01B8-7F1D-4220-9696-6093C3548431}" presName="linear" presStyleCnt="0">
        <dgm:presLayoutVars>
          <dgm:animLvl val="lvl"/>
          <dgm:resizeHandles val="exact"/>
        </dgm:presLayoutVars>
      </dgm:prSet>
      <dgm:spPr/>
    </dgm:pt>
    <dgm:pt modelId="{D128C899-0843-E84B-BDA8-FDB031526ED8}" type="pres">
      <dgm:prSet presAssocID="{6FBB9701-33FF-4ED1-8802-E761AEDA71A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593FB9B-BB1F-9645-8543-E1EF7CDE80D9}" type="pres">
      <dgm:prSet presAssocID="{613115FB-E986-4FF7-8C04-A165E37AD61B}" presName="spacer" presStyleCnt="0"/>
      <dgm:spPr/>
    </dgm:pt>
    <dgm:pt modelId="{EC4E3686-50B6-8342-9F24-90648A82E561}" type="pres">
      <dgm:prSet presAssocID="{1B806B8C-B1E1-46C5-BF66-348E56BBDF0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F8A10D8-8AD0-8F46-AD4D-5B9B6009C6AF}" type="pres">
      <dgm:prSet presAssocID="{F1600A83-1FAF-486A-9F3A-4E79B50A37FE}" presName="spacer" presStyleCnt="0"/>
      <dgm:spPr/>
    </dgm:pt>
    <dgm:pt modelId="{CF4C757F-F5F4-A24C-B133-2C27DA443FB9}" type="pres">
      <dgm:prSet presAssocID="{A77CBC70-7169-46E5-A4F9-A3DDA5293D4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F4C3027-7E32-9442-A6FC-A71B16648F29}" type="presOf" srcId="{6FBB9701-33FF-4ED1-8802-E761AEDA71A3}" destId="{D128C899-0843-E84B-BDA8-FDB031526ED8}" srcOrd="0" destOrd="0" presId="urn:microsoft.com/office/officeart/2005/8/layout/vList2"/>
    <dgm:cxn modelId="{D1F3EF50-83C7-4403-A6F9-799EF82E154F}" srcId="{039D01B8-7F1D-4220-9696-6093C3548431}" destId="{A77CBC70-7169-46E5-A4F9-A3DDA5293D45}" srcOrd="2" destOrd="0" parTransId="{76816409-E187-4100-86E6-D9FEDC782B80}" sibTransId="{63923EBC-F5AD-4BB4-B1E0-7AF60A5B2C17}"/>
    <dgm:cxn modelId="{EEF5095C-1059-49A4-B267-8A0B197A8C26}" srcId="{039D01B8-7F1D-4220-9696-6093C3548431}" destId="{1B806B8C-B1E1-46C5-BF66-348E56BBDF0C}" srcOrd="1" destOrd="0" parTransId="{1F32F00B-0D9A-497D-BE66-0E7380F37BD8}" sibTransId="{F1600A83-1FAF-486A-9F3A-4E79B50A37FE}"/>
    <dgm:cxn modelId="{79CC9F70-903E-0649-9E12-9EFAF4C09AF3}" type="presOf" srcId="{1B806B8C-B1E1-46C5-BF66-348E56BBDF0C}" destId="{EC4E3686-50B6-8342-9F24-90648A82E561}" srcOrd="0" destOrd="0" presId="urn:microsoft.com/office/officeart/2005/8/layout/vList2"/>
    <dgm:cxn modelId="{4C5299D5-6A51-4F30-9475-A420654CDFB3}" srcId="{039D01B8-7F1D-4220-9696-6093C3548431}" destId="{6FBB9701-33FF-4ED1-8802-E761AEDA71A3}" srcOrd="0" destOrd="0" parTransId="{3ED38053-1DB3-421F-BD5C-0B8739F41487}" sibTransId="{613115FB-E986-4FF7-8C04-A165E37AD61B}"/>
    <dgm:cxn modelId="{2C7D2EDC-457C-AA4F-A0AE-DFF0143F2DDB}" type="presOf" srcId="{A77CBC70-7169-46E5-A4F9-A3DDA5293D45}" destId="{CF4C757F-F5F4-A24C-B133-2C27DA443FB9}" srcOrd="0" destOrd="0" presId="urn:microsoft.com/office/officeart/2005/8/layout/vList2"/>
    <dgm:cxn modelId="{0F44ECDC-B430-EC4C-A8F5-5163607FD9DE}" type="presOf" srcId="{039D01B8-7F1D-4220-9696-6093C3548431}" destId="{E1526FF6-FC76-3B4A-9179-176BA48EBCCF}" srcOrd="0" destOrd="0" presId="urn:microsoft.com/office/officeart/2005/8/layout/vList2"/>
    <dgm:cxn modelId="{93CC03A7-B179-1E4C-9E0B-C9F8C2F09A74}" type="presParOf" srcId="{E1526FF6-FC76-3B4A-9179-176BA48EBCCF}" destId="{D128C899-0843-E84B-BDA8-FDB031526ED8}" srcOrd="0" destOrd="0" presId="urn:microsoft.com/office/officeart/2005/8/layout/vList2"/>
    <dgm:cxn modelId="{75D3D676-C38C-FA44-9738-8999AF4CAF30}" type="presParOf" srcId="{E1526FF6-FC76-3B4A-9179-176BA48EBCCF}" destId="{8593FB9B-BB1F-9645-8543-E1EF7CDE80D9}" srcOrd="1" destOrd="0" presId="urn:microsoft.com/office/officeart/2005/8/layout/vList2"/>
    <dgm:cxn modelId="{57F2F644-04E4-CC42-9FBD-EFF5AD569520}" type="presParOf" srcId="{E1526FF6-FC76-3B4A-9179-176BA48EBCCF}" destId="{EC4E3686-50B6-8342-9F24-90648A82E561}" srcOrd="2" destOrd="0" presId="urn:microsoft.com/office/officeart/2005/8/layout/vList2"/>
    <dgm:cxn modelId="{FAD94451-4FD9-BE49-9F7D-C477FCAFFC3F}" type="presParOf" srcId="{E1526FF6-FC76-3B4A-9179-176BA48EBCCF}" destId="{8F8A10D8-8AD0-8F46-AD4D-5B9B6009C6AF}" srcOrd="3" destOrd="0" presId="urn:microsoft.com/office/officeart/2005/8/layout/vList2"/>
    <dgm:cxn modelId="{78EADB65-7331-ED4F-AD78-2A8E97542D43}" type="presParOf" srcId="{E1526FF6-FC76-3B4A-9179-176BA48EBCCF}" destId="{CF4C757F-F5F4-A24C-B133-2C27DA443FB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01C314-D26A-4F6B-8171-BCE5B1AEAA1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B433DDB-E3E8-4BF4-BF13-2DB39494C703}">
      <dgm:prSet/>
      <dgm:spPr/>
      <dgm:t>
        <a:bodyPr/>
        <a:lstStyle/>
        <a:p>
          <a:r>
            <a:rPr lang="en-US"/>
            <a:t>Linear models performed poorly, therefore the relationship between features and target is nonlinear</a:t>
          </a:r>
        </a:p>
      </dgm:t>
    </dgm:pt>
    <dgm:pt modelId="{7B483595-36F8-4E1B-BF0D-0007478CD1DF}" type="parTrans" cxnId="{52EC6B04-96E6-4B9E-86F9-1D345D53EFEA}">
      <dgm:prSet/>
      <dgm:spPr/>
      <dgm:t>
        <a:bodyPr/>
        <a:lstStyle/>
        <a:p>
          <a:endParaRPr lang="en-US"/>
        </a:p>
      </dgm:t>
    </dgm:pt>
    <dgm:pt modelId="{096A47D1-716E-45D0-9729-7789AD398A0C}" type="sibTrans" cxnId="{52EC6B04-96E6-4B9E-86F9-1D345D53EFEA}">
      <dgm:prSet/>
      <dgm:spPr/>
      <dgm:t>
        <a:bodyPr/>
        <a:lstStyle/>
        <a:p>
          <a:endParaRPr lang="en-US"/>
        </a:p>
      </dgm:t>
    </dgm:pt>
    <dgm:pt modelId="{7856A227-8E3C-41D6-9A86-BD893C3D54DD}">
      <dgm:prSet/>
      <dgm:spPr/>
      <dgm:t>
        <a:bodyPr/>
        <a:lstStyle/>
        <a:p>
          <a:r>
            <a:rPr lang="en-US" dirty="0" err="1"/>
            <a:t>kNN</a:t>
          </a:r>
          <a:r>
            <a:rPr lang="en-US" dirty="0"/>
            <a:t> Regressor shows promise, can also experiment with more advanced models</a:t>
          </a:r>
        </a:p>
      </dgm:t>
    </dgm:pt>
    <dgm:pt modelId="{5307A69B-E1BC-4333-996E-A1E0F8B24077}" type="parTrans" cxnId="{896209AB-FEBC-4D6E-A5F0-F7DAF27A899C}">
      <dgm:prSet/>
      <dgm:spPr/>
      <dgm:t>
        <a:bodyPr/>
        <a:lstStyle/>
        <a:p>
          <a:endParaRPr lang="en-US"/>
        </a:p>
      </dgm:t>
    </dgm:pt>
    <dgm:pt modelId="{3C83B7ED-9CC0-47BF-BE9F-A8CC32D7B313}" type="sibTrans" cxnId="{896209AB-FEBC-4D6E-A5F0-F7DAF27A899C}">
      <dgm:prSet/>
      <dgm:spPr/>
      <dgm:t>
        <a:bodyPr/>
        <a:lstStyle/>
        <a:p>
          <a:endParaRPr lang="en-US"/>
        </a:p>
      </dgm:t>
    </dgm:pt>
    <dgm:pt modelId="{BDDC23F6-448D-4050-9ABF-A67A6A963A27}">
      <dgm:prSet/>
      <dgm:spPr/>
      <dgm:t>
        <a:bodyPr/>
        <a:lstStyle/>
        <a:p>
          <a:r>
            <a:rPr lang="en-US" dirty="0"/>
            <a:t>May improve performance by including advanced statistics, “Narrative”, and Eras</a:t>
          </a:r>
        </a:p>
      </dgm:t>
    </dgm:pt>
    <dgm:pt modelId="{EFE15CB0-2540-4554-90C1-87EFFEA5AEDE}" type="parTrans" cxnId="{735947E8-0933-4C1D-ACE5-CDFD1E97434F}">
      <dgm:prSet/>
      <dgm:spPr/>
      <dgm:t>
        <a:bodyPr/>
        <a:lstStyle/>
        <a:p>
          <a:endParaRPr lang="en-US"/>
        </a:p>
      </dgm:t>
    </dgm:pt>
    <dgm:pt modelId="{E9544D87-B248-4955-92AD-026FD88BA3E8}" type="sibTrans" cxnId="{735947E8-0933-4C1D-ACE5-CDFD1E97434F}">
      <dgm:prSet/>
      <dgm:spPr/>
      <dgm:t>
        <a:bodyPr/>
        <a:lstStyle/>
        <a:p>
          <a:endParaRPr lang="en-US"/>
        </a:p>
      </dgm:t>
    </dgm:pt>
    <dgm:pt modelId="{7DDDF51D-A146-9A47-91B5-ADFF4C5AFFA1}" type="pres">
      <dgm:prSet presAssocID="{0901C314-D26A-4F6B-8171-BCE5B1AEAA15}" presName="linear" presStyleCnt="0">
        <dgm:presLayoutVars>
          <dgm:animLvl val="lvl"/>
          <dgm:resizeHandles val="exact"/>
        </dgm:presLayoutVars>
      </dgm:prSet>
      <dgm:spPr/>
    </dgm:pt>
    <dgm:pt modelId="{9C8B34D5-62AD-2342-9AA1-C11A7EB9EE1F}" type="pres">
      <dgm:prSet presAssocID="{7B433DDB-E3E8-4BF4-BF13-2DB39494C70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FB83181-1528-0E4F-9A66-E0FF3A4AED8F}" type="pres">
      <dgm:prSet presAssocID="{096A47D1-716E-45D0-9729-7789AD398A0C}" presName="spacer" presStyleCnt="0"/>
      <dgm:spPr/>
    </dgm:pt>
    <dgm:pt modelId="{3A360A39-2E6F-9945-BDA7-3EA7600190AB}" type="pres">
      <dgm:prSet presAssocID="{7856A227-8E3C-41D6-9A86-BD893C3D54D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0D69CC4-524D-9048-B120-CBBD467B1591}" type="pres">
      <dgm:prSet presAssocID="{3C83B7ED-9CC0-47BF-BE9F-A8CC32D7B313}" presName="spacer" presStyleCnt="0"/>
      <dgm:spPr/>
    </dgm:pt>
    <dgm:pt modelId="{BA2AE668-E74A-2141-BD2D-97F3C7D280E2}" type="pres">
      <dgm:prSet presAssocID="{BDDC23F6-448D-4050-9ABF-A67A6A963A2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2EC6B04-96E6-4B9E-86F9-1D345D53EFEA}" srcId="{0901C314-D26A-4F6B-8171-BCE5B1AEAA15}" destId="{7B433DDB-E3E8-4BF4-BF13-2DB39494C703}" srcOrd="0" destOrd="0" parTransId="{7B483595-36F8-4E1B-BF0D-0007478CD1DF}" sibTransId="{096A47D1-716E-45D0-9729-7789AD398A0C}"/>
    <dgm:cxn modelId="{D6639F2C-CEDA-E142-A16C-4B6178E203EA}" type="presOf" srcId="{7856A227-8E3C-41D6-9A86-BD893C3D54DD}" destId="{3A360A39-2E6F-9945-BDA7-3EA7600190AB}" srcOrd="0" destOrd="0" presId="urn:microsoft.com/office/officeart/2005/8/layout/vList2"/>
    <dgm:cxn modelId="{49B8B745-9C65-234C-844E-79FBBB93209B}" type="presOf" srcId="{BDDC23F6-448D-4050-9ABF-A67A6A963A27}" destId="{BA2AE668-E74A-2141-BD2D-97F3C7D280E2}" srcOrd="0" destOrd="0" presId="urn:microsoft.com/office/officeart/2005/8/layout/vList2"/>
    <dgm:cxn modelId="{7CBDCB7F-8812-124C-9CC9-07F499DDA34E}" type="presOf" srcId="{0901C314-D26A-4F6B-8171-BCE5B1AEAA15}" destId="{7DDDF51D-A146-9A47-91B5-ADFF4C5AFFA1}" srcOrd="0" destOrd="0" presId="urn:microsoft.com/office/officeart/2005/8/layout/vList2"/>
    <dgm:cxn modelId="{B7A7DCA1-167F-AC4E-AB84-0DFFAF45D720}" type="presOf" srcId="{7B433DDB-E3E8-4BF4-BF13-2DB39494C703}" destId="{9C8B34D5-62AD-2342-9AA1-C11A7EB9EE1F}" srcOrd="0" destOrd="0" presId="urn:microsoft.com/office/officeart/2005/8/layout/vList2"/>
    <dgm:cxn modelId="{896209AB-FEBC-4D6E-A5F0-F7DAF27A899C}" srcId="{0901C314-D26A-4F6B-8171-BCE5B1AEAA15}" destId="{7856A227-8E3C-41D6-9A86-BD893C3D54DD}" srcOrd="1" destOrd="0" parTransId="{5307A69B-E1BC-4333-996E-A1E0F8B24077}" sibTransId="{3C83B7ED-9CC0-47BF-BE9F-A8CC32D7B313}"/>
    <dgm:cxn modelId="{735947E8-0933-4C1D-ACE5-CDFD1E97434F}" srcId="{0901C314-D26A-4F6B-8171-BCE5B1AEAA15}" destId="{BDDC23F6-448D-4050-9ABF-A67A6A963A27}" srcOrd="2" destOrd="0" parTransId="{EFE15CB0-2540-4554-90C1-87EFFEA5AEDE}" sibTransId="{E9544D87-B248-4955-92AD-026FD88BA3E8}"/>
    <dgm:cxn modelId="{4D36214D-74C7-E14C-BF97-55AC2375C096}" type="presParOf" srcId="{7DDDF51D-A146-9A47-91B5-ADFF4C5AFFA1}" destId="{9C8B34D5-62AD-2342-9AA1-C11A7EB9EE1F}" srcOrd="0" destOrd="0" presId="urn:microsoft.com/office/officeart/2005/8/layout/vList2"/>
    <dgm:cxn modelId="{DB2FD43B-8E7C-0D4C-B47C-B5784542C24D}" type="presParOf" srcId="{7DDDF51D-A146-9A47-91B5-ADFF4C5AFFA1}" destId="{2FB83181-1528-0E4F-9A66-E0FF3A4AED8F}" srcOrd="1" destOrd="0" presId="urn:microsoft.com/office/officeart/2005/8/layout/vList2"/>
    <dgm:cxn modelId="{C9ACDBD4-7FB8-9F4D-8462-098B7D0B6570}" type="presParOf" srcId="{7DDDF51D-A146-9A47-91B5-ADFF4C5AFFA1}" destId="{3A360A39-2E6F-9945-BDA7-3EA7600190AB}" srcOrd="2" destOrd="0" presId="urn:microsoft.com/office/officeart/2005/8/layout/vList2"/>
    <dgm:cxn modelId="{11020259-0534-ED40-ADA0-AD02172A2549}" type="presParOf" srcId="{7DDDF51D-A146-9A47-91B5-ADFF4C5AFFA1}" destId="{90D69CC4-524D-9048-B120-CBBD467B1591}" srcOrd="3" destOrd="0" presId="urn:microsoft.com/office/officeart/2005/8/layout/vList2"/>
    <dgm:cxn modelId="{442793EA-46C7-EC46-9A79-9F2EF5EE8BC5}" type="presParOf" srcId="{7DDDF51D-A146-9A47-91B5-ADFF4C5AFFA1}" destId="{BA2AE668-E74A-2141-BD2D-97F3C7D280E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87D6E1-E2D1-463C-A8B2-520DB1538133}">
      <dsp:nvSpPr>
        <dsp:cNvPr id="0" name=""/>
        <dsp:cNvSpPr/>
      </dsp:nvSpPr>
      <dsp:spPr>
        <a:xfrm>
          <a:off x="251475" y="1159375"/>
          <a:ext cx="1356116" cy="135611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9D05BC-0206-40AF-9D4E-A298582EBC2E}">
      <dsp:nvSpPr>
        <dsp:cNvPr id="0" name=""/>
        <dsp:cNvSpPr/>
      </dsp:nvSpPr>
      <dsp:spPr>
        <a:xfrm>
          <a:off x="536259" y="1444160"/>
          <a:ext cx="786547" cy="7865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3F15DA-92B5-418E-A90D-4918773386A5}">
      <dsp:nvSpPr>
        <dsp:cNvPr id="0" name=""/>
        <dsp:cNvSpPr/>
      </dsp:nvSpPr>
      <dsp:spPr>
        <a:xfrm>
          <a:off x="1898187" y="1159375"/>
          <a:ext cx="3196559" cy="1356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What is the MIP award?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MIP is awarded to the player that has shown the most progress during the regular season. </a:t>
          </a:r>
        </a:p>
      </dsp:txBody>
      <dsp:txXfrm>
        <a:off x="1898187" y="1159375"/>
        <a:ext cx="3196559" cy="1356116"/>
      </dsp:txXfrm>
    </dsp:sp>
    <dsp:sp modelId="{6F340D54-DBCC-4084-A25F-722D37E116A5}">
      <dsp:nvSpPr>
        <dsp:cNvPr id="0" name=""/>
        <dsp:cNvSpPr/>
      </dsp:nvSpPr>
      <dsp:spPr>
        <a:xfrm>
          <a:off x="5651723" y="1159375"/>
          <a:ext cx="1356116" cy="135611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368D7F-38F9-4E5C-AC07-02DCEEF112E5}">
      <dsp:nvSpPr>
        <dsp:cNvPr id="0" name=""/>
        <dsp:cNvSpPr/>
      </dsp:nvSpPr>
      <dsp:spPr>
        <a:xfrm>
          <a:off x="5936508" y="1444160"/>
          <a:ext cx="786547" cy="7865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A3D22A-6C1C-4F99-AABD-463417718A04}">
      <dsp:nvSpPr>
        <dsp:cNvPr id="0" name=""/>
        <dsp:cNvSpPr/>
      </dsp:nvSpPr>
      <dsp:spPr>
        <a:xfrm>
          <a:off x="7298436" y="1159375"/>
          <a:ext cx="3196559" cy="1356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How does MIP voting work?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100 ballots are cast which rank three players first, second, and third place. Each rank is worth 5, 3, and 1 point, respectively. Whoever gets the most points wins the award</a:t>
          </a:r>
        </a:p>
      </dsp:txBody>
      <dsp:txXfrm>
        <a:off x="7298436" y="1159375"/>
        <a:ext cx="3196559" cy="13561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E4096C-C0D5-43E4-B456-69DAB6928EE8}">
      <dsp:nvSpPr>
        <dsp:cNvPr id="0" name=""/>
        <dsp:cNvSpPr/>
      </dsp:nvSpPr>
      <dsp:spPr>
        <a:xfrm>
          <a:off x="624000" y="41360"/>
          <a:ext cx="1784250" cy="17842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AFFC45-4463-401B-9040-17EE5190E2D8}">
      <dsp:nvSpPr>
        <dsp:cNvPr id="0" name=""/>
        <dsp:cNvSpPr/>
      </dsp:nvSpPr>
      <dsp:spPr>
        <a:xfrm>
          <a:off x="1004250" y="421610"/>
          <a:ext cx="1023750" cy="1023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1BB66C-48EF-486A-BE50-736E40562BD2}">
      <dsp:nvSpPr>
        <dsp:cNvPr id="0" name=""/>
        <dsp:cNvSpPr/>
      </dsp:nvSpPr>
      <dsp:spPr>
        <a:xfrm>
          <a:off x="53625" y="2381360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Provides useful info to teams</a:t>
          </a:r>
        </a:p>
      </dsp:txBody>
      <dsp:txXfrm>
        <a:off x="53625" y="2381360"/>
        <a:ext cx="2925000" cy="720000"/>
      </dsp:txXfrm>
    </dsp:sp>
    <dsp:sp modelId="{D8B8F1BC-9640-4985-AD97-CE48DF2628EC}">
      <dsp:nvSpPr>
        <dsp:cNvPr id="0" name=""/>
        <dsp:cNvSpPr/>
      </dsp:nvSpPr>
      <dsp:spPr>
        <a:xfrm>
          <a:off x="4060875" y="41360"/>
          <a:ext cx="1784250" cy="17842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06B284-0312-424A-B269-1D7B37800399}">
      <dsp:nvSpPr>
        <dsp:cNvPr id="0" name=""/>
        <dsp:cNvSpPr/>
      </dsp:nvSpPr>
      <dsp:spPr>
        <a:xfrm>
          <a:off x="4441125" y="421610"/>
          <a:ext cx="1023750" cy="1023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EE38A0-EBCF-4E43-A75E-5242C4189349}">
      <dsp:nvSpPr>
        <dsp:cNvPr id="0" name=""/>
        <dsp:cNvSpPr/>
      </dsp:nvSpPr>
      <dsp:spPr>
        <a:xfrm>
          <a:off x="3490500" y="2381360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Provides useful info for other awards</a:t>
          </a:r>
        </a:p>
      </dsp:txBody>
      <dsp:txXfrm>
        <a:off x="3490500" y="2381360"/>
        <a:ext cx="2925000" cy="720000"/>
      </dsp:txXfrm>
    </dsp:sp>
    <dsp:sp modelId="{E19AE530-98D5-4146-9273-01BB5488E05E}">
      <dsp:nvSpPr>
        <dsp:cNvPr id="0" name=""/>
        <dsp:cNvSpPr/>
      </dsp:nvSpPr>
      <dsp:spPr>
        <a:xfrm>
          <a:off x="7497750" y="41360"/>
          <a:ext cx="1784250" cy="17842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13E934-CB73-4646-A2CD-AABBC92D43C0}">
      <dsp:nvSpPr>
        <dsp:cNvPr id="0" name=""/>
        <dsp:cNvSpPr/>
      </dsp:nvSpPr>
      <dsp:spPr>
        <a:xfrm>
          <a:off x="7878000" y="421610"/>
          <a:ext cx="1023750" cy="1023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06671E-21EA-45B6-A674-86CF00BEAD6F}">
      <dsp:nvSpPr>
        <dsp:cNvPr id="0" name=""/>
        <dsp:cNvSpPr/>
      </dsp:nvSpPr>
      <dsp:spPr>
        <a:xfrm>
          <a:off x="6927375" y="2381360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Money</a:t>
          </a:r>
        </a:p>
      </dsp:txBody>
      <dsp:txXfrm>
        <a:off x="6927375" y="2381360"/>
        <a:ext cx="2925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28C899-0843-E84B-BDA8-FDB031526ED8}">
      <dsp:nvSpPr>
        <dsp:cNvPr id="0" name=""/>
        <dsp:cNvSpPr/>
      </dsp:nvSpPr>
      <dsp:spPr>
        <a:xfrm>
          <a:off x="0" y="110705"/>
          <a:ext cx="6296297" cy="11969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Applied 3 different ML Algorithms: Ridge, Lasso, </a:t>
          </a:r>
          <a:r>
            <a:rPr lang="en-US" sz="3300" kern="1200" dirty="0" err="1"/>
            <a:t>kNN</a:t>
          </a:r>
          <a:r>
            <a:rPr lang="en-US" sz="3300" kern="1200" dirty="0"/>
            <a:t> Regressors</a:t>
          </a:r>
        </a:p>
      </dsp:txBody>
      <dsp:txXfrm>
        <a:off x="58428" y="169133"/>
        <a:ext cx="6179441" cy="1080054"/>
      </dsp:txXfrm>
    </dsp:sp>
    <dsp:sp modelId="{EC4E3686-50B6-8342-9F24-90648A82E561}">
      <dsp:nvSpPr>
        <dsp:cNvPr id="0" name=""/>
        <dsp:cNvSpPr/>
      </dsp:nvSpPr>
      <dsp:spPr>
        <a:xfrm>
          <a:off x="0" y="1402655"/>
          <a:ext cx="6296297" cy="1196910"/>
        </a:xfrm>
        <a:prstGeom prst="roundRect">
          <a:avLst/>
        </a:prstGeom>
        <a:solidFill>
          <a:schemeClr val="accent2">
            <a:hueOff val="-734515"/>
            <a:satOff val="-16247"/>
            <a:lumOff val="-323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 err="1"/>
            <a:t>kNN</a:t>
          </a:r>
          <a:r>
            <a:rPr lang="en-US" sz="3300" kern="1200" dirty="0"/>
            <a:t> performed the best with r</a:t>
          </a:r>
          <a:r>
            <a:rPr lang="en-US" sz="3300" kern="1200" baseline="30000" dirty="0"/>
            <a:t>2</a:t>
          </a:r>
          <a:r>
            <a:rPr lang="en-US" sz="3300" kern="1200" dirty="0"/>
            <a:t> = 0.165 after tuning</a:t>
          </a:r>
        </a:p>
      </dsp:txBody>
      <dsp:txXfrm>
        <a:off x="58428" y="1461083"/>
        <a:ext cx="6179441" cy="1080054"/>
      </dsp:txXfrm>
    </dsp:sp>
    <dsp:sp modelId="{CF4C757F-F5F4-A24C-B133-2C27DA443FB9}">
      <dsp:nvSpPr>
        <dsp:cNvPr id="0" name=""/>
        <dsp:cNvSpPr/>
      </dsp:nvSpPr>
      <dsp:spPr>
        <a:xfrm>
          <a:off x="0" y="2694606"/>
          <a:ext cx="6296297" cy="1196910"/>
        </a:xfrm>
        <a:prstGeom prst="roundRect">
          <a:avLst/>
        </a:prstGeom>
        <a:solidFill>
          <a:schemeClr val="accent2">
            <a:hueOff val="-1469031"/>
            <a:satOff val="-32495"/>
            <a:lumOff val="-647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Should use </a:t>
          </a:r>
          <a:r>
            <a:rPr lang="en-US" sz="3300" kern="1200" dirty="0" err="1"/>
            <a:t>kNN</a:t>
          </a:r>
          <a:r>
            <a:rPr lang="en-US" sz="3300" kern="1200" dirty="0"/>
            <a:t> because linear models performed poorly</a:t>
          </a:r>
        </a:p>
      </dsp:txBody>
      <dsp:txXfrm>
        <a:off x="58428" y="2753034"/>
        <a:ext cx="6179441" cy="10800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8B34D5-62AD-2342-9AA1-C11A7EB9EE1F}">
      <dsp:nvSpPr>
        <dsp:cNvPr id="0" name=""/>
        <dsp:cNvSpPr/>
      </dsp:nvSpPr>
      <dsp:spPr>
        <a:xfrm>
          <a:off x="0" y="42485"/>
          <a:ext cx="6296297" cy="12577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Linear models performed poorly, therefore the relationship between features and target is nonlinear</a:t>
          </a:r>
        </a:p>
      </dsp:txBody>
      <dsp:txXfrm>
        <a:off x="61398" y="103883"/>
        <a:ext cx="6173501" cy="1134954"/>
      </dsp:txXfrm>
    </dsp:sp>
    <dsp:sp modelId="{3A360A39-2E6F-9945-BDA7-3EA7600190AB}">
      <dsp:nvSpPr>
        <dsp:cNvPr id="0" name=""/>
        <dsp:cNvSpPr/>
      </dsp:nvSpPr>
      <dsp:spPr>
        <a:xfrm>
          <a:off x="0" y="1372236"/>
          <a:ext cx="6296297" cy="1257750"/>
        </a:xfrm>
        <a:prstGeom prst="roundRect">
          <a:avLst/>
        </a:prstGeom>
        <a:solidFill>
          <a:schemeClr val="accent2">
            <a:hueOff val="-734515"/>
            <a:satOff val="-16247"/>
            <a:lumOff val="-323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kNN</a:t>
          </a:r>
          <a:r>
            <a:rPr lang="en-US" sz="2500" kern="1200" dirty="0"/>
            <a:t> Regressor shows promise, can also experiment with more advanced models</a:t>
          </a:r>
        </a:p>
      </dsp:txBody>
      <dsp:txXfrm>
        <a:off x="61398" y="1433634"/>
        <a:ext cx="6173501" cy="1134954"/>
      </dsp:txXfrm>
    </dsp:sp>
    <dsp:sp modelId="{BA2AE668-E74A-2141-BD2D-97F3C7D280E2}">
      <dsp:nvSpPr>
        <dsp:cNvPr id="0" name=""/>
        <dsp:cNvSpPr/>
      </dsp:nvSpPr>
      <dsp:spPr>
        <a:xfrm>
          <a:off x="0" y="2701986"/>
          <a:ext cx="6296297" cy="1257750"/>
        </a:xfrm>
        <a:prstGeom prst="roundRect">
          <a:avLst/>
        </a:prstGeom>
        <a:solidFill>
          <a:schemeClr val="accent2">
            <a:hueOff val="-1469031"/>
            <a:satOff val="-32495"/>
            <a:lumOff val="-647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May improve performance by including advanced statistics, “Narrative”, and Eras</a:t>
          </a:r>
        </a:p>
      </dsp:txBody>
      <dsp:txXfrm>
        <a:off x="61398" y="2763384"/>
        <a:ext cx="6173501" cy="11349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E37AC-654A-7A44-BE36-9A5EC6A45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5" y="1113282"/>
            <a:ext cx="3734941" cy="2396681"/>
          </a:xfrm>
        </p:spPr>
        <p:txBody>
          <a:bodyPr>
            <a:normAutofit/>
          </a:bodyPr>
          <a:lstStyle/>
          <a:p>
            <a:r>
              <a:rPr lang="en-US" sz="3700"/>
              <a:t>Predicting the NBA’s next Most-Improved-Player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8545E-64FD-BF4A-999E-AAABC94F24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5" y="3602038"/>
            <a:ext cx="3734942" cy="2052720"/>
          </a:xfrm>
        </p:spPr>
        <p:txBody>
          <a:bodyPr>
            <a:normAutofit/>
          </a:bodyPr>
          <a:lstStyle/>
          <a:p>
            <a:r>
              <a:rPr lang="en-US" dirty="0"/>
              <a:t>By: Jason </a:t>
            </a:r>
            <a:r>
              <a:rPr lang="en-US" dirty="0" err="1"/>
              <a:t>zhang</a:t>
            </a:r>
            <a:r>
              <a:rPr lang="en-US" dirty="0"/>
              <a:t>, Kody yuen, and </a:t>
            </a:r>
            <a:r>
              <a:rPr lang="en-US" dirty="0" err="1"/>
              <a:t>corey</a:t>
            </a:r>
            <a:r>
              <a:rPr lang="en-US" dirty="0"/>
              <a:t> an</a:t>
            </a:r>
          </a:p>
        </p:txBody>
      </p:sp>
      <p:sp>
        <p:nvSpPr>
          <p:cNvPr id="71" name="Round Diagonal Corner Rectangle 6">
            <a:extLst>
              <a:ext uri="{FF2B5EF4-FFF2-40B4-BE49-F238E27FC236}">
                <a16:creationId xmlns:a16="http://schemas.microsoft.com/office/drawing/2014/main" id="{01958E0A-0BC1-424F-9B41-D614FC13A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ow to Predict The Winner of The NBA's Most Improved Player Award A Season  in Advance: Introducing The 2017–2018 Candidates | by Dashiell Nusbaum |  Push The Pace | Medium">
            <a:extLst>
              <a:ext uri="{FF2B5EF4-FFF2-40B4-BE49-F238E27FC236}">
                <a16:creationId xmlns:a16="http://schemas.microsoft.com/office/drawing/2014/main" id="{2AFD4D0A-9FC1-1448-80CD-13B6985162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9" r="20942" b="-1"/>
          <a:stretch/>
        </p:blipFill>
        <p:spPr bwMode="auto">
          <a:xfrm>
            <a:off x="6421396" y="1136606"/>
            <a:ext cx="4635583" cy="457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067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811D1-B35F-1D44-9613-B573B34C1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background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07ADB9-721B-4D13-94BD-270498219F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8019926"/>
              </p:ext>
            </p:extLst>
          </p:nvPr>
        </p:nvGraphicFramePr>
        <p:xfrm>
          <a:off x="722764" y="1591566"/>
          <a:ext cx="10746471" cy="3674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85810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95B5E-E936-AA44-A382-40A8D127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potential impact/applications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8AE60C-F0A9-4E11-BE4E-FE448F59A8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3825619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00508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7279-DCCD-8944-BD04-05DD43A0E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US" dirty="0"/>
              <a:t>data exploration highlights</a:t>
            </a:r>
          </a:p>
        </p:txBody>
      </p:sp>
      <p:sp>
        <p:nvSpPr>
          <p:cNvPr id="73" name="Round Diagonal Corner Rectangle 9">
            <a:extLst>
              <a:ext uri="{FF2B5EF4-FFF2-40B4-BE49-F238E27FC236}">
                <a16:creationId xmlns:a16="http://schemas.microsoft.com/office/drawing/2014/main" id="{A3D1FEF8-5149-4AC1-8D77-B256637FB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9140D6F-5E16-3444-8931-F0896B84A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96458" y="1147146"/>
            <a:ext cx="3080642" cy="220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F36535F-1A51-9046-BD3A-404DB056D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4167948"/>
            <a:ext cx="4635583" cy="892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B587A-5C26-724C-8D43-665B84917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Histogram distribution is normal and centered left of 0, indicates that the average change in points scored is negative.</a:t>
            </a:r>
          </a:p>
          <a:p>
            <a:r>
              <a:rPr lang="en-US" dirty="0"/>
              <a:t>Pair plots reveal positive correlation between improved performance in subsequent seasons and MIP-shares received.</a:t>
            </a:r>
          </a:p>
        </p:txBody>
      </p:sp>
    </p:spTree>
    <p:extLst>
      <p:ext uri="{BB962C8B-B14F-4D97-AF65-F5344CB8AC3E}">
        <p14:creationId xmlns:p14="http://schemas.microsoft.com/office/powerpoint/2010/main" val="1487117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09BFD-AD13-D645-9DD6-41F712966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US" dirty="0"/>
              <a:t>Dimensionality reduction</a:t>
            </a:r>
          </a:p>
        </p:txBody>
      </p:sp>
      <p:sp>
        <p:nvSpPr>
          <p:cNvPr id="73" name="Round Diagonal Corner Rectangle 9">
            <a:extLst>
              <a:ext uri="{FF2B5EF4-FFF2-40B4-BE49-F238E27FC236}">
                <a16:creationId xmlns:a16="http://schemas.microsoft.com/office/drawing/2014/main" id="{A3D1FEF8-5149-4AC1-8D77-B256637FB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8A831E7D-5207-9047-B42A-C9FFECA50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9219" y="1147146"/>
            <a:ext cx="4115121" cy="220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7E65C221-BCDA-5D4D-8990-4E58CF3CC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9218" y="3513327"/>
            <a:ext cx="4115123" cy="2201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6D576-F19E-B645-A612-49C29241D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r>
              <a:rPr lang="en-US" dirty="0"/>
              <a:t>Players who receive MIP-shares are clustered around the x-axis (Component 2 = 0).</a:t>
            </a:r>
          </a:p>
          <a:p>
            <a:r>
              <a:rPr lang="en-US" dirty="0"/>
              <a:t>Players who receive MIP-shares are clustered around 4th quadrant (Component 1 &gt; 0 and Component 2 &lt; 0)</a:t>
            </a:r>
          </a:p>
        </p:txBody>
      </p:sp>
    </p:spTree>
    <p:extLst>
      <p:ext uri="{BB962C8B-B14F-4D97-AF65-F5344CB8AC3E}">
        <p14:creationId xmlns:p14="http://schemas.microsoft.com/office/powerpoint/2010/main" val="3992133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79AA19A-D2E5-47F2-AF0A-1AF60D42C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91A1E618-D29E-4367-8C34-500E34D05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83" y="0"/>
            <a:ext cx="12188952" cy="6858000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1F2BFD0-D896-4BA3-BA8F-0C866BD02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E768552D-D282-4F68-A829-290A4E831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B24AFF31-9CD5-4E66-92F8-23BBAA24F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2267C9D4-1770-45DD-AAFC-481CD7F9A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10DD6E0B-EC58-4D78-8125-AD2172CD2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23D6129D-742B-422D-A589-6692C167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9EA94B27-F456-4ED8-8882-77632BDA0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5B7F96AD-560C-44A0-A513-B06758743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86701218-3235-4E29-9935-1315B5CCA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046B7BE0-D335-42EA-9893-4FA7654F1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1CE912BA-808B-403C-B26F-8083A682E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D974F65A-298C-4395-B461-99B9B49A0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700B2930-989F-49DC-B909-8150145AD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795CB5A4-5145-4F55-95D0-6FB820C84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54BB8F48-D800-442A-A603-979FE924B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6E863078-201C-4DC0-8D49-077300CE5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6A07EBB6-75B0-4867-9AAF-7A645F414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FA40A456-C685-468E-802E-FC9DF586A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F101202F-1B2A-414C-83B7-9327E599C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4CC9B21F-B169-47E9-9B97-3BB645B29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BC5FF733-2B71-4734-AD6A-5B35D99A3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0BCEB342-9AFC-4DCB-B92F-E08DC9594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3B9B4933-5C48-49CF-9C6A-A29413150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404FC76C-600A-482C-8386-F77ACBCCA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E8C5D50B-A590-4AAE-A748-113B62DAD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6C045F21-7031-4278-BFEE-A9E856ADA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20EE11A6-3412-4362-8A81-592A15F2A1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A376EBB9-93F5-4B6F-95B3-C36B6C851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C9734A9-0BBD-124D-A0BA-6F7CD574D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254035"/>
            <a:ext cx="2926190" cy="40022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Machine Learning Results</a:t>
            </a:r>
          </a:p>
        </p:txBody>
      </p:sp>
      <p:sp useBgFill="1">
        <p:nvSpPr>
          <p:cNvPr id="42" name="Round Diagonal Corner Rectangle 6">
            <a:extLst>
              <a:ext uri="{FF2B5EF4-FFF2-40B4-BE49-F238E27FC236}">
                <a16:creationId xmlns:a16="http://schemas.microsoft.com/office/drawing/2014/main" id="{092ADBCF-B973-4C52-B740-4963E95B3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853439"/>
            <a:ext cx="6987476" cy="4760505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bg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FDD94EF-2C73-4E4C-8332-A75D8AC6B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79200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5" name="Freeform 32">
              <a:extLst>
                <a:ext uri="{FF2B5EF4-FFF2-40B4-BE49-F238E27FC236}">
                  <a16:creationId xmlns:a16="http://schemas.microsoft.com/office/drawing/2014/main" id="{16EF4FCE-B4BF-485E-B545-95827107AD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3">
              <a:extLst>
                <a:ext uri="{FF2B5EF4-FFF2-40B4-BE49-F238E27FC236}">
                  <a16:creationId xmlns:a16="http://schemas.microsoft.com/office/drawing/2014/main" id="{C2DD2F29-32E6-486A-A295-CB29680AD9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4">
              <a:extLst>
                <a:ext uri="{FF2B5EF4-FFF2-40B4-BE49-F238E27FC236}">
                  <a16:creationId xmlns:a16="http://schemas.microsoft.com/office/drawing/2014/main" id="{B1A76276-E7B7-4550-9AFF-0A2E9EAEA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5">
              <a:extLst>
                <a:ext uri="{FF2B5EF4-FFF2-40B4-BE49-F238E27FC236}">
                  <a16:creationId xmlns:a16="http://schemas.microsoft.com/office/drawing/2014/main" id="{EAFC4E0E-3390-457C-BCC9-A2479C10F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6">
              <a:extLst>
                <a:ext uri="{FF2B5EF4-FFF2-40B4-BE49-F238E27FC236}">
                  <a16:creationId xmlns:a16="http://schemas.microsoft.com/office/drawing/2014/main" id="{D0E59BF7-C450-4448-B71A-80ECD878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7">
              <a:extLst>
                <a:ext uri="{FF2B5EF4-FFF2-40B4-BE49-F238E27FC236}">
                  <a16:creationId xmlns:a16="http://schemas.microsoft.com/office/drawing/2014/main" id="{BAB182A0-0A27-42D3-A9D0-56E8B7F4A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8">
              <a:extLst>
                <a:ext uri="{FF2B5EF4-FFF2-40B4-BE49-F238E27FC236}">
                  <a16:creationId xmlns:a16="http://schemas.microsoft.com/office/drawing/2014/main" id="{4C9A08D9-525C-448E-A071-78226848F4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9">
              <a:extLst>
                <a:ext uri="{FF2B5EF4-FFF2-40B4-BE49-F238E27FC236}">
                  <a16:creationId xmlns:a16="http://schemas.microsoft.com/office/drawing/2014/main" id="{E7818D96-423C-499F-A080-00EF0B9D4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0">
              <a:extLst>
                <a:ext uri="{FF2B5EF4-FFF2-40B4-BE49-F238E27FC236}">
                  <a16:creationId xmlns:a16="http://schemas.microsoft.com/office/drawing/2014/main" id="{059B8971-2367-46BA-8FCC-D001A6C36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41">
              <a:extLst>
                <a:ext uri="{FF2B5EF4-FFF2-40B4-BE49-F238E27FC236}">
                  <a16:creationId xmlns:a16="http://schemas.microsoft.com/office/drawing/2014/main" id="{E4DF0A08-11EF-495A-980F-2ED66FBB8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61049A-CD21-426B-A662-57A7F7862F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9174933"/>
              </p:ext>
            </p:extLst>
          </p:nvPr>
        </p:nvGraphicFramePr>
        <p:xfrm>
          <a:off x="4423954" y="1254035"/>
          <a:ext cx="6296297" cy="4002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73661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79AA19A-D2E5-47F2-AF0A-1AF60D42C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91A1E618-D29E-4367-8C34-500E34D05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83" y="0"/>
            <a:ext cx="12188952" cy="6858000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1F2BFD0-D896-4BA3-BA8F-0C866BD02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E768552D-D282-4F68-A829-290A4E831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B24AFF31-9CD5-4E66-92F8-23BBAA24F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2267C9D4-1770-45DD-AAFC-481CD7F9A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10DD6E0B-EC58-4D78-8125-AD2172CD2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23D6129D-742B-422D-A589-6692C167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9EA94B27-F456-4ED8-8882-77632BDA0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5B7F96AD-560C-44A0-A513-B06758743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86701218-3235-4E29-9935-1315B5CCA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046B7BE0-D335-42EA-9893-4FA7654F1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1CE912BA-808B-403C-B26F-8083A682E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D974F65A-298C-4395-B461-99B9B49A0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700B2930-989F-49DC-B909-8150145AD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795CB5A4-5145-4F55-95D0-6FB820C84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54BB8F48-D800-442A-A603-979FE924B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6E863078-201C-4DC0-8D49-077300CE5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6A07EBB6-75B0-4867-9AAF-7A645F414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FA40A456-C685-468E-802E-FC9DF586A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F101202F-1B2A-414C-83B7-9327E599C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4CC9B21F-B169-47E9-9B97-3BB645B29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BC5FF733-2B71-4734-AD6A-5B35D99A3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0BCEB342-9AFC-4DCB-B92F-E08DC9594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3B9B4933-5C48-49CF-9C6A-A29413150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404FC76C-600A-482C-8386-F77ACBCCA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E8C5D50B-A590-4AAE-A748-113B62DAD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6C045F21-7031-4278-BFEE-A9E856ADA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20EE11A6-3412-4362-8A81-592A15F2A1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A376EBB9-93F5-4B6F-95B3-C36B6C851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F34FA7-CC75-C04D-B0FB-1F3525924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254035"/>
            <a:ext cx="2926190" cy="40022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</a:t>
            </a:r>
          </a:p>
        </p:txBody>
      </p:sp>
      <p:sp useBgFill="1">
        <p:nvSpPr>
          <p:cNvPr id="42" name="Round Diagonal Corner Rectangle 6">
            <a:extLst>
              <a:ext uri="{FF2B5EF4-FFF2-40B4-BE49-F238E27FC236}">
                <a16:creationId xmlns:a16="http://schemas.microsoft.com/office/drawing/2014/main" id="{092ADBCF-B973-4C52-B740-4963E95B3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853439"/>
            <a:ext cx="6987476" cy="4760505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bg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FDD94EF-2C73-4E4C-8332-A75D8AC6B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79200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5" name="Freeform 32">
              <a:extLst>
                <a:ext uri="{FF2B5EF4-FFF2-40B4-BE49-F238E27FC236}">
                  <a16:creationId xmlns:a16="http://schemas.microsoft.com/office/drawing/2014/main" id="{16EF4FCE-B4BF-485E-B545-95827107AD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3">
              <a:extLst>
                <a:ext uri="{FF2B5EF4-FFF2-40B4-BE49-F238E27FC236}">
                  <a16:creationId xmlns:a16="http://schemas.microsoft.com/office/drawing/2014/main" id="{C2DD2F29-32E6-486A-A295-CB29680AD9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4">
              <a:extLst>
                <a:ext uri="{FF2B5EF4-FFF2-40B4-BE49-F238E27FC236}">
                  <a16:creationId xmlns:a16="http://schemas.microsoft.com/office/drawing/2014/main" id="{B1A76276-E7B7-4550-9AFF-0A2E9EAEA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5">
              <a:extLst>
                <a:ext uri="{FF2B5EF4-FFF2-40B4-BE49-F238E27FC236}">
                  <a16:creationId xmlns:a16="http://schemas.microsoft.com/office/drawing/2014/main" id="{EAFC4E0E-3390-457C-BCC9-A2479C10F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6">
              <a:extLst>
                <a:ext uri="{FF2B5EF4-FFF2-40B4-BE49-F238E27FC236}">
                  <a16:creationId xmlns:a16="http://schemas.microsoft.com/office/drawing/2014/main" id="{D0E59BF7-C450-4448-B71A-80ECD878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7">
              <a:extLst>
                <a:ext uri="{FF2B5EF4-FFF2-40B4-BE49-F238E27FC236}">
                  <a16:creationId xmlns:a16="http://schemas.microsoft.com/office/drawing/2014/main" id="{BAB182A0-0A27-42D3-A9D0-56E8B7F4A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8">
              <a:extLst>
                <a:ext uri="{FF2B5EF4-FFF2-40B4-BE49-F238E27FC236}">
                  <a16:creationId xmlns:a16="http://schemas.microsoft.com/office/drawing/2014/main" id="{4C9A08D9-525C-448E-A071-78226848F4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9">
              <a:extLst>
                <a:ext uri="{FF2B5EF4-FFF2-40B4-BE49-F238E27FC236}">
                  <a16:creationId xmlns:a16="http://schemas.microsoft.com/office/drawing/2014/main" id="{E7818D96-423C-499F-A080-00EF0B9D4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0">
              <a:extLst>
                <a:ext uri="{FF2B5EF4-FFF2-40B4-BE49-F238E27FC236}">
                  <a16:creationId xmlns:a16="http://schemas.microsoft.com/office/drawing/2014/main" id="{059B8971-2367-46BA-8FCC-D001A6C36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41">
              <a:extLst>
                <a:ext uri="{FF2B5EF4-FFF2-40B4-BE49-F238E27FC236}">
                  <a16:creationId xmlns:a16="http://schemas.microsoft.com/office/drawing/2014/main" id="{E4DF0A08-11EF-495A-980F-2ED66FBB8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93F497-110F-449C-9037-5FE1DBA495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297106"/>
              </p:ext>
            </p:extLst>
          </p:nvPr>
        </p:nvGraphicFramePr>
        <p:xfrm>
          <a:off x="4423954" y="1254035"/>
          <a:ext cx="6296297" cy="4002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06430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34</TotalTime>
  <Words>249</Words>
  <Application>Microsoft Macintosh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Predicting the NBA’s next Most-Improved-Player</vt:lpstr>
      <vt:lpstr>background</vt:lpstr>
      <vt:lpstr>potential impact/applications</vt:lpstr>
      <vt:lpstr>data exploration highlights</vt:lpstr>
      <vt:lpstr>Dimensionality reduction</vt:lpstr>
      <vt:lpstr>Machine Learning 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NBA’s next Most-Improved-Player</dc:title>
  <dc:creator>Jason Zhang</dc:creator>
  <cp:lastModifiedBy>Jason Zhang</cp:lastModifiedBy>
  <cp:revision>2</cp:revision>
  <dcterms:created xsi:type="dcterms:W3CDTF">2022-01-09T19:27:34Z</dcterms:created>
  <dcterms:modified xsi:type="dcterms:W3CDTF">2022-01-09T20:03:48Z</dcterms:modified>
</cp:coreProperties>
</file>