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9" r:id="rId14"/>
    <p:sldId id="272" r:id="rId15"/>
    <p:sldId id="268" r:id="rId16"/>
    <p:sldId id="271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2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FreeRTOS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Transferring Compound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With multiple senders a single reader may want to know “who” sent the data</a:t>
            </a:r>
          </a:p>
          <a:p>
            <a:r>
              <a:rPr lang="en-US" dirty="0" smtClean="0"/>
              <a:t>This can be achieved by using a structure</a:t>
            </a:r>
          </a:p>
          <a:p>
            <a:r>
              <a:rPr lang="en-US" dirty="0" smtClean="0"/>
              <a:t>A structure is a “ragged array” that can hold various data types, but its size is </a:t>
            </a:r>
            <a:r>
              <a:rPr lang="en-US" u="sng" dirty="0" smtClean="0"/>
              <a:t>fixed</a:t>
            </a:r>
            <a:endParaRPr lang="en-US" u="sn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962400"/>
            <a:ext cx="4685267" cy="2889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11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8229600" cy="2897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44196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xData</a:t>
            </a:r>
            <a:r>
              <a:rPr lang="en-US" sz="2400" dirty="0" smtClean="0"/>
              <a:t> is a new data </a:t>
            </a:r>
            <a:r>
              <a:rPr lang="en-US" sz="2400" u="sng" dirty="0" smtClean="0"/>
              <a:t>type</a:t>
            </a:r>
            <a:r>
              <a:rPr lang="en-US" sz="2400" dirty="0" smtClean="0"/>
              <a:t> – a structure with two unsigned chars</a:t>
            </a:r>
            <a:br>
              <a:rPr lang="en-US" sz="2400" dirty="0" smtClean="0"/>
            </a:b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xStructsToSend</a:t>
            </a:r>
            <a:r>
              <a:rPr lang="en-US" sz="2400" dirty="0" smtClean="0"/>
              <a:t> is a two-element </a:t>
            </a:r>
            <a:r>
              <a:rPr lang="en-US" sz="2400" u="sng" dirty="0" smtClean="0"/>
              <a:t>array</a:t>
            </a:r>
            <a:r>
              <a:rPr lang="en-US" sz="2400" dirty="0" smtClean="0"/>
              <a:t> of </a:t>
            </a:r>
            <a:r>
              <a:rPr lang="en-US" sz="2400" dirty="0" err="1" smtClean="0"/>
              <a:t>xData</a:t>
            </a:r>
            <a:r>
              <a:rPr lang="en-US" sz="2400" dirty="0" smtClean="0"/>
              <a:t>, with each element containing  the values for a specific structure element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the receive task is a </a:t>
            </a:r>
            <a:r>
              <a:rPr lang="en-US" u="sng" dirty="0" smtClean="0"/>
              <a:t>low</a:t>
            </a:r>
            <a:r>
              <a:rPr lang="en-US" dirty="0" smtClean="0"/>
              <a:t> priority and the two send tasks are </a:t>
            </a:r>
            <a:r>
              <a:rPr lang="en-US" u="sng" dirty="0" smtClean="0"/>
              <a:t>high</a:t>
            </a:r>
            <a:r>
              <a:rPr lang="en-US" dirty="0" smtClean="0"/>
              <a:t> priority</a:t>
            </a:r>
          </a:p>
          <a:p>
            <a:r>
              <a:rPr lang="en-US" dirty="0" smtClean="0"/>
              <a:t>Each send task will also block for a maximum of 100 ms, while the receive task doesn’t</a:t>
            </a:r>
          </a:p>
          <a:p>
            <a:r>
              <a:rPr lang="en-US" dirty="0" smtClean="0"/>
              <a:t>Thus, queue will fill (with structures) </a:t>
            </a:r>
            <a:r>
              <a:rPr lang="en-US" u="sng" dirty="0" smtClean="0"/>
              <a:t>before</a:t>
            </a:r>
            <a:r>
              <a:rPr lang="en-US" dirty="0" smtClean="0"/>
              <a:t> receive can run</a:t>
            </a:r>
          </a:p>
          <a:p>
            <a:r>
              <a:rPr lang="en-US" dirty="0" smtClean="0"/>
              <a:t>Receive can use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ucSource</a:t>
            </a:r>
            <a:r>
              <a:rPr lang="en-US" dirty="0" smtClean="0"/>
              <a:t> member of the received structure to determine sender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() – Example 11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3332" y="1219200"/>
            <a:ext cx="7668668" cy="551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Tasks – Example 11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07969"/>
            <a:ext cx="6781800" cy="5497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Receive Task – Example 11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295400"/>
            <a:ext cx="8991600" cy="530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ight Arrow 3"/>
          <p:cNvSpPr/>
          <p:nvPr/>
        </p:nvSpPr>
        <p:spPr>
          <a:xfrm>
            <a:off x="7162800" y="4114800"/>
            <a:ext cx="1066800" cy="38100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Execution – Example 11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1877224"/>
            <a:ext cx="8686801" cy="4782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queue access from ISRs until Chapter 3!</a:t>
            </a:r>
          </a:p>
          <a:p>
            <a:r>
              <a:rPr lang="en-US" dirty="0" smtClean="0"/>
              <a:t>For large amounts of data, send a </a:t>
            </a:r>
            <a:r>
              <a:rPr lang="en-US" u="sng" dirty="0" smtClean="0"/>
              <a:t>pointer</a:t>
            </a:r>
            <a:r>
              <a:rPr lang="en-US" dirty="0" smtClean="0"/>
              <a:t> to the data (i.e., shared memory buffer)</a:t>
            </a:r>
          </a:p>
          <a:p>
            <a:r>
              <a:rPr lang="en-US" dirty="0" smtClean="0"/>
              <a:t>Care must be taken to ensure that sender doesn’t modify RAM until it has been read</a:t>
            </a:r>
          </a:p>
          <a:p>
            <a:r>
              <a:rPr lang="en-US" dirty="0" smtClean="0"/>
              <a:t>If memory allocated dynamically, only one task should free the memory (Chapter 5)</a:t>
            </a:r>
          </a:p>
          <a:p>
            <a:r>
              <a:rPr lang="en-US" dirty="0" smtClean="0"/>
              <a:t>Beware sharing data on a task </a:t>
            </a:r>
            <a:r>
              <a:rPr lang="en-US" u="sng" dirty="0" smtClean="0"/>
              <a:t>stack</a:t>
            </a:r>
            <a:r>
              <a:rPr lang="en-US" dirty="0" smtClean="0"/>
              <a:t> via a pointer, as the stack frame </a:t>
            </a:r>
            <a:r>
              <a:rPr lang="en-US" u="sng" dirty="0" smtClean="0"/>
              <a:t>might</a:t>
            </a:r>
            <a:r>
              <a:rPr lang="en-US" dirty="0" smtClean="0"/>
              <a:t> change </a:t>
            </a:r>
            <a:r>
              <a:rPr lang="en-US" dirty="0" smtClean="0"/>
              <a:t>(Use global?)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Queues are separate entities for passing data between tasks. Neither owned by nor assigned to specific tasks</a:t>
            </a:r>
          </a:p>
          <a:p>
            <a:r>
              <a:rPr lang="en-US" dirty="0" smtClean="0"/>
              <a:t>Can have multiple writers (common) or readers (rare)</a:t>
            </a:r>
          </a:p>
          <a:p>
            <a:r>
              <a:rPr lang="en-US" dirty="0" smtClean="0"/>
              <a:t>Queue dimensions are fixed at creation in length (#items) and width (#bytes)</a:t>
            </a:r>
          </a:p>
          <a:p>
            <a:r>
              <a:rPr lang="en-US" dirty="0" smtClean="0"/>
              <a:t>RTOS allocates memory and </a:t>
            </a:r>
            <a:r>
              <a:rPr lang="en-US" u="sng" dirty="0" smtClean="0"/>
              <a:t>copies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Typically operated as a FIFO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Accessed through a handle that is returned when the queue is created</a:t>
            </a:r>
          </a:p>
          <a:p>
            <a:r>
              <a:rPr lang="en-US" dirty="0" smtClean="0"/>
              <a:t>Operates as a FIFO, but can write to front</a:t>
            </a:r>
          </a:p>
          <a:p>
            <a:r>
              <a:rPr lang="en-US" dirty="0" smtClean="0"/>
              <a:t>Can also “peek”, i.e., receive a copy of data, or “query” the number of items in the queue </a:t>
            </a:r>
          </a:p>
          <a:p>
            <a:r>
              <a:rPr lang="en-US" dirty="0" smtClean="0"/>
              <a:t>Access can include a maximum blocking time to wait if the queue is full or empty (in ticks)</a:t>
            </a:r>
          </a:p>
          <a:p>
            <a:r>
              <a:rPr lang="en-US" dirty="0" smtClean="0"/>
              <a:t>Special API functions must be used to access from an Interrupt Service Routine (ISR)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Return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out of memory, queue can’t be </a:t>
            </a:r>
            <a:r>
              <a:rPr lang="en-US" u="sng" dirty="0" smtClean="0"/>
              <a:t>created</a:t>
            </a:r>
            <a:r>
              <a:rPr lang="en-US" dirty="0" smtClean="0"/>
              <a:t> – returns a NULL handle</a:t>
            </a:r>
          </a:p>
          <a:p>
            <a:r>
              <a:rPr lang="en-US" dirty="0" smtClean="0"/>
              <a:t>On </a:t>
            </a:r>
            <a:r>
              <a:rPr lang="en-US" u="sng" dirty="0" smtClean="0"/>
              <a:t>writing</a:t>
            </a:r>
            <a:r>
              <a:rPr lang="en-US" dirty="0" smtClean="0"/>
              <a:t> an error means the queue is full </a:t>
            </a:r>
            <a:r>
              <a:rPr lang="en-US" u="sng" dirty="0" smtClean="0"/>
              <a:t>and</a:t>
            </a:r>
            <a:r>
              <a:rPr lang="en-US" dirty="0" smtClean="0"/>
              <a:t> the block time expired, if specified</a:t>
            </a:r>
          </a:p>
          <a:p>
            <a:r>
              <a:rPr lang="en-US" dirty="0" smtClean="0"/>
              <a:t>Similarly, </a:t>
            </a:r>
            <a:r>
              <a:rPr lang="en-US" u="sng" dirty="0" smtClean="0"/>
              <a:t>read</a:t>
            </a:r>
            <a:r>
              <a:rPr lang="en-US" dirty="0" smtClean="0"/>
              <a:t> or peek returns error if empty</a:t>
            </a:r>
          </a:p>
          <a:p>
            <a:r>
              <a:rPr lang="en-US" dirty="0" smtClean="0"/>
              <a:t>On </a:t>
            </a:r>
            <a:r>
              <a:rPr lang="en-US" u="sng" dirty="0" smtClean="0"/>
              <a:t>query</a:t>
            </a:r>
            <a:r>
              <a:rPr lang="en-US" dirty="0" smtClean="0"/>
              <a:t> a value of zero indicates empty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queue – multiple send, single read task</a:t>
            </a:r>
          </a:p>
          <a:p>
            <a:r>
              <a:rPr lang="en-US" dirty="0" smtClean="0"/>
              <a:t>Send tasks are low priority and don’t block</a:t>
            </a:r>
          </a:p>
          <a:p>
            <a:r>
              <a:rPr lang="en-US" dirty="0" smtClean="0"/>
              <a:t>Receive task is </a:t>
            </a:r>
            <a:r>
              <a:rPr lang="en-US" u="sng" dirty="0" smtClean="0"/>
              <a:t>higher</a:t>
            </a:r>
            <a:r>
              <a:rPr lang="en-US" dirty="0" smtClean="0"/>
              <a:t> priority and does have a specified blocking time</a:t>
            </a:r>
          </a:p>
          <a:p>
            <a:r>
              <a:rPr lang="en-US" dirty="0" smtClean="0"/>
              <a:t>Thus, as soon as an item is written the read unblocks and empties queue</a:t>
            </a:r>
          </a:p>
          <a:p>
            <a:r>
              <a:rPr lang="en-US" dirty="0" smtClean="0"/>
              <a:t>As a result, queue should never have more than one item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main()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274" y="1143000"/>
            <a:ext cx="8104526" cy="559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477000" y="3657600"/>
            <a:ext cx="1143000" cy="152400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52400" y="3352800"/>
            <a:ext cx="1066800" cy="38100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52400" y="4343400"/>
            <a:ext cx="1066800" cy="38100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943600" y="1066800"/>
            <a:ext cx="1066800" cy="38100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Task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194608"/>
            <a:ext cx="6652283" cy="546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762000" y="5715000"/>
            <a:ext cx="1066800" cy="38100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00600" y="3870960"/>
            <a:ext cx="1828800" cy="91440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85800" y="3276600"/>
            <a:ext cx="1066800" cy="38100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57200" y="2362200"/>
            <a:ext cx="1066800" cy="38100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 Task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197570"/>
            <a:ext cx="7265393" cy="5508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Execution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951" y="1219201"/>
            <a:ext cx="772004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800600" y="1447800"/>
            <a:ext cx="3048000" cy="838200"/>
          </a:xfrm>
          <a:prstGeom prst="rect">
            <a:avLst/>
          </a:prstGeom>
          <a:solidFill>
            <a:srgbClr val="FFFF0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490</Words>
  <Application>Microsoft Office PowerPoint</Application>
  <PresentationFormat>On-screen Show (4:3)</PresentationFormat>
  <Paragraphs>52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FreeRTOS</vt:lpstr>
      <vt:lpstr>Queue Basics</vt:lpstr>
      <vt:lpstr>Queue Access</vt:lpstr>
      <vt:lpstr>API Return Value</vt:lpstr>
      <vt:lpstr>Example 10</vt:lpstr>
      <vt:lpstr>main()</vt:lpstr>
      <vt:lpstr>Send Task</vt:lpstr>
      <vt:lpstr>Receive Task</vt:lpstr>
      <vt:lpstr>Task Execution</vt:lpstr>
      <vt:lpstr>Transferring Compound Types</vt:lpstr>
      <vt:lpstr>Example 11</vt:lpstr>
      <vt:lpstr>Example 11</vt:lpstr>
      <vt:lpstr>main () – Example 11</vt:lpstr>
      <vt:lpstr>Send Tasks – Example 11</vt:lpstr>
      <vt:lpstr>New Receive Task – Example 11</vt:lpstr>
      <vt:lpstr>Task Execution – Example 11</vt:lpstr>
      <vt:lpstr>Tips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FreeRTOS</dc:title>
  <dc:creator>Dad</dc:creator>
  <cp:lastModifiedBy>jfrenzel</cp:lastModifiedBy>
  <cp:revision>112</cp:revision>
  <dcterms:created xsi:type="dcterms:W3CDTF">2006-08-16T00:00:00Z</dcterms:created>
  <dcterms:modified xsi:type="dcterms:W3CDTF">2016-08-26T20:19:35Z</dcterms:modified>
</cp:coreProperties>
</file>