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65722-ED02-4F01-BF72-F747A40FF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59B73C-0485-4DBA-9075-4C612102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35E4A-4DFD-4693-A1AA-25AE41F6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E8809-92E6-4C9A-B490-B0CEE66F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7B4CD-C504-4F3B-99BE-EEC78637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2D3FE-FF08-45FA-9250-01CFBA57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407A0-234D-46CF-8F35-BAB83152E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959C4-9EB9-4C09-BE85-CC3BAAE8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E3003-A97C-42A6-B643-FDB5F16B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0333B-0D6F-41FB-9BAC-C9488F1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7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20A19E-3421-4DB0-9145-9D425E86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A37A32-0E94-4CD9-BF03-569A67BD0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22CCD-98D6-4948-B918-CCE1DE6E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9791-24F3-4E4D-A3FE-6AF6C612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57363-521A-4485-9A31-9C89B2A7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7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C2E79-887C-42D2-BAB2-5B616CB0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E35F1-4D82-4583-9BE6-A639F7B8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27462-9705-4711-8A1D-3C92A501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DCE60-62DF-4421-B5E5-0FE62A63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55551-3488-419A-ADE7-793DA82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7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1B3E5-F2D3-45B8-8F2B-26FB2F49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2FD6A-B7B8-4691-BE34-C40E4C60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6B455-4F12-4AA1-877F-14609569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E5D83-A42C-47F5-9832-363E600C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43A0B-81D6-4424-B367-685FF092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8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4A784-5897-437A-8FB8-0CD7800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5A145-21A1-4A75-8072-938D998E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C57D3-EAEB-48B5-8D49-FA4ECC429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C0388-2DA2-4A6A-9EA0-EF7DE661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041D2-F7AC-483E-9DFE-93562B11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6E59E-D859-4EF0-83D5-B6E7E209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2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0D56A-C167-48DC-95CF-BA61DA55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18B0C-5A0B-425E-98D5-EA485622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CB1B23-F545-4F0C-A59D-1AA3BA498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F827A5-9572-4BDC-A2DE-7AE6DD422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EAA1A4-A997-4A66-B00E-5444B31F1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E4B11C-EDE9-4FB9-B8B0-1DAC67BB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A8169-E38C-4CBF-AD41-3BB56D23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E3D96C-C810-4951-AD5B-C51AA2C2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5D537-BF1D-4D9C-8B70-9F03614F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9A88C7-380B-453B-86E3-8BFF410C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3A65AE-DF06-43FC-A117-CB12C467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AA89C3-E9E5-424D-84D7-E23F37B0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7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FB6765-A5C0-48B5-8EFC-9D812188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DCFC9E-8D5D-4E17-91ED-F9595B5A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53839C-2C7D-476F-A84A-FB2E3B6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9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D7B01-FB46-4C73-A383-92CBC970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B6DA9-BC18-4545-ACA6-A08224EE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00888-2ABE-4318-BF84-10F37A2BC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DC55D-CB71-42C6-99C2-70A3B4F1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0C788-A783-4743-910A-3C3231F3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3F15A-D852-406B-A874-1EEAA7A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3E975-8C96-4612-9DB0-7333BDF0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387811-5561-4981-80FF-CCAFFB04C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DBF21-ACD8-4947-A158-D220CFE9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03015-BC89-4E3A-8967-5FCE55FF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31777-E8B5-4BA0-B800-2CBC92BF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81B62-91B6-42C5-9A31-7B6D6264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DFD8D3-5A53-4DF4-B376-327B4AE7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1793F-04B4-49D3-BDBA-B33FBC53A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94E59-DEDB-42D5-884B-D65D3A51B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7D03F-0DA8-4B82-B810-F15001E8A753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0DC86-F093-4239-8592-526C41EC3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447B7-034C-4CB9-9061-44BDE6440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C633-C995-4D08-9366-407D993D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2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B5D9304B-793D-4F8E-B7F1-1544F024A7C1}"/>
              </a:ext>
            </a:extLst>
          </p:cNvPr>
          <p:cNvSpPr/>
          <p:nvPr/>
        </p:nvSpPr>
        <p:spPr>
          <a:xfrm>
            <a:off x="4802818" y="905522"/>
            <a:ext cx="1509204" cy="435006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项目需求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0FE15779-3D77-40CF-BBBB-313D0205AF54}"/>
              </a:ext>
            </a:extLst>
          </p:cNvPr>
          <p:cNvSpPr/>
          <p:nvPr/>
        </p:nvSpPr>
        <p:spPr>
          <a:xfrm>
            <a:off x="3117541" y="737586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领域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B9894077-D22A-4A73-A3C7-D78DD1E94506}"/>
              </a:ext>
            </a:extLst>
          </p:cNvPr>
          <p:cNvSpPr/>
          <p:nvPr/>
        </p:nvSpPr>
        <p:spPr>
          <a:xfrm>
            <a:off x="2490926" y="2505721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结构化数据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ACB98A7-48BC-465C-BB9F-436D11F70C7E}"/>
              </a:ext>
            </a:extLst>
          </p:cNvPr>
          <p:cNvSpPr/>
          <p:nvPr/>
        </p:nvSpPr>
        <p:spPr>
          <a:xfrm>
            <a:off x="6853557" y="1172592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可行性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0040C19E-9F22-48BA-94F3-64BD7EB44632}"/>
              </a:ext>
            </a:extLst>
          </p:cNvPr>
          <p:cNvSpPr/>
          <p:nvPr/>
        </p:nvSpPr>
        <p:spPr>
          <a:xfrm>
            <a:off x="6853557" y="737586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技术</a:t>
            </a:r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1B00AD18-84EE-4EC1-906D-D7523AB1B266}"/>
              </a:ext>
            </a:extLst>
          </p:cNvPr>
          <p:cNvSpPr/>
          <p:nvPr/>
        </p:nvSpPr>
        <p:spPr>
          <a:xfrm>
            <a:off x="3117541" y="1172592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目的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D2FBC2AF-1A4B-4432-9CBF-EB864C8637A3}"/>
              </a:ext>
            </a:extLst>
          </p:cNvPr>
          <p:cNvCxnSpPr>
            <a:stCxn id="4" idx="1"/>
            <a:endCxn id="5" idx="3"/>
          </p:cNvCxnSpPr>
          <p:nvPr/>
        </p:nvCxnSpPr>
        <p:spPr>
          <a:xfrm rot="10800000">
            <a:off x="4261282" y="905523"/>
            <a:ext cx="541536" cy="217503"/>
          </a:xfrm>
          <a:prstGeom prst="bentConnector3">
            <a:avLst>
              <a:gd name="adj1" fmla="val 51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04A19C4-B70E-4B7D-AE73-899D06268C6C}"/>
              </a:ext>
            </a:extLst>
          </p:cNvPr>
          <p:cNvCxnSpPr>
            <a:stCxn id="4" idx="1"/>
            <a:endCxn id="9" idx="3"/>
          </p:cNvCxnSpPr>
          <p:nvPr/>
        </p:nvCxnSpPr>
        <p:spPr>
          <a:xfrm rot="10800000" flipV="1">
            <a:off x="4261282" y="1123024"/>
            <a:ext cx="541536" cy="217503"/>
          </a:xfrm>
          <a:prstGeom prst="bentConnector3">
            <a:avLst>
              <a:gd name="adj1" fmla="val 51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324A316-10F9-486F-B2F2-CC88D8DA9694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312022" y="905522"/>
            <a:ext cx="541535" cy="2175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4846405-08FB-4DDD-B2B8-50375CCF0E2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312022" y="1123025"/>
            <a:ext cx="541535" cy="2175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2AFB73B-2916-422A-A68E-30EB9ECA0015}"/>
              </a:ext>
            </a:extLst>
          </p:cNvPr>
          <p:cNvSpPr/>
          <p:nvPr/>
        </p:nvSpPr>
        <p:spPr>
          <a:xfrm>
            <a:off x="2086252" y="426127"/>
            <a:ext cx="7039993" cy="1423203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FC9E9E41-83BD-4287-96E7-A7B092A4EC70}"/>
              </a:ext>
            </a:extLst>
          </p:cNvPr>
          <p:cNvSpPr/>
          <p:nvPr/>
        </p:nvSpPr>
        <p:spPr>
          <a:xfrm>
            <a:off x="5393183" y="1522520"/>
            <a:ext cx="319597" cy="732408"/>
          </a:xfrm>
          <a:prstGeom prst="downArrow">
            <a:avLst>
              <a:gd name="adj1" fmla="val 50000"/>
              <a:gd name="adj2" fmla="val 44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7D086B9A-5106-4B2A-9CA3-38EB4C52C726}"/>
              </a:ext>
            </a:extLst>
          </p:cNvPr>
          <p:cNvSpPr/>
          <p:nvPr/>
        </p:nvSpPr>
        <p:spPr>
          <a:xfrm>
            <a:off x="3951301" y="2751335"/>
            <a:ext cx="1161498" cy="435006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数据采集</a:t>
            </a:r>
          </a:p>
        </p:txBody>
      </p:sp>
      <p:sp>
        <p:nvSpPr>
          <p:cNvPr id="26" name="流程图: 可选过程 25">
            <a:extLst>
              <a:ext uri="{FF2B5EF4-FFF2-40B4-BE49-F238E27FC236}">
                <a16:creationId xmlns:a16="http://schemas.microsoft.com/office/drawing/2014/main" id="{0987C2E9-533B-4530-AE32-03724354BA66}"/>
              </a:ext>
            </a:extLst>
          </p:cNvPr>
          <p:cNvSpPr/>
          <p:nvPr/>
        </p:nvSpPr>
        <p:spPr>
          <a:xfrm>
            <a:off x="6002040" y="2755777"/>
            <a:ext cx="1161498" cy="435006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图谱设计</a:t>
            </a:r>
          </a:p>
        </p:txBody>
      </p:sp>
      <p:sp>
        <p:nvSpPr>
          <p:cNvPr id="28" name="流程图: 可选过程 27">
            <a:extLst>
              <a:ext uri="{FF2B5EF4-FFF2-40B4-BE49-F238E27FC236}">
                <a16:creationId xmlns:a16="http://schemas.microsoft.com/office/drawing/2014/main" id="{46D00DE1-F29A-4C87-8B2F-64F1B086475D}"/>
              </a:ext>
            </a:extLst>
          </p:cNvPr>
          <p:cNvSpPr/>
          <p:nvPr/>
        </p:nvSpPr>
        <p:spPr>
          <a:xfrm>
            <a:off x="2490926" y="3072414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非结构化数据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229027CD-71AF-42B5-A676-8C3033C78955}"/>
              </a:ext>
            </a:extLst>
          </p:cNvPr>
          <p:cNvCxnSpPr>
            <a:stCxn id="24" idx="1"/>
            <a:endCxn id="6" idx="3"/>
          </p:cNvCxnSpPr>
          <p:nvPr/>
        </p:nvCxnSpPr>
        <p:spPr>
          <a:xfrm rot="10800000">
            <a:off x="3634667" y="2673658"/>
            <a:ext cx="316634" cy="2951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8CA7B7-9BB1-48D4-9B84-9640F9B59FD1}"/>
              </a:ext>
            </a:extLst>
          </p:cNvPr>
          <p:cNvCxnSpPr>
            <a:stCxn id="24" idx="1"/>
            <a:endCxn id="28" idx="3"/>
          </p:cNvCxnSpPr>
          <p:nvPr/>
        </p:nvCxnSpPr>
        <p:spPr>
          <a:xfrm rot="10800000" flipV="1">
            <a:off x="3634667" y="2968838"/>
            <a:ext cx="316634" cy="2715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31DA4E8-F307-492C-8EC9-C0A865C7F732}"/>
              </a:ext>
            </a:extLst>
          </p:cNvPr>
          <p:cNvSpPr/>
          <p:nvPr/>
        </p:nvSpPr>
        <p:spPr>
          <a:xfrm>
            <a:off x="5112799" y="2772791"/>
            <a:ext cx="889241" cy="19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D98112E-2B14-495F-BB2A-32CD69FFFC23}"/>
              </a:ext>
            </a:extLst>
          </p:cNvPr>
          <p:cNvSpPr/>
          <p:nvPr/>
        </p:nvSpPr>
        <p:spPr>
          <a:xfrm rot="10800000">
            <a:off x="5112799" y="2974390"/>
            <a:ext cx="889240" cy="19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可选过程 36">
            <a:extLst>
              <a:ext uri="{FF2B5EF4-FFF2-40B4-BE49-F238E27FC236}">
                <a16:creationId xmlns:a16="http://schemas.microsoft.com/office/drawing/2014/main" id="{6CE422B3-070B-4442-9BED-80406B09E4ED}"/>
              </a:ext>
            </a:extLst>
          </p:cNvPr>
          <p:cNvSpPr/>
          <p:nvPr/>
        </p:nvSpPr>
        <p:spPr>
          <a:xfrm>
            <a:off x="7543799" y="2337785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实体定义</a:t>
            </a:r>
          </a:p>
        </p:txBody>
      </p:sp>
      <p:sp>
        <p:nvSpPr>
          <p:cNvPr id="38" name="流程图: 可选过程 37">
            <a:extLst>
              <a:ext uri="{FF2B5EF4-FFF2-40B4-BE49-F238E27FC236}">
                <a16:creationId xmlns:a16="http://schemas.microsoft.com/office/drawing/2014/main" id="{DD79AC80-64C4-4E8A-ACAF-C164FD36ED63}"/>
              </a:ext>
            </a:extLst>
          </p:cNvPr>
          <p:cNvSpPr/>
          <p:nvPr/>
        </p:nvSpPr>
        <p:spPr>
          <a:xfrm>
            <a:off x="7543798" y="2786846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属性定义</a:t>
            </a:r>
          </a:p>
        </p:txBody>
      </p:sp>
      <p:sp>
        <p:nvSpPr>
          <p:cNvPr id="39" name="流程图: 可选过程 38">
            <a:extLst>
              <a:ext uri="{FF2B5EF4-FFF2-40B4-BE49-F238E27FC236}">
                <a16:creationId xmlns:a16="http://schemas.microsoft.com/office/drawing/2014/main" id="{9C926124-267B-4559-92A9-DF24030EEAF3}"/>
              </a:ext>
            </a:extLst>
          </p:cNvPr>
          <p:cNvSpPr/>
          <p:nvPr/>
        </p:nvSpPr>
        <p:spPr>
          <a:xfrm>
            <a:off x="7543799" y="3235908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关系定义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192E255-749E-4DC1-853B-83CE42E12D9A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7163538" y="2505721"/>
            <a:ext cx="380261" cy="4675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F45A72C5-D0E0-4CD5-8834-3AA58FA5855D}"/>
              </a:ext>
            </a:extLst>
          </p:cNvPr>
          <p:cNvCxnSpPr>
            <a:stCxn id="26" idx="3"/>
            <a:endCxn id="39" idx="1"/>
          </p:cNvCxnSpPr>
          <p:nvPr/>
        </p:nvCxnSpPr>
        <p:spPr>
          <a:xfrm>
            <a:off x="7163538" y="2973280"/>
            <a:ext cx="380261" cy="4305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5388DB9-7259-4364-AB24-76A0443AF324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8115669" y="2673657"/>
            <a:ext cx="1" cy="1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可选过程 52">
            <a:extLst>
              <a:ext uri="{FF2B5EF4-FFF2-40B4-BE49-F238E27FC236}">
                <a16:creationId xmlns:a16="http://schemas.microsoft.com/office/drawing/2014/main" id="{2A1BCB84-A385-44F2-9023-90F598814977}"/>
              </a:ext>
            </a:extLst>
          </p:cNvPr>
          <p:cNvSpPr/>
          <p:nvPr/>
        </p:nvSpPr>
        <p:spPr>
          <a:xfrm>
            <a:off x="4982589" y="3727137"/>
            <a:ext cx="1161498" cy="43500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知识清洗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2317F1FA-6EA2-4C63-9896-DA642D9DE214}"/>
              </a:ext>
            </a:extLst>
          </p:cNvPr>
          <p:cNvSpPr/>
          <p:nvPr/>
        </p:nvSpPr>
        <p:spPr>
          <a:xfrm>
            <a:off x="5402059" y="3212790"/>
            <a:ext cx="319597" cy="382108"/>
          </a:xfrm>
          <a:prstGeom prst="downArrow">
            <a:avLst>
              <a:gd name="adj1" fmla="val 50000"/>
              <a:gd name="adj2" fmla="val 44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可选过程 54">
            <a:extLst>
              <a:ext uri="{FF2B5EF4-FFF2-40B4-BE49-F238E27FC236}">
                <a16:creationId xmlns:a16="http://schemas.microsoft.com/office/drawing/2014/main" id="{6F4E2253-6246-49C8-BD1D-93BBCFCF0F0B}"/>
              </a:ext>
            </a:extLst>
          </p:cNvPr>
          <p:cNvSpPr/>
          <p:nvPr/>
        </p:nvSpPr>
        <p:spPr>
          <a:xfrm>
            <a:off x="3221112" y="3770782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实体消歧</a:t>
            </a:r>
          </a:p>
        </p:txBody>
      </p:sp>
      <p:sp>
        <p:nvSpPr>
          <p:cNvPr id="56" name="流程图: 可选过程 55">
            <a:extLst>
              <a:ext uri="{FF2B5EF4-FFF2-40B4-BE49-F238E27FC236}">
                <a16:creationId xmlns:a16="http://schemas.microsoft.com/office/drawing/2014/main" id="{F7AFF8A6-94E0-4DF6-B6B1-D7516985C31D}"/>
              </a:ext>
            </a:extLst>
          </p:cNvPr>
          <p:cNvSpPr/>
          <p:nvPr/>
        </p:nvSpPr>
        <p:spPr>
          <a:xfrm>
            <a:off x="6709299" y="3770782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关系融合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5394F0F-AF50-4C1C-911C-8C4FDBF888AA}"/>
              </a:ext>
            </a:extLst>
          </p:cNvPr>
          <p:cNvCxnSpPr>
            <a:stCxn id="53" idx="1"/>
            <a:endCxn id="55" idx="3"/>
          </p:cNvCxnSpPr>
          <p:nvPr/>
        </p:nvCxnSpPr>
        <p:spPr>
          <a:xfrm flipH="1" flipV="1">
            <a:off x="4364853" y="3938718"/>
            <a:ext cx="617736" cy="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A26EB34-FB0C-4F7A-940E-BB92D34E7333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 flipV="1">
            <a:off x="6144087" y="3938718"/>
            <a:ext cx="565212" cy="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箭头: 下 60">
            <a:extLst>
              <a:ext uri="{FF2B5EF4-FFF2-40B4-BE49-F238E27FC236}">
                <a16:creationId xmlns:a16="http://schemas.microsoft.com/office/drawing/2014/main" id="{3965870C-FC36-4C44-A596-15BF5BAF68F3}"/>
              </a:ext>
            </a:extLst>
          </p:cNvPr>
          <p:cNvSpPr/>
          <p:nvPr/>
        </p:nvSpPr>
        <p:spPr>
          <a:xfrm>
            <a:off x="5393182" y="4283835"/>
            <a:ext cx="319597" cy="435006"/>
          </a:xfrm>
          <a:prstGeom prst="downArrow">
            <a:avLst>
              <a:gd name="adj1" fmla="val 50000"/>
              <a:gd name="adj2" fmla="val 44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88FB13-DE42-499B-A08F-140E14DA03CD}"/>
              </a:ext>
            </a:extLst>
          </p:cNvPr>
          <p:cNvSpPr/>
          <p:nvPr/>
        </p:nvSpPr>
        <p:spPr>
          <a:xfrm>
            <a:off x="2086252" y="1917577"/>
            <a:ext cx="7039993" cy="3497802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可选过程 39">
            <a:extLst>
              <a:ext uri="{FF2B5EF4-FFF2-40B4-BE49-F238E27FC236}">
                <a16:creationId xmlns:a16="http://schemas.microsoft.com/office/drawing/2014/main" id="{B8DBBF20-AB46-4409-ACAF-653E7E84A02B}"/>
              </a:ext>
            </a:extLst>
          </p:cNvPr>
          <p:cNvSpPr/>
          <p:nvPr/>
        </p:nvSpPr>
        <p:spPr>
          <a:xfrm>
            <a:off x="4967053" y="4797079"/>
            <a:ext cx="1161498" cy="43500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知识存储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C2AA1FD2-B270-4F3D-B277-180FE6466BDD}"/>
              </a:ext>
            </a:extLst>
          </p:cNvPr>
          <p:cNvSpPr/>
          <p:nvPr/>
        </p:nvSpPr>
        <p:spPr>
          <a:xfrm>
            <a:off x="5388002" y="5265106"/>
            <a:ext cx="319597" cy="522491"/>
          </a:xfrm>
          <a:prstGeom prst="downArrow">
            <a:avLst>
              <a:gd name="adj1" fmla="val 50000"/>
              <a:gd name="adj2" fmla="val 44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可选过程 41">
            <a:extLst>
              <a:ext uri="{FF2B5EF4-FFF2-40B4-BE49-F238E27FC236}">
                <a16:creationId xmlns:a16="http://schemas.microsoft.com/office/drawing/2014/main" id="{8735FE14-760F-43E5-8C99-31475A81F2B3}"/>
              </a:ext>
            </a:extLst>
          </p:cNvPr>
          <p:cNvSpPr/>
          <p:nvPr/>
        </p:nvSpPr>
        <p:spPr>
          <a:xfrm>
            <a:off x="6709298" y="4846645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图数据库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A1C1197-10F2-4FE4-B416-A2663B72FF72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 flipV="1">
            <a:off x="6128551" y="5014581"/>
            <a:ext cx="5807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7B50CF92-7DD4-4028-BC2C-C0429FA7FF22}"/>
              </a:ext>
            </a:extLst>
          </p:cNvPr>
          <p:cNvSpPr/>
          <p:nvPr/>
        </p:nvSpPr>
        <p:spPr>
          <a:xfrm>
            <a:off x="4967052" y="5888301"/>
            <a:ext cx="1161498" cy="43500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知识分析</a:t>
            </a:r>
          </a:p>
        </p:txBody>
      </p:sp>
      <p:sp>
        <p:nvSpPr>
          <p:cNvPr id="44" name="流程图: 可选过程 43">
            <a:extLst>
              <a:ext uri="{FF2B5EF4-FFF2-40B4-BE49-F238E27FC236}">
                <a16:creationId xmlns:a16="http://schemas.microsoft.com/office/drawing/2014/main" id="{20C294A3-FB7B-4D14-BD72-6988AC08222E}"/>
              </a:ext>
            </a:extLst>
          </p:cNvPr>
          <p:cNvSpPr/>
          <p:nvPr/>
        </p:nvSpPr>
        <p:spPr>
          <a:xfrm>
            <a:off x="6709297" y="5942486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自动问答</a:t>
            </a:r>
          </a:p>
        </p:txBody>
      </p:sp>
      <p:sp>
        <p:nvSpPr>
          <p:cNvPr id="46" name="流程图: 可选过程 45">
            <a:extLst>
              <a:ext uri="{FF2B5EF4-FFF2-40B4-BE49-F238E27FC236}">
                <a16:creationId xmlns:a16="http://schemas.microsoft.com/office/drawing/2014/main" id="{4D4BE9FF-A4F0-4560-9831-DBC6DC14BFC5}"/>
              </a:ext>
            </a:extLst>
          </p:cNvPr>
          <p:cNvSpPr/>
          <p:nvPr/>
        </p:nvSpPr>
        <p:spPr>
          <a:xfrm>
            <a:off x="3221112" y="5931946"/>
            <a:ext cx="1143741" cy="3358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辅助搜索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9524CAA-D248-4A8C-B38D-C1DF77814E52}"/>
              </a:ext>
            </a:extLst>
          </p:cNvPr>
          <p:cNvCxnSpPr>
            <a:stCxn id="46" idx="3"/>
            <a:endCxn id="43" idx="1"/>
          </p:cNvCxnSpPr>
          <p:nvPr/>
        </p:nvCxnSpPr>
        <p:spPr>
          <a:xfrm>
            <a:off x="4364853" y="6099882"/>
            <a:ext cx="602199" cy="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4AE7E6F-DC20-44AE-9C27-0A32801EBAD3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6128550" y="6105804"/>
            <a:ext cx="580747" cy="4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27CF2B3-4A70-4E94-A7A1-ADBDCC87D64D}"/>
              </a:ext>
            </a:extLst>
          </p:cNvPr>
          <p:cNvSpPr/>
          <p:nvPr/>
        </p:nvSpPr>
        <p:spPr>
          <a:xfrm>
            <a:off x="2086252" y="5480287"/>
            <a:ext cx="7039993" cy="98357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可选过程 50">
            <a:extLst>
              <a:ext uri="{FF2B5EF4-FFF2-40B4-BE49-F238E27FC236}">
                <a16:creationId xmlns:a16="http://schemas.microsoft.com/office/drawing/2014/main" id="{5B033081-F63C-4F7B-8951-6888A09EB6C2}"/>
              </a:ext>
            </a:extLst>
          </p:cNvPr>
          <p:cNvSpPr/>
          <p:nvPr/>
        </p:nvSpPr>
        <p:spPr>
          <a:xfrm>
            <a:off x="2086252" y="482352"/>
            <a:ext cx="1074195" cy="335872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需求层</a:t>
            </a:r>
          </a:p>
        </p:txBody>
      </p:sp>
      <p:sp>
        <p:nvSpPr>
          <p:cNvPr id="52" name="流程图: 可选过程 51">
            <a:extLst>
              <a:ext uri="{FF2B5EF4-FFF2-40B4-BE49-F238E27FC236}">
                <a16:creationId xmlns:a16="http://schemas.microsoft.com/office/drawing/2014/main" id="{831F1144-9DF6-4B58-A2EB-421F0C0753BF}"/>
              </a:ext>
            </a:extLst>
          </p:cNvPr>
          <p:cNvSpPr/>
          <p:nvPr/>
        </p:nvSpPr>
        <p:spPr>
          <a:xfrm>
            <a:off x="2086252" y="2054439"/>
            <a:ext cx="1074195" cy="335872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模型层</a:t>
            </a:r>
          </a:p>
        </p:txBody>
      </p:sp>
      <p:sp>
        <p:nvSpPr>
          <p:cNvPr id="57" name="流程图: 可选过程 56">
            <a:extLst>
              <a:ext uri="{FF2B5EF4-FFF2-40B4-BE49-F238E27FC236}">
                <a16:creationId xmlns:a16="http://schemas.microsoft.com/office/drawing/2014/main" id="{BD291A8E-FC08-4289-9019-03B2CE33AB3E}"/>
              </a:ext>
            </a:extLst>
          </p:cNvPr>
          <p:cNvSpPr/>
          <p:nvPr/>
        </p:nvSpPr>
        <p:spPr>
          <a:xfrm>
            <a:off x="2086252" y="5552618"/>
            <a:ext cx="1074195" cy="335872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</a:p>
        </p:txBody>
      </p:sp>
    </p:spTree>
    <p:extLst>
      <p:ext uri="{BB962C8B-B14F-4D97-AF65-F5344CB8AC3E}">
        <p14:creationId xmlns:p14="http://schemas.microsoft.com/office/powerpoint/2010/main" val="86060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B1126759-01D0-4317-8BDD-ADB4072F5A88}"/>
              </a:ext>
            </a:extLst>
          </p:cNvPr>
          <p:cNvSpPr/>
          <p:nvPr/>
        </p:nvSpPr>
        <p:spPr>
          <a:xfrm>
            <a:off x="4742062" y="703905"/>
            <a:ext cx="1143741" cy="3358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问题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5439AFC8-9200-4F90-9ACB-C6562B9D3855}"/>
              </a:ext>
            </a:extLst>
          </p:cNvPr>
          <p:cNvSpPr/>
          <p:nvPr/>
        </p:nvSpPr>
        <p:spPr>
          <a:xfrm>
            <a:off x="4636961" y="1586014"/>
            <a:ext cx="1353942" cy="546101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问题分类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2FAFBA16-28DC-43F9-9354-2F0702BBB6A0}"/>
              </a:ext>
            </a:extLst>
          </p:cNvPr>
          <p:cNvSpPr/>
          <p:nvPr/>
        </p:nvSpPr>
        <p:spPr>
          <a:xfrm>
            <a:off x="7016998" y="3358076"/>
            <a:ext cx="1541215" cy="335872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实体节点构建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6251FB38-3121-4964-AADD-D5382D5825A9}"/>
              </a:ext>
            </a:extLst>
          </p:cNvPr>
          <p:cNvSpPr/>
          <p:nvPr/>
        </p:nvSpPr>
        <p:spPr>
          <a:xfrm>
            <a:off x="6994183" y="1422271"/>
            <a:ext cx="1556425" cy="335872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领域词提取</a:t>
            </a:r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A5870371-DFD1-4F9D-8BCF-CE49AF083D14}"/>
              </a:ext>
            </a:extLst>
          </p:cNvPr>
          <p:cNvSpPr/>
          <p:nvPr/>
        </p:nvSpPr>
        <p:spPr>
          <a:xfrm>
            <a:off x="6994183" y="1971342"/>
            <a:ext cx="1556425" cy="335872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疑问词提取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EEB15687-ADDA-4482-9FB8-787A3DCBAF46}"/>
              </a:ext>
            </a:extLst>
          </p:cNvPr>
          <p:cNvSpPr/>
          <p:nvPr/>
        </p:nvSpPr>
        <p:spPr>
          <a:xfrm>
            <a:off x="6994184" y="2520413"/>
            <a:ext cx="1556425" cy="335872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确定问题类型</a:t>
            </a: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957C7550-740F-4883-882A-4FEAB3BDCF70}"/>
              </a:ext>
            </a:extLst>
          </p:cNvPr>
          <p:cNvSpPr/>
          <p:nvPr/>
        </p:nvSpPr>
        <p:spPr>
          <a:xfrm>
            <a:off x="6994182" y="873200"/>
            <a:ext cx="1556425" cy="335872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构建</a:t>
            </a:r>
            <a:r>
              <a:rPr lang="en-US" altLang="zh-CN" sz="1400" dirty="0"/>
              <a:t>AC</a:t>
            </a:r>
            <a:r>
              <a:rPr lang="zh-CN" altLang="en-US" sz="1400" dirty="0"/>
              <a:t>树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DD0FD0A-EE10-4CE4-A57E-55788DAA26CF}"/>
              </a:ext>
            </a:extLst>
          </p:cNvPr>
          <p:cNvSpPr/>
          <p:nvPr/>
        </p:nvSpPr>
        <p:spPr>
          <a:xfrm>
            <a:off x="6878069" y="669319"/>
            <a:ext cx="1819073" cy="2373549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5A7B22E-778A-47EF-80FB-268B5EE87745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5990903" y="1856094"/>
            <a:ext cx="887166" cy="297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4700473-E584-4771-9A7D-FB4E3CED176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772396" y="1758143"/>
            <a:ext cx="0" cy="2131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DBBA35F-3FD0-4635-8EDD-434C2BD7E24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772396" y="2307214"/>
            <a:ext cx="1" cy="2131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AFB0D10-F672-40F9-96B5-341B2528023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313932" y="1039777"/>
            <a:ext cx="1" cy="546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4C5D7C3-AB52-4E95-A040-BD3C20CDB66C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7772395" y="1209072"/>
            <a:ext cx="1" cy="2131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可选过程 34">
            <a:extLst>
              <a:ext uri="{FF2B5EF4-FFF2-40B4-BE49-F238E27FC236}">
                <a16:creationId xmlns:a16="http://schemas.microsoft.com/office/drawing/2014/main" id="{CF260389-EB1C-463B-8A7A-3A7D0735CCE5}"/>
              </a:ext>
            </a:extLst>
          </p:cNvPr>
          <p:cNvSpPr/>
          <p:nvPr/>
        </p:nvSpPr>
        <p:spPr>
          <a:xfrm>
            <a:off x="4636957" y="3498311"/>
            <a:ext cx="1353942" cy="54610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问题解析</a:t>
            </a:r>
          </a:p>
        </p:txBody>
      </p:sp>
      <p:sp>
        <p:nvSpPr>
          <p:cNvPr id="36" name="流程图: 可选过程 35">
            <a:extLst>
              <a:ext uri="{FF2B5EF4-FFF2-40B4-BE49-F238E27FC236}">
                <a16:creationId xmlns:a16="http://schemas.microsoft.com/office/drawing/2014/main" id="{28E8BD1E-A365-4F59-A291-898422338C76}"/>
              </a:ext>
            </a:extLst>
          </p:cNvPr>
          <p:cNvSpPr/>
          <p:nvPr/>
        </p:nvSpPr>
        <p:spPr>
          <a:xfrm>
            <a:off x="7016998" y="3885125"/>
            <a:ext cx="1541215" cy="33587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问句转</a:t>
            </a:r>
            <a:r>
              <a:rPr lang="en-US" altLang="zh-CN" sz="1400" dirty="0"/>
              <a:t>CQL</a:t>
            </a:r>
            <a:r>
              <a:rPr lang="zh-CN" altLang="en-US" sz="1400" dirty="0"/>
              <a:t>查询</a:t>
            </a:r>
          </a:p>
        </p:txBody>
      </p:sp>
      <p:sp>
        <p:nvSpPr>
          <p:cNvPr id="37" name="流程图: 可选过程 36">
            <a:extLst>
              <a:ext uri="{FF2B5EF4-FFF2-40B4-BE49-F238E27FC236}">
                <a16:creationId xmlns:a16="http://schemas.microsoft.com/office/drawing/2014/main" id="{6E228BE1-1C92-4078-A899-E1C3FD723E26}"/>
              </a:ext>
            </a:extLst>
          </p:cNvPr>
          <p:cNvSpPr/>
          <p:nvPr/>
        </p:nvSpPr>
        <p:spPr>
          <a:xfrm>
            <a:off x="4636957" y="4830862"/>
            <a:ext cx="1353942" cy="546101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答案搜索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6CC83C6-90DA-4BEF-9B21-D89ED00BF85F}"/>
              </a:ext>
            </a:extLst>
          </p:cNvPr>
          <p:cNvSpPr/>
          <p:nvPr/>
        </p:nvSpPr>
        <p:spPr>
          <a:xfrm>
            <a:off x="6878069" y="3188515"/>
            <a:ext cx="1819073" cy="1165694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A6BCA9-29EA-4AAE-9C34-33E5128C45ED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5990899" y="3771362"/>
            <a:ext cx="8871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可选过程 45">
            <a:extLst>
              <a:ext uri="{FF2B5EF4-FFF2-40B4-BE49-F238E27FC236}">
                <a16:creationId xmlns:a16="http://schemas.microsoft.com/office/drawing/2014/main" id="{68FE4BC5-247E-44A1-B1FC-BF266D112816}"/>
              </a:ext>
            </a:extLst>
          </p:cNvPr>
          <p:cNvSpPr/>
          <p:nvPr/>
        </p:nvSpPr>
        <p:spPr>
          <a:xfrm>
            <a:off x="7016997" y="4688463"/>
            <a:ext cx="1541215" cy="33587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图数据库查询</a:t>
            </a:r>
          </a:p>
        </p:txBody>
      </p:sp>
      <p:sp>
        <p:nvSpPr>
          <p:cNvPr id="47" name="流程图: 可选过程 46">
            <a:extLst>
              <a:ext uri="{FF2B5EF4-FFF2-40B4-BE49-F238E27FC236}">
                <a16:creationId xmlns:a16="http://schemas.microsoft.com/office/drawing/2014/main" id="{D62B963D-C6A0-4795-BBA1-940BC1ED8BB9}"/>
              </a:ext>
            </a:extLst>
          </p:cNvPr>
          <p:cNvSpPr/>
          <p:nvPr/>
        </p:nvSpPr>
        <p:spPr>
          <a:xfrm>
            <a:off x="7016997" y="5190929"/>
            <a:ext cx="1541215" cy="33587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答案包装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9851B28-70B8-4AE2-9864-0B3E781B72C4}"/>
              </a:ext>
            </a:extLst>
          </p:cNvPr>
          <p:cNvCxnSpPr>
            <a:stCxn id="7" idx="2"/>
            <a:endCxn id="36" idx="0"/>
          </p:cNvCxnSpPr>
          <p:nvPr/>
        </p:nvCxnSpPr>
        <p:spPr>
          <a:xfrm>
            <a:off x="7787606" y="3693948"/>
            <a:ext cx="0" cy="1911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65D91C0-421E-4B51-AF94-2F635009A009}"/>
              </a:ext>
            </a:extLst>
          </p:cNvPr>
          <p:cNvSpPr/>
          <p:nvPr/>
        </p:nvSpPr>
        <p:spPr>
          <a:xfrm>
            <a:off x="6878069" y="4606048"/>
            <a:ext cx="1819073" cy="1092873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379718B-3E17-456E-B9CA-4F91BA1C3909}"/>
              </a:ext>
            </a:extLst>
          </p:cNvPr>
          <p:cNvSpPr/>
          <p:nvPr/>
        </p:nvSpPr>
        <p:spPr>
          <a:xfrm>
            <a:off x="6878069" y="4521066"/>
            <a:ext cx="1819073" cy="116569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A1F9576-E946-4CBF-B151-BADBFE136F5E}"/>
              </a:ext>
            </a:extLst>
          </p:cNvPr>
          <p:cNvCxnSpPr>
            <a:stCxn id="37" idx="3"/>
            <a:endCxn id="51" idx="1"/>
          </p:cNvCxnSpPr>
          <p:nvPr/>
        </p:nvCxnSpPr>
        <p:spPr>
          <a:xfrm>
            <a:off x="5990899" y="5103913"/>
            <a:ext cx="88717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EB56AE0-0F71-4511-A757-814FBC399BFB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5313928" y="2132115"/>
            <a:ext cx="4" cy="13661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2ED8716-A8BD-4E1F-8E6D-21AD0D98AAB3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5313928" y="4044412"/>
            <a:ext cx="0" cy="78645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可选过程 58">
            <a:extLst>
              <a:ext uri="{FF2B5EF4-FFF2-40B4-BE49-F238E27FC236}">
                <a16:creationId xmlns:a16="http://schemas.microsoft.com/office/drawing/2014/main" id="{15F4DF5C-5311-4EFF-8478-E1228DFC27E4}"/>
              </a:ext>
            </a:extLst>
          </p:cNvPr>
          <p:cNvSpPr/>
          <p:nvPr/>
        </p:nvSpPr>
        <p:spPr>
          <a:xfrm>
            <a:off x="4742062" y="5617312"/>
            <a:ext cx="1143741" cy="335872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答案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63F36AB-DC30-4D5F-8418-EDED23702A0B}"/>
              </a:ext>
            </a:extLst>
          </p:cNvPr>
          <p:cNvCxnSpPr>
            <a:stCxn id="37" idx="2"/>
            <a:endCxn id="59" idx="0"/>
          </p:cNvCxnSpPr>
          <p:nvPr/>
        </p:nvCxnSpPr>
        <p:spPr>
          <a:xfrm>
            <a:off x="5313928" y="5376963"/>
            <a:ext cx="5" cy="24034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380718F-6C10-4D13-AB97-21AE3C8D9FA1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7787605" y="5024335"/>
            <a:ext cx="0" cy="16659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1986B4A5-E9BD-4062-9DD0-08EB4CA87FEE}"/>
              </a:ext>
            </a:extLst>
          </p:cNvPr>
          <p:cNvSpPr/>
          <p:nvPr/>
        </p:nvSpPr>
        <p:spPr>
          <a:xfrm>
            <a:off x="2281402" y="3429000"/>
            <a:ext cx="571870" cy="3358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问题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AD5CD5B9-EEE0-4C58-B17C-373A4DC2D86D}"/>
              </a:ext>
            </a:extLst>
          </p:cNvPr>
          <p:cNvSpPr/>
          <p:nvPr/>
        </p:nvSpPr>
        <p:spPr>
          <a:xfrm>
            <a:off x="3406238" y="3015133"/>
            <a:ext cx="462774" cy="117487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问题分类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190486C-64C4-475C-BE9A-16309DA81649}"/>
              </a:ext>
            </a:extLst>
          </p:cNvPr>
          <p:cNvSpPr/>
          <p:nvPr/>
        </p:nvSpPr>
        <p:spPr>
          <a:xfrm>
            <a:off x="5447791" y="1242243"/>
            <a:ext cx="400119" cy="1312053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实体节点构建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0E619EF7-CB9E-4332-9CB9-DAC3D14FC473}"/>
              </a:ext>
            </a:extLst>
          </p:cNvPr>
          <p:cNvSpPr/>
          <p:nvPr/>
        </p:nvSpPr>
        <p:spPr>
          <a:xfrm>
            <a:off x="3083364" y="1284549"/>
            <a:ext cx="400119" cy="131385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领域词提取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58F0EC43-AF1C-4ED1-B438-D78191F3C166}"/>
              </a:ext>
            </a:extLst>
          </p:cNvPr>
          <p:cNvSpPr/>
          <p:nvPr/>
        </p:nvSpPr>
        <p:spPr>
          <a:xfrm>
            <a:off x="3716613" y="1284549"/>
            <a:ext cx="400119" cy="1310883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疑问词提取</a:t>
            </a:r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0B59680E-695F-42EE-B5C7-3181C043F75A}"/>
              </a:ext>
            </a:extLst>
          </p:cNvPr>
          <p:cNvSpPr/>
          <p:nvPr/>
        </p:nvSpPr>
        <p:spPr>
          <a:xfrm>
            <a:off x="4370649" y="1284549"/>
            <a:ext cx="400119" cy="1310882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确定问题类型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6E56F99D-3EB5-44DC-B9FD-EC82A27FEECD}"/>
              </a:ext>
            </a:extLst>
          </p:cNvPr>
          <p:cNvSpPr/>
          <p:nvPr/>
        </p:nvSpPr>
        <p:spPr>
          <a:xfrm>
            <a:off x="2450115" y="1284549"/>
            <a:ext cx="400119" cy="131682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构建</a:t>
            </a:r>
            <a:r>
              <a:rPr lang="en-US" altLang="zh-CN" sz="1400" dirty="0"/>
              <a:t>AC</a:t>
            </a:r>
            <a:r>
              <a:rPr lang="zh-CN" altLang="en-US" sz="1400" dirty="0"/>
              <a:t>树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0CC5DE-FC41-4E0E-AEA2-8C893781A9E0}"/>
              </a:ext>
            </a:extLst>
          </p:cNvPr>
          <p:cNvSpPr/>
          <p:nvPr/>
        </p:nvSpPr>
        <p:spPr>
          <a:xfrm>
            <a:off x="2281402" y="1075241"/>
            <a:ext cx="2712447" cy="1729498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F5F90D0-0751-4D07-98F4-44C4CFD3805D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3637625" y="2804739"/>
            <a:ext cx="1" cy="2103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1FD209A-C90E-4D67-8A2B-C66FF5A5BA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483483" y="1939991"/>
            <a:ext cx="233130" cy="14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8EAA4D-D208-444E-908A-1C9E4C8E808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116732" y="1939990"/>
            <a:ext cx="253917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F91D0B-8E9C-4FF2-B847-19A05A4D4C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53272" y="3596936"/>
            <a:ext cx="552966" cy="5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C4E6246-CD88-44DA-B3FB-B73F226FD4A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2850234" y="1941477"/>
            <a:ext cx="233130" cy="14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9815B02F-50E0-404A-BF9C-24B5F621C672}"/>
              </a:ext>
            </a:extLst>
          </p:cNvPr>
          <p:cNvSpPr/>
          <p:nvPr/>
        </p:nvSpPr>
        <p:spPr>
          <a:xfrm>
            <a:off x="5699928" y="3015133"/>
            <a:ext cx="475569" cy="117487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问题解析</a:t>
            </a:r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284D72B7-94CC-406C-A292-1FF460BDF0F2}"/>
              </a:ext>
            </a:extLst>
          </p:cNvPr>
          <p:cNvSpPr/>
          <p:nvPr/>
        </p:nvSpPr>
        <p:spPr>
          <a:xfrm>
            <a:off x="6053324" y="1249354"/>
            <a:ext cx="400119" cy="130494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问句转</a:t>
            </a:r>
            <a:r>
              <a:rPr lang="en-US" altLang="zh-CN" sz="1400" dirty="0"/>
              <a:t>CQL</a:t>
            </a:r>
            <a:endParaRPr lang="zh-CN" altLang="en-US" sz="1400" dirty="0"/>
          </a:p>
        </p:txBody>
      </p: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7AF71E43-22DB-450F-8202-69437DFDDCB6}"/>
              </a:ext>
            </a:extLst>
          </p:cNvPr>
          <p:cNvSpPr/>
          <p:nvPr/>
        </p:nvSpPr>
        <p:spPr>
          <a:xfrm>
            <a:off x="7317464" y="3015133"/>
            <a:ext cx="475569" cy="117487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答案搜索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7833965-5194-41BD-B18A-64BB68F9F7D4}"/>
              </a:ext>
            </a:extLst>
          </p:cNvPr>
          <p:cNvSpPr/>
          <p:nvPr/>
        </p:nvSpPr>
        <p:spPr>
          <a:xfrm>
            <a:off x="5260742" y="1034106"/>
            <a:ext cx="1353943" cy="1729498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EDAC777-D622-4DD2-941F-EF6575AADB82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175497" y="3602571"/>
            <a:ext cx="1141967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F1B17542-2BAC-4DE2-B08A-FE962BE0A736}"/>
              </a:ext>
            </a:extLst>
          </p:cNvPr>
          <p:cNvSpPr/>
          <p:nvPr/>
        </p:nvSpPr>
        <p:spPr>
          <a:xfrm>
            <a:off x="7062181" y="1330660"/>
            <a:ext cx="400119" cy="131205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图数据库查询</a:t>
            </a: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961F93A2-F976-4ED3-9644-5332C3A76DA6}"/>
              </a:ext>
            </a:extLst>
          </p:cNvPr>
          <p:cNvSpPr/>
          <p:nvPr/>
        </p:nvSpPr>
        <p:spPr>
          <a:xfrm>
            <a:off x="7648199" y="1330660"/>
            <a:ext cx="400119" cy="13019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答案包装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9D78938-2268-4E02-93B0-4B1C2EFC9A84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847910" y="1898270"/>
            <a:ext cx="205414" cy="355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A604B46-7EE8-47F2-9C3A-1EFFC1980935}"/>
              </a:ext>
            </a:extLst>
          </p:cNvPr>
          <p:cNvSpPr/>
          <p:nvPr/>
        </p:nvSpPr>
        <p:spPr>
          <a:xfrm>
            <a:off x="9990920" y="4849239"/>
            <a:ext cx="1819073" cy="1092873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F0D269E-349B-459D-B1C6-E87334FB90A5}"/>
              </a:ext>
            </a:extLst>
          </p:cNvPr>
          <p:cNvSpPr/>
          <p:nvPr/>
        </p:nvSpPr>
        <p:spPr>
          <a:xfrm>
            <a:off x="6881578" y="1034107"/>
            <a:ext cx="1353940" cy="172949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9722F2-0D48-4841-9E65-5E0030A1DF01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V="1">
            <a:off x="7555249" y="2763604"/>
            <a:ext cx="3299" cy="251529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19A1638-2071-42D6-8C8C-BAA6485ED1AE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3869012" y="3602571"/>
            <a:ext cx="183091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663EB0F-5266-422D-9CE2-F8784A5A7051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V="1">
            <a:off x="5937713" y="2763604"/>
            <a:ext cx="1" cy="25152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可选过程 29">
            <a:extLst>
              <a:ext uri="{FF2B5EF4-FFF2-40B4-BE49-F238E27FC236}">
                <a16:creationId xmlns:a16="http://schemas.microsoft.com/office/drawing/2014/main" id="{94441ACC-0C96-4791-BDAE-4C3765F499FC}"/>
              </a:ext>
            </a:extLst>
          </p:cNvPr>
          <p:cNvSpPr/>
          <p:nvPr/>
        </p:nvSpPr>
        <p:spPr>
          <a:xfrm>
            <a:off x="8162556" y="3429000"/>
            <a:ext cx="593750" cy="335872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答案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CAEB682-346A-4801-B6E8-94B6157ED636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7793033" y="3596936"/>
            <a:ext cx="369523" cy="563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E5244AE-CB19-4E7B-A12A-E31512F8634D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462300" y="1981646"/>
            <a:ext cx="185899" cy="50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4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103</Words>
  <Application>Microsoft Office PowerPoint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jj</dc:creator>
  <cp:lastModifiedBy>z jj</cp:lastModifiedBy>
  <cp:revision>16</cp:revision>
  <dcterms:created xsi:type="dcterms:W3CDTF">2019-06-15T13:34:28Z</dcterms:created>
  <dcterms:modified xsi:type="dcterms:W3CDTF">2019-06-17T13:04:17Z</dcterms:modified>
</cp:coreProperties>
</file>