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58" r:id="rId3"/>
    <p:sldId id="367" r:id="rId4"/>
    <p:sldId id="259" r:id="rId5"/>
    <p:sldId id="368" r:id="rId6"/>
    <p:sldId id="369" r:id="rId7"/>
    <p:sldId id="370" r:id="rId8"/>
    <p:sldId id="257" r:id="rId9"/>
    <p:sldId id="275" r:id="rId10"/>
    <p:sldId id="277" r:id="rId11"/>
    <p:sldId id="278" r:id="rId12"/>
    <p:sldId id="279" r:id="rId13"/>
    <p:sldId id="280" r:id="rId14"/>
    <p:sldId id="281" r:id="rId15"/>
    <p:sldId id="282" r:id="rId16"/>
    <p:sldId id="283" r:id="rId17"/>
    <p:sldId id="332" r:id="rId18"/>
    <p:sldId id="333" r:id="rId19"/>
    <p:sldId id="343" r:id="rId20"/>
    <p:sldId id="356" r:id="rId21"/>
    <p:sldId id="357" r:id="rId22"/>
    <p:sldId id="358" r:id="rId23"/>
    <p:sldId id="359" r:id="rId24"/>
    <p:sldId id="345" r:id="rId25"/>
    <p:sldId id="371" r:id="rId26"/>
    <p:sldId id="375" r:id="rId27"/>
    <p:sldId id="346" r:id="rId28"/>
    <p:sldId id="349" r:id="rId29"/>
    <p:sldId id="308" r:id="rId30"/>
    <p:sldId id="303" r:id="rId31"/>
    <p:sldId id="304" r:id="rId32"/>
    <p:sldId id="306" r:id="rId33"/>
    <p:sldId id="310" r:id="rId34"/>
    <p:sldId id="311" r:id="rId35"/>
    <p:sldId id="312" r:id="rId36"/>
    <p:sldId id="313" r:id="rId37"/>
    <p:sldId id="315" r:id="rId38"/>
    <p:sldId id="316" r:id="rId39"/>
    <p:sldId id="362" r:id="rId40"/>
    <p:sldId id="363" r:id="rId41"/>
    <p:sldId id="364" r:id="rId42"/>
    <p:sldId id="365" r:id="rId43"/>
    <p:sldId id="366" r:id="rId44"/>
    <p:sldId id="309" r:id="rId45"/>
    <p:sldId id="314" r:id="rId46"/>
    <p:sldId id="317" r:id="rId47"/>
    <p:sldId id="318" r:id="rId48"/>
    <p:sldId id="319" r:id="rId49"/>
    <p:sldId id="320" r:id="rId50"/>
    <p:sldId id="321" r:id="rId51"/>
    <p:sldId id="322" r:id="rId52"/>
    <p:sldId id="323" r:id="rId53"/>
    <p:sldId id="324"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0" y="-9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12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116748"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167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a:prstGeom prst="rect">
            <a:avLst/>
          </a:prstGeom>
        </p:spPr>
        <p:txBody>
          <a:bodyPr/>
          <a:lstStyle>
            <a:lvl1pPr>
              <a:defRPr smtClean="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a:prstGeom prst="rect">
            <a:avLst/>
          </a:prstGeom>
        </p:spPr>
        <p:txBody>
          <a:bodyPr/>
          <a:lstStyle>
            <a:lvl1pPr>
              <a:defRPr smtClean="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a:prstGeom prst="rect">
            <a:avLst/>
          </a:prstGeom>
        </p:spPr>
        <p:txBody>
          <a:bodyPr/>
          <a:lstStyle>
            <a:lvl1pPr>
              <a:defRPr smtClean="0">
                <a:solidFill>
                  <a:schemeClr val="bg2"/>
                </a:solidFill>
              </a:defRPr>
            </a:lvl1pPr>
          </a:lstStyle>
          <a:p>
            <a:pPr>
              <a:defRPr/>
            </a:pPr>
            <a:fld id="{075057E0-F561-41D1-89A8-DEDCAABD173F}" type="slidenum">
              <a:rPr lang="en-US" altLang="zh-CN"/>
              <a:pPr>
                <a:defRPr/>
              </a:pPr>
              <a:t>‹#›</a:t>
            </a:fld>
            <a:endParaRPr lang="en-US" altLang="zh-CN"/>
          </a:p>
        </p:txBody>
      </p:sp>
    </p:spTree>
    <p:extLst>
      <p:ext uri="{BB962C8B-B14F-4D97-AF65-F5344CB8AC3E}">
        <p14:creationId xmlns:p14="http://schemas.microsoft.com/office/powerpoint/2010/main" val="3384176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xfrm>
            <a:off x="1162050" y="6243638"/>
            <a:ext cx="1905000" cy="457200"/>
          </a:xfrm>
          <a:prstGeom prst="rect">
            <a:avLst/>
          </a:prstGeom>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xfrm>
            <a:off x="3657600" y="6243638"/>
            <a:ext cx="2895600" cy="457200"/>
          </a:xfrm>
          <a:prstGeom prst="rect">
            <a:avLst/>
          </a:prstGeom>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7042150" y="6243638"/>
            <a:ext cx="1905000" cy="457200"/>
          </a:xfrm>
          <a:prstGeom prst="rect">
            <a:avLst/>
          </a:prstGeom>
          <a:ln/>
        </p:spPr>
        <p:txBody>
          <a:bodyPr/>
          <a:lstStyle>
            <a:lvl1pPr>
              <a:defRPr/>
            </a:lvl1pPr>
          </a:lstStyle>
          <a:p>
            <a:pPr>
              <a:defRPr/>
            </a:pPr>
            <a:fld id="{01AE7D64-C813-4CF6-B255-1DADC8D94112}" type="slidenum">
              <a:rPr lang="en-US" altLang="zh-CN"/>
              <a:pPr>
                <a:defRPr/>
              </a:pPr>
              <a:t>‹#›</a:t>
            </a:fld>
            <a:endParaRPr lang="en-US" altLang="zh-CN"/>
          </a:p>
        </p:txBody>
      </p:sp>
    </p:spTree>
    <p:extLst>
      <p:ext uri="{BB962C8B-B14F-4D97-AF65-F5344CB8AC3E}">
        <p14:creationId xmlns:p14="http://schemas.microsoft.com/office/powerpoint/2010/main" val="387905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xfrm>
            <a:off x="1162050" y="6243638"/>
            <a:ext cx="1905000" cy="457200"/>
          </a:xfrm>
          <a:prstGeom prst="rect">
            <a:avLst/>
          </a:prstGeom>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xfrm>
            <a:off x="3657600" y="6243638"/>
            <a:ext cx="2895600" cy="457200"/>
          </a:xfrm>
          <a:prstGeom prst="rect">
            <a:avLst/>
          </a:prstGeom>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7042150" y="6243638"/>
            <a:ext cx="1905000" cy="457200"/>
          </a:xfrm>
          <a:prstGeom prst="rect">
            <a:avLst/>
          </a:prstGeom>
          <a:ln/>
        </p:spPr>
        <p:txBody>
          <a:bodyPr/>
          <a:lstStyle>
            <a:lvl1pPr>
              <a:defRPr/>
            </a:lvl1pPr>
          </a:lstStyle>
          <a:p>
            <a:pPr>
              <a:defRPr/>
            </a:pPr>
            <a:fld id="{9EDA669B-F89D-4133-8700-2CD23C2FA584}" type="slidenum">
              <a:rPr lang="en-US" altLang="zh-CN"/>
              <a:pPr>
                <a:defRPr/>
              </a:pPr>
              <a:t>‹#›</a:t>
            </a:fld>
            <a:endParaRPr lang="en-US" altLang="zh-CN"/>
          </a:p>
        </p:txBody>
      </p:sp>
    </p:spTree>
    <p:extLst>
      <p:ext uri="{BB962C8B-B14F-4D97-AF65-F5344CB8AC3E}">
        <p14:creationId xmlns:p14="http://schemas.microsoft.com/office/powerpoint/2010/main" val="647638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xfrm>
            <a:off x="1162050" y="6243638"/>
            <a:ext cx="1905000" cy="457200"/>
          </a:xfrm>
          <a:prstGeom prst="rect">
            <a:avLst/>
          </a:prstGeom>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xfrm>
            <a:off x="3657600" y="6243638"/>
            <a:ext cx="2895600" cy="457200"/>
          </a:xfrm>
          <a:prstGeom prst="rect">
            <a:avLst/>
          </a:prstGeom>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7042150" y="6243638"/>
            <a:ext cx="1905000" cy="457200"/>
          </a:xfrm>
          <a:prstGeom prst="rect">
            <a:avLst/>
          </a:prstGeom>
          <a:ln/>
        </p:spPr>
        <p:txBody>
          <a:bodyPr/>
          <a:lstStyle>
            <a:lvl1pPr>
              <a:defRPr/>
            </a:lvl1pPr>
          </a:lstStyle>
          <a:p>
            <a:pPr>
              <a:defRPr/>
            </a:pPr>
            <a:fld id="{3DDA5BC1-A8BB-4EED-9501-EF336E648F57}" type="slidenum">
              <a:rPr lang="en-US" altLang="zh-CN"/>
              <a:pPr>
                <a:defRPr/>
              </a:pPr>
              <a:t>‹#›</a:t>
            </a:fld>
            <a:endParaRPr lang="en-US" altLang="zh-CN"/>
          </a:p>
        </p:txBody>
      </p:sp>
    </p:spTree>
    <p:extLst>
      <p:ext uri="{BB962C8B-B14F-4D97-AF65-F5344CB8AC3E}">
        <p14:creationId xmlns:p14="http://schemas.microsoft.com/office/powerpoint/2010/main" val="168924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xfrm>
            <a:off x="1162050" y="6243638"/>
            <a:ext cx="1905000" cy="457200"/>
          </a:xfrm>
          <a:prstGeom prst="rect">
            <a:avLst/>
          </a:prstGeom>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xfrm>
            <a:off x="3657600" y="6243638"/>
            <a:ext cx="2895600" cy="457200"/>
          </a:xfrm>
          <a:prstGeom prst="rect">
            <a:avLst/>
          </a:prstGeom>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7042150" y="6243638"/>
            <a:ext cx="1905000" cy="457200"/>
          </a:xfrm>
          <a:prstGeom prst="rect">
            <a:avLst/>
          </a:prstGeom>
          <a:ln/>
        </p:spPr>
        <p:txBody>
          <a:bodyPr/>
          <a:lstStyle>
            <a:lvl1pPr>
              <a:defRPr/>
            </a:lvl1pPr>
          </a:lstStyle>
          <a:p>
            <a:pPr>
              <a:defRPr/>
            </a:pPr>
            <a:fld id="{974D3305-79E7-4169-AA26-4DCCB66B1A96}" type="slidenum">
              <a:rPr lang="en-US" altLang="zh-CN"/>
              <a:pPr>
                <a:defRPr/>
              </a:pPr>
              <a:t>‹#›</a:t>
            </a:fld>
            <a:endParaRPr lang="en-US" altLang="zh-CN"/>
          </a:p>
        </p:txBody>
      </p:sp>
    </p:spTree>
    <p:extLst>
      <p:ext uri="{BB962C8B-B14F-4D97-AF65-F5344CB8AC3E}">
        <p14:creationId xmlns:p14="http://schemas.microsoft.com/office/powerpoint/2010/main" val="376573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xfrm>
            <a:off x="1162050" y="6243638"/>
            <a:ext cx="1905000" cy="457200"/>
          </a:xfrm>
          <a:prstGeom prst="rect">
            <a:avLst/>
          </a:prstGeom>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xfrm>
            <a:off x="3657600" y="6243638"/>
            <a:ext cx="2895600" cy="457200"/>
          </a:xfrm>
          <a:prstGeom prst="rect">
            <a:avLst/>
          </a:prstGeom>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7042150" y="6243638"/>
            <a:ext cx="1905000" cy="457200"/>
          </a:xfrm>
          <a:prstGeom prst="rect">
            <a:avLst/>
          </a:prstGeom>
          <a:ln/>
        </p:spPr>
        <p:txBody>
          <a:bodyPr/>
          <a:lstStyle>
            <a:lvl1pPr>
              <a:defRPr/>
            </a:lvl1pPr>
          </a:lstStyle>
          <a:p>
            <a:pPr>
              <a:defRPr/>
            </a:pPr>
            <a:fld id="{D21E6A25-A794-4320-AEAD-0BBB3CE36137}" type="slidenum">
              <a:rPr lang="en-US" altLang="zh-CN"/>
              <a:pPr>
                <a:defRPr/>
              </a:pPr>
              <a:t>‹#›</a:t>
            </a:fld>
            <a:endParaRPr lang="en-US" altLang="zh-CN"/>
          </a:p>
        </p:txBody>
      </p:sp>
    </p:spTree>
    <p:extLst>
      <p:ext uri="{BB962C8B-B14F-4D97-AF65-F5344CB8AC3E}">
        <p14:creationId xmlns:p14="http://schemas.microsoft.com/office/powerpoint/2010/main" val="84655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xfrm>
            <a:off x="1162050" y="6243638"/>
            <a:ext cx="1905000" cy="457200"/>
          </a:xfrm>
          <a:prstGeom prst="rect">
            <a:avLst/>
          </a:prstGeom>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xfrm>
            <a:off x="3657600" y="6243638"/>
            <a:ext cx="2895600" cy="457200"/>
          </a:xfrm>
          <a:prstGeom prst="rect">
            <a:avLst/>
          </a:prstGeom>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xfrm>
            <a:off x="7042150" y="6243638"/>
            <a:ext cx="1905000" cy="457200"/>
          </a:xfrm>
          <a:prstGeom prst="rect">
            <a:avLst/>
          </a:prstGeom>
          <a:ln/>
        </p:spPr>
        <p:txBody>
          <a:bodyPr/>
          <a:lstStyle>
            <a:lvl1pPr>
              <a:defRPr/>
            </a:lvl1pPr>
          </a:lstStyle>
          <a:p>
            <a:pPr>
              <a:defRPr/>
            </a:pPr>
            <a:fld id="{419A8A42-2B35-4A0F-981D-20FFAD732474}" type="slidenum">
              <a:rPr lang="en-US" altLang="zh-CN"/>
              <a:pPr>
                <a:defRPr/>
              </a:pPr>
              <a:t>‹#›</a:t>
            </a:fld>
            <a:endParaRPr lang="en-US" altLang="zh-CN"/>
          </a:p>
        </p:txBody>
      </p:sp>
    </p:spTree>
    <p:extLst>
      <p:ext uri="{BB962C8B-B14F-4D97-AF65-F5344CB8AC3E}">
        <p14:creationId xmlns:p14="http://schemas.microsoft.com/office/powerpoint/2010/main" val="381748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xfrm>
            <a:off x="1162050" y="6243638"/>
            <a:ext cx="1905000" cy="457200"/>
          </a:xfrm>
          <a:prstGeom prst="rect">
            <a:avLst/>
          </a:prstGeom>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xfrm>
            <a:off x="3657600" y="6243638"/>
            <a:ext cx="2895600" cy="457200"/>
          </a:xfrm>
          <a:prstGeom prst="rect">
            <a:avLst/>
          </a:prstGeom>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xfrm>
            <a:off x="7042150" y="6243638"/>
            <a:ext cx="1905000" cy="457200"/>
          </a:xfrm>
          <a:prstGeom prst="rect">
            <a:avLst/>
          </a:prstGeom>
          <a:ln/>
        </p:spPr>
        <p:txBody>
          <a:bodyPr/>
          <a:lstStyle>
            <a:lvl1pPr>
              <a:defRPr/>
            </a:lvl1pPr>
          </a:lstStyle>
          <a:p>
            <a:pPr>
              <a:defRPr/>
            </a:pPr>
            <a:fld id="{BF84A699-62D7-4433-B33E-2D9E10B14A32}" type="slidenum">
              <a:rPr lang="en-US" altLang="zh-CN"/>
              <a:pPr>
                <a:defRPr/>
              </a:pPr>
              <a:t>‹#›</a:t>
            </a:fld>
            <a:endParaRPr lang="en-US" altLang="zh-CN"/>
          </a:p>
        </p:txBody>
      </p:sp>
    </p:spTree>
    <p:extLst>
      <p:ext uri="{BB962C8B-B14F-4D97-AF65-F5344CB8AC3E}">
        <p14:creationId xmlns:p14="http://schemas.microsoft.com/office/powerpoint/2010/main" val="77154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1162050" y="6243638"/>
            <a:ext cx="1905000" cy="457200"/>
          </a:xfrm>
          <a:prstGeom prst="rect">
            <a:avLst/>
          </a:prstGeom>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xfrm>
            <a:off x="3657600" y="6243638"/>
            <a:ext cx="2895600" cy="457200"/>
          </a:xfrm>
          <a:prstGeom prst="rect">
            <a:avLst/>
          </a:prstGeom>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xfrm>
            <a:off x="7042150" y="6243638"/>
            <a:ext cx="1905000" cy="457200"/>
          </a:xfrm>
          <a:prstGeom prst="rect">
            <a:avLst/>
          </a:prstGeom>
          <a:ln/>
        </p:spPr>
        <p:txBody>
          <a:bodyPr/>
          <a:lstStyle>
            <a:lvl1pPr>
              <a:defRPr/>
            </a:lvl1pPr>
          </a:lstStyle>
          <a:p>
            <a:pPr>
              <a:defRPr/>
            </a:pPr>
            <a:fld id="{B0A405F2-D27C-4D87-A008-94EB0833051C}" type="slidenum">
              <a:rPr lang="en-US" altLang="zh-CN"/>
              <a:pPr>
                <a:defRPr/>
              </a:pPr>
              <a:t>‹#›</a:t>
            </a:fld>
            <a:endParaRPr lang="en-US" altLang="zh-CN"/>
          </a:p>
        </p:txBody>
      </p:sp>
    </p:spTree>
    <p:extLst>
      <p:ext uri="{BB962C8B-B14F-4D97-AF65-F5344CB8AC3E}">
        <p14:creationId xmlns:p14="http://schemas.microsoft.com/office/powerpoint/2010/main" val="3375016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xfrm>
            <a:off x="1162050" y="6243638"/>
            <a:ext cx="1905000" cy="457200"/>
          </a:xfrm>
          <a:prstGeom prst="rect">
            <a:avLst/>
          </a:prstGeom>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xfrm>
            <a:off x="3657600" y="6243638"/>
            <a:ext cx="2895600" cy="457200"/>
          </a:xfrm>
          <a:prstGeom prst="rect">
            <a:avLst/>
          </a:prstGeom>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7042150" y="6243638"/>
            <a:ext cx="1905000" cy="457200"/>
          </a:xfrm>
          <a:prstGeom prst="rect">
            <a:avLst/>
          </a:prstGeom>
          <a:ln/>
        </p:spPr>
        <p:txBody>
          <a:bodyPr/>
          <a:lstStyle>
            <a:lvl1pPr>
              <a:defRPr/>
            </a:lvl1pPr>
          </a:lstStyle>
          <a:p>
            <a:pPr>
              <a:defRPr/>
            </a:pPr>
            <a:fld id="{28C2003A-940C-492C-8120-8A3CF184F3EF}" type="slidenum">
              <a:rPr lang="en-US" altLang="zh-CN"/>
              <a:pPr>
                <a:defRPr/>
              </a:pPr>
              <a:t>‹#›</a:t>
            </a:fld>
            <a:endParaRPr lang="en-US" altLang="zh-CN"/>
          </a:p>
        </p:txBody>
      </p:sp>
    </p:spTree>
    <p:extLst>
      <p:ext uri="{BB962C8B-B14F-4D97-AF65-F5344CB8AC3E}">
        <p14:creationId xmlns:p14="http://schemas.microsoft.com/office/powerpoint/2010/main" val="384753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xfrm>
            <a:off x="1162050" y="6243638"/>
            <a:ext cx="1905000" cy="457200"/>
          </a:xfrm>
          <a:prstGeom prst="rect">
            <a:avLst/>
          </a:prstGeom>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xfrm>
            <a:off x="3657600" y="6243638"/>
            <a:ext cx="2895600" cy="457200"/>
          </a:xfrm>
          <a:prstGeom prst="rect">
            <a:avLst/>
          </a:prstGeom>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7042150" y="6243638"/>
            <a:ext cx="1905000" cy="457200"/>
          </a:xfrm>
          <a:prstGeom prst="rect">
            <a:avLst/>
          </a:prstGeom>
          <a:ln/>
        </p:spPr>
        <p:txBody>
          <a:bodyPr/>
          <a:lstStyle>
            <a:lvl1pPr>
              <a:defRPr/>
            </a:lvl1pPr>
          </a:lstStyle>
          <a:p>
            <a:pPr>
              <a:defRPr/>
            </a:pPr>
            <a:fld id="{9331EA3A-9E79-4253-AFF0-59FCDE77062D}" type="slidenum">
              <a:rPr lang="en-US" altLang="zh-CN"/>
              <a:pPr>
                <a:defRPr/>
              </a:pPr>
              <a:t>‹#›</a:t>
            </a:fld>
            <a:endParaRPr lang="en-US" altLang="zh-CN"/>
          </a:p>
        </p:txBody>
      </p:sp>
    </p:spTree>
    <p:extLst>
      <p:ext uri="{BB962C8B-B14F-4D97-AF65-F5344CB8AC3E}">
        <p14:creationId xmlns:p14="http://schemas.microsoft.com/office/powerpoint/2010/main" val="38340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a:grpSpLocks noChangeAspect="1"/>
          </p:cNvGrpSpPr>
          <p:nvPr userDrawn="1"/>
        </p:nvGrpSpPr>
        <p:grpSpPr>
          <a:xfrm>
            <a:off x="127011" y="260661"/>
            <a:ext cx="795242" cy="726234"/>
            <a:chOff x="127000" y="260648"/>
            <a:chExt cx="1152525" cy="1052513"/>
          </a:xfrm>
        </p:grpSpPr>
        <p:sp>
          <p:nvSpPr>
            <p:cNvPr id="115714" name="Rectangle 2"/>
            <p:cNvSpPr>
              <a:spLocks noChangeArrowheads="1"/>
            </p:cNvSpPr>
            <p:nvPr/>
          </p:nvSpPr>
          <p:spPr bwMode="ltGray">
            <a:xfrm>
              <a:off x="417513" y="368598"/>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p>
          </p:txBody>
        </p:sp>
        <p:sp>
          <p:nvSpPr>
            <p:cNvPr id="115715" name="Rectangle 3"/>
            <p:cNvSpPr>
              <a:spLocks noChangeArrowheads="1"/>
            </p:cNvSpPr>
            <p:nvPr/>
          </p:nvSpPr>
          <p:spPr bwMode="ltGray">
            <a:xfrm>
              <a:off x="800100" y="368598"/>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15716" name="Rectangle 4"/>
            <p:cNvSpPr>
              <a:spLocks noChangeArrowheads="1"/>
            </p:cNvSpPr>
            <p:nvPr/>
          </p:nvSpPr>
          <p:spPr bwMode="ltGray">
            <a:xfrm>
              <a:off x="541338" y="790873"/>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p>
          </p:txBody>
        </p:sp>
        <p:sp>
          <p:nvSpPr>
            <p:cNvPr id="115717" name="Rectangle 5"/>
            <p:cNvSpPr>
              <a:spLocks noChangeAspect="1" noChangeArrowheads="1"/>
            </p:cNvSpPr>
            <p:nvPr/>
          </p:nvSpPr>
          <p:spPr bwMode="ltGray">
            <a:xfrm>
              <a:off x="911225" y="790873"/>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15718" name="Rectangle 6"/>
            <p:cNvSpPr>
              <a:spLocks noChangeArrowheads="1"/>
            </p:cNvSpPr>
            <p:nvPr/>
          </p:nvSpPr>
          <p:spPr bwMode="ltGray">
            <a:xfrm>
              <a:off x="127000" y="71784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p>
          </p:txBody>
        </p:sp>
        <p:sp>
          <p:nvSpPr>
            <p:cNvPr id="115719" name="Rectangle 7"/>
            <p:cNvSpPr>
              <a:spLocks noChangeArrowheads="1"/>
            </p:cNvSpPr>
            <p:nvPr/>
          </p:nvSpPr>
          <p:spPr bwMode="gray">
            <a:xfrm>
              <a:off x="762000" y="260648"/>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p>
          </p:txBody>
        </p:sp>
      </p:grpSp>
      <p:sp>
        <p:nvSpPr>
          <p:cNvPr id="115720" name="Rectangle 8"/>
          <p:cNvSpPr>
            <a:spLocks noChangeArrowheads="1"/>
          </p:cNvSpPr>
          <p:nvPr/>
        </p:nvSpPr>
        <p:spPr bwMode="gray">
          <a:xfrm>
            <a:off x="442913" y="836712"/>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033" name="Rectangle 9"/>
          <p:cNvSpPr>
            <a:spLocks noGrp="1" noChangeArrowheads="1"/>
          </p:cNvSpPr>
          <p:nvPr>
            <p:ph type="title"/>
          </p:nvPr>
        </p:nvSpPr>
        <p:spPr bwMode="auto">
          <a:xfrm>
            <a:off x="1187624" y="235528"/>
            <a:ext cx="7793037" cy="62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34" name="Rectangle 10"/>
          <p:cNvSpPr>
            <a:spLocks noGrp="1" noChangeArrowheads="1"/>
          </p:cNvSpPr>
          <p:nvPr>
            <p:ph type="body" idx="1"/>
          </p:nvPr>
        </p:nvSpPr>
        <p:spPr bwMode="auto">
          <a:xfrm>
            <a:off x="704820" y="1196752"/>
            <a:ext cx="7964517"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Tree>
  </p:cSld>
  <p:clrMap bg1="lt1" tx1="dk1" bg2="lt2" tx2="dk2" accent1="accent1" accent2="accent2" accent3="accent3" accent4="accent4" accent5="accent5" accent6="accent6" hlink="hlink" folHlink="folHlink"/>
  <p:sldLayoutIdLst>
    <p:sldLayoutId id="2147483676"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rtl="0" eaLnBrk="0" fontAlgn="base" hangingPunct="0">
        <a:spcBef>
          <a:spcPct val="0"/>
        </a:spcBef>
        <a:spcAft>
          <a:spcPct val="0"/>
        </a:spcAft>
        <a:defRPr sz="3600" b="1">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lnSpc>
          <a:spcPct val="150000"/>
        </a:lnSpc>
        <a:spcBef>
          <a:spcPct val="20000"/>
        </a:spcBef>
        <a:spcAft>
          <a:spcPct val="0"/>
        </a:spcAft>
        <a:buClr>
          <a:schemeClr val="folHlink"/>
        </a:buClr>
        <a:buSzPct val="60000"/>
        <a:buFont typeface="Wingdings" pitchFamily="2" charset="2"/>
        <a:buChar char="n"/>
        <a:defRPr sz="2800" b="0">
          <a:solidFill>
            <a:schemeClr val="tx1"/>
          </a:solidFill>
          <a:latin typeface="+mn-ea"/>
          <a:ea typeface="+mn-ea"/>
          <a:cs typeface="+mn-cs"/>
        </a:defRPr>
      </a:lvl1pPr>
      <a:lvl2pPr marL="742950" indent="-285750" algn="l" rtl="0" eaLnBrk="0" fontAlgn="base" hangingPunct="0">
        <a:lnSpc>
          <a:spcPct val="150000"/>
        </a:lnSpc>
        <a:spcBef>
          <a:spcPct val="20000"/>
        </a:spcBef>
        <a:spcAft>
          <a:spcPct val="0"/>
        </a:spcAft>
        <a:buClr>
          <a:schemeClr val="hlink"/>
        </a:buClr>
        <a:buSzPct val="55000"/>
        <a:buFont typeface="Wingdings" pitchFamily="2" charset="2"/>
        <a:buChar char="n"/>
        <a:defRPr sz="2400" b="0">
          <a:solidFill>
            <a:schemeClr val="tx1"/>
          </a:solidFill>
          <a:latin typeface="+mn-ea"/>
          <a:ea typeface="+mn-ea"/>
        </a:defRPr>
      </a:lvl2pPr>
      <a:lvl3pPr marL="1143000" indent="-228600" algn="l" rtl="0" eaLnBrk="0" fontAlgn="base" hangingPunct="0">
        <a:lnSpc>
          <a:spcPct val="150000"/>
        </a:lnSpc>
        <a:spcBef>
          <a:spcPct val="20000"/>
        </a:spcBef>
        <a:spcAft>
          <a:spcPct val="0"/>
        </a:spcAft>
        <a:buClr>
          <a:schemeClr val="folHlink"/>
        </a:buClr>
        <a:buSzPct val="50000"/>
        <a:buFont typeface="Wingdings" pitchFamily="2" charset="2"/>
        <a:buChar char="n"/>
        <a:defRPr sz="2000" b="0">
          <a:solidFill>
            <a:schemeClr val="tx1"/>
          </a:solidFill>
          <a:latin typeface="+mn-ea"/>
          <a:ea typeface="+mn-ea"/>
        </a:defRPr>
      </a:lvl3pPr>
      <a:lvl4pPr marL="1600200" indent="-228600" algn="l" rtl="0" eaLnBrk="0" fontAlgn="base" hangingPunct="0">
        <a:lnSpc>
          <a:spcPct val="150000"/>
        </a:lnSpc>
        <a:spcBef>
          <a:spcPct val="20000"/>
        </a:spcBef>
        <a:spcAft>
          <a:spcPct val="0"/>
        </a:spcAft>
        <a:buClr>
          <a:schemeClr val="accent2"/>
        </a:buClr>
        <a:buSzPct val="55000"/>
        <a:buFont typeface="Wingdings" pitchFamily="2" charset="2"/>
        <a:buChar char="n"/>
        <a:defRPr sz="1800" b="0">
          <a:solidFill>
            <a:schemeClr val="tx1"/>
          </a:solidFill>
          <a:latin typeface="+mn-ea"/>
          <a:ea typeface="+mn-ea"/>
        </a:defRPr>
      </a:lvl4pPr>
      <a:lvl5pPr marL="2057400" indent="-228600" algn="l" rtl="0" eaLnBrk="0" fontAlgn="base" hangingPunct="0">
        <a:lnSpc>
          <a:spcPct val="150000"/>
        </a:lnSpc>
        <a:spcBef>
          <a:spcPct val="20000"/>
        </a:spcBef>
        <a:spcAft>
          <a:spcPct val="0"/>
        </a:spcAft>
        <a:buClr>
          <a:schemeClr val="accent1"/>
        </a:buClr>
        <a:buSzPct val="50000"/>
        <a:buFont typeface="Wingdings" pitchFamily="2" charset="2"/>
        <a:buChar char="n"/>
        <a:defRPr sz="1800" b="0">
          <a:solidFill>
            <a:schemeClr val="tx1"/>
          </a:solidFill>
          <a:latin typeface="+mn-ea"/>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aike.baidu.com/view/365.htm" TargetMode="External"/><Relationship Id="rId2" Type="http://schemas.openxmlformats.org/officeDocument/2006/relationships/hyperlink" Target="http://baike.baidu.com/view/4821.htm" TargetMode="External"/><Relationship Id="rId1" Type="http://schemas.openxmlformats.org/officeDocument/2006/relationships/slideLayout" Target="../slideLayouts/slideLayout2.xml"/><Relationship Id="rId4" Type="http://schemas.openxmlformats.org/officeDocument/2006/relationships/hyperlink" Target="http://baike.baidu.com/view/1634.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mtClean="0"/>
              <a:t>实验</a:t>
            </a:r>
            <a:r>
              <a:rPr lang="en-US" altLang="zh-CN" smtClean="0"/>
              <a:t>1 </a:t>
            </a:r>
            <a:r>
              <a:rPr lang="zh-CN" altLang="en-US" smtClean="0"/>
              <a:t>虚拟机以及</a:t>
            </a:r>
            <a:r>
              <a:rPr lang="en-US" altLang="zh-CN" smtClean="0"/>
              <a:t>linux</a:t>
            </a:r>
            <a:r>
              <a:rPr lang="zh-CN" altLang="en-US" smtClean="0"/>
              <a:t>的安装</a:t>
            </a:r>
          </a:p>
        </p:txBody>
      </p:sp>
      <p:sp>
        <p:nvSpPr>
          <p:cNvPr id="3075" name="Rectangle 3"/>
          <p:cNvSpPr>
            <a:spLocks noGrp="1" noChangeArrowheads="1"/>
          </p:cNvSpPr>
          <p:nvPr>
            <p:ph type="subTitle" idx="1"/>
          </p:nvPr>
        </p:nvSpPr>
        <p:spPr>
          <a:xfrm>
            <a:off x="928688" y="3929063"/>
            <a:ext cx="6843712" cy="1709737"/>
          </a:xfrm>
        </p:spPr>
        <p:txBody>
          <a:bodyPr/>
          <a:lstStyle/>
          <a:p>
            <a:pPr eaLnBrk="1" hangingPunct="1"/>
            <a:r>
              <a:rPr lang="en-US" altLang="zh-CN" smtClean="0"/>
              <a:t>Linux</a:t>
            </a:r>
            <a:r>
              <a:rPr lang="zh-CN" altLang="en-US" smtClean="0"/>
              <a:t>操作系统的发行版本</a:t>
            </a:r>
          </a:p>
          <a:p>
            <a:pPr eaLnBrk="1" hangingPunct="1"/>
            <a:r>
              <a:rPr lang="en-US" altLang="zh-CN" smtClean="0"/>
              <a:t>Linux</a:t>
            </a:r>
            <a:r>
              <a:rPr lang="zh-CN" altLang="en-US" smtClean="0"/>
              <a:t>操作系统的安装方法</a:t>
            </a:r>
          </a:p>
          <a:p>
            <a:pPr lvl="1" eaLnBrk="1" hangingPunct="1"/>
            <a:r>
              <a:rPr lang="zh-CN" altLang="en-US" smtClean="0"/>
              <a:t>直接安装（略）</a:t>
            </a:r>
          </a:p>
          <a:p>
            <a:pPr lvl="1" eaLnBrk="1" hangingPunct="1"/>
            <a:r>
              <a:rPr lang="zh-CN" altLang="en-US" smtClean="0"/>
              <a:t>虚拟机安装</a:t>
            </a:r>
          </a:p>
          <a:p>
            <a:pPr eaLnBrk="1" hangingPunct="1"/>
            <a:endParaRPr lang="zh-CN" altLang="zh-CN"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8263536"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4"/>
          <p:cNvSpPr txBox="1">
            <a:spLocks noChangeArrowheads="1"/>
          </p:cNvSpPr>
          <p:nvPr/>
        </p:nvSpPr>
        <p:spPr bwMode="auto">
          <a:xfrm>
            <a:off x="1003710" y="260648"/>
            <a:ext cx="59769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600" b="1" dirty="0">
                <a:latin typeface="Arial" pitchFamily="34" charset="0"/>
              </a:rPr>
              <a:t>新建裸机</a:t>
            </a:r>
            <a:r>
              <a:rPr lang="en-US" altLang="zh-CN" sz="3600" b="1" dirty="0">
                <a:latin typeface="Arial" pitchFamily="34" charset="0"/>
              </a:rPr>
              <a:t>---</a:t>
            </a:r>
            <a:r>
              <a:rPr lang="zh-CN" altLang="en-US" sz="3600" b="1" dirty="0">
                <a:latin typeface="Arial" pitchFamily="34" charset="0"/>
              </a:rPr>
              <a:t>新建虚拟机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2" y="1021024"/>
            <a:ext cx="5832375" cy="4890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 Box 3"/>
          <p:cNvSpPr txBox="1">
            <a:spLocks noChangeArrowheads="1"/>
          </p:cNvSpPr>
          <p:nvPr/>
        </p:nvSpPr>
        <p:spPr bwMode="auto">
          <a:xfrm>
            <a:off x="971550" y="188640"/>
            <a:ext cx="6481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600" b="1">
                <a:latin typeface="Arial" pitchFamily="34" charset="0"/>
              </a:rPr>
              <a:t>创建裸机</a:t>
            </a:r>
            <a:r>
              <a:rPr lang="en-US" altLang="zh-CN" sz="3600" b="1">
                <a:latin typeface="Arial" pitchFamily="34" charset="0"/>
              </a:rPr>
              <a:t>---</a:t>
            </a:r>
            <a:r>
              <a:rPr lang="zh-CN" altLang="en-US" sz="3600" b="1">
                <a:latin typeface="Arial" pitchFamily="34" charset="0"/>
              </a:rPr>
              <a:t>初步设定</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632576"/>
            <a:ext cx="5850195" cy="478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3"/>
          <p:cNvSpPr txBox="1">
            <a:spLocks noChangeArrowheads="1"/>
          </p:cNvSpPr>
          <p:nvPr/>
        </p:nvSpPr>
        <p:spPr bwMode="auto">
          <a:xfrm>
            <a:off x="1000793" y="188640"/>
            <a:ext cx="5400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600" dirty="0">
                <a:latin typeface="Arial" pitchFamily="34" charset="0"/>
              </a:rPr>
              <a:t>创建裸机</a:t>
            </a:r>
            <a:r>
              <a:rPr lang="en-US" altLang="zh-CN" sz="3600" dirty="0">
                <a:latin typeface="Arial" pitchFamily="34" charset="0"/>
              </a:rPr>
              <a:t>---</a:t>
            </a:r>
            <a:r>
              <a:rPr lang="zh-CN" altLang="en-US" sz="3600" dirty="0">
                <a:latin typeface="Arial" pitchFamily="34" charset="0"/>
              </a:rPr>
              <a:t>初步设定</a:t>
            </a:r>
          </a:p>
        </p:txBody>
      </p:sp>
      <p:sp>
        <p:nvSpPr>
          <p:cNvPr id="11268" name="Text Box 4"/>
          <p:cNvSpPr txBox="1">
            <a:spLocks noChangeArrowheads="1"/>
          </p:cNvSpPr>
          <p:nvPr/>
        </p:nvSpPr>
        <p:spPr bwMode="auto">
          <a:xfrm>
            <a:off x="827584" y="1124744"/>
            <a:ext cx="75612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2400">
                <a:latin typeface="Arial" pitchFamily="34" charset="0"/>
              </a:rPr>
              <a:t>选择新建虚拟机所需要的系统</a:t>
            </a:r>
          </a:p>
          <a:p>
            <a:pPr eaLnBrk="1" hangingPunct="1">
              <a:spcBef>
                <a:spcPct val="50000"/>
              </a:spcBef>
            </a:pPr>
            <a:endParaRPr lang="en-US" altLang="zh-CN" sz="2400">
              <a:latin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753" y="1700808"/>
            <a:ext cx="5653375" cy="464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3"/>
          <p:cNvSpPr txBox="1">
            <a:spLocks noChangeArrowheads="1"/>
          </p:cNvSpPr>
          <p:nvPr/>
        </p:nvSpPr>
        <p:spPr bwMode="auto">
          <a:xfrm>
            <a:off x="1078684" y="1052736"/>
            <a:ext cx="5293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2400" dirty="0">
                <a:latin typeface="Arial" pitchFamily="34" charset="0"/>
              </a:rPr>
              <a:t>设置新虚拟机的位置以及名称</a:t>
            </a:r>
          </a:p>
        </p:txBody>
      </p:sp>
      <p:sp>
        <p:nvSpPr>
          <p:cNvPr id="12292" name="Text Box 4"/>
          <p:cNvSpPr txBox="1">
            <a:spLocks noChangeArrowheads="1"/>
          </p:cNvSpPr>
          <p:nvPr/>
        </p:nvSpPr>
        <p:spPr bwMode="auto">
          <a:xfrm>
            <a:off x="6804248" y="1976438"/>
            <a:ext cx="172878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2400" dirty="0">
                <a:latin typeface="Arial" pitchFamily="34" charset="0"/>
              </a:rPr>
              <a:t>注：新建虚拟机的位置需拥有一定硬盘空间，否则影响后面的系统安装</a:t>
            </a:r>
          </a:p>
        </p:txBody>
      </p:sp>
      <p:sp>
        <p:nvSpPr>
          <p:cNvPr id="12293" name="Text Box 5"/>
          <p:cNvSpPr txBox="1">
            <a:spLocks noChangeArrowheads="1"/>
          </p:cNvSpPr>
          <p:nvPr/>
        </p:nvSpPr>
        <p:spPr bwMode="auto">
          <a:xfrm>
            <a:off x="1043608" y="116632"/>
            <a:ext cx="612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3600" dirty="0">
                <a:latin typeface="宋体" pitchFamily="2" charset="-122"/>
              </a:rPr>
              <a:t>创建裸机</a:t>
            </a:r>
            <a:r>
              <a:rPr lang="en-US" altLang="zh-CN" sz="3600" dirty="0">
                <a:latin typeface="宋体" pitchFamily="2" charset="-122"/>
              </a:rPr>
              <a:t>---</a:t>
            </a:r>
            <a:r>
              <a:rPr lang="zh-CN" altLang="en-US" sz="3600" dirty="0">
                <a:latin typeface="宋体" pitchFamily="2" charset="-122"/>
              </a:rPr>
              <a:t>初步设定</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4" y="1553878"/>
            <a:ext cx="5903937" cy="4919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
          <p:cNvSpPr txBox="1">
            <a:spLocks noChangeArrowheads="1"/>
          </p:cNvSpPr>
          <p:nvPr/>
        </p:nvSpPr>
        <p:spPr bwMode="auto">
          <a:xfrm>
            <a:off x="935758" y="1124744"/>
            <a:ext cx="39242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2400" dirty="0">
                <a:latin typeface="Arial" pitchFamily="34" charset="0"/>
              </a:rPr>
              <a:t>设置新虚拟机的网络格式</a:t>
            </a:r>
          </a:p>
        </p:txBody>
      </p:sp>
      <p:sp>
        <p:nvSpPr>
          <p:cNvPr id="13316" name="Rectangle 4"/>
          <p:cNvSpPr>
            <a:spLocks noChangeArrowheads="1"/>
          </p:cNvSpPr>
          <p:nvPr/>
        </p:nvSpPr>
        <p:spPr bwMode="auto">
          <a:xfrm>
            <a:off x="915340" y="260648"/>
            <a:ext cx="521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a:latin typeface="Arial" pitchFamily="34" charset="0"/>
              </a:rPr>
              <a:t>创建裸机</a:t>
            </a:r>
            <a:r>
              <a:rPr lang="en-US" altLang="zh-CN" sz="3600" dirty="0">
                <a:latin typeface="Arial" pitchFamily="34" charset="0"/>
              </a:rPr>
              <a:t>---</a:t>
            </a:r>
            <a:r>
              <a:rPr lang="zh-CN" altLang="en-US" sz="3600" dirty="0">
                <a:latin typeface="Arial" pitchFamily="34" charset="0"/>
              </a:rPr>
              <a:t>进行初步设定</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2" y="1666144"/>
            <a:ext cx="5760491" cy="476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3"/>
          <p:cNvSpPr txBox="1">
            <a:spLocks noChangeArrowheads="1"/>
          </p:cNvSpPr>
          <p:nvPr/>
        </p:nvSpPr>
        <p:spPr bwMode="auto">
          <a:xfrm>
            <a:off x="1187624" y="1124744"/>
            <a:ext cx="4392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2400">
                <a:latin typeface="Arial" pitchFamily="34" charset="0"/>
              </a:rPr>
              <a:t>设置新虚拟机的磁盘大小</a:t>
            </a:r>
          </a:p>
        </p:txBody>
      </p:sp>
      <p:sp>
        <p:nvSpPr>
          <p:cNvPr id="14340" name="Rectangle 4"/>
          <p:cNvSpPr>
            <a:spLocks noChangeArrowheads="1"/>
          </p:cNvSpPr>
          <p:nvPr/>
        </p:nvSpPr>
        <p:spPr bwMode="auto">
          <a:xfrm>
            <a:off x="900113" y="188640"/>
            <a:ext cx="429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a:latin typeface="Arial" pitchFamily="34" charset="0"/>
              </a:rPr>
              <a:t>创建裸机</a:t>
            </a:r>
            <a:r>
              <a:rPr lang="en-US" altLang="zh-CN" sz="3600" dirty="0">
                <a:latin typeface="Arial" pitchFamily="34" charset="0"/>
              </a:rPr>
              <a:t>---</a:t>
            </a:r>
            <a:r>
              <a:rPr lang="zh-CN" altLang="en-US" sz="3600" dirty="0">
                <a:latin typeface="Arial" pitchFamily="34" charset="0"/>
              </a:rPr>
              <a:t>初步设定</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81" y="1189038"/>
            <a:ext cx="6849799" cy="425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p:cNvSpPr txBox="1">
            <a:spLocks noChangeArrowheads="1"/>
          </p:cNvSpPr>
          <p:nvPr/>
        </p:nvSpPr>
        <p:spPr bwMode="auto">
          <a:xfrm>
            <a:off x="900261" y="5808886"/>
            <a:ext cx="73441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2400" dirty="0">
                <a:latin typeface="Arial" pitchFamily="34" charset="0"/>
              </a:rPr>
              <a:t>指定新虚拟机从</a:t>
            </a:r>
            <a:r>
              <a:rPr lang="en-US" altLang="zh-CN" sz="2400" dirty="0">
                <a:latin typeface="Arial" pitchFamily="34" charset="0"/>
              </a:rPr>
              <a:t>CD-ROM</a:t>
            </a:r>
            <a:r>
              <a:rPr lang="zh-CN" altLang="en-US" sz="2400" dirty="0">
                <a:latin typeface="Arial" pitchFamily="34" charset="0"/>
              </a:rPr>
              <a:t>安装，设置镜像文件的路径</a:t>
            </a:r>
          </a:p>
        </p:txBody>
      </p:sp>
      <p:sp>
        <p:nvSpPr>
          <p:cNvPr id="15364" name="Text Box 4"/>
          <p:cNvSpPr txBox="1">
            <a:spLocks noChangeArrowheads="1"/>
          </p:cNvSpPr>
          <p:nvPr/>
        </p:nvSpPr>
        <p:spPr bwMode="auto">
          <a:xfrm>
            <a:off x="7596336" y="1328738"/>
            <a:ext cx="143986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zh-CN" altLang="en-US" sz="2400" dirty="0">
                <a:latin typeface="Arial" pitchFamily="34" charset="0"/>
              </a:rPr>
              <a:t>使用</a:t>
            </a:r>
            <a:r>
              <a:rPr lang="en-US" altLang="zh-CN" sz="2400" dirty="0">
                <a:latin typeface="Arial" pitchFamily="34" charset="0"/>
              </a:rPr>
              <a:t>ISO</a:t>
            </a:r>
            <a:r>
              <a:rPr lang="zh-CN" altLang="en-US" sz="2400" dirty="0">
                <a:latin typeface="Arial" pitchFamily="34" charset="0"/>
              </a:rPr>
              <a:t>选项中设置为镜像文件所在的路径，可点击浏览键选择</a:t>
            </a:r>
          </a:p>
        </p:txBody>
      </p:sp>
      <p:sp>
        <p:nvSpPr>
          <p:cNvPr id="15365" name="Rectangle 5"/>
          <p:cNvSpPr>
            <a:spLocks noChangeArrowheads="1"/>
          </p:cNvSpPr>
          <p:nvPr/>
        </p:nvSpPr>
        <p:spPr bwMode="auto">
          <a:xfrm>
            <a:off x="1042988" y="188640"/>
            <a:ext cx="526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a:latin typeface="Arial" pitchFamily="34" charset="0"/>
              </a:rPr>
              <a:t>设定裸机参数</a:t>
            </a:r>
            <a:r>
              <a:rPr lang="en-US" altLang="zh-CN" sz="3600" dirty="0">
                <a:latin typeface="Arial" pitchFamily="34" charset="0"/>
              </a:rPr>
              <a:t>---CD-ROM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513"/>
            <a:ext cx="8376293" cy="482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5"/>
          <p:cNvSpPr txBox="1">
            <a:spLocks noChangeArrowheads="1"/>
          </p:cNvSpPr>
          <p:nvPr/>
        </p:nvSpPr>
        <p:spPr bwMode="auto">
          <a:xfrm>
            <a:off x="1042988" y="1052513"/>
            <a:ext cx="6553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endParaRPr lang="zh-CN" altLang="zh-CN">
              <a:latin typeface="Arial" pitchFamily="34" charset="0"/>
            </a:endParaRPr>
          </a:p>
        </p:txBody>
      </p:sp>
      <p:sp>
        <p:nvSpPr>
          <p:cNvPr id="16388" name="Rectangle 6"/>
          <p:cNvSpPr>
            <a:spLocks noChangeArrowheads="1"/>
          </p:cNvSpPr>
          <p:nvPr/>
        </p:nvSpPr>
        <p:spPr bwMode="auto">
          <a:xfrm>
            <a:off x="900113" y="188640"/>
            <a:ext cx="5035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a:latin typeface="Arial" pitchFamily="34" charset="0"/>
              </a:rPr>
              <a:t>设定裸机参数</a:t>
            </a:r>
            <a:r>
              <a:rPr lang="en-US" altLang="zh-CN" sz="3600" dirty="0">
                <a:latin typeface="Arial" pitchFamily="34" charset="0"/>
              </a:rPr>
              <a:t>---memory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a:noFill/>
        </p:spPr>
        <p:txBody>
          <a:bodyPr/>
          <a:lstStyle/>
          <a:p>
            <a:pPr eaLnBrk="1" hangingPunct="1"/>
            <a:r>
              <a:rPr lang="zh-CN" altLang="en-US" b="1" smtClean="0"/>
              <a:t>设定裸机参数</a:t>
            </a:r>
            <a:r>
              <a:rPr lang="en-US" altLang="zh-CN" b="1" smtClean="0"/>
              <a:t>---hard dsik</a:t>
            </a:r>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68760"/>
            <a:ext cx="7874881" cy="485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LINUX</a:t>
            </a:r>
            <a:r>
              <a:rPr lang="zh-CN" altLang="en-US" smtClean="0"/>
              <a:t>操作系统下的分区</a:t>
            </a:r>
          </a:p>
        </p:txBody>
      </p:sp>
      <p:sp>
        <p:nvSpPr>
          <p:cNvPr id="18435" name="Rectangle 3"/>
          <p:cNvSpPr>
            <a:spLocks noGrp="1" noChangeArrowheads="1"/>
          </p:cNvSpPr>
          <p:nvPr>
            <p:ph type="body" idx="1"/>
          </p:nvPr>
        </p:nvSpPr>
        <p:spPr/>
        <p:txBody>
          <a:bodyPr/>
          <a:lstStyle/>
          <a:p>
            <a:pPr eaLnBrk="1" hangingPunct="1"/>
            <a:r>
              <a:rPr lang="zh-CN" altLang="en-US" smtClean="0"/>
              <a:t>硬盘分区的基本概念</a:t>
            </a:r>
          </a:p>
          <a:p>
            <a:pPr eaLnBrk="1" hangingPunct="1"/>
            <a:r>
              <a:rPr lang="zh-CN" altLang="en-US" smtClean="0"/>
              <a:t>硬盘的分区主要分为基本分区 （</a:t>
            </a:r>
            <a:r>
              <a:rPr lang="en-US" altLang="zh-CN" smtClean="0"/>
              <a:t>Primary Partion</a:t>
            </a:r>
            <a:r>
              <a:rPr lang="zh-CN" altLang="en-US" smtClean="0"/>
              <a:t>）和扩充分区</a:t>
            </a:r>
            <a:r>
              <a:rPr lang="en-US" altLang="zh-CN" smtClean="0"/>
              <a:t>(Extension Partion)</a:t>
            </a:r>
            <a:r>
              <a:rPr lang="zh-CN" altLang="en-US" smtClean="0"/>
              <a:t>两种，基本分区和扩充分区的数目之 和不能大于四个。且基本分区可以马上被使用但不能再分区。扩充分区必须再进行分区后才 能使用，也就是说它必须还要进行二次分区。</a:t>
            </a:r>
          </a:p>
          <a:p>
            <a:pPr eaLnBrk="1" hangingPunct="1"/>
            <a:endParaRPr lang="en-US" altLang="zh-CN"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mtClean="0"/>
              <a:t>LINUX</a:t>
            </a:r>
            <a:r>
              <a:rPr lang="zh-CN" altLang="en-US" smtClean="0"/>
              <a:t>操作系统的发行版本</a:t>
            </a:r>
          </a:p>
        </p:txBody>
      </p:sp>
      <p:sp>
        <p:nvSpPr>
          <p:cNvPr id="4099" name="Rectangle 3"/>
          <p:cNvSpPr>
            <a:spLocks noGrp="1" noChangeArrowheads="1"/>
          </p:cNvSpPr>
          <p:nvPr>
            <p:ph type="body" idx="1"/>
          </p:nvPr>
        </p:nvSpPr>
        <p:spPr/>
        <p:txBody>
          <a:bodyPr/>
          <a:lstStyle/>
          <a:p>
            <a:pPr marL="457200" indent="-457200" eaLnBrk="1" hangingPunct="1">
              <a:lnSpc>
                <a:spcPct val="150000"/>
              </a:lnSpc>
              <a:spcBef>
                <a:spcPct val="0"/>
              </a:spcBef>
              <a:buClr>
                <a:schemeClr val="bg1"/>
              </a:buClr>
              <a:buFontTx/>
              <a:buChar char="•"/>
            </a:pPr>
            <a:r>
              <a:rPr lang="en-US" altLang="zh-CN" sz="2400" dirty="0" smtClean="0"/>
              <a:t> LINUX</a:t>
            </a:r>
            <a:r>
              <a:rPr lang="zh-CN" altLang="en-US" sz="2400" dirty="0" smtClean="0"/>
              <a:t>操作系统  </a:t>
            </a:r>
          </a:p>
          <a:p>
            <a:pPr marL="457200" indent="-457200" eaLnBrk="1" hangingPunct="1">
              <a:lnSpc>
                <a:spcPct val="150000"/>
              </a:lnSpc>
              <a:spcBef>
                <a:spcPct val="0"/>
              </a:spcBef>
              <a:buClr>
                <a:schemeClr val="bg1"/>
              </a:buClr>
              <a:buFontTx/>
              <a:buNone/>
            </a:pPr>
            <a:r>
              <a:rPr lang="zh-CN" altLang="en-US" sz="2400" dirty="0" smtClean="0"/>
              <a:t>     由于</a:t>
            </a:r>
            <a:r>
              <a:rPr lang="en-US" altLang="zh-CN" sz="2400" dirty="0" smtClean="0"/>
              <a:t>Linux </a:t>
            </a:r>
            <a:r>
              <a:rPr lang="zh-CN" altLang="en-US" sz="2400" dirty="0" smtClean="0"/>
              <a:t>本身只提供了操作系统的核心，并没有提供给用户各种应用程序，如编译器、系统管理工具、网络工具、</a:t>
            </a:r>
            <a:r>
              <a:rPr lang="en-US" altLang="zh-CN" sz="2400" dirty="0" smtClean="0"/>
              <a:t>Office </a:t>
            </a:r>
            <a:r>
              <a:rPr lang="zh-CN" altLang="en-US" sz="2400" dirty="0" smtClean="0"/>
              <a:t>套件、多媒体、绘图软件等，普通用户就无法在此平台上展开工作，因此以</a:t>
            </a:r>
            <a:r>
              <a:rPr lang="en-US" altLang="zh-CN" sz="2400" dirty="0" smtClean="0"/>
              <a:t>Linux Kernel</a:t>
            </a:r>
            <a:r>
              <a:rPr lang="zh-CN" altLang="en-US" sz="2400" dirty="0" smtClean="0"/>
              <a:t>为核心再集成搭配各式各样的应用程序或工具组成一套完整的操作系统，即称为</a:t>
            </a:r>
            <a:r>
              <a:rPr lang="en-US" altLang="zh-CN" sz="2400" dirty="0" smtClean="0"/>
              <a:t>Linux </a:t>
            </a:r>
            <a:r>
              <a:rPr lang="zh-CN" altLang="en-US" sz="2400" dirty="0" smtClean="0"/>
              <a:t>发行版。目前发行的版本有很多种，下面简要介绍流行的版本。</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Linux</a:t>
            </a:r>
            <a:r>
              <a:rPr lang="zh-CN" altLang="en-US" smtClean="0"/>
              <a:t>分区的特点</a:t>
            </a:r>
            <a:r>
              <a:rPr lang="en-US" altLang="zh-CN" smtClean="0"/>
              <a:t>---</a:t>
            </a:r>
            <a:r>
              <a:rPr lang="zh-CN" altLang="en-US" smtClean="0"/>
              <a:t>树型结构</a:t>
            </a:r>
          </a:p>
        </p:txBody>
      </p:sp>
      <p:sp>
        <p:nvSpPr>
          <p:cNvPr id="19459" name="Rectangle 3"/>
          <p:cNvSpPr>
            <a:spLocks noGrp="1" noChangeArrowheads="1"/>
          </p:cNvSpPr>
          <p:nvPr>
            <p:ph type="body" idx="1"/>
          </p:nvPr>
        </p:nvSpPr>
        <p:spPr/>
        <p:txBody>
          <a:bodyPr/>
          <a:lstStyle/>
          <a:p>
            <a:pPr eaLnBrk="1" hangingPunct="1"/>
            <a:r>
              <a:rPr lang="zh-CN" altLang="en-US" dirty="0" smtClean="0"/>
              <a:t>对</a:t>
            </a:r>
            <a:r>
              <a:rPr lang="en-US" altLang="zh-CN" dirty="0" smtClean="0"/>
              <a:t>Red Hat </a:t>
            </a:r>
            <a:r>
              <a:rPr lang="en-US" altLang="zh-CN" dirty="0" err="1" smtClean="0"/>
              <a:t>linux</a:t>
            </a:r>
            <a:r>
              <a:rPr lang="zh-CN" altLang="en-US" dirty="0" smtClean="0"/>
              <a:t>用户来说无论有几个分区，分给哪一目录使用， 它归根结底就 只有一个根目录，一个独立且唯一的文件结构。 </a:t>
            </a:r>
            <a:r>
              <a:rPr lang="en-US" altLang="zh-CN" dirty="0" smtClean="0"/>
              <a:t>Red Hat </a:t>
            </a:r>
            <a:r>
              <a:rPr lang="en-US" altLang="zh-CN" dirty="0" err="1" smtClean="0"/>
              <a:t>linux</a:t>
            </a:r>
            <a:r>
              <a:rPr lang="zh-CN" altLang="en-US" dirty="0" smtClean="0"/>
              <a:t>中每个分区都是用来组成整 个文件系统的一部分，因为它采用了一种叫</a:t>
            </a:r>
            <a:r>
              <a:rPr lang="zh-CN" altLang="en-US" dirty="0" smtClean="0">
                <a:latin typeface="Arial" pitchFamily="34" charset="0"/>
              </a:rPr>
              <a:t>“</a:t>
            </a:r>
            <a:r>
              <a:rPr lang="zh-CN" altLang="en-US" dirty="0" smtClean="0"/>
              <a:t>载入</a:t>
            </a:r>
            <a:r>
              <a:rPr lang="zh-CN" altLang="en-US" dirty="0" smtClean="0">
                <a:latin typeface="Arial" pitchFamily="34" charset="0"/>
              </a:rPr>
              <a:t>”</a:t>
            </a:r>
            <a:r>
              <a:rPr lang="zh-CN" altLang="en-US" dirty="0" smtClean="0"/>
              <a:t>的处理方法，它的整个文件系统中包含了 一整套的文件和目录，且将一个分区和一个目录联系起来。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Linux</a:t>
            </a:r>
            <a:r>
              <a:rPr lang="zh-CN" altLang="en-US" smtClean="0"/>
              <a:t>分区的几个基本概念</a:t>
            </a:r>
          </a:p>
        </p:txBody>
      </p:sp>
      <p:sp>
        <p:nvSpPr>
          <p:cNvPr id="20483" name="Rectangle 3"/>
          <p:cNvSpPr>
            <a:spLocks noGrp="1" noChangeArrowheads="1"/>
          </p:cNvSpPr>
          <p:nvPr>
            <p:ph type="body" idx="1"/>
          </p:nvPr>
        </p:nvSpPr>
        <p:spPr>
          <a:xfrm>
            <a:off x="704820" y="836712"/>
            <a:ext cx="7964517" cy="4896544"/>
          </a:xfrm>
        </p:spPr>
        <p:txBody>
          <a:bodyPr/>
          <a:lstStyle/>
          <a:p>
            <a:pPr eaLnBrk="1" hangingPunct="1">
              <a:lnSpc>
                <a:spcPct val="130000"/>
              </a:lnSpc>
            </a:pPr>
            <a:r>
              <a:rPr lang="zh-CN" altLang="en-US" sz="2800" dirty="0" smtClean="0"/>
              <a:t>驱动器标识符</a:t>
            </a:r>
          </a:p>
          <a:p>
            <a:pPr lvl="1" eaLnBrk="1" hangingPunct="1">
              <a:lnSpc>
                <a:spcPct val="130000"/>
              </a:lnSpc>
            </a:pPr>
            <a:r>
              <a:rPr lang="zh-CN" altLang="en-US" sz="2400" dirty="0" smtClean="0"/>
              <a:t>对于</a:t>
            </a:r>
            <a:r>
              <a:rPr lang="en-US" altLang="zh-CN" sz="2400" dirty="0" smtClean="0"/>
              <a:t>IDE</a:t>
            </a:r>
            <a:r>
              <a:rPr lang="zh-CN" altLang="en-US" sz="2400" dirty="0" smtClean="0"/>
              <a:t>硬盘，驱动器标识符为</a:t>
            </a:r>
            <a:r>
              <a:rPr lang="zh-CN" altLang="en-US" sz="2400" dirty="0" smtClean="0">
                <a:latin typeface="Arial" pitchFamily="34" charset="0"/>
              </a:rPr>
              <a:t>“</a:t>
            </a:r>
            <a:r>
              <a:rPr lang="en-US" altLang="zh-CN" sz="2400" dirty="0" err="1" smtClean="0"/>
              <a:t>hdx</a:t>
            </a:r>
            <a:r>
              <a:rPr lang="en-US" altLang="zh-CN" sz="2400" dirty="0" smtClean="0"/>
              <a:t>~</a:t>
            </a:r>
            <a:r>
              <a:rPr lang="en-US" altLang="zh-CN" sz="2400" dirty="0" smtClean="0">
                <a:latin typeface="Arial" pitchFamily="34" charset="0"/>
              </a:rPr>
              <a:t>”</a:t>
            </a:r>
            <a:r>
              <a:rPr lang="en-US" altLang="zh-CN" sz="2400" dirty="0" smtClean="0"/>
              <a:t>,</a:t>
            </a:r>
            <a:r>
              <a:rPr lang="zh-CN" altLang="en-US" sz="2400" dirty="0" smtClean="0"/>
              <a:t>其中</a:t>
            </a:r>
            <a:r>
              <a:rPr lang="zh-CN" altLang="en-US" sz="2400" dirty="0" smtClean="0">
                <a:latin typeface="Arial" pitchFamily="34" charset="0"/>
              </a:rPr>
              <a:t>“</a:t>
            </a:r>
            <a:r>
              <a:rPr lang="en-US" altLang="zh-CN" sz="2400" dirty="0" err="1" smtClean="0"/>
              <a:t>hd</a:t>
            </a:r>
            <a:r>
              <a:rPr lang="en-US" altLang="zh-CN" sz="2400" dirty="0" smtClean="0">
                <a:latin typeface="Arial" pitchFamily="34" charset="0"/>
              </a:rPr>
              <a:t>”</a:t>
            </a:r>
            <a:r>
              <a:rPr lang="zh-CN" altLang="en-US" sz="2400" dirty="0" smtClean="0"/>
              <a:t>表明分区所在设备的类型，这里是 指</a:t>
            </a:r>
            <a:r>
              <a:rPr lang="en-US" altLang="zh-CN" sz="2400" dirty="0" smtClean="0"/>
              <a:t>IDE</a:t>
            </a:r>
            <a:r>
              <a:rPr lang="zh-CN" altLang="en-US" sz="2400" dirty="0" smtClean="0"/>
              <a:t>硬盘了。</a:t>
            </a:r>
            <a:r>
              <a:rPr lang="zh-CN" altLang="en-US" sz="2400" dirty="0" smtClean="0">
                <a:latin typeface="Arial" pitchFamily="34" charset="0"/>
              </a:rPr>
              <a:t>“</a:t>
            </a:r>
            <a:r>
              <a:rPr lang="en-US" altLang="zh-CN" sz="2400" dirty="0" smtClean="0"/>
              <a:t>x</a:t>
            </a:r>
            <a:r>
              <a:rPr lang="en-US" altLang="zh-CN" sz="2400" dirty="0" smtClean="0">
                <a:latin typeface="Arial" pitchFamily="34" charset="0"/>
              </a:rPr>
              <a:t>”</a:t>
            </a:r>
            <a:r>
              <a:rPr lang="zh-CN" altLang="en-US" sz="2400" dirty="0" smtClean="0"/>
              <a:t>为盘号（</a:t>
            </a:r>
            <a:r>
              <a:rPr lang="en-US" altLang="zh-CN" sz="2400" dirty="0" smtClean="0"/>
              <a:t>a</a:t>
            </a:r>
            <a:r>
              <a:rPr lang="zh-CN" altLang="en-US" sz="2400" dirty="0" smtClean="0"/>
              <a:t>为基本盘，</a:t>
            </a:r>
            <a:r>
              <a:rPr lang="en-US" altLang="zh-CN" sz="2400" dirty="0" smtClean="0"/>
              <a:t>b</a:t>
            </a:r>
            <a:r>
              <a:rPr lang="zh-CN" altLang="en-US" sz="2400" dirty="0" smtClean="0"/>
              <a:t>为基本从属盘，</a:t>
            </a:r>
            <a:r>
              <a:rPr lang="en-US" altLang="zh-CN" sz="2400" dirty="0" smtClean="0"/>
              <a:t>c</a:t>
            </a:r>
            <a:r>
              <a:rPr lang="zh-CN" altLang="en-US" sz="2400" dirty="0" smtClean="0"/>
              <a:t>为辅助主盘，</a:t>
            </a:r>
            <a:r>
              <a:rPr lang="en-US" altLang="zh-CN" sz="2400" dirty="0" smtClean="0"/>
              <a:t>d</a:t>
            </a:r>
            <a:r>
              <a:rPr lang="zh-CN" altLang="en-US" sz="2400" dirty="0" smtClean="0"/>
              <a:t>为辅助从属盘）</a:t>
            </a:r>
            <a:r>
              <a:rPr lang="en-US" altLang="zh-CN" sz="2400" dirty="0" smtClean="0"/>
              <a:t>, </a:t>
            </a:r>
            <a:r>
              <a:rPr lang="en-US" altLang="zh-CN" sz="2400" dirty="0" smtClean="0">
                <a:latin typeface="Arial" pitchFamily="34" charset="0"/>
              </a:rPr>
              <a:t>“</a:t>
            </a:r>
            <a:r>
              <a:rPr lang="en-US" altLang="zh-CN" sz="2400" dirty="0" smtClean="0"/>
              <a:t>~</a:t>
            </a:r>
            <a:r>
              <a:rPr lang="en-US" altLang="zh-CN" sz="2400" dirty="0" smtClean="0">
                <a:latin typeface="Arial" pitchFamily="34" charset="0"/>
              </a:rPr>
              <a:t>”</a:t>
            </a:r>
            <a:r>
              <a:rPr lang="zh-CN" altLang="en-US" sz="2400" dirty="0" smtClean="0"/>
              <a:t>代表分区，前四个分区用数字</a:t>
            </a:r>
            <a:r>
              <a:rPr lang="en-US" altLang="zh-CN" sz="2400" dirty="0" smtClean="0"/>
              <a:t>1</a:t>
            </a:r>
            <a:r>
              <a:rPr lang="zh-CN" altLang="en-US" sz="2400" dirty="0" smtClean="0"/>
              <a:t>到</a:t>
            </a:r>
            <a:r>
              <a:rPr lang="en-US" altLang="zh-CN" sz="2400" dirty="0" smtClean="0"/>
              <a:t>4</a:t>
            </a:r>
            <a:r>
              <a:rPr lang="zh-CN" altLang="en-US" sz="2400" dirty="0" smtClean="0"/>
              <a:t>表示，它们是主分区或扩展分区，从</a:t>
            </a:r>
            <a:r>
              <a:rPr lang="en-US" altLang="zh-CN" sz="2400" dirty="0" smtClean="0"/>
              <a:t>5</a:t>
            </a:r>
            <a:r>
              <a:rPr lang="zh-CN" altLang="en-US" sz="2400" dirty="0" smtClean="0"/>
              <a:t>开始就是逻辑 分区。例，</a:t>
            </a:r>
            <a:r>
              <a:rPr lang="en-US" altLang="zh-CN" sz="2400" dirty="0" smtClean="0"/>
              <a:t>hda3</a:t>
            </a:r>
            <a:r>
              <a:rPr lang="zh-CN" altLang="en-US" sz="2400" dirty="0" smtClean="0"/>
              <a:t>表示为第一个</a:t>
            </a:r>
            <a:r>
              <a:rPr lang="en-US" altLang="zh-CN" sz="2400" dirty="0" smtClean="0"/>
              <a:t>IDE</a:t>
            </a:r>
            <a:r>
              <a:rPr lang="zh-CN" altLang="en-US" sz="2400" dirty="0" smtClean="0"/>
              <a:t>硬盘上的第三个主分区或扩展分区</a:t>
            </a:r>
            <a:r>
              <a:rPr lang="en-US" altLang="zh-CN" sz="2400" dirty="0" smtClean="0"/>
              <a:t>,hdb2</a:t>
            </a:r>
            <a:r>
              <a:rPr lang="zh-CN" altLang="en-US" sz="2400" dirty="0" smtClean="0"/>
              <a:t>表示为第二个 </a:t>
            </a:r>
            <a:r>
              <a:rPr lang="en-US" altLang="zh-CN" sz="2400" dirty="0" smtClean="0"/>
              <a:t>IDE</a:t>
            </a:r>
            <a:r>
              <a:rPr lang="zh-CN" altLang="en-US" sz="2400" dirty="0" smtClean="0"/>
              <a:t>硬盘上的第二个主分区或扩展分区。对于</a:t>
            </a:r>
            <a:r>
              <a:rPr lang="en-US" altLang="zh-CN" sz="2400" dirty="0" smtClean="0"/>
              <a:t>SCSI</a:t>
            </a:r>
            <a:r>
              <a:rPr lang="zh-CN" altLang="en-US" sz="2400" dirty="0" smtClean="0"/>
              <a:t>硬盘则标识为</a:t>
            </a:r>
            <a:r>
              <a:rPr lang="zh-CN" altLang="en-US" sz="2400" dirty="0" smtClean="0">
                <a:latin typeface="Arial" pitchFamily="34" charset="0"/>
              </a:rPr>
              <a:t>“</a:t>
            </a:r>
            <a:r>
              <a:rPr lang="en-US" altLang="zh-CN" sz="2400" dirty="0" err="1" smtClean="0"/>
              <a:t>sdx</a:t>
            </a:r>
            <a:r>
              <a:rPr lang="en-US" altLang="zh-CN" sz="2400" dirty="0" smtClean="0"/>
              <a:t>~</a:t>
            </a:r>
            <a:r>
              <a:rPr lang="en-US" altLang="zh-CN" sz="2400" dirty="0" smtClean="0">
                <a:latin typeface="Arial" pitchFamily="34" charset="0"/>
              </a:rPr>
              <a:t>”</a:t>
            </a:r>
            <a:r>
              <a:rPr lang="zh-CN" altLang="en-US" sz="2400" dirty="0" smtClean="0"/>
              <a:t>，</a:t>
            </a:r>
            <a:r>
              <a:rPr lang="en-US" altLang="zh-CN" sz="2400" dirty="0" smtClean="0"/>
              <a:t>SCSI</a:t>
            </a:r>
            <a:r>
              <a:rPr lang="zh-CN" altLang="en-US" sz="2400" dirty="0" smtClean="0"/>
              <a:t>硬盘是用 </a:t>
            </a:r>
            <a:r>
              <a:rPr lang="zh-CN" altLang="en-US" sz="2400" dirty="0" smtClean="0">
                <a:latin typeface="Arial" pitchFamily="34" charset="0"/>
              </a:rPr>
              <a:t>“</a:t>
            </a:r>
            <a:r>
              <a:rPr lang="en-US" altLang="zh-CN" sz="2400" dirty="0" err="1" smtClean="0"/>
              <a:t>sd</a:t>
            </a:r>
            <a:r>
              <a:rPr lang="en-US" altLang="zh-CN" sz="2400" dirty="0" smtClean="0">
                <a:latin typeface="Arial" pitchFamily="34" charset="0"/>
              </a:rPr>
              <a:t>”</a:t>
            </a:r>
            <a:r>
              <a:rPr lang="zh-CN" altLang="en-US" sz="2400" dirty="0" smtClean="0"/>
              <a:t>来表示分区所在设备的类型的，其余则和</a:t>
            </a:r>
            <a:r>
              <a:rPr lang="en-US" altLang="zh-CN" sz="2400" dirty="0" smtClean="0"/>
              <a:t>IDE</a:t>
            </a:r>
            <a:r>
              <a:rPr lang="zh-CN" altLang="en-US" sz="2400" dirty="0" smtClean="0"/>
              <a:t>硬盘的表示方法一样</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Linux</a:t>
            </a:r>
            <a:r>
              <a:rPr lang="zh-CN" altLang="en-US" smtClean="0"/>
              <a:t>分区的几个基本概念</a:t>
            </a:r>
          </a:p>
        </p:txBody>
      </p:sp>
      <p:sp>
        <p:nvSpPr>
          <p:cNvPr id="21507" name="Rectangle 3"/>
          <p:cNvSpPr>
            <a:spLocks noGrp="1" noChangeArrowheads="1"/>
          </p:cNvSpPr>
          <p:nvPr>
            <p:ph type="body" idx="1"/>
          </p:nvPr>
        </p:nvSpPr>
        <p:spPr>
          <a:xfrm>
            <a:off x="683568" y="1124744"/>
            <a:ext cx="8280920" cy="4896544"/>
          </a:xfrm>
        </p:spPr>
        <p:txBody>
          <a:bodyPr/>
          <a:lstStyle/>
          <a:p>
            <a:pPr eaLnBrk="1" hangingPunct="1"/>
            <a:r>
              <a:rPr lang="en-US" altLang="zh-CN" dirty="0" smtClean="0"/>
              <a:t>LINUX</a:t>
            </a:r>
            <a:r>
              <a:rPr lang="zh-CN" altLang="en-US" dirty="0" smtClean="0"/>
              <a:t>系统分区文件系统格式</a:t>
            </a:r>
          </a:p>
          <a:p>
            <a:pPr lvl="1" eaLnBrk="1" hangingPunct="1"/>
            <a:r>
              <a:rPr lang="en-US" altLang="zh-CN" sz="2200" dirty="0" smtClean="0"/>
              <a:t>Ext2---</a:t>
            </a:r>
            <a:r>
              <a:rPr lang="zh-CN" altLang="en-US" sz="2200" dirty="0" smtClean="0"/>
              <a:t>存放系统文件</a:t>
            </a:r>
          </a:p>
          <a:p>
            <a:pPr lvl="1" eaLnBrk="1" hangingPunct="1">
              <a:buFont typeface="Wingdings" pitchFamily="2" charset="2"/>
              <a:buNone/>
            </a:pPr>
            <a:r>
              <a:rPr lang="zh-CN" altLang="en-US" sz="2200" dirty="0" smtClean="0"/>
              <a:t>     一般来说我们将</a:t>
            </a:r>
            <a:r>
              <a:rPr lang="en-US" altLang="zh-CN" sz="2200" dirty="0" smtClean="0"/>
              <a:t>Red Hat Linux </a:t>
            </a:r>
            <a:r>
              <a:rPr lang="zh-CN" altLang="en-US" sz="2200" dirty="0" smtClean="0"/>
              <a:t>安装一个或多个类型为</a:t>
            </a:r>
            <a:r>
              <a:rPr lang="zh-CN" altLang="en-US" sz="2200" dirty="0" smtClean="0">
                <a:latin typeface="Arial" pitchFamily="34" charset="0"/>
              </a:rPr>
              <a:t>“</a:t>
            </a:r>
            <a:r>
              <a:rPr lang="en-US" altLang="zh-CN" sz="2200" dirty="0" err="1" smtClean="0"/>
              <a:t>linux</a:t>
            </a:r>
            <a:r>
              <a:rPr lang="en-US" altLang="zh-CN" sz="2200" dirty="0" smtClean="0"/>
              <a:t> Native</a:t>
            </a:r>
            <a:r>
              <a:rPr lang="en-US" altLang="zh-CN" sz="2200" dirty="0" smtClean="0">
                <a:latin typeface="Arial" pitchFamily="34" charset="0"/>
              </a:rPr>
              <a:t>”</a:t>
            </a:r>
            <a:r>
              <a:rPr lang="zh-CN" altLang="en-US" sz="2200" dirty="0" smtClean="0"/>
              <a:t>的硬盘分区， 但是在</a:t>
            </a:r>
            <a:r>
              <a:rPr lang="en-US" altLang="zh-CN" sz="2200" dirty="0" smtClean="0"/>
              <a:t>Red Hat Linux</a:t>
            </a:r>
            <a:r>
              <a:rPr lang="zh-CN" altLang="en-US" sz="2200" dirty="0" smtClean="0"/>
              <a:t>的每一个分区 都必须要指定一个</a:t>
            </a:r>
            <a:r>
              <a:rPr lang="zh-CN" altLang="en-US" sz="2200" dirty="0" smtClean="0">
                <a:latin typeface="Arial" pitchFamily="34" charset="0"/>
              </a:rPr>
              <a:t>“</a:t>
            </a:r>
            <a:r>
              <a:rPr lang="en-US" altLang="zh-CN" sz="2200" dirty="0" smtClean="0"/>
              <a:t>Mount Point</a:t>
            </a:r>
            <a:r>
              <a:rPr lang="en-US" altLang="zh-CN" sz="2200" dirty="0" smtClean="0">
                <a:latin typeface="Arial" pitchFamily="34" charset="0"/>
              </a:rPr>
              <a:t>”</a:t>
            </a:r>
            <a:r>
              <a:rPr lang="zh-CN" altLang="en-US" sz="2200" dirty="0" smtClean="0"/>
              <a:t>（载入点），告诉</a:t>
            </a:r>
            <a:r>
              <a:rPr lang="en-US" altLang="zh-CN" sz="2200" dirty="0" smtClean="0"/>
              <a:t>Red Hat </a:t>
            </a:r>
            <a:r>
              <a:rPr lang="en-US" altLang="zh-CN" sz="2200" dirty="0" err="1" smtClean="0"/>
              <a:t>linux</a:t>
            </a:r>
            <a:r>
              <a:rPr lang="zh-CN" altLang="en-US" sz="2200" dirty="0" smtClean="0"/>
              <a:t>在启动时，这个目录要 给哪个目录使用。</a:t>
            </a:r>
          </a:p>
          <a:p>
            <a:pPr lvl="1" eaLnBrk="1" hangingPunct="1"/>
            <a:r>
              <a:rPr lang="en-US" altLang="zh-CN" sz="2200" dirty="0" smtClean="0"/>
              <a:t>Swap---red hat </a:t>
            </a:r>
            <a:r>
              <a:rPr lang="en-US" altLang="zh-CN" sz="2200" dirty="0" err="1" smtClean="0"/>
              <a:t>linux</a:t>
            </a:r>
            <a:r>
              <a:rPr lang="zh-CN" altLang="en-US" sz="2200" dirty="0" smtClean="0"/>
              <a:t>的交换分区</a:t>
            </a:r>
          </a:p>
          <a:p>
            <a:pPr lvl="1" eaLnBrk="1" hangingPunct="1">
              <a:buFont typeface="Wingdings" pitchFamily="2" charset="2"/>
              <a:buNone/>
            </a:pPr>
            <a:r>
              <a:rPr lang="zh-CN" altLang="en-US" sz="2200" dirty="0" smtClean="0"/>
              <a:t>    对</a:t>
            </a:r>
            <a:r>
              <a:rPr lang="zh-CN" altLang="en-US" sz="2200" dirty="0" smtClean="0">
                <a:latin typeface="Arial" pitchFamily="34" charset="0"/>
              </a:rPr>
              <a:t>“</a:t>
            </a:r>
            <a:r>
              <a:rPr lang="en-US" altLang="zh-CN" sz="2200" dirty="0" smtClean="0"/>
              <a:t>Swap</a:t>
            </a:r>
            <a:r>
              <a:rPr lang="en-US" altLang="zh-CN" sz="2200" dirty="0" smtClean="0">
                <a:latin typeface="Arial" pitchFamily="34" charset="0"/>
              </a:rPr>
              <a:t>”</a:t>
            </a:r>
            <a:r>
              <a:rPr lang="zh-CN" altLang="en-US" sz="2200" dirty="0" smtClean="0"/>
              <a:t>分区来说</a:t>
            </a:r>
            <a:r>
              <a:rPr lang="en-US" altLang="zh-CN" sz="2200" dirty="0" smtClean="0"/>
              <a:t>,</a:t>
            </a:r>
            <a:r>
              <a:rPr lang="zh-CN" altLang="en-US" sz="2200" dirty="0" smtClean="0"/>
              <a:t>一般定义一个且它不必要定义载入点</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Linux</a:t>
            </a:r>
            <a:r>
              <a:rPr lang="zh-CN" altLang="en-US" smtClean="0"/>
              <a:t>分区的几个基本概念</a:t>
            </a:r>
          </a:p>
        </p:txBody>
      </p:sp>
      <p:sp>
        <p:nvSpPr>
          <p:cNvPr id="22531" name="Rectangle 3"/>
          <p:cNvSpPr>
            <a:spLocks noGrp="1" noChangeArrowheads="1"/>
          </p:cNvSpPr>
          <p:nvPr>
            <p:ph type="body" idx="1"/>
          </p:nvPr>
        </p:nvSpPr>
        <p:spPr/>
        <p:txBody>
          <a:bodyPr/>
          <a:lstStyle/>
          <a:p>
            <a:pPr eaLnBrk="1" hangingPunct="1">
              <a:spcBef>
                <a:spcPts val="0"/>
              </a:spcBef>
            </a:pPr>
            <a:r>
              <a:rPr lang="zh-CN" altLang="en-US" dirty="0" smtClean="0"/>
              <a:t>分区大小</a:t>
            </a:r>
          </a:p>
          <a:p>
            <a:pPr lvl="1" eaLnBrk="1" hangingPunct="1">
              <a:spcBef>
                <a:spcPts val="0"/>
              </a:spcBef>
              <a:buClrTx/>
              <a:buSzTx/>
              <a:buFontTx/>
              <a:buNone/>
            </a:pPr>
            <a:r>
              <a:rPr lang="zh-CN" altLang="en-US" sz="2200" dirty="0" smtClean="0"/>
              <a:t>   </a:t>
            </a:r>
            <a:r>
              <a:rPr lang="en-US" altLang="zh-CN" sz="2200" dirty="0" smtClean="0"/>
              <a:t>SWAP</a:t>
            </a:r>
            <a:r>
              <a:rPr lang="zh-CN" altLang="en-US" sz="2200" dirty="0" smtClean="0"/>
              <a:t>分区是</a:t>
            </a:r>
            <a:r>
              <a:rPr lang="en-US" altLang="zh-CN" sz="2200" dirty="0" smtClean="0"/>
              <a:t>LINUX</a:t>
            </a:r>
            <a:r>
              <a:rPr lang="zh-CN" altLang="en-US" sz="2200" dirty="0" smtClean="0"/>
              <a:t>暂时存储数据的交换分区，它主要是把主内存上暂时不用得数据存起 来，在需要的时候再调进内存内，且作为</a:t>
            </a:r>
            <a:r>
              <a:rPr lang="en-US" altLang="zh-CN" sz="2200" dirty="0" smtClean="0"/>
              <a:t>SWAP</a:t>
            </a:r>
            <a:r>
              <a:rPr lang="zh-CN" altLang="en-US" sz="2200" dirty="0" smtClean="0"/>
              <a:t>使用的分区不用指定</a:t>
            </a:r>
            <a:r>
              <a:rPr lang="zh-CN" altLang="en-US" sz="2200" dirty="0" smtClean="0">
                <a:latin typeface="Arial" pitchFamily="34" charset="0"/>
              </a:rPr>
              <a:t>“</a:t>
            </a:r>
            <a:r>
              <a:rPr lang="en-US" altLang="zh-CN" sz="2200" dirty="0" err="1" smtClean="0"/>
              <a:t>Mout</a:t>
            </a:r>
            <a:r>
              <a:rPr lang="en-US" altLang="zh-CN" sz="2200" dirty="0" smtClean="0"/>
              <a:t> Point</a:t>
            </a:r>
            <a:r>
              <a:rPr lang="en-US" altLang="zh-CN" sz="2200" dirty="0" smtClean="0">
                <a:latin typeface="Arial" pitchFamily="34" charset="0"/>
              </a:rPr>
              <a:t>”</a:t>
            </a:r>
            <a:r>
              <a:rPr lang="zh-CN" altLang="en-US" sz="2200" dirty="0" smtClean="0"/>
              <a:t>（载入点）， 既然它作为交换分区，我们理所当然应给它指定大小，它至少要等于系统上实际内存的量，如若内存为</a:t>
            </a:r>
            <a:r>
              <a:rPr lang="en-US" altLang="zh-CN" sz="2200" dirty="0" smtClean="0"/>
              <a:t>512M,</a:t>
            </a:r>
            <a:r>
              <a:rPr lang="zh-CN" altLang="en-US" sz="2200" dirty="0" smtClean="0"/>
              <a:t>则</a:t>
            </a:r>
            <a:r>
              <a:rPr lang="en-US" altLang="zh-CN" sz="2200" dirty="0" smtClean="0"/>
              <a:t>SWAP</a:t>
            </a:r>
            <a:r>
              <a:rPr lang="zh-CN" altLang="en-US" sz="2200" dirty="0" smtClean="0"/>
              <a:t>分区大小为？ </a:t>
            </a:r>
          </a:p>
          <a:p>
            <a:pPr eaLnBrk="1" hangingPunct="1">
              <a:spcBef>
                <a:spcPts val="0"/>
              </a:spcBef>
            </a:pPr>
            <a:r>
              <a:rPr lang="zh-CN" altLang="en-US" dirty="0" smtClean="0"/>
              <a:t>挂载点</a:t>
            </a:r>
          </a:p>
          <a:p>
            <a:pPr eaLnBrk="1" hangingPunct="1">
              <a:spcBef>
                <a:spcPts val="0"/>
              </a:spcBef>
              <a:buFont typeface="Wingdings" pitchFamily="2" charset="2"/>
              <a:buNone/>
            </a:pPr>
            <a:r>
              <a:rPr lang="zh-CN" altLang="en-US" sz="1800" dirty="0" smtClean="0"/>
              <a:t>         </a:t>
            </a:r>
            <a:r>
              <a:rPr lang="zh-CN" altLang="en-US" sz="2200" dirty="0" smtClean="0"/>
              <a:t>挂载点是</a:t>
            </a:r>
            <a:r>
              <a:rPr lang="en-US" altLang="zh-CN" sz="2200" dirty="0" err="1" smtClean="0"/>
              <a:t>linux</a:t>
            </a:r>
            <a:r>
              <a:rPr lang="zh-CN" altLang="en-US" sz="2200" dirty="0" smtClean="0"/>
              <a:t>磁盘文件的入口目录，所有的硬盘都挂载在</a:t>
            </a:r>
            <a:r>
              <a:rPr lang="zh-CN" altLang="en-US" sz="2200" dirty="0" smtClean="0">
                <a:latin typeface="Arial" pitchFamily="34" charset="0"/>
              </a:rPr>
              <a:t>“</a:t>
            </a:r>
            <a:r>
              <a:rPr lang="en-US" altLang="zh-CN" sz="2200" dirty="0" smtClean="0"/>
              <a:t>/</a:t>
            </a:r>
            <a:r>
              <a:rPr lang="zh-CN" altLang="en-US" sz="2200" dirty="0" smtClean="0"/>
              <a:t>目录</a:t>
            </a:r>
            <a:r>
              <a:rPr lang="zh-CN" altLang="en-US" sz="2200" dirty="0" smtClean="0">
                <a:latin typeface="Arial" pitchFamily="34" charset="0"/>
              </a:rPr>
              <a:t>”</a:t>
            </a:r>
            <a:r>
              <a:rPr lang="zh-CN" altLang="en-US" sz="2200" dirty="0" smtClean="0"/>
              <a:t>或</a:t>
            </a:r>
            <a:r>
              <a:rPr lang="zh-CN" altLang="en-US" sz="2200" dirty="0" smtClean="0">
                <a:latin typeface="Arial" pitchFamily="34" charset="0"/>
              </a:rPr>
              <a:t>“</a:t>
            </a:r>
            <a:r>
              <a:rPr lang="en-US" altLang="zh-CN" sz="2200" dirty="0" smtClean="0"/>
              <a:t>/ </a:t>
            </a:r>
            <a:r>
              <a:rPr lang="zh-CN" altLang="en-US" sz="2200" dirty="0" smtClean="0"/>
              <a:t>目录的分支下</a:t>
            </a:r>
            <a:r>
              <a:rPr lang="zh-CN" altLang="en-US" sz="2200" dirty="0" smtClean="0">
                <a:latin typeface="Arial" pitchFamily="34" charset="0"/>
              </a:rPr>
              <a:t>”</a:t>
            </a:r>
            <a:endParaRPr lang="zh-CN" altLang="en-US" sz="2200" dirty="0" smtClean="0"/>
          </a:p>
          <a:p>
            <a:pPr eaLnBrk="1" hangingPunct="1">
              <a:spcBef>
                <a:spcPts val="0"/>
              </a:spcBef>
            </a:pPr>
            <a:endParaRPr lang="zh-CN" altLang="en-US" dirty="0" smtClean="0"/>
          </a:p>
          <a:p>
            <a:pPr eaLnBrk="1" hangingPunct="1">
              <a:spcBef>
                <a:spcPts val="0"/>
              </a:spcBef>
              <a:buFont typeface="Wingdings" pitchFamily="2" charset="2"/>
              <a:buNone/>
            </a:pPr>
            <a:endParaRPr lang="en-US" altLang="zh-CN"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p:txBody>
          <a:bodyPr/>
          <a:lstStyle/>
          <a:p>
            <a:pPr eaLnBrk="1" hangingPunct="1"/>
            <a:r>
              <a:rPr lang="en-US" altLang="zh-CN" smtClean="0"/>
              <a:t>Linux</a:t>
            </a:r>
            <a:r>
              <a:rPr lang="zh-CN" altLang="en-US" smtClean="0"/>
              <a:t>几个常用分区</a:t>
            </a:r>
          </a:p>
        </p:txBody>
      </p:sp>
      <p:sp>
        <p:nvSpPr>
          <p:cNvPr id="23556" name="Rectangle 4"/>
          <p:cNvSpPr>
            <a:spLocks noGrp="1" noChangeArrowheads="1"/>
          </p:cNvSpPr>
          <p:nvPr>
            <p:ph idx="1"/>
          </p:nvPr>
        </p:nvSpPr>
        <p:spPr>
          <a:xfrm>
            <a:off x="611560" y="1124744"/>
            <a:ext cx="7772400" cy="4114800"/>
          </a:xfrm>
        </p:spPr>
        <p:txBody>
          <a:bodyPr/>
          <a:lstStyle/>
          <a:p>
            <a:pPr eaLnBrk="1" hangingPunct="1">
              <a:spcBef>
                <a:spcPct val="50000"/>
              </a:spcBef>
              <a:buFontTx/>
              <a:buAutoNum type="arabicPeriod"/>
            </a:pPr>
            <a:r>
              <a:rPr lang="en-US" altLang="zh-CN" dirty="0" smtClean="0">
                <a:latin typeface="Arial" pitchFamily="34" charset="0"/>
              </a:rPr>
              <a:t>/boot</a:t>
            </a:r>
            <a:r>
              <a:rPr lang="zh-CN" altLang="en-US" dirty="0" smtClean="0">
                <a:latin typeface="Arial" pitchFamily="34" charset="0"/>
              </a:rPr>
              <a:t>分区，它包含了操作系统的内核和在启动系统过程中所要用到的文件， 建这个分 区是有必要的，因为目前大多数的</a:t>
            </a:r>
            <a:r>
              <a:rPr lang="en-US" altLang="zh-CN" dirty="0" smtClean="0">
                <a:latin typeface="Arial" pitchFamily="34" charset="0"/>
              </a:rPr>
              <a:t>PC</a:t>
            </a:r>
            <a:r>
              <a:rPr lang="zh-CN" altLang="en-US" dirty="0" smtClean="0">
                <a:latin typeface="Arial" pitchFamily="34" charset="0"/>
              </a:rPr>
              <a:t>机要受到</a:t>
            </a:r>
            <a:r>
              <a:rPr lang="en-US" altLang="zh-CN" dirty="0" smtClean="0">
                <a:latin typeface="Arial" pitchFamily="34" charset="0"/>
              </a:rPr>
              <a:t>BIOS</a:t>
            </a:r>
            <a:r>
              <a:rPr lang="zh-CN" altLang="en-US" dirty="0" smtClean="0">
                <a:latin typeface="Arial" pitchFamily="34" charset="0"/>
              </a:rPr>
              <a:t>的限制</a:t>
            </a:r>
            <a:r>
              <a:rPr lang="en-US" altLang="zh-CN" dirty="0" smtClean="0">
                <a:latin typeface="Arial" pitchFamily="34" charset="0"/>
              </a:rPr>
              <a:t>,</a:t>
            </a:r>
            <a:r>
              <a:rPr lang="zh-CN" altLang="en-US" dirty="0" smtClean="0">
                <a:latin typeface="Arial" pitchFamily="34" charset="0"/>
              </a:rPr>
              <a:t>况且如果有了一个单独的</a:t>
            </a:r>
            <a:r>
              <a:rPr lang="en-US" altLang="zh-CN" dirty="0" smtClean="0">
                <a:latin typeface="Arial" pitchFamily="34" charset="0"/>
              </a:rPr>
              <a:t>/boot</a:t>
            </a:r>
            <a:r>
              <a:rPr lang="zh-CN" altLang="en-US" dirty="0" smtClean="0">
                <a:latin typeface="Arial" pitchFamily="34" charset="0"/>
              </a:rPr>
              <a:t>启 动分区，即使主要的根分区出现了问题，计算机依然能够启动。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p:txBody>
          <a:bodyPr/>
          <a:lstStyle/>
          <a:p>
            <a:pPr eaLnBrk="1" hangingPunct="1"/>
            <a:r>
              <a:rPr lang="en-US" altLang="zh-CN" smtClean="0"/>
              <a:t>Linux</a:t>
            </a:r>
            <a:r>
              <a:rPr lang="zh-CN" altLang="en-US" smtClean="0"/>
              <a:t>几个常用分区</a:t>
            </a:r>
          </a:p>
        </p:txBody>
      </p:sp>
      <p:sp>
        <p:nvSpPr>
          <p:cNvPr id="23556" name="Rectangle 4"/>
          <p:cNvSpPr>
            <a:spLocks noGrp="1" noChangeArrowheads="1"/>
          </p:cNvSpPr>
          <p:nvPr>
            <p:ph idx="1"/>
          </p:nvPr>
        </p:nvSpPr>
        <p:spPr>
          <a:xfrm>
            <a:off x="611560" y="1124744"/>
            <a:ext cx="7772400" cy="4114800"/>
          </a:xfrm>
        </p:spPr>
        <p:txBody>
          <a:bodyPr/>
          <a:lstStyle/>
          <a:p>
            <a:pPr marL="514350" indent="-514350" eaLnBrk="1" hangingPunct="1">
              <a:spcBef>
                <a:spcPct val="50000"/>
              </a:spcBef>
              <a:buFont typeface="+mj-lt"/>
              <a:buAutoNum type="arabicPeriod" startAt="2"/>
            </a:pPr>
            <a:r>
              <a:rPr lang="en-US" altLang="zh-CN" dirty="0" smtClean="0">
                <a:latin typeface="Arial" pitchFamily="34" charset="0"/>
              </a:rPr>
              <a:t>/</a:t>
            </a:r>
            <a:r>
              <a:rPr lang="en-US" altLang="zh-CN" dirty="0" err="1" smtClean="0">
                <a:latin typeface="Arial" pitchFamily="34" charset="0"/>
              </a:rPr>
              <a:t>usr</a:t>
            </a:r>
            <a:r>
              <a:rPr lang="zh-CN" altLang="en-US" dirty="0" smtClean="0">
                <a:latin typeface="Arial" pitchFamily="34" charset="0"/>
              </a:rPr>
              <a:t>分区，是</a:t>
            </a:r>
            <a:r>
              <a:rPr lang="en-US" altLang="zh-CN" dirty="0" smtClean="0">
                <a:latin typeface="Arial" pitchFamily="34" charset="0"/>
              </a:rPr>
              <a:t>Red Hat </a:t>
            </a:r>
            <a:r>
              <a:rPr lang="en-US" altLang="zh-CN" dirty="0" err="1" smtClean="0">
                <a:latin typeface="Arial" pitchFamily="34" charset="0"/>
              </a:rPr>
              <a:t>linux</a:t>
            </a:r>
            <a:r>
              <a:rPr lang="zh-CN" altLang="en-US" dirty="0" smtClean="0">
                <a:latin typeface="Arial" pitchFamily="34" charset="0"/>
              </a:rPr>
              <a:t>系统存放软件的地方，如有可能应将最大空间分给它。 </a:t>
            </a:r>
          </a:p>
          <a:p>
            <a:pPr eaLnBrk="1" hangingPunct="1">
              <a:spcBef>
                <a:spcPct val="50000"/>
              </a:spcBef>
              <a:buFontTx/>
              <a:buAutoNum type="arabicPeriod" startAt="2"/>
            </a:pPr>
            <a:r>
              <a:rPr lang="en-US" altLang="zh-CN" dirty="0" smtClean="0">
                <a:latin typeface="Arial" pitchFamily="34" charset="0"/>
              </a:rPr>
              <a:t>/home</a:t>
            </a:r>
            <a:r>
              <a:rPr lang="zh-CN" altLang="en-US" dirty="0" smtClean="0">
                <a:latin typeface="Arial" pitchFamily="34" charset="0"/>
              </a:rPr>
              <a:t>分区，是用户的</a:t>
            </a:r>
            <a:r>
              <a:rPr lang="en-US" altLang="zh-CN" dirty="0" smtClean="0">
                <a:latin typeface="Arial" pitchFamily="34" charset="0"/>
              </a:rPr>
              <a:t>home</a:t>
            </a:r>
            <a:r>
              <a:rPr lang="zh-CN" altLang="en-US" dirty="0" smtClean="0">
                <a:latin typeface="Arial" pitchFamily="34" charset="0"/>
              </a:rPr>
              <a:t>目录所在地，这个分区的大小取决于有多少用户。 如果是多 用户共同使用一台电脑的话，这个分区是完全有必要的，况且根用户也可以很好地控制普通 用户使用计算机 </a:t>
            </a:r>
          </a:p>
        </p:txBody>
      </p:sp>
    </p:spTree>
    <p:extLst>
      <p:ext uri="{BB962C8B-B14F-4D97-AF65-F5344CB8AC3E}">
        <p14:creationId xmlns:p14="http://schemas.microsoft.com/office/powerpoint/2010/main" val="3597726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p:txBody>
          <a:bodyPr/>
          <a:lstStyle/>
          <a:p>
            <a:pPr eaLnBrk="1" hangingPunct="1"/>
            <a:r>
              <a:rPr lang="en-US" altLang="zh-CN" smtClean="0"/>
              <a:t>Linux</a:t>
            </a:r>
            <a:r>
              <a:rPr lang="zh-CN" altLang="en-US" smtClean="0"/>
              <a:t>几个常用分区</a:t>
            </a:r>
          </a:p>
        </p:txBody>
      </p:sp>
      <p:sp>
        <p:nvSpPr>
          <p:cNvPr id="23556" name="Rectangle 4"/>
          <p:cNvSpPr>
            <a:spLocks noGrp="1" noChangeArrowheads="1"/>
          </p:cNvSpPr>
          <p:nvPr>
            <p:ph idx="1"/>
          </p:nvPr>
        </p:nvSpPr>
        <p:spPr>
          <a:xfrm>
            <a:off x="611560" y="1124744"/>
            <a:ext cx="7772400" cy="4114800"/>
          </a:xfrm>
        </p:spPr>
        <p:txBody>
          <a:bodyPr/>
          <a:lstStyle/>
          <a:p>
            <a:pPr eaLnBrk="1" hangingPunct="1">
              <a:spcBef>
                <a:spcPct val="50000"/>
              </a:spcBef>
              <a:buFontTx/>
              <a:buAutoNum type="arabicPeriod" startAt="4"/>
            </a:pPr>
            <a:r>
              <a:rPr lang="en-US" altLang="zh-CN" dirty="0" smtClean="0">
                <a:latin typeface="Arial" pitchFamily="34" charset="0"/>
              </a:rPr>
              <a:t>/</a:t>
            </a:r>
            <a:r>
              <a:rPr lang="en-US" altLang="zh-CN" dirty="0" err="1" smtClean="0">
                <a:latin typeface="Arial" pitchFamily="34" charset="0"/>
              </a:rPr>
              <a:t>var</a:t>
            </a:r>
            <a:r>
              <a:rPr lang="en-US" altLang="zh-CN" dirty="0" smtClean="0">
                <a:latin typeface="Arial" pitchFamily="34" charset="0"/>
              </a:rPr>
              <a:t>/log</a:t>
            </a:r>
            <a:r>
              <a:rPr lang="zh-CN" altLang="en-US" dirty="0" smtClean="0">
                <a:latin typeface="Arial" pitchFamily="34" charset="0"/>
              </a:rPr>
              <a:t>分区，是系统日志记录分区，如果设立了这一单独的分区，这样即使系统的日 志文件出现了问题，它们也不会影响到操作系统的主分区。 </a:t>
            </a:r>
          </a:p>
          <a:p>
            <a:pPr eaLnBrk="1" hangingPunct="1">
              <a:spcBef>
                <a:spcPct val="50000"/>
              </a:spcBef>
              <a:buFontTx/>
              <a:buAutoNum type="arabicPeriod" startAt="4"/>
            </a:pPr>
            <a:r>
              <a:rPr lang="en-US" altLang="zh-CN" dirty="0" smtClean="0">
                <a:latin typeface="Arial" pitchFamily="34" charset="0"/>
              </a:rPr>
              <a:t>/</a:t>
            </a:r>
            <a:r>
              <a:rPr lang="en-US" altLang="zh-CN" dirty="0" err="1" smtClean="0">
                <a:latin typeface="Arial" pitchFamily="34" charset="0"/>
              </a:rPr>
              <a:t>tmp</a:t>
            </a:r>
            <a:r>
              <a:rPr lang="zh-CN" altLang="en-US" dirty="0" smtClean="0">
                <a:latin typeface="Arial" pitchFamily="34" charset="0"/>
              </a:rPr>
              <a:t>分区，用来存放临时文件。 </a:t>
            </a:r>
          </a:p>
          <a:p>
            <a:pPr eaLnBrk="1" hangingPunct="1">
              <a:spcBef>
                <a:spcPct val="50000"/>
              </a:spcBef>
              <a:buFontTx/>
              <a:buAutoNum type="arabicPeriod" startAt="4"/>
            </a:pPr>
            <a:r>
              <a:rPr lang="en-US" altLang="zh-CN" dirty="0" smtClean="0">
                <a:latin typeface="Arial" pitchFamily="34" charset="0"/>
              </a:rPr>
              <a:t>/bin</a:t>
            </a:r>
            <a:r>
              <a:rPr lang="zh-CN" altLang="en-US" dirty="0" smtClean="0">
                <a:latin typeface="Arial" pitchFamily="34" charset="0"/>
              </a:rPr>
              <a:t>分区，存放标准系统实用程序。 </a:t>
            </a:r>
          </a:p>
          <a:p>
            <a:pPr eaLnBrk="1" hangingPunct="1">
              <a:spcBef>
                <a:spcPct val="50000"/>
              </a:spcBef>
              <a:buFontTx/>
              <a:buAutoNum type="arabicPeriod" startAt="4"/>
            </a:pPr>
            <a:r>
              <a:rPr lang="en-US" altLang="zh-CN" dirty="0" smtClean="0">
                <a:latin typeface="Arial" pitchFamily="34" charset="0"/>
              </a:rPr>
              <a:t>/</a:t>
            </a:r>
            <a:r>
              <a:rPr lang="en-US" altLang="zh-CN" dirty="0" err="1" smtClean="0">
                <a:latin typeface="Arial" pitchFamily="34" charset="0"/>
              </a:rPr>
              <a:t>dev</a:t>
            </a:r>
            <a:r>
              <a:rPr lang="zh-CN" altLang="en-US" dirty="0" smtClean="0">
                <a:latin typeface="Arial" pitchFamily="34" charset="0"/>
              </a:rPr>
              <a:t>分区，存放设备文件。 </a:t>
            </a:r>
          </a:p>
          <a:p>
            <a:pPr marL="0" indent="0" eaLnBrk="1" hangingPunct="1">
              <a:buNone/>
            </a:pPr>
            <a:endParaRPr lang="zh-CN" altLang="zh-CN" dirty="0" smtClean="0"/>
          </a:p>
        </p:txBody>
      </p:sp>
    </p:spTree>
    <p:extLst>
      <p:ext uri="{BB962C8B-B14F-4D97-AF65-F5344CB8AC3E}">
        <p14:creationId xmlns:p14="http://schemas.microsoft.com/office/powerpoint/2010/main" val="3861811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Linux</a:t>
            </a:r>
            <a:r>
              <a:rPr lang="zh-CN" altLang="en-US" smtClean="0"/>
              <a:t>基本分区</a:t>
            </a:r>
          </a:p>
        </p:txBody>
      </p:sp>
      <p:sp>
        <p:nvSpPr>
          <p:cNvPr id="24579" name="Rectangle 3"/>
          <p:cNvSpPr>
            <a:spLocks noGrp="1" noChangeArrowheads="1"/>
          </p:cNvSpPr>
          <p:nvPr>
            <p:ph type="body" idx="1"/>
          </p:nvPr>
        </p:nvSpPr>
        <p:spPr/>
        <p:txBody>
          <a:bodyPr/>
          <a:lstStyle/>
          <a:p>
            <a:pPr eaLnBrk="1" hangingPunct="1"/>
            <a:r>
              <a:rPr lang="zh-CN" altLang="en-US" smtClean="0"/>
              <a:t>主分区：挂载点</a:t>
            </a:r>
            <a:r>
              <a:rPr lang="en-US" altLang="zh-CN" smtClean="0"/>
              <a:t>/,</a:t>
            </a:r>
            <a:r>
              <a:rPr lang="zh-CN" altLang="en-US" smtClean="0"/>
              <a:t>大小大于</a:t>
            </a:r>
            <a:r>
              <a:rPr lang="en-US" altLang="zh-CN" smtClean="0"/>
              <a:t>8G</a:t>
            </a:r>
            <a:r>
              <a:rPr lang="zh-CN" altLang="en-US" smtClean="0"/>
              <a:t>，文件系统类型</a:t>
            </a:r>
            <a:r>
              <a:rPr lang="en-US" altLang="zh-CN" smtClean="0"/>
              <a:t>ext2,ext3</a:t>
            </a:r>
            <a:r>
              <a:rPr lang="zh-CN" altLang="en-US" smtClean="0"/>
              <a:t>等皆可，是</a:t>
            </a:r>
            <a:r>
              <a:rPr lang="en-US" altLang="zh-CN" smtClean="0"/>
              <a:t>linux</a:t>
            </a:r>
            <a:r>
              <a:rPr lang="zh-CN" altLang="en-US" smtClean="0"/>
              <a:t>系统的安装点</a:t>
            </a:r>
          </a:p>
          <a:p>
            <a:pPr eaLnBrk="1" hangingPunct="1"/>
            <a:r>
              <a:rPr lang="zh-CN" altLang="en-US" smtClean="0"/>
              <a:t>逻辑分区</a:t>
            </a:r>
            <a:r>
              <a:rPr lang="en-US" altLang="zh-CN" smtClean="0"/>
              <a:t>1</a:t>
            </a:r>
            <a:r>
              <a:rPr lang="zh-CN" altLang="en-US" smtClean="0"/>
              <a:t>（可选）：可以按照常用分区来设定（本课程采用最简单的方式，只增加一个分区，挂载点</a:t>
            </a:r>
            <a:r>
              <a:rPr lang="en-US" altLang="zh-CN" smtClean="0"/>
              <a:t>/opt</a:t>
            </a:r>
            <a:r>
              <a:rPr lang="zh-CN" altLang="en-US" smtClean="0"/>
              <a:t>，专门用于</a:t>
            </a:r>
            <a:r>
              <a:rPr lang="en-US" altLang="zh-CN" smtClean="0"/>
              <a:t>linux</a:t>
            </a:r>
            <a:r>
              <a:rPr lang="zh-CN" altLang="en-US" smtClean="0"/>
              <a:t>应用软件的安装</a:t>
            </a:r>
          </a:p>
          <a:p>
            <a:pPr eaLnBrk="1" hangingPunct="1"/>
            <a:r>
              <a:rPr lang="zh-CN" altLang="en-US" smtClean="0"/>
              <a:t>逻辑分区</a:t>
            </a:r>
            <a:r>
              <a:rPr lang="en-US" altLang="zh-CN" smtClean="0"/>
              <a:t>2</a:t>
            </a:r>
            <a:r>
              <a:rPr lang="zh-CN" altLang="en-US" smtClean="0"/>
              <a:t>（必选）：文件系统类型</a:t>
            </a:r>
            <a:r>
              <a:rPr lang="en-US" altLang="zh-CN" smtClean="0"/>
              <a:t>swap,</a:t>
            </a:r>
            <a:r>
              <a:rPr lang="zh-CN" altLang="en-US" smtClean="0"/>
              <a:t>大小为内存的</a:t>
            </a:r>
            <a:r>
              <a:rPr lang="en-US" altLang="zh-CN" smtClean="0"/>
              <a:t>2</a:t>
            </a:r>
            <a:r>
              <a:rPr lang="zh-CN" altLang="en-US" smtClean="0"/>
              <a:t>倍，该分区特殊，挂载点由系统指定</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开始安装</a:t>
            </a:r>
          </a:p>
        </p:txBody>
      </p:sp>
      <p:sp>
        <p:nvSpPr>
          <p:cNvPr id="25603" name="Rectangle 3"/>
          <p:cNvSpPr>
            <a:spLocks noGrp="1" noChangeArrowheads="1"/>
          </p:cNvSpPr>
          <p:nvPr>
            <p:ph type="body" idx="1"/>
          </p:nvPr>
        </p:nvSpPr>
        <p:spPr/>
        <p:txBody>
          <a:bodyPr/>
          <a:lstStyle/>
          <a:p>
            <a:pPr eaLnBrk="1" hangingPunct="1"/>
            <a:endParaRPr lang="zh-CN" altLang="zh-CN" smtClean="0"/>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96751"/>
            <a:ext cx="7848872" cy="53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Linux</a:t>
            </a:r>
            <a:r>
              <a:rPr lang="zh-CN" altLang="en-US" smtClean="0"/>
              <a:t>的</a:t>
            </a:r>
            <a:r>
              <a:rPr lang="en-US" altLang="zh-CN" smtClean="0"/>
              <a:t>shell</a:t>
            </a:r>
          </a:p>
        </p:txBody>
      </p:sp>
      <p:sp>
        <p:nvSpPr>
          <p:cNvPr id="26627" name="Rectangle 3"/>
          <p:cNvSpPr>
            <a:spLocks noGrp="1" noChangeArrowheads="1"/>
          </p:cNvSpPr>
          <p:nvPr>
            <p:ph type="body" idx="1"/>
          </p:nvPr>
        </p:nvSpPr>
        <p:spPr>
          <a:xfrm>
            <a:off x="827584" y="1124744"/>
            <a:ext cx="7772400" cy="4114800"/>
          </a:xfrm>
        </p:spPr>
        <p:txBody>
          <a:bodyPr/>
          <a:lstStyle/>
          <a:p>
            <a:pPr eaLnBrk="1" hangingPunct="1">
              <a:lnSpc>
                <a:spcPct val="100000"/>
              </a:lnSpc>
              <a:spcBef>
                <a:spcPts val="0"/>
              </a:spcBef>
            </a:pPr>
            <a:r>
              <a:rPr lang="zh-CN" altLang="en-US" sz="2400" dirty="0" smtClean="0"/>
              <a:t>接口</a:t>
            </a:r>
          </a:p>
          <a:p>
            <a:pPr lvl="1" eaLnBrk="1" hangingPunct="1">
              <a:lnSpc>
                <a:spcPct val="100000"/>
              </a:lnSpc>
              <a:spcBef>
                <a:spcPts val="0"/>
              </a:spcBef>
            </a:pPr>
            <a:r>
              <a:rPr lang="en-US" altLang="zh-CN" dirty="0" smtClean="0"/>
              <a:t>Shell</a:t>
            </a:r>
            <a:r>
              <a:rPr lang="zh-CN" altLang="en-US" dirty="0" smtClean="0"/>
              <a:t>是系统的用户界面，提供了用户与内核进行交互操作的一种接口。它接收用户输入的命令并把它送入内核去执行</a:t>
            </a:r>
          </a:p>
          <a:p>
            <a:pPr eaLnBrk="1" hangingPunct="1">
              <a:lnSpc>
                <a:spcPct val="100000"/>
              </a:lnSpc>
              <a:spcBef>
                <a:spcPts val="0"/>
              </a:spcBef>
            </a:pPr>
            <a:r>
              <a:rPr lang="zh-CN" altLang="en-US" sz="2400" dirty="0" smtClean="0"/>
              <a:t>命令解释器</a:t>
            </a:r>
          </a:p>
          <a:p>
            <a:pPr lvl="1" eaLnBrk="1" hangingPunct="1">
              <a:lnSpc>
                <a:spcPct val="100000"/>
              </a:lnSpc>
              <a:spcBef>
                <a:spcPts val="0"/>
              </a:spcBef>
            </a:pPr>
            <a:r>
              <a:rPr lang="zh-CN" altLang="en-US" dirty="0" smtClean="0"/>
              <a:t>实际上</a:t>
            </a:r>
            <a:r>
              <a:rPr lang="en-US" altLang="zh-CN" dirty="0" smtClean="0"/>
              <a:t>Shell</a:t>
            </a:r>
            <a:r>
              <a:rPr lang="zh-CN" altLang="en-US" dirty="0" smtClean="0"/>
              <a:t>是一个命令解释器，它解释由用户输入的命令并且把它们送到内核。不仅如此，</a:t>
            </a:r>
            <a:r>
              <a:rPr lang="en-US" altLang="zh-CN" dirty="0" smtClean="0"/>
              <a:t>Shell</a:t>
            </a:r>
            <a:r>
              <a:rPr lang="zh-CN" altLang="en-US" dirty="0" smtClean="0"/>
              <a:t>有自己的编程语言用于对命令的编辑，它允许用户编写由</a:t>
            </a:r>
            <a:r>
              <a:rPr lang="en-US" altLang="zh-CN" dirty="0" smtClean="0"/>
              <a:t>shell</a:t>
            </a:r>
            <a:r>
              <a:rPr lang="zh-CN" altLang="en-US" dirty="0" smtClean="0"/>
              <a:t>命令组成的程序。</a:t>
            </a:r>
          </a:p>
          <a:p>
            <a:pPr eaLnBrk="1" hangingPunct="1">
              <a:lnSpc>
                <a:spcPct val="100000"/>
              </a:lnSpc>
              <a:spcBef>
                <a:spcPts val="0"/>
              </a:spcBef>
            </a:pPr>
            <a:r>
              <a:rPr lang="zh-CN" altLang="en-US" sz="2400" dirty="0" smtClean="0"/>
              <a:t>图形界面</a:t>
            </a:r>
          </a:p>
          <a:p>
            <a:pPr lvl="1" eaLnBrk="1" hangingPunct="1">
              <a:lnSpc>
                <a:spcPct val="100000"/>
              </a:lnSpc>
              <a:spcBef>
                <a:spcPts val="0"/>
              </a:spcBef>
            </a:pPr>
            <a:r>
              <a:rPr lang="en-US" altLang="zh-CN" dirty="0" smtClean="0"/>
              <a:t>Linux</a:t>
            </a:r>
            <a:r>
              <a:rPr lang="zh-CN" altLang="en-US" dirty="0" smtClean="0"/>
              <a:t>提供了像</a:t>
            </a:r>
            <a:r>
              <a:rPr lang="en-US" altLang="zh-CN" dirty="0" err="1" smtClean="0"/>
              <a:t>MicrosoftWindows</a:t>
            </a:r>
            <a:r>
              <a:rPr lang="zh-CN" altLang="en-US" dirty="0" smtClean="0"/>
              <a:t>那样的可视的命令输入界面</a:t>
            </a:r>
            <a:r>
              <a:rPr lang="en-US" altLang="zh-CN" dirty="0" smtClean="0"/>
              <a:t>--X Window</a:t>
            </a:r>
            <a:r>
              <a:rPr lang="zh-CN" altLang="en-US" dirty="0" smtClean="0"/>
              <a:t>的图形用户界面（</a:t>
            </a:r>
            <a:r>
              <a:rPr lang="en-US" altLang="zh-CN" dirty="0" smtClean="0"/>
              <a:t>GUI</a:t>
            </a:r>
            <a:r>
              <a:rPr lang="zh-CN" altLang="en-US" dirty="0" smtClean="0"/>
              <a:t>）。它提供了很多桌面环境系统，其操作就像</a:t>
            </a:r>
            <a:r>
              <a:rPr lang="en-US" altLang="zh-CN" dirty="0" smtClean="0"/>
              <a:t>Windows</a:t>
            </a:r>
            <a:r>
              <a:rPr lang="zh-CN" altLang="en-US" dirty="0" smtClean="0"/>
              <a:t>一样</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mtClean="0"/>
              <a:t>LINUX</a:t>
            </a:r>
            <a:r>
              <a:rPr lang="zh-CN" altLang="en-US" smtClean="0"/>
              <a:t>操作系统的发行版本</a:t>
            </a:r>
          </a:p>
        </p:txBody>
      </p:sp>
      <p:sp>
        <p:nvSpPr>
          <p:cNvPr id="4099" name="Rectangle 3"/>
          <p:cNvSpPr>
            <a:spLocks noGrp="1" noChangeArrowheads="1"/>
          </p:cNvSpPr>
          <p:nvPr>
            <p:ph type="body" idx="1"/>
          </p:nvPr>
        </p:nvSpPr>
        <p:spPr/>
        <p:txBody>
          <a:bodyPr/>
          <a:lstStyle/>
          <a:p>
            <a:pPr marL="838200" lvl="1" indent="-381000" eaLnBrk="1" hangingPunct="1">
              <a:lnSpc>
                <a:spcPct val="150000"/>
              </a:lnSpc>
              <a:buClrTx/>
              <a:buSzPct val="100000"/>
              <a:buFontTx/>
              <a:buAutoNum type="arabicPeriod"/>
            </a:pPr>
            <a:r>
              <a:rPr lang="en-US" altLang="zh-CN" dirty="0" err="1" smtClean="0"/>
              <a:t>Slackware</a:t>
            </a:r>
            <a:r>
              <a:rPr lang="en-US" altLang="zh-CN" dirty="0" smtClean="0"/>
              <a:t> Linux</a:t>
            </a:r>
          </a:p>
          <a:p>
            <a:pPr marL="457200" indent="-457200" eaLnBrk="1" hangingPunct="1">
              <a:lnSpc>
                <a:spcPct val="150000"/>
              </a:lnSpc>
              <a:buFont typeface="Wingdings" pitchFamily="2" charset="2"/>
              <a:buNone/>
            </a:pPr>
            <a:r>
              <a:rPr lang="en-US" altLang="zh-CN" sz="2400" dirty="0" smtClean="0"/>
              <a:t>     </a:t>
            </a:r>
            <a:r>
              <a:rPr lang="en-US" altLang="zh-CN" sz="2400" dirty="0" err="1" smtClean="0"/>
              <a:t>Slackware</a:t>
            </a:r>
            <a:r>
              <a:rPr lang="zh-CN" altLang="en-US" sz="2400" dirty="0" smtClean="0"/>
              <a:t>由</a:t>
            </a:r>
            <a:r>
              <a:rPr lang="en-US" altLang="zh-CN" sz="2400" dirty="0" smtClean="0"/>
              <a:t>Patrick </a:t>
            </a:r>
            <a:r>
              <a:rPr lang="en-US" altLang="zh-CN" sz="2400" dirty="0" err="1" smtClean="0"/>
              <a:t>Volkerding</a:t>
            </a:r>
            <a:r>
              <a:rPr lang="zh-CN" altLang="en-US" sz="2400" dirty="0" smtClean="0"/>
              <a:t>创建于</a:t>
            </a:r>
            <a:r>
              <a:rPr lang="en-US" altLang="zh-CN" sz="2400" dirty="0" smtClean="0"/>
              <a:t>1992</a:t>
            </a:r>
            <a:r>
              <a:rPr lang="zh-CN" altLang="en-US" sz="2400" dirty="0" smtClean="0"/>
              <a:t>年，应当是历史最悠久的</a:t>
            </a:r>
            <a:r>
              <a:rPr lang="en-US" altLang="zh-CN" sz="2400" dirty="0" smtClean="0"/>
              <a:t>Linux</a:t>
            </a:r>
            <a:r>
              <a:rPr lang="zh-CN" altLang="en-US" sz="2400" dirty="0" smtClean="0"/>
              <a:t>发行版。曾经</a:t>
            </a:r>
            <a:r>
              <a:rPr lang="en-US" altLang="zh-CN" sz="2400" dirty="0" err="1" smtClean="0"/>
              <a:t>Slackware</a:t>
            </a:r>
            <a:r>
              <a:rPr lang="zh-CN" altLang="en-US" sz="2400" dirty="0" smtClean="0"/>
              <a:t>非常流行，但是当</a:t>
            </a:r>
            <a:r>
              <a:rPr lang="en-US" altLang="zh-CN" sz="2400" dirty="0" smtClean="0"/>
              <a:t>Linux</a:t>
            </a:r>
            <a:r>
              <a:rPr lang="zh-CN" altLang="en-US" sz="2400" dirty="0" smtClean="0"/>
              <a:t>越来越普及，用户的技术层面越来越广后，</a:t>
            </a:r>
            <a:r>
              <a:rPr lang="en-US" altLang="zh-CN" sz="2400" dirty="0" err="1" smtClean="0"/>
              <a:t>Slackware</a:t>
            </a:r>
            <a:r>
              <a:rPr lang="zh-CN" altLang="en-US" sz="2400" dirty="0" smtClean="0"/>
              <a:t>渐渐的被新来的人们所遗忘。在其他主流发行版强调易用性的时候，</a:t>
            </a:r>
            <a:r>
              <a:rPr lang="en-US" altLang="zh-CN" sz="2400" dirty="0" err="1" smtClean="0"/>
              <a:t>Slackware</a:t>
            </a:r>
            <a:r>
              <a:rPr lang="zh-CN" altLang="en-US" sz="2400" dirty="0" smtClean="0"/>
              <a:t>依然固执的追求所有的配置均还是要通过配置文件来进行。 </a:t>
            </a:r>
          </a:p>
          <a:p>
            <a:pPr marL="457200" indent="-457200" eaLnBrk="1" hangingPunct="1">
              <a:lnSpc>
                <a:spcPct val="150000"/>
              </a:lnSpc>
            </a:pPr>
            <a:endParaRPr lang="en-US" altLang="zh-CN" sz="2400" dirty="0" smtClean="0"/>
          </a:p>
        </p:txBody>
      </p:sp>
    </p:spTree>
    <p:extLst>
      <p:ext uri="{BB962C8B-B14F-4D97-AF65-F5344CB8AC3E}">
        <p14:creationId xmlns:p14="http://schemas.microsoft.com/office/powerpoint/2010/main" val="800279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Linux</a:t>
            </a:r>
            <a:r>
              <a:rPr lang="zh-CN" altLang="en-US" smtClean="0"/>
              <a:t>系统的基本操作</a:t>
            </a:r>
          </a:p>
        </p:txBody>
      </p:sp>
      <p:sp>
        <p:nvSpPr>
          <p:cNvPr id="27651" name="Rectangle 3"/>
          <p:cNvSpPr>
            <a:spLocks noGrp="1" noChangeArrowheads="1"/>
          </p:cNvSpPr>
          <p:nvPr>
            <p:ph type="body" idx="1"/>
          </p:nvPr>
        </p:nvSpPr>
        <p:spPr/>
        <p:txBody>
          <a:bodyPr/>
          <a:lstStyle/>
          <a:p>
            <a:pPr algn="just" eaLnBrk="1" hangingPunct="1"/>
            <a:r>
              <a:rPr lang="zh-CN" altLang="en-US" smtClean="0">
                <a:latin typeface="Times New Roman" pitchFamily="18" charset="0"/>
                <a:ea typeface="楷体_GB2312" pitchFamily="49" charset="-122"/>
              </a:rPr>
              <a:t>命令的使用方式</a:t>
            </a:r>
            <a:endParaRPr lang="zh-CN" altLang="en-US" smtClean="0">
              <a:latin typeface="宋体" pitchFamily="2" charset="-122"/>
              <a:ea typeface="楷体_GB2312" pitchFamily="49" charset="-122"/>
            </a:endParaRPr>
          </a:p>
          <a:p>
            <a:pPr algn="just" eaLnBrk="1" hangingPunct="1"/>
            <a:r>
              <a:rPr lang="zh-CN" altLang="en-US" smtClean="0">
                <a:latin typeface="Times New Roman" pitchFamily="18" charset="0"/>
                <a:ea typeface="楷体_GB2312" pitchFamily="49" charset="-122"/>
              </a:rPr>
              <a:t>文件及目录操作命令</a:t>
            </a:r>
            <a:endParaRPr lang="zh-CN" altLang="en-US" smtClean="0">
              <a:latin typeface="宋体" pitchFamily="2" charset="-122"/>
              <a:ea typeface="楷体_GB2312" pitchFamily="49" charset="-122"/>
            </a:endParaRPr>
          </a:p>
          <a:p>
            <a:pPr algn="just" eaLnBrk="1" hangingPunct="1"/>
            <a:r>
              <a:rPr lang="zh-CN" altLang="en-US" smtClean="0">
                <a:latin typeface="Times New Roman" pitchFamily="18" charset="0"/>
                <a:ea typeface="楷体_GB2312" pitchFamily="49" charset="-122"/>
              </a:rPr>
              <a:t>文件压缩命令</a:t>
            </a:r>
          </a:p>
          <a:p>
            <a:pPr algn="just" eaLnBrk="1" hangingPunct="1">
              <a:buFont typeface="Wingdings" pitchFamily="2" charset="2"/>
              <a:buNone/>
            </a:pPr>
            <a:endParaRPr lang="zh-CN" altLang="en-US" smtClean="0">
              <a:latin typeface="宋体" pitchFamily="2" charset="-122"/>
              <a:ea typeface="楷体_GB2312" pitchFamily="49" charset="-122"/>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命令的使用方式</a:t>
            </a:r>
          </a:p>
        </p:txBody>
      </p:sp>
      <p:sp>
        <p:nvSpPr>
          <p:cNvPr id="28675" name="Rectangle 3"/>
          <p:cNvSpPr>
            <a:spLocks noGrp="1" noChangeArrowheads="1"/>
          </p:cNvSpPr>
          <p:nvPr>
            <p:ph type="body" idx="1"/>
          </p:nvPr>
        </p:nvSpPr>
        <p:spPr/>
        <p:txBody>
          <a:bodyPr/>
          <a:lstStyle/>
          <a:p>
            <a:pPr eaLnBrk="1" hangingPunct="1">
              <a:lnSpc>
                <a:spcPct val="90000"/>
              </a:lnSpc>
            </a:pPr>
            <a:r>
              <a:rPr lang="en-US" altLang="zh-CN" smtClean="0">
                <a:solidFill>
                  <a:schemeClr val="accent1"/>
                </a:solidFill>
                <a:latin typeface="宋体" pitchFamily="2" charset="-122"/>
              </a:rPr>
              <a:t> </a:t>
            </a:r>
            <a:r>
              <a:rPr lang="zh-CN" altLang="en-US" smtClean="0">
                <a:latin typeface="宋体" pitchFamily="2" charset="-122"/>
              </a:rPr>
              <a:t>在</a:t>
            </a:r>
            <a:r>
              <a:rPr lang="en-US" altLang="zh-CN" smtClean="0"/>
              <a:t>Linux</a:t>
            </a:r>
            <a:r>
              <a:rPr lang="zh-CN" altLang="en-US" smtClean="0">
                <a:latin typeface="宋体" pitchFamily="2" charset="-122"/>
              </a:rPr>
              <a:t>系统中打开终端的方式有以下两种：</a:t>
            </a:r>
          </a:p>
          <a:p>
            <a:pPr algn="just" eaLnBrk="1" hangingPunct="1">
              <a:lnSpc>
                <a:spcPct val="90000"/>
              </a:lnSpc>
              <a:buFont typeface="Wingdings" pitchFamily="2" charset="2"/>
              <a:buNone/>
            </a:pPr>
            <a:r>
              <a:rPr lang="zh-CN" altLang="en-US" smtClean="0">
                <a:latin typeface="宋体" pitchFamily="2" charset="-122"/>
              </a:rPr>
              <a:t>  种是在桌面上依次单击</a:t>
            </a:r>
            <a:r>
              <a:rPr lang="zh-CN" altLang="en-US" smtClean="0">
                <a:latin typeface="Arial" pitchFamily="34" charset="0"/>
              </a:rPr>
              <a:t>“</a:t>
            </a:r>
            <a:r>
              <a:rPr lang="zh-CN" altLang="en-US" smtClean="0">
                <a:latin typeface="宋体" pitchFamily="2" charset="-122"/>
              </a:rPr>
              <a:t>主程序→系统工具→终端</a:t>
            </a:r>
            <a:r>
              <a:rPr lang="zh-CN" altLang="en-US" smtClean="0">
                <a:latin typeface="Arial" pitchFamily="34" charset="0"/>
              </a:rPr>
              <a:t>”</a:t>
            </a:r>
            <a:r>
              <a:rPr lang="zh-CN" altLang="en-US" smtClean="0">
                <a:latin typeface="宋体" pitchFamily="2" charset="-122"/>
              </a:rPr>
              <a:t>可打开如图</a:t>
            </a:r>
            <a:r>
              <a:rPr lang="en-US" altLang="zh-CN" smtClean="0">
                <a:latin typeface="宋体" pitchFamily="2" charset="-122"/>
                <a:cs typeface="Times New Roman" pitchFamily="18" charset="0"/>
              </a:rPr>
              <a:t>2-1</a:t>
            </a:r>
            <a:r>
              <a:rPr lang="zh-CN" altLang="en-US" smtClean="0">
                <a:latin typeface="宋体" pitchFamily="2" charset="-122"/>
              </a:rPr>
              <a:t>的终端窗口；</a:t>
            </a:r>
          </a:p>
          <a:p>
            <a:pPr algn="just" eaLnBrk="1" hangingPunct="1">
              <a:lnSpc>
                <a:spcPct val="90000"/>
              </a:lnSpc>
            </a:pPr>
            <a:r>
              <a:rPr lang="zh-CN" altLang="en-US" smtClean="0">
                <a:latin typeface="宋体" pitchFamily="2" charset="-122"/>
              </a:rPr>
              <a:t>另一种是在</a:t>
            </a:r>
            <a:r>
              <a:rPr lang="en-US" altLang="zh-CN" smtClean="0">
                <a:latin typeface="宋体" pitchFamily="2" charset="-122"/>
                <a:cs typeface="Times New Roman" pitchFamily="18" charset="0"/>
              </a:rPr>
              <a:t>Linux</a:t>
            </a:r>
            <a:r>
              <a:rPr lang="zh-CN" altLang="en-US" smtClean="0">
                <a:latin typeface="宋体" pitchFamily="2" charset="-122"/>
              </a:rPr>
              <a:t>桌面上单击鼠标右键，从弹出的快捷菜单中选择</a:t>
            </a:r>
            <a:r>
              <a:rPr lang="zh-CN" altLang="en-US" smtClean="0">
                <a:latin typeface="Arial" pitchFamily="34" charset="0"/>
              </a:rPr>
              <a:t>“</a:t>
            </a:r>
            <a:r>
              <a:rPr lang="zh-CN" altLang="en-US" smtClean="0">
                <a:latin typeface="宋体" pitchFamily="2" charset="-122"/>
              </a:rPr>
              <a:t>终端</a:t>
            </a:r>
            <a:r>
              <a:rPr lang="zh-CN" altLang="en-US" smtClean="0">
                <a:latin typeface="Arial" pitchFamily="34" charset="0"/>
              </a:rPr>
              <a:t>”</a:t>
            </a:r>
            <a:r>
              <a:rPr lang="zh-CN" altLang="en-US" smtClean="0">
                <a:latin typeface="宋体" pitchFamily="2" charset="-122"/>
              </a:rPr>
              <a:t>命令，也可打开终端窗口</a:t>
            </a:r>
          </a:p>
          <a:p>
            <a:pPr algn="just" eaLnBrk="1" hangingPunct="1">
              <a:lnSpc>
                <a:spcPct val="90000"/>
              </a:lnSpc>
            </a:pPr>
            <a:r>
              <a:rPr lang="en-US" altLang="zh-CN" smtClean="0">
                <a:latin typeface="宋体" pitchFamily="2" charset="-122"/>
              </a:rPr>
              <a:t>Ubuntu</a:t>
            </a:r>
            <a:r>
              <a:rPr lang="zh-CN" altLang="en-US" smtClean="0">
                <a:latin typeface="宋体" pitchFamily="2" charset="-122"/>
              </a:rPr>
              <a:t>系统可以应用快捷方式</a:t>
            </a:r>
            <a:r>
              <a:rPr lang="en-US" altLang="zh-CN" smtClean="0">
                <a:latin typeface="宋体" pitchFamily="2" charset="-122"/>
              </a:rPr>
              <a:t>ctrl+T</a:t>
            </a:r>
            <a:r>
              <a:rPr lang="zh-CN" altLang="en-US" smtClean="0">
                <a:latin typeface="宋体" pitchFamily="2" charset="-122"/>
              </a:rPr>
              <a:t>键打开终端</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827584" y="1100137"/>
            <a:ext cx="77041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000">
                <a:latin typeface="Arial" pitchFamily="34" charset="0"/>
              </a:rPr>
              <a:t>终端显示提示符后，用户就可以输入命令请示系统执行。这里所谓命令就是请示调用某个程序。例如当用户输入</a:t>
            </a:r>
            <a:r>
              <a:rPr kumimoji="1" lang="en-US" altLang="zh-CN" sz="2000">
                <a:latin typeface="Arial" pitchFamily="34" charset="0"/>
              </a:rPr>
              <a:t>date</a:t>
            </a:r>
            <a:r>
              <a:rPr kumimoji="1" lang="zh-CN" altLang="en-US" sz="2000">
                <a:latin typeface="Arial" pitchFamily="34" charset="0"/>
              </a:rPr>
              <a:t>命令时，系统就去调用</a:t>
            </a:r>
            <a:r>
              <a:rPr kumimoji="1" lang="en-US" altLang="zh-CN" sz="2000">
                <a:latin typeface="Arial" pitchFamily="34" charset="0"/>
              </a:rPr>
              <a:t>date</a:t>
            </a:r>
            <a:r>
              <a:rPr kumimoji="1" lang="zh-CN" altLang="en-US" sz="2000">
                <a:latin typeface="Arial" pitchFamily="34" charset="0"/>
              </a:rPr>
              <a:t>程序显示当前的日期和时间，终端屏幕上会出现类似下面的信息：</a:t>
            </a:r>
          </a:p>
          <a:p>
            <a:pPr eaLnBrk="1" hangingPunct="1"/>
            <a:endParaRPr kumimoji="1" lang="zh-CN" altLang="en-US" sz="2000">
              <a:latin typeface="Arial" pitchFamily="34" charset="0"/>
            </a:endParaRPr>
          </a:p>
          <a:p>
            <a:pPr eaLnBrk="1" hangingPunct="1"/>
            <a:r>
              <a:rPr kumimoji="1" lang="zh-CN" altLang="en-US" sz="2000">
                <a:latin typeface="Arial" pitchFamily="34" charset="0"/>
              </a:rPr>
              <a:t>               </a:t>
            </a:r>
            <a:endParaRPr lang="zh-CN" altLang="en-US" sz="2000">
              <a:latin typeface="Arial" pitchFamily="34" charset="0"/>
            </a:endParaRPr>
          </a:p>
        </p:txBody>
      </p:sp>
      <p:sp>
        <p:nvSpPr>
          <p:cNvPr id="29699" name="Text Box 5"/>
          <p:cNvSpPr txBox="1">
            <a:spLocks noChangeArrowheads="1"/>
          </p:cNvSpPr>
          <p:nvPr/>
        </p:nvSpPr>
        <p:spPr bwMode="auto">
          <a:xfrm>
            <a:off x="1281878" y="2564904"/>
            <a:ext cx="7848600"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a:latin typeface="Arial" pitchFamily="34" charset="0"/>
              </a:rPr>
              <a:t>[root@lbliubing root]# </a:t>
            </a:r>
            <a:r>
              <a:rPr kumimoji="1" lang="en-US" altLang="zh-CN" b="1">
                <a:latin typeface="Arial" pitchFamily="34" charset="0"/>
              </a:rPr>
              <a:t> date</a:t>
            </a:r>
            <a:endParaRPr kumimoji="1" lang="en-US" altLang="zh-CN">
              <a:latin typeface="Arial" pitchFamily="34" charset="0"/>
            </a:endParaRPr>
          </a:p>
          <a:p>
            <a:pPr eaLnBrk="1" hangingPunct="1"/>
            <a:r>
              <a:rPr kumimoji="1" lang="en-US" altLang="zh-CN">
                <a:latin typeface="Arial" pitchFamily="34" charset="0"/>
              </a:rPr>
              <a:t>               </a:t>
            </a:r>
            <a:r>
              <a:rPr kumimoji="1" lang="zh-CN" altLang="en-US">
                <a:latin typeface="Arial" pitchFamily="34" charset="0"/>
              </a:rPr>
              <a:t>日  </a:t>
            </a:r>
            <a:r>
              <a:rPr kumimoji="1" lang="en-US" altLang="zh-CN">
                <a:latin typeface="Arial" pitchFamily="34" charset="0"/>
              </a:rPr>
              <a:t>2</a:t>
            </a:r>
            <a:r>
              <a:rPr kumimoji="1" lang="zh-CN" altLang="en-US">
                <a:latin typeface="Arial" pitchFamily="34" charset="0"/>
              </a:rPr>
              <a:t>月  </a:t>
            </a:r>
            <a:r>
              <a:rPr kumimoji="1" lang="en-US" altLang="zh-CN">
                <a:latin typeface="Arial" pitchFamily="34" charset="0"/>
              </a:rPr>
              <a:t>1 15:49:11 CST 2004</a:t>
            </a:r>
          </a:p>
          <a:p>
            <a:pPr eaLnBrk="1" hangingPunct="1"/>
            <a:r>
              <a:rPr kumimoji="1" lang="zh-CN" altLang="en-US">
                <a:latin typeface="Arial" pitchFamily="34" charset="0"/>
              </a:rPr>
              <a:t>当命令输入完毕后，一定不要忘记按回车健，因为系统只有收到回车键才认为命令行结束。 </a:t>
            </a:r>
          </a:p>
          <a:p>
            <a:pPr eaLnBrk="1" hangingPunct="1"/>
            <a:endParaRPr kumimoji="1" lang="zh-CN" altLang="en-US">
              <a:latin typeface="Arial" pitchFamily="34" charset="0"/>
            </a:endParaRPr>
          </a:p>
          <a:p>
            <a:pPr eaLnBrk="1" hangingPunct="1"/>
            <a:r>
              <a:rPr kumimoji="1" lang="zh-CN" altLang="en-US">
                <a:latin typeface="Arial" pitchFamily="34" charset="0"/>
              </a:rPr>
              <a:t>	又如询问当前有哪些用户挂在系统里。命令及响应如下所示：</a:t>
            </a:r>
          </a:p>
          <a:p>
            <a:pPr eaLnBrk="1" hangingPunct="1"/>
            <a:r>
              <a:rPr kumimoji="1" lang="zh-CN" altLang="en-US">
                <a:latin typeface="Arial" pitchFamily="34" charset="0"/>
              </a:rPr>
              <a:t>	</a:t>
            </a:r>
            <a:r>
              <a:rPr kumimoji="1" lang="en-US" altLang="zh-CN">
                <a:latin typeface="Arial" pitchFamily="34" charset="0"/>
              </a:rPr>
              <a:t>[root@lbliubing root]# </a:t>
            </a:r>
            <a:r>
              <a:rPr kumimoji="1" lang="en-US" altLang="zh-CN" b="1">
                <a:latin typeface="Arial" pitchFamily="34" charset="0"/>
              </a:rPr>
              <a:t>who</a:t>
            </a:r>
            <a:endParaRPr kumimoji="1" lang="en-US" altLang="zh-CN">
              <a:latin typeface="Arial" pitchFamily="34" charset="0"/>
            </a:endParaRPr>
          </a:p>
          <a:p>
            <a:pPr eaLnBrk="1" hangingPunct="1"/>
            <a:r>
              <a:rPr kumimoji="1" lang="en-US" altLang="zh-CN">
                <a:latin typeface="Arial" pitchFamily="34" charset="0"/>
              </a:rPr>
              <a:t> 	root     :0           Feb  1 15:41</a:t>
            </a:r>
          </a:p>
          <a:p>
            <a:pPr eaLnBrk="1" hangingPunct="1"/>
            <a:r>
              <a:rPr kumimoji="1" lang="en-US" altLang="zh-CN">
                <a:latin typeface="Arial" pitchFamily="34" charset="0"/>
              </a:rPr>
              <a:t>	root     pts/0        Feb  1 15:46 (:0.0)</a:t>
            </a:r>
          </a:p>
          <a:p>
            <a:pPr eaLnBrk="1" hangingPunct="1"/>
            <a:r>
              <a:rPr kumimoji="1" lang="en-US" altLang="zh-CN">
                <a:latin typeface="Arial" pitchFamily="34" charset="0"/>
              </a:rPr>
              <a:t>	jl       pts/1        Feb  1 15:40 (:0.0)</a:t>
            </a:r>
          </a:p>
          <a:p>
            <a:pPr eaLnBrk="1" hangingPunct="1"/>
            <a:endParaRPr lang="en-US" altLang="zh-CN">
              <a:latin typeface="Arial" pitchFamily="34" charset="0"/>
            </a:endParaRPr>
          </a:p>
          <a:p>
            <a:pPr eaLnBrk="1" hangingPunct="1">
              <a:spcBef>
                <a:spcPct val="50000"/>
              </a:spcBef>
            </a:pPr>
            <a:endParaRPr lang="en-US" altLang="zh-CN">
              <a:latin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目录与路径</a:t>
            </a:r>
          </a:p>
        </p:txBody>
      </p:sp>
      <p:sp>
        <p:nvSpPr>
          <p:cNvPr id="30723" name="Rectangle 3"/>
          <p:cNvSpPr>
            <a:spLocks noGrp="1" noChangeArrowheads="1"/>
          </p:cNvSpPr>
          <p:nvPr>
            <p:ph type="body" idx="1"/>
          </p:nvPr>
        </p:nvSpPr>
        <p:spPr/>
        <p:txBody>
          <a:bodyPr/>
          <a:lstStyle/>
          <a:p>
            <a:pPr eaLnBrk="1" hangingPunct="1"/>
            <a:r>
              <a:rPr lang="zh-CN" altLang="en-US" smtClean="0"/>
              <a:t>目录</a:t>
            </a:r>
          </a:p>
          <a:p>
            <a:pPr lvl="1" eaLnBrk="1" hangingPunct="1"/>
            <a:r>
              <a:rPr lang="zh-CN" altLang="en-US" smtClean="0"/>
              <a:t>工作目录</a:t>
            </a:r>
          </a:p>
          <a:p>
            <a:pPr lvl="1" eaLnBrk="1" hangingPunct="1"/>
            <a:r>
              <a:rPr lang="zh-CN" altLang="en-US" smtClean="0"/>
              <a:t>用户主目录</a:t>
            </a:r>
          </a:p>
          <a:p>
            <a:pPr eaLnBrk="1" hangingPunct="1"/>
            <a:r>
              <a:rPr lang="zh-CN" altLang="en-US" smtClean="0"/>
              <a:t>路径</a:t>
            </a:r>
          </a:p>
          <a:p>
            <a:pPr lvl="1" eaLnBrk="1" hangingPunct="1"/>
            <a:r>
              <a:rPr lang="zh-CN" altLang="en-US" smtClean="0"/>
              <a:t>绝对路径</a:t>
            </a:r>
          </a:p>
          <a:p>
            <a:pPr lvl="1" eaLnBrk="1" hangingPunct="1"/>
            <a:r>
              <a:rPr lang="zh-CN" altLang="en-US" smtClean="0"/>
              <a:t>相对路径</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目录</a:t>
            </a:r>
            <a:r>
              <a:rPr lang="en-US" altLang="zh-CN" smtClean="0"/>
              <a:t>---</a:t>
            </a:r>
            <a:r>
              <a:rPr lang="zh-CN" altLang="en-US" smtClean="0"/>
              <a:t>工作目录</a:t>
            </a:r>
          </a:p>
        </p:txBody>
      </p:sp>
      <p:sp>
        <p:nvSpPr>
          <p:cNvPr id="31747" name="Rectangle 3"/>
          <p:cNvSpPr>
            <a:spLocks noGrp="1" noChangeArrowheads="1"/>
          </p:cNvSpPr>
          <p:nvPr>
            <p:ph type="body" idx="1"/>
          </p:nvPr>
        </p:nvSpPr>
        <p:spPr/>
        <p:txBody>
          <a:bodyPr/>
          <a:lstStyle/>
          <a:p>
            <a:pPr eaLnBrk="1" hangingPunct="1"/>
            <a:r>
              <a:rPr kumimoji="1" lang="zh-CN" altLang="en-US" smtClean="0"/>
              <a:t>从逻辑上讲，用户在登录到</a:t>
            </a:r>
            <a:r>
              <a:rPr kumimoji="1" lang="en-US" altLang="zh-CN" smtClean="0"/>
              <a:t>Linux</a:t>
            </a:r>
            <a:r>
              <a:rPr kumimoji="1" lang="zh-CN" altLang="en-US" smtClean="0"/>
              <a:t>系统中之后，每时每刻都</a:t>
            </a:r>
            <a:r>
              <a:rPr kumimoji="1" lang="zh-CN" altLang="en-US" smtClean="0">
                <a:latin typeface="Arial" pitchFamily="34" charset="0"/>
              </a:rPr>
              <a:t>“</a:t>
            </a:r>
            <a:r>
              <a:rPr kumimoji="1" lang="zh-CN" altLang="en-US" smtClean="0"/>
              <a:t>处在</a:t>
            </a:r>
            <a:r>
              <a:rPr kumimoji="1" lang="zh-CN" altLang="en-US" smtClean="0">
                <a:latin typeface="Arial" pitchFamily="34" charset="0"/>
              </a:rPr>
              <a:t>”</a:t>
            </a:r>
            <a:r>
              <a:rPr kumimoji="1" lang="zh-CN" altLang="en-US" smtClean="0"/>
              <a:t>某个目录之中，此目录被称作工作目录或当前目录（</a:t>
            </a:r>
            <a:r>
              <a:rPr kumimoji="1" lang="en-US" altLang="zh-CN" smtClean="0"/>
              <a:t>Working Directory</a:t>
            </a:r>
            <a:r>
              <a:rPr kumimoji="1" lang="zh-CN" altLang="en-US" smtClean="0"/>
              <a:t>）。工作目录是可以随时改变的。用户初始登录到系统中时，其主目录（</a:t>
            </a:r>
            <a:r>
              <a:rPr kumimoji="1" lang="en-US" altLang="zh-CN" smtClean="0"/>
              <a:t>Home Directory</a:t>
            </a:r>
            <a:r>
              <a:rPr kumimoji="1" lang="zh-CN" altLang="en-US" smtClean="0"/>
              <a:t>）就成为其工作目录。工作目录用</a:t>
            </a:r>
            <a:r>
              <a:rPr kumimoji="1" lang="zh-CN" altLang="en-US" smtClean="0">
                <a:latin typeface="Arial" pitchFamily="34" charset="0"/>
              </a:rPr>
              <a:t>“</a:t>
            </a:r>
            <a:r>
              <a:rPr kumimoji="1" lang="en-US" altLang="zh-CN" smtClean="0"/>
              <a:t>.</a:t>
            </a:r>
            <a:r>
              <a:rPr kumimoji="1" lang="en-US" altLang="zh-CN" smtClean="0">
                <a:latin typeface="Arial" pitchFamily="34" charset="0"/>
              </a:rPr>
              <a:t>”</a:t>
            </a:r>
            <a:r>
              <a:rPr kumimoji="1" lang="zh-CN" altLang="en-US" smtClean="0"/>
              <a:t>表示，其父目录用</a:t>
            </a:r>
            <a:r>
              <a:rPr kumimoji="1" lang="zh-CN" altLang="en-US" smtClean="0">
                <a:latin typeface="Arial" pitchFamily="34" charset="0"/>
              </a:rPr>
              <a:t>“</a:t>
            </a:r>
            <a:r>
              <a:rPr kumimoji="1" lang="en-US" altLang="zh-CN" smtClean="0"/>
              <a:t>..</a:t>
            </a:r>
            <a:r>
              <a:rPr kumimoji="1" lang="en-US" altLang="zh-CN" smtClean="0">
                <a:latin typeface="Arial" pitchFamily="34" charset="0"/>
              </a:rPr>
              <a:t>”</a:t>
            </a:r>
            <a:r>
              <a:rPr kumimoji="1" lang="zh-CN" altLang="en-US" smtClean="0"/>
              <a:t>表示。</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目录</a:t>
            </a:r>
            <a:r>
              <a:rPr lang="en-US" altLang="zh-CN" smtClean="0"/>
              <a:t>---</a:t>
            </a:r>
            <a:r>
              <a:rPr lang="zh-CN" altLang="en-US" smtClean="0"/>
              <a:t>用户目录</a:t>
            </a:r>
          </a:p>
        </p:txBody>
      </p:sp>
      <p:sp>
        <p:nvSpPr>
          <p:cNvPr id="32771" name="Rectangle 3"/>
          <p:cNvSpPr>
            <a:spLocks noGrp="1" noChangeArrowheads="1"/>
          </p:cNvSpPr>
          <p:nvPr>
            <p:ph type="body" idx="1"/>
          </p:nvPr>
        </p:nvSpPr>
        <p:spPr/>
        <p:txBody>
          <a:bodyPr/>
          <a:lstStyle/>
          <a:p>
            <a:pPr eaLnBrk="1" hangingPunct="1"/>
            <a:r>
              <a:rPr kumimoji="1" lang="zh-CN" altLang="en-US" smtClean="0"/>
              <a:t>用户主目录是系统管理员增加用户时建立起来的（以后也可以改变），每个用户都有自己的主目录，不同用户的主目录一般互不相同。 用户刚登录到系统中时，其工作目录便是该用户主目录，通常与用户的登录名相同。</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路径</a:t>
            </a:r>
          </a:p>
        </p:txBody>
      </p:sp>
      <p:sp>
        <p:nvSpPr>
          <p:cNvPr id="33795" name="Rectangle 3"/>
          <p:cNvSpPr>
            <a:spLocks noGrp="1" noChangeArrowheads="1"/>
          </p:cNvSpPr>
          <p:nvPr>
            <p:ph type="body" idx="1"/>
          </p:nvPr>
        </p:nvSpPr>
        <p:spPr/>
        <p:txBody>
          <a:bodyPr/>
          <a:lstStyle/>
          <a:p>
            <a:pPr eaLnBrk="1" hangingPunct="1"/>
            <a:r>
              <a:rPr kumimoji="1" lang="zh-CN" altLang="en-US" smtClean="0"/>
              <a:t>路径是指从树型目录中的某个目录层次到某个文件的一条道路。此路径的主要构成是目录名称，中间用</a:t>
            </a:r>
            <a:r>
              <a:rPr kumimoji="1" lang="zh-CN" altLang="en-US" smtClean="0">
                <a:latin typeface="Arial" pitchFamily="34" charset="0"/>
              </a:rPr>
              <a:t>“</a:t>
            </a:r>
            <a:r>
              <a:rPr kumimoji="1" lang="en-US" altLang="zh-CN" smtClean="0"/>
              <a:t>/</a:t>
            </a:r>
            <a:r>
              <a:rPr kumimoji="1" lang="en-US" altLang="zh-CN" smtClean="0">
                <a:latin typeface="Arial" pitchFamily="34" charset="0"/>
              </a:rPr>
              <a:t>”</a:t>
            </a:r>
            <a:r>
              <a:rPr kumimoji="1" lang="zh-CN" altLang="en-US" smtClean="0"/>
              <a:t>分开。某个文件在文件系统中的位置都是由相应的路径决定的。</a:t>
            </a:r>
          </a:p>
          <a:p>
            <a:pPr eaLnBrk="1" hangingPunct="1"/>
            <a:r>
              <a:rPr kumimoji="1" lang="zh-CN" altLang="en-US" smtClean="0"/>
              <a:t>	路径又分相对路径和绝对路径。 绝对路径是指从</a:t>
            </a:r>
            <a:r>
              <a:rPr kumimoji="1" lang="zh-CN" altLang="en-US" smtClean="0">
                <a:latin typeface="Arial" pitchFamily="34" charset="0"/>
              </a:rPr>
              <a:t>“</a:t>
            </a:r>
            <a:r>
              <a:rPr kumimoji="1" lang="zh-CN" altLang="en-US" smtClean="0"/>
              <a:t>根</a:t>
            </a:r>
            <a:r>
              <a:rPr kumimoji="1" lang="zh-CN" altLang="en-US" smtClean="0">
                <a:latin typeface="Arial" pitchFamily="34" charset="0"/>
              </a:rPr>
              <a:t>”</a:t>
            </a:r>
            <a:r>
              <a:rPr kumimoji="1" lang="zh-CN" altLang="en-US" smtClean="0"/>
              <a:t>开始的路径，也称为完全路径；相对路径是从用户工作目录开始的路径。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083210" y="260648"/>
            <a:ext cx="792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spcBef>
                <a:spcPct val="50000"/>
              </a:spcBef>
              <a:buFontTx/>
              <a:buAutoNum type="arabicPeriod" startAt="3"/>
            </a:pPr>
            <a:r>
              <a:rPr kumimoji="1" lang="en-US" altLang="zh-CN" sz="2800">
                <a:latin typeface="Arial Narrow" pitchFamily="34" charset="0"/>
                <a:ea typeface="楷体_GB2312" pitchFamily="49" charset="-122"/>
              </a:rPr>
              <a:t>Linux</a:t>
            </a:r>
            <a:r>
              <a:rPr kumimoji="1" lang="zh-CN" altLang="en-US" sz="2800">
                <a:latin typeface="Times New Roman" pitchFamily="18" charset="0"/>
                <a:ea typeface="楷体_GB2312" pitchFamily="49" charset="-122"/>
              </a:rPr>
              <a:t>系统主要目录说明</a:t>
            </a:r>
          </a:p>
        </p:txBody>
      </p:sp>
      <p:sp>
        <p:nvSpPr>
          <p:cNvPr id="34819" name="Text Box 3"/>
          <p:cNvSpPr txBox="1">
            <a:spLocks noChangeArrowheads="1"/>
          </p:cNvSpPr>
          <p:nvPr/>
        </p:nvSpPr>
        <p:spPr bwMode="auto">
          <a:xfrm>
            <a:off x="755576" y="1052736"/>
            <a:ext cx="7129462"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150000"/>
              </a:lnSpc>
              <a:spcBef>
                <a:spcPct val="50000"/>
              </a:spcBef>
            </a:pPr>
            <a:r>
              <a:rPr lang="en-US" altLang="zh-CN" sz="2000" dirty="0">
                <a:latin typeface="Arial" pitchFamily="34" charset="0"/>
              </a:rPr>
              <a:t>/bin </a:t>
            </a:r>
            <a:r>
              <a:rPr lang="zh-CN" altLang="en-US" sz="2000" dirty="0">
                <a:latin typeface="Arial" pitchFamily="34" charset="0"/>
              </a:rPr>
              <a:t>：显而易见，</a:t>
            </a:r>
            <a:r>
              <a:rPr lang="en-US" altLang="zh-CN" sz="2000" dirty="0">
                <a:latin typeface="Arial" pitchFamily="34" charset="0"/>
              </a:rPr>
              <a:t>bin </a:t>
            </a:r>
            <a:r>
              <a:rPr lang="zh-CN" altLang="en-US" sz="2000" dirty="0">
                <a:latin typeface="Arial" pitchFamily="34" charset="0"/>
              </a:rPr>
              <a:t>就是二进制（</a:t>
            </a:r>
            <a:r>
              <a:rPr lang="en-US" altLang="zh-CN" sz="2000" dirty="0">
                <a:latin typeface="Arial" pitchFamily="34" charset="0"/>
              </a:rPr>
              <a:t>binary</a:t>
            </a:r>
            <a:r>
              <a:rPr lang="zh-CN" altLang="en-US" sz="2000" dirty="0">
                <a:latin typeface="Arial" pitchFamily="34" charset="0"/>
              </a:rPr>
              <a:t>）英文缩写。 </a:t>
            </a:r>
          </a:p>
          <a:p>
            <a:pPr eaLnBrk="1" hangingPunct="1">
              <a:lnSpc>
                <a:spcPct val="150000"/>
              </a:lnSpc>
              <a:spcBef>
                <a:spcPct val="50000"/>
              </a:spcBef>
            </a:pPr>
            <a:r>
              <a:rPr lang="en-US" altLang="zh-CN" sz="2000" dirty="0">
                <a:latin typeface="Arial" pitchFamily="34" charset="0"/>
              </a:rPr>
              <a:t>/boot </a:t>
            </a:r>
            <a:r>
              <a:rPr lang="zh-CN" altLang="en-US" sz="2000" dirty="0">
                <a:latin typeface="Arial" pitchFamily="34" charset="0"/>
              </a:rPr>
              <a:t>：在这个目录下存放的都是系统启动时要用到的程序。在使用</a:t>
            </a:r>
            <a:r>
              <a:rPr lang="en-US" altLang="zh-CN" sz="2000" dirty="0" err="1">
                <a:latin typeface="Arial" pitchFamily="34" charset="0"/>
              </a:rPr>
              <a:t>lilo</a:t>
            </a:r>
            <a:r>
              <a:rPr lang="zh-CN" altLang="en-US" sz="2000" dirty="0">
                <a:latin typeface="Arial" pitchFamily="34" charset="0"/>
              </a:rPr>
              <a:t>引导</a:t>
            </a:r>
            <a:r>
              <a:rPr lang="en-US" altLang="zh-CN" sz="2000" dirty="0" err="1">
                <a:latin typeface="Arial" pitchFamily="34" charset="0"/>
              </a:rPr>
              <a:t>linux</a:t>
            </a:r>
            <a:r>
              <a:rPr lang="zh-CN" altLang="en-US" sz="2000" dirty="0">
                <a:latin typeface="Arial" pitchFamily="34" charset="0"/>
              </a:rPr>
              <a:t>的时候，会用到这里的一些信息。</a:t>
            </a:r>
          </a:p>
          <a:p>
            <a:pPr eaLnBrk="1" hangingPunct="1">
              <a:lnSpc>
                <a:spcPct val="150000"/>
              </a:lnSpc>
              <a:spcBef>
                <a:spcPct val="50000"/>
              </a:spcBef>
            </a:pPr>
            <a:r>
              <a:rPr lang="en-US" altLang="zh-CN" sz="2000" dirty="0">
                <a:latin typeface="Arial" pitchFamily="34" charset="0"/>
              </a:rPr>
              <a:t>/</a:t>
            </a:r>
            <a:r>
              <a:rPr lang="en-US" altLang="zh-CN" sz="2000" dirty="0" err="1">
                <a:latin typeface="Arial" pitchFamily="34" charset="0"/>
              </a:rPr>
              <a:t>dev</a:t>
            </a:r>
            <a:r>
              <a:rPr lang="zh-CN" altLang="en-US" sz="2000" dirty="0">
                <a:latin typeface="Arial" pitchFamily="34" charset="0"/>
              </a:rPr>
              <a:t>：</a:t>
            </a:r>
            <a:r>
              <a:rPr lang="en-US" altLang="zh-CN" sz="2000" dirty="0" err="1">
                <a:latin typeface="Arial" pitchFamily="34" charset="0"/>
              </a:rPr>
              <a:t>dev</a:t>
            </a:r>
            <a:r>
              <a:rPr lang="en-US" altLang="zh-CN" sz="2000" dirty="0">
                <a:latin typeface="Arial" pitchFamily="34" charset="0"/>
              </a:rPr>
              <a:t> </a:t>
            </a:r>
            <a:r>
              <a:rPr lang="zh-CN" altLang="en-US" sz="2000" dirty="0">
                <a:latin typeface="Arial" pitchFamily="34" charset="0"/>
              </a:rPr>
              <a:t>是设备（</a:t>
            </a:r>
            <a:r>
              <a:rPr lang="en-US" altLang="zh-CN" sz="2000" dirty="0">
                <a:latin typeface="Arial" pitchFamily="34" charset="0"/>
              </a:rPr>
              <a:t>device</a:t>
            </a:r>
            <a:r>
              <a:rPr lang="zh-CN" altLang="en-US" sz="2000" dirty="0">
                <a:latin typeface="Arial" pitchFamily="34" charset="0"/>
              </a:rPr>
              <a:t>）的英文缩写。这个目录对所有的用户都十分重要。因为在这个目录中包含了所有</a:t>
            </a:r>
            <a:r>
              <a:rPr lang="en-US" altLang="zh-CN" sz="2000" dirty="0" err="1">
                <a:latin typeface="Arial" pitchFamily="34" charset="0"/>
              </a:rPr>
              <a:t>linux</a:t>
            </a:r>
            <a:r>
              <a:rPr lang="zh-CN" altLang="en-US" sz="2000" dirty="0">
                <a:latin typeface="Arial" pitchFamily="34" charset="0"/>
              </a:rPr>
              <a:t>系统中使用的外部设备。但是这里并不是放的外部设备的驱动程序。</a:t>
            </a:r>
          </a:p>
          <a:p>
            <a:pPr eaLnBrk="1" hangingPunct="1">
              <a:lnSpc>
                <a:spcPct val="150000"/>
              </a:lnSpc>
              <a:spcBef>
                <a:spcPct val="50000"/>
              </a:spcBef>
            </a:pPr>
            <a:r>
              <a:rPr lang="en-US" altLang="zh-CN" sz="2000" dirty="0">
                <a:latin typeface="Arial" pitchFamily="34" charset="0"/>
              </a:rPr>
              <a:t>/</a:t>
            </a:r>
            <a:r>
              <a:rPr lang="en-US" altLang="zh-CN" sz="2000" dirty="0" err="1">
                <a:latin typeface="Arial" pitchFamily="34" charset="0"/>
              </a:rPr>
              <a:t>etc</a:t>
            </a:r>
            <a:r>
              <a:rPr lang="en-US" altLang="zh-CN" sz="2000" dirty="0">
                <a:latin typeface="Arial" pitchFamily="34" charset="0"/>
              </a:rPr>
              <a:t> </a:t>
            </a:r>
            <a:r>
              <a:rPr lang="zh-CN" altLang="en-US" sz="2000" dirty="0">
                <a:latin typeface="Arial" pitchFamily="34" charset="0"/>
              </a:rPr>
              <a:t>：</a:t>
            </a:r>
            <a:r>
              <a:rPr lang="en-US" altLang="zh-CN" sz="2000" dirty="0" err="1">
                <a:latin typeface="Arial" pitchFamily="34" charset="0"/>
              </a:rPr>
              <a:t>etc</a:t>
            </a:r>
            <a:r>
              <a:rPr lang="zh-CN" altLang="en-US" sz="2000" dirty="0">
                <a:latin typeface="Arial" pitchFamily="34" charset="0"/>
              </a:rPr>
              <a:t>这个目录是</a:t>
            </a:r>
            <a:r>
              <a:rPr lang="en-US" altLang="zh-CN" sz="2000" dirty="0" err="1">
                <a:latin typeface="Arial" pitchFamily="34" charset="0"/>
              </a:rPr>
              <a:t>linux</a:t>
            </a:r>
            <a:r>
              <a:rPr lang="zh-CN" altLang="en-US" sz="2000" dirty="0">
                <a:latin typeface="Arial" pitchFamily="34" charset="0"/>
              </a:rPr>
              <a:t>系统中最重要的目录之一。在这个目录下存放了系统管理时要用到的各种配置文件和子目录。我们要用到的网络配置文件，文件系统，</a:t>
            </a:r>
            <a:r>
              <a:rPr lang="en-US" altLang="zh-CN" sz="2000" dirty="0">
                <a:latin typeface="Arial" pitchFamily="34" charset="0"/>
              </a:rPr>
              <a:t>x</a:t>
            </a:r>
            <a:r>
              <a:rPr lang="zh-CN" altLang="en-US" sz="2000" dirty="0">
                <a:latin typeface="Arial" pitchFamily="34" charset="0"/>
              </a:rPr>
              <a:t>系统配置文件，设备配置信息，设置用户信息等都在这个目录下。   </a:t>
            </a:r>
          </a:p>
          <a:p>
            <a:pPr eaLnBrk="1" hangingPunct="1">
              <a:lnSpc>
                <a:spcPct val="150000"/>
              </a:lnSpc>
              <a:spcBef>
                <a:spcPct val="50000"/>
              </a:spcBef>
            </a:pPr>
            <a:r>
              <a:rPr lang="en-US" altLang="zh-CN" sz="2000" dirty="0">
                <a:latin typeface="Arial" pitchFamily="34" charset="0"/>
              </a:rPr>
              <a:t>/</a:t>
            </a:r>
            <a:r>
              <a:rPr lang="en-US" altLang="zh-CN" sz="2000" dirty="0" err="1">
                <a:latin typeface="Arial" pitchFamily="34" charset="0"/>
              </a:rPr>
              <a:t>sbin</a:t>
            </a:r>
            <a:r>
              <a:rPr lang="en-US" altLang="zh-CN" sz="2000" dirty="0">
                <a:latin typeface="Arial" pitchFamily="34" charset="0"/>
              </a:rPr>
              <a:t> </a:t>
            </a:r>
            <a:r>
              <a:rPr lang="zh-CN" altLang="en-US" sz="2000" dirty="0">
                <a:latin typeface="Arial" pitchFamily="34" charset="0"/>
              </a:rPr>
              <a:t>：这个目录是用来存放系统管理员的系统管理程序。</a:t>
            </a:r>
          </a:p>
          <a:p>
            <a:pPr eaLnBrk="1" hangingPunct="1">
              <a:lnSpc>
                <a:spcPct val="150000"/>
              </a:lnSpc>
              <a:spcBef>
                <a:spcPct val="50000"/>
              </a:spcBef>
            </a:pPr>
            <a:endParaRPr lang="en-US" altLang="zh-CN" sz="2000" dirty="0">
              <a:latin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755576" y="1124744"/>
            <a:ext cx="7488237"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pPr>
            <a:r>
              <a:rPr lang="en-US" altLang="zh-CN" sz="2000">
                <a:latin typeface="Arial" pitchFamily="34" charset="0"/>
              </a:rPr>
              <a:t>/home </a:t>
            </a:r>
            <a:r>
              <a:rPr lang="zh-CN" altLang="en-US" sz="2000">
                <a:latin typeface="Arial" pitchFamily="34" charset="0"/>
              </a:rPr>
              <a:t>：如果建立一个用户，用户名是“</a:t>
            </a:r>
            <a:r>
              <a:rPr lang="en-US" altLang="zh-CN" sz="2000">
                <a:latin typeface="Arial" pitchFamily="34" charset="0"/>
              </a:rPr>
              <a:t>jl”,</a:t>
            </a:r>
            <a:r>
              <a:rPr lang="zh-CN" altLang="en-US" sz="2000">
                <a:latin typeface="Arial" pitchFamily="34" charset="0"/>
              </a:rPr>
              <a:t>那么在</a:t>
            </a:r>
            <a:r>
              <a:rPr lang="en-US" altLang="zh-CN" sz="2000">
                <a:latin typeface="Arial" pitchFamily="34" charset="0"/>
              </a:rPr>
              <a:t>/home</a:t>
            </a:r>
            <a:r>
              <a:rPr lang="zh-CN" altLang="en-US" sz="2000">
                <a:latin typeface="Arial" pitchFamily="34" charset="0"/>
              </a:rPr>
              <a:t>目录下就有一个对应的</a:t>
            </a:r>
            <a:r>
              <a:rPr lang="en-US" altLang="zh-CN" sz="2000">
                <a:latin typeface="Arial" pitchFamily="34" charset="0"/>
              </a:rPr>
              <a:t>/home/jl</a:t>
            </a:r>
            <a:r>
              <a:rPr lang="zh-CN" altLang="en-US" sz="2000">
                <a:latin typeface="Arial" pitchFamily="34" charset="0"/>
              </a:rPr>
              <a:t>路径，用来存放用户的主目录。 </a:t>
            </a:r>
          </a:p>
          <a:p>
            <a:pPr eaLnBrk="1" hangingPunct="1">
              <a:spcBef>
                <a:spcPct val="50000"/>
              </a:spcBef>
            </a:pPr>
            <a:r>
              <a:rPr lang="zh-CN" altLang="en-US" sz="2000">
                <a:latin typeface="Arial" pitchFamily="34" charset="0"/>
              </a:rPr>
              <a:t> </a:t>
            </a:r>
            <a:r>
              <a:rPr lang="en-US" altLang="zh-CN" sz="2000">
                <a:latin typeface="Arial" pitchFamily="34" charset="0"/>
              </a:rPr>
              <a:t>/lib </a:t>
            </a:r>
            <a:r>
              <a:rPr lang="zh-CN" altLang="en-US" sz="2000">
                <a:latin typeface="Arial" pitchFamily="34" charset="0"/>
              </a:rPr>
              <a:t>：</a:t>
            </a:r>
            <a:r>
              <a:rPr lang="en-US" altLang="zh-CN" sz="2000">
                <a:latin typeface="Arial" pitchFamily="34" charset="0"/>
              </a:rPr>
              <a:t>lib</a:t>
            </a:r>
            <a:r>
              <a:rPr lang="zh-CN" altLang="en-US" sz="2000">
                <a:latin typeface="Arial" pitchFamily="34" charset="0"/>
              </a:rPr>
              <a:t>是库（</a:t>
            </a:r>
            <a:r>
              <a:rPr lang="en-US" altLang="zh-CN" sz="2000">
                <a:latin typeface="Arial" pitchFamily="34" charset="0"/>
              </a:rPr>
              <a:t>library</a:t>
            </a:r>
            <a:r>
              <a:rPr lang="zh-CN" altLang="en-US" sz="2000">
                <a:latin typeface="Arial" pitchFamily="34" charset="0"/>
              </a:rPr>
              <a:t>）英文缩写。这个目录是用来存放系统动态连接共享库的。几乎所有的应用程序都会用到这个目录下的共享库。 </a:t>
            </a:r>
          </a:p>
          <a:p>
            <a:pPr eaLnBrk="1" hangingPunct="1">
              <a:spcBef>
                <a:spcPct val="50000"/>
              </a:spcBef>
            </a:pPr>
            <a:r>
              <a:rPr lang="en-US" altLang="zh-CN" sz="2000">
                <a:latin typeface="Arial" pitchFamily="34" charset="0"/>
              </a:rPr>
              <a:t>/mnt </a:t>
            </a:r>
            <a:r>
              <a:rPr lang="zh-CN" altLang="en-US" sz="2000">
                <a:latin typeface="Arial" pitchFamily="34" charset="0"/>
              </a:rPr>
              <a:t>：这个目录在一般情况下也是空的。可以临时将别的文件系统挂在这个目录下。</a:t>
            </a:r>
          </a:p>
          <a:p>
            <a:pPr eaLnBrk="1" hangingPunct="1">
              <a:spcBef>
                <a:spcPct val="50000"/>
              </a:spcBef>
            </a:pPr>
            <a:r>
              <a:rPr lang="en-US" altLang="zh-CN" sz="2000">
                <a:latin typeface="Arial" pitchFamily="34" charset="0"/>
              </a:rPr>
              <a:t>/proc </a:t>
            </a:r>
            <a:r>
              <a:rPr lang="zh-CN" altLang="en-US" sz="2000">
                <a:latin typeface="Arial" pitchFamily="34" charset="0"/>
              </a:rPr>
              <a:t>：可以在这个目录下获取系统信息。这些信息是在内存中，由系统自己产生的。 </a:t>
            </a:r>
          </a:p>
          <a:p>
            <a:pPr eaLnBrk="1" hangingPunct="1">
              <a:spcBef>
                <a:spcPct val="50000"/>
              </a:spcBef>
            </a:pPr>
            <a:r>
              <a:rPr lang="en-US" altLang="zh-CN" sz="2000">
                <a:latin typeface="Arial" pitchFamily="34" charset="0"/>
              </a:rPr>
              <a:t>/root </a:t>
            </a:r>
            <a:r>
              <a:rPr lang="zh-CN" altLang="en-US" sz="2000">
                <a:latin typeface="Arial" pitchFamily="34" charset="0"/>
              </a:rPr>
              <a:t>：如果用户是以超级用户的身份登录的，这个就是超级用户的主目录。</a:t>
            </a:r>
          </a:p>
          <a:p>
            <a:pPr eaLnBrk="1" hangingPunct="1">
              <a:spcBef>
                <a:spcPct val="50000"/>
              </a:spcBef>
            </a:pPr>
            <a:r>
              <a:rPr lang="en-US" altLang="zh-CN" sz="2000">
                <a:latin typeface="Arial" pitchFamily="34" charset="0"/>
              </a:rPr>
              <a:t>/tmp </a:t>
            </a:r>
            <a:r>
              <a:rPr lang="zh-CN" altLang="en-US" sz="2000">
                <a:latin typeface="Arial" pitchFamily="34" charset="0"/>
              </a:rPr>
              <a:t>：用来存放不同程序执行时产生的临时文件。 </a:t>
            </a:r>
          </a:p>
          <a:p>
            <a:pPr eaLnBrk="1" hangingPunct="1">
              <a:spcBef>
                <a:spcPct val="50000"/>
              </a:spcBef>
            </a:pPr>
            <a:r>
              <a:rPr lang="en-US" altLang="zh-CN" sz="2000">
                <a:latin typeface="Arial" pitchFamily="34" charset="0"/>
              </a:rPr>
              <a:t>/usr </a:t>
            </a:r>
            <a:r>
              <a:rPr lang="zh-CN" altLang="en-US" sz="2000">
                <a:latin typeface="Arial" pitchFamily="34" charset="0"/>
              </a:rPr>
              <a:t>：这是</a:t>
            </a:r>
            <a:r>
              <a:rPr lang="en-US" altLang="zh-CN" sz="2000">
                <a:latin typeface="Arial" pitchFamily="34" charset="0"/>
              </a:rPr>
              <a:t>linux</a:t>
            </a:r>
            <a:r>
              <a:rPr lang="zh-CN" altLang="en-US" sz="2000">
                <a:latin typeface="Arial" pitchFamily="34" charset="0"/>
              </a:rPr>
              <a:t>系统中占用硬盘空间最大的目录。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latin typeface="Arial" pitchFamily="34" charset="0"/>
                <a:cs typeface="Arial" pitchFamily="34" charset="0"/>
              </a:rPr>
              <a:t>4-1-3  Shell命令</a:t>
            </a:r>
            <a:endParaRPr lang="zh-CN" altLang="en-US" smtClean="0">
              <a:latin typeface="Arial" pitchFamily="34" charset="0"/>
              <a:cs typeface="Arial" pitchFamily="34" charset="0"/>
            </a:endParaRPr>
          </a:p>
        </p:txBody>
      </p:sp>
      <p:sp>
        <p:nvSpPr>
          <p:cNvPr id="126979" name="Rectangle 3"/>
          <p:cNvSpPr>
            <a:spLocks noGrp="1" noChangeArrowheads="1"/>
          </p:cNvSpPr>
          <p:nvPr>
            <p:ph type="body" idx="1"/>
          </p:nvPr>
        </p:nvSpPr>
        <p:spPr>
          <a:xfrm>
            <a:off x="430213" y="1340768"/>
            <a:ext cx="8713787" cy="4525962"/>
          </a:xfrm>
        </p:spPr>
        <p:txBody>
          <a:bodyPr/>
          <a:lstStyle/>
          <a:p>
            <a:pPr eaLnBrk="1" hangingPunct="1">
              <a:lnSpc>
                <a:spcPct val="140000"/>
              </a:lnSpc>
            </a:pPr>
            <a:r>
              <a:rPr lang="en-US" altLang="zh-CN" sz="2800" smtClean="0"/>
              <a:t>Shell </a:t>
            </a:r>
            <a:r>
              <a:rPr lang="zh-CN" altLang="en-US" sz="2800" smtClean="0"/>
              <a:t>是内核与用户之间的接口，它负责解释执行用户从终端输入的命令行。</a:t>
            </a:r>
          </a:p>
          <a:p>
            <a:pPr eaLnBrk="1" hangingPunct="1">
              <a:lnSpc>
                <a:spcPct val="140000"/>
              </a:lnSpc>
            </a:pPr>
            <a:r>
              <a:rPr lang="en-US" altLang="zh-CN" sz="2800" smtClean="0"/>
              <a:t>Shell</a:t>
            </a:r>
            <a:r>
              <a:rPr lang="zh-CN" altLang="en-US" sz="2800" smtClean="0">
                <a:latin typeface="宋体" pitchFamily="2" charset="-122"/>
              </a:rPr>
              <a:t>可执行的用户命令可分为两大类：</a:t>
            </a:r>
          </a:p>
          <a:p>
            <a:pPr lvl="1" eaLnBrk="1" hangingPunct="1">
              <a:lnSpc>
                <a:spcPct val="140000"/>
              </a:lnSpc>
            </a:pPr>
            <a:r>
              <a:rPr lang="zh-CN" altLang="en-US" sz="2400" smtClean="0">
                <a:latin typeface="宋体" pitchFamily="2" charset="-122"/>
              </a:rPr>
              <a:t>内置命令</a:t>
            </a:r>
          </a:p>
          <a:p>
            <a:pPr lvl="1" eaLnBrk="1" hangingPunct="1">
              <a:lnSpc>
                <a:spcPct val="140000"/>
              </a:lnSpc>
            </a:pPr>
            <a:r>
              <a:rPr lang="zh-CN" altLang="en-US" sz="2400" smtClean="0">
                <a:latin typeface="宋体" pitchFamily="2" charset="-122"/>
              </a:rPr>
              <a:t>实用程序：</a:t>
            </a:r>
            <a:r>
              <a:rPr lang="zh-CN" altLang="en-US" sz="2400" smtClean="0"/>
              <a:t> </a:t>
            </a:r>
            <a:r>
              <a:rPr lang="en-US" altLang="zh-CN" sz="2400" smtClean="0"/>
              <a:t>Linux</a:t>
            </a:r>
            <a:r>
              <a:rPr lang="zh-CN" altLang="en-US" sz="2400" smtClean="0"/>
              <a:t>程序、应用程序、 </a:t>
            </a:r>
            <a:r>
              <a:rPr lang="en-US" altLang="zh-CN" sz="2400" smtClean="0"/>
              <a:t>Shell</a:t>
            </a:r>
            <a:r>
              <a:rPr lang="zh-CN" altLang="en-US" sz="2400" smtClean="0"/>
              <a:t>脚本、用户程序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blinds(horizontal)">
                                      <p:cBhvr>
                                        <p:cTn id="7" dur="500"/>
                                        <p:tgtEl>
                                          <p:spTgt spid="12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blinds(horizontal)">
                                      <p:cBhvr>
                                        <p:cTn id="12" dur="500"/>
                                        <p:tgtEl>
                                          <p:spTgt spid="126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blinds(horizontal)">
                                      <p:cBhvr>
                                        <p:cTn id="17" dur="500"/>
                                        <p:tgtEl>
                                          <p:spTgt spid="126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Effect transition="in" filter="blinds(horizontal)">
                                      <p:cBhvr>
                                        <p:cTn id="22" dur="500"/>
                                        <p:tgtEl>
                                          <p:spTgt spid="12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smtClean="0"/>
              <a:t>LINUX</a:t>
            </a:r>
            <a:r>
              <a:rPr lang="zh-CN" altLang="en-US" dirty="0" smtClean="0"/>
              <a:t>操作系统的流行版本</a:t>
            </a:r>
          </a:p>
        </p:txBody>
      </p:sp>
      <p:sp>
        <p:nvSpPr>
          <p:cNvPr id="5123" name="Rectangle 3"/>
          <p:cNvSpPr>
            <a:spLocks noGrp="1" noChangeArrowheads="1"/>
          </p:cNvSpPr>
          <p:nvPr>
            <p:ph type="body" idx="1"/>
          </p:nvPr>
        </p:nvSpPr>
        <p:spPr/>
        <p:txBody>
          <a:bodyPr/>
          <a:lstStyle/>
          <a:p>
            <a:pPr eaLnBrk="1" hangingPunct="1">
              <a:lnSpc>
                <a:spcPct val="130000"/>
              </a:lnSpc>
            </a:pPr>
            <a:r>
              <a:rPr lang="en-US" altLang="zh-CN" sz="2400" smtClean="0"/>
              <a:t>2  Debian GNU/Linux </a:t>
            </a:r>
          </a:p>
          <a:p>
            <a:pPr eaLnBrk="1" hangingPunct="1">
              <a:lnSpc>
                <a:spcPct val="130000"/>
              </a:lnSpc>
              <a:buFont typeface="Wingdings" pitchFamily="2" charset="2"/>
              <a:buNone/>
            </a:pPr>
            <a:r>
              <a:rPr lang="en-US" altLang="zh-CN" sz="2400" smtClean="0"/>
              <a:t>     Debian GNU/Linux</a:t>
            </a:r>
            <a:r>
              <a:rPr lang="zh-CN" altLang="en-US" sz="2400" smtClean="0"/>
              <a:t>并不是某一个公司的产品，而是一个完全由开源社区组织建立维护的 </a:t>
            </a:r>
            <a:r>
              <a:rPr lang="en-US" altLang="zh-CN" sz="2400" smtClean="0"/>
              <a:t>Linux </a:t>
            </a:r>
            <a:r>
              <a:rPr lang="zh-CN" altLang="en-US" sz="2400" smtClean="0"/>
              <a:t>发行版本，它的开发以一种半民主形式、以个人组成的小组而起作用，参与这项工作完全是志愿的，所有有关</a:t>
            </a:r>
            <a:r>
              <a:rPr lang="en-US" altLang="zh-CN" sz="2400" smtClean="0"/>
              <a:t>Debian</a:t>
            </a:r>
            <a:r>
              <a:rPr lang="zh-CN" altLang="en-US" sz="2400" smtClean="0"/>
              <a:t>产品的其他方面也全部是自愿参加的。其遍布世界各地的数百名开发人员均是计算机专业人员及业余爱好者，这些成员除了对自己付出努力所获取的成就感以外，没有得到任何物质上的补偿</a:t>
            </a:r>
            <a:r>
              <a:rPr lang="en-US" altLang="zh-CN" sz="2400" smtClean="0"/>
              <a:t>,</a:t>
            </a:r>
            <a:r>
              <a:rPr lang="zh-CN" altLang="en-US" sz="2400" smtClean="0"/>
              <a:t>因此</a:t>
            </a:r>
            <a:r>
              <a:rPr lang="en-US" altLang="zh-CN" sz="2400" smtClean="0"/>
              <a:t>Debian</a:t>
            </a:r>
            <a:r>
              <a:rPr lang="zh-CN" altLang="en-US" sz="2400" smtClean="0"/>
              <a:t>一直被认为是最符合开源精神的发行版本。</a:t>
            </a:r>
            <a:r>
              <a:rPr lang="en-US" altLang="zh-CN" sz="2400" smtClean="0"/>
              <a:t>Debian</a:t>
            </a:r>
            <a:r>
              <a:rPr lang="zh-CN" altLang="en-US" sz="2400" smtClean="0"/>
              <a:t>使用</a:t>
            </a:r>
            <a:r>
              <a:rPr lang="en-US" altLang="zh-CN" sz="2400" smtClean="0"/>
              <a:t>Linux </a:t>
            </a:r>
            <a:r>
              <a:rPr lang="zh-CN" altLang="en-US" sz="2400" smtClean="0"/>
              <a:t>核心，但大部份的基本工具则来自</a:t>
            </a:r>
            <a:r>
              <a:rPr lang="en-US" altLang="zh-CN" sz="2400" smtClean="0"/>
              <a:t>GNU </a:t>
            </a:r>
            <a:r>
              <a:rPr lang="zh-CN" altLang="en-US" sz="2400" smtClean="0"/>
              <a:t>计划，故称为</a:t>
            </a:r>
            <a:r>
              <a:rPr lang="en-US" altLang="zh-CN" sz="2400" smtClean="0"/>
              <a:t>GNU/Linux</a:t>
            </a:r>
            <a:r>
              <a:rPr lang="zh-CN" altLang="en-US" sz="2400" smtClean="0"/>
              <a:t>。</a:t>
            </a:r>
          </a:p>
          <a:p>
            <a:pPr eaLnBrk="1" hangingPunct="1">
              <a:lnSpc>
                <a:spcPct val="130000"/>
              </a:lnSpc>
            </a:pPr>
            <a:endParaRPr lang="en-US" altLang="zh-CN" sz="24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latin typeface="Arial" pitchFamily="34" charset="0"/>
                <a:cs typeface="Arial" pitchFamily="34" charset="0"/>
              </a:rPr>
              <a:t>4-1-3  Shell命令</a:t>
            </a:r>
            <a:endParaRPr lang="zh-CN" altLang="en-US" smtClean="0">
              <a:latin typeface="Arial" pitchFamily="34" charset="0"/>
              <a:cs typeface="Arial" pitchFamily="34" charset="0"/>
            </a:endParaRPr>
          </a:p>
        </p:txBody>
      </p:sp>
      <p:sp>
        <p:nvSpPr>
          <p:cNvPr id="128003" name="Rectangle 3"/>
          <p:cNvSpPr>
            <a:spLocks noGrp="1" noChangeArrowheads="1"/>
          </p:cNvSpPr>
          <p:nvPr>
            <p:ph type="body" idx="1"/>
          </p:nvPr>
        </p:nvSpPr>
        <p:spPr>
          <a:xfrm>
            <a:off x="323528" y="1196752"/>
            <a:ext cx="8642350" cy="5068887"/>
          </a:xfrm>
        </p:spPr>
        <p:txBody>
          <a:bodyPr/>
          <a:lstStyle/>
          <a:p>
            <a:pPr eaLnBrk="1" hangingPunct="1">
              <a:lnSpc>
                <a:spcPct val="130000"/>
              </a:lnSpc>
            </a:pPr>
            <a:r>
              <a:rPr lang="zh-CN" altLang="en-US" smtClean="0"/>
              <a:t>命令处理方式：</a:t>
            </a:r>
          </a:p>
          <a:p>
            <a:pPr lvl="1" eaLnBrk="1" hangingPunct="1">
              <a:lnSpc>
                <a:spcPct val="130000"/>
              </a:lnSpc>
            </a:pPr>
            <a:r>
              <a:rPr lang="zh-CN" altLang="en-US" smtClean="0"/>
              <a:t>如果是内部命令，已驻留内存，直接由</a:t>
            </a:r>
            <a:r>
              <a:rPr lang="en-US" altLang="zh-CN" smtClean="0"/>
              <a:t>Shell</a:t>
            </a:r>
            <a:r>
              <a:rPr lang="zh-CN" altLang="en-US" smtClean="0"/>
              <a:t>解释执行。 </a:t>
            </a:r>
          </a:p>
          <a:p>
            <a:pPr lvl="1" eaLnBrk="1" hangingPunct="1">
              <a:lnSpc>
                <a:spcPct val="130000"/>
              </a:lnSpc>
            </a:pPr>
            <a:r>
              <a:rPr lang="zh-CN" altLang="en-US" smtClean="0"/>
              <a:t>如果是实用程序，则先按用户所给的路径查找，找到则调入内存执行，否则给出提示信息。 </a:t>
            </a:r>
          </a:p>
          <a:p>
            <a:pPr lvl="1" eaLnBrk="1" hangingPunct="1">
              <a:lnSpc>
                <a:spcPct val="130000"/>
              </a:lnSpc>
            </a:pPr>
            <a:r>
              <a:rPr lang="zh-CN" altLang="en-US" smtClean="0"/>
              <a:t>如果用户没有给出路径，则沿着系统默认的路径查找，找到调入内存，否则提示相应信息。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7" dur="500"/>
                                        <p:tgtEl>
                                          <p:spTgt spid="1280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2" dur="500"/>
                                        <p:tgtEl>
                                          <p:spTgt spid="1280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17"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latin typeface="Arial" pitchFamily="34" charset="0"/>
                <a:cs typeface="Arial" pitchFamily="34" charset="0"/>
              </a:rPr>
              <a:t>4-1-3  Shell命令</a:t>
            </a:r>
            <a:endParaRPr lang="zh-CN" altLang="en-US" smtClean="0">
              <a:latin typeface="Arial" pitchFamily="34" charset="0"/>
              <a:cs typeface="Arial" pitchFamily="34" charset="0"/>
            </a:endParaRPr>
          </a:p>
        </p:txBody>
      </p:sp>
      <p:sp>
        <p:nvSpPr>
          <p:cNvPr id="129027" name="Rectangle 3"/>
          <p:cNvSpPr>
            <a:spLocks noGrp="1" noChangeArrowheads="1"/>
          </p:cNvSpPr>
          <p:nvPr>
            <p:ph type="body" idx="1"/>
          </p:nvPr>
        </p:nvSpPr>
        <p:spPr/>
        <p:txBody>
          <a:bodyPr/>
          <a:lstStyle/>
          <a:p>
            <a:pPr eaLnBrk="1" hangingPunct="1"/>
            <a:r>
              <a:rPr lang="en-US" altLang="zh-CN" dirty="0" smtClean="0"/>
              <a:t>Shell</a:t>
            </a:r>
            <a:r>
              <a:rPr lang="zh-CN" altLang="en-US" dirty="0" smtClean="0"/>
              <a:t>命令提示符</a:t>
            </a:r>
          </a:p>
          <a:p>
            <a:pPr eaLnBrk="1" hangingPunct="1">
              <a:buFont typeface="Wingdings" pitchFamily="2" charset="2"/>
              <a:buNone/>
            </a:pPr>
            <a:r>
              <a:rPr lang="zh-CN" altLang="en-US" dirty="0" smtClean="0"/>
              <a:t>   </a:t>
            </a:r>
            <a:r>
              <a:rPr lang="en-US" altLang="zh-CN" dirty="0" smtClean="0"/>
              <a:t>[</a:t>
            </a:r>
            <a:r>
              <a:rPr lang="en-US" altLang="zh-CN" dirty="0" err="1" smtClean="0"/>
              <a:t>root@localhost</a:t>
            </a:r>
            <a:r>
              <a:rPr lang="en-US" altLang="zh-CN" dirty="0" smtClean="0"/>
              <a:t>   root]   #</a:t>
            </a:r>
          </a:p>
          <a:p>
            <a:pPr eaLnBrk="1" hangingPunct="1">
              <a:buFont typeface="Wingdings" pitchFamily="2" charset="2"/>
              <a:buNone/>
            </a:pPr>
            <a:r>
              <a:rPr lang="en-US" altLang="zh-CN" dirty="0" smtClean="0"/>
              <a:t>             </a:t>
            </a:r>
          </a:p>
        </p:txBody>
      </p:sp>
      <p:sp>
        <p:nvSpPr>
          <p:cNvPr id="129028" name="Line 4"/>
          <p:cNvSpPr>
            <a:spLocks noChangeShapeType="1"/>
          </p:cNvSpPr>
          <p:nvPr/>
        </p:nvSpPr>
        <p:spPr bwMode="auto">
          <a:xfrm flipV="1">
            <a:off x="1979613" y="2781300"/>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29" name="Line 5"/>
          <p:cNvSpPr>
            <a:spLocks noChangeShapeType="1"/>
          </p:cNvSpPr>
          <p:nvPr/>
        </p:nvSpPr>
        <p:spPr bwMode="auto">
          <a:xfrm flipV="1">
            <a:off x="3276600" y="2781300"/>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0" name="Line 6"/>
          <p:cNvSpPr>
            <a:spLocks noChangeShapeType="1"/>
          </p:cNvSpPr>
          <p:nvPr/>
        </p:nvSpPr>
        <p:spPr bwMode="auto">
          <a:xfrm flipV="1">
            <a:off x="4787900" y="2781300"/>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1" name="Rectangle 7"/>
          <p:cNvSpPr>
            <a:spLocks noChangeArrowheads="1"/>
          </p:cNvSpPr>
          <p:nvPr/>
        </p:nvSpPr>
        <p:spPr bwMode="auto">
          <a:xfrm>
            <a:off x="1187450" y="3573463"/>
            <a:ext cx="1368425" cy="50482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a:latin typeface="Garamond" pitchFamily="18" charset="0"/>
              </a:rPr>
              <a:t>用户名</a:t>
            </a:r>
          </a:p>
        </p:txBody>
      </p:sp>
      <p:sp>
        <p:nvSpPr>
          <p:cNvPr id="129032" name="Rectangle 8"/>
          <p:cNvSpPr>
            <a:spLocks noChangeArrowheads="1"/>
          </p:cNvSpPr>
          <p:nvPr/>
        </p:nvSpPr>
        <p:spPr bwMode="auto">
          <a:xfrm>
            <a:off x="2700338" y="3571875"/>
            <a:ext cx="1368425" cy="50482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a:latin typeface="Garamond" pitchFamily="18" charset="0"/>
              </a:rPr>
              <a:t>主机名</a:t>
            </a:r>
          </a:p>
        </p:txBody>
      </p:sp>
      <p:sp>
        <p:nvSpPr>
          <p:cNvPr id="129033" name="Rectangle 9"/>
          <p:cNvSpPr>
            <a:spLocks noChangeArrowheads="1"/>
          </p:cNvSpPr>
          <p:nvPr/>
        </p:nvSpPr>
        <p:spPr bwMode="auto">
          <a:xfrm>
            <a:off x="4211638" y="3573463"/>
            <a:ext cx="1368425" cy="50482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a:latin typeface="Garamond" pitchFamily="18" charset="0"/>
              </a:rPr>
              <a:t>目录名</a:t>
            </a:r>
          </a:p>
        </p:txBody>
      </p:sp>
      <p:sp>
        <p:nvSpPr>
          <p:cNvPr id="129034" name="Rectangle 10"/>
          <p:cNvSpPr>
            <a:spLocks noChangeArrowheads="1"/>
          </p:cNvSpPr>
          <p:nvPr/>
        </p:nvSpPr>
        <p:spPr bwMode="auto">
          <a:xfrm>
            <a:off x="6011863" y="3573463"/>
            <a:ext cx="1368425" cy="504825"/>
          </a:xfrm>
          <a:prstGeom prst="rect">
            <a:avLst/>
          </a:prstGeom>
          <a:solidFill>
            <a:schemeClr val="accent1"/>
          </a:solidFill>
          <a:ln w="9525">
            <a:solidFill>
              <a:schemeClr val="tx1"/>
            </a:solidFill>
            <a:miter lim="800000"/>
            <a:headEnd/>
            <a:tailEnd/>
          </a:ln>
        </p:spPr>
        <p:txBody>
          <a:bodyPr wrap="none" anchor="ctr"/>
          <a:lstStyle/>
          <a:p>
            <a:pPr algn="ctr"/>
            <a:r>
              <a:rPr lang="zh-CN" altLang="en-US" sz="2400">
                <a:latin typeface="Garamond" pitchFamily="18" charset="0"/>
              </a:rPr>
              <a:t>提示符</a:t>
            </a:r>
          </a:p>
        </p:txBody>
      </p:sp>
      <p:sp>
        <p:nvSpPr>
          <p:cNvPr id="129035" name="Line 11"/>
          <p:cNvSpPr>
            <a:spLocks noChangeShapeType="1"/>
          </p:cNvSpPr>
          <p:nvPr/>
        </p:nvSpPr>
        <p:spPr bwMode="auto">
          <a:xfrm flipH="1" flipV="1">
            <a:off x="5867400" y="2708275"/>
            <a:ext cx="792163"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Effect transition="in" filter="blinds(horizontal)">
                                      <p:cBhvr>
                                        <p:cTn id="7" dur="500"/>
                                        <p:tgtEl>
                                          <p:spTgt spid="129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028"/>
                                        </p:tgtEl>
                                        <p:attrNameLst>
                                          <p:attrName>style.visibility</p:attrName>
                                        </p:attrNameLst>
                                      </p:cBhvr>
                                      <p:to>
                                        <p:strVal val="visible"/>
                                      </p:to>
                                    </p:set>
                                    <p:animEffect transition="in" filter="blinds(horizontal)">
                                      <p:cBhvr>
                                        <p:cTn id="12" dur="500"/>
                                        <p:tgtEl>
                                          <p:spTgt spid="12902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9031"/>
                                        </p:tgtEl>
                                        <p:attrNameLst>
                                          <p:attrName>style.visibility</p:attrName>
                                        </p:attrNameLst>
                                      </p:cBhvr>
                                      <p:to>
                                        <p:strVal val="visible"/>
                                      </p:to>
                                    </p:set>
                                    <p:animEffect transition="in" filter="blinds(horizontal)">
                                      <p:cBhvr>
                                        <p:cTn id="15" dur="500"/>
                                        <p:tgtEl>
                                          <p:spTgt spid="1290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9029"/>
                                        </p:tgtEl>
                                        <p:attrNameLst>
                                          <p:attrName>style.visibility</p:attrName>
                                        </p:attrNameLst>
                                      </p:cBhvr>
                                      <p:to>
                                        <p:strVal val="visible"/>
                                      </p:to>
                                    </p:set>
                                    <p:animEffect transition="in" filter="blinds(horizontal)">
                                      <p:cBhvr>
                                        <p:cTn id="20" dur="500"/>
                                        <p:tgtEl>
                                          <p:spTgt spid="12902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9032"/>
                                        </p:tgtEl>
                                        <p:attrNameLst>
                                          <p:attrName>style.visibility</p:attrName>
                                        </p:attrNameLst>
                                      </p:cBhvr>
                                      <p:to>
                                        <p:strVal val="visible"/>
                                      </p:to>
                                    </p:set>
                                    <p:animEffect transition="in" filter="blinds(horizontal)">
                                      <p:cBhvr>
                                        <p:cTn id="23" dur="500"/>
                                        <p:tgtEl>
                                          <p:spTgt spid="1290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9030"/>
                                        </p:tgtEl>
                                        <p:attrNameLst>
                                          <p:attrName>style.visibility</p:attrName>
                                        </p:attrNameLst>
                                      </p:cBhvr>
                                      <p:to>
                                        <p:strVal val="visible"/>
                                      </p:to>
                                    </p:set>
                                    <p:animEffect transition="in" filter="blinds(horizontal)">
                                      <p:cBhvr>
                                        <p:cTn id="28" dur="500"/>
                                        <p:tgtEl>
                                          <p:spTgt spid="12903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9033"/>
                                        </p:tgtEl>
                                        <p:attrNameLst>
                                          <p:attrName>style.visibility</p:attrName>
                                        </p:attrNameLst>
                                      </p:cBhvr>
                                      <p:to>
                                        <p:strVal val="visible"/>
                                      </p:to>
                                    </p:set>
                                    <p:animEffect transition="in" filter="blinds(horizontal)">
                                      <p:cBhvr>
                                        <p:cTn id="31" dur="500"/>
                                        <p:tgtEl>
                                          <p:spTgt spid="12903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9035"/>
                                        </p:tgtEl>
                                        <p:attrNameLst>
                                          <p:attrName>style.visibility</p:attrName>
                                        </p:attrNameLst>
                                      </p:cBhvr>
                                      <p:to>
                                        <p:strVal val="visible"/>
                                      </p:to>
                                    </p:set>
                                    <p:animEffect transition="in" filter="blinds(horizontal)">
                                      <p:cBhvr>
                                        <p:cTn id="36" dur="500"/>
                                        <p:tgtEl>
                                          <p:spTgt spid="12903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9034"/>
                                        </p:tgtEl>
                                        <p:attrNameLst>
                                          <p:attrName>style.visibility</p:attrName>
                                        </p:attrNameLst>
                                      </p:cBhvr>
                                      <p:to>
                                        <p:strVal val="visible"/>
                                      </p:to>
                                    </p:set>
                                    <p:animEffect transition="in" filter="blinds(horizontal)">
                                      <p:cBhvr>
                                        <p:cTn id="39" dur="500"/>
                                        <p:tgtEl>
                                          <p:spTgt spid="129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nimBg="1"/>
      <p:bldP spid="129029" grpId="0" animBg="1"/>
      <p:bldP spid="129030" grpId="0" animBg="1"/>
      <p:bldP spid="129031" grpId="0" animBg="1"/>
      <p:bldP spid="129032" grpId="0" animBg="1"/>
      <p:bldP spid="129033" grpId="0" animBg="1"/>
      <p:bldP spid="129034" grpId="0" animBg="1"/>
      <p:bldP spid="12903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latin typeface="Arial" pitchFamily="34" charset="0"/>
                <a:cs typeface="Arial" pitchFamily="34" charset="0"/>
              </a:rPr>
              <a:t>4-1-3  Shell命令</a:t>
            </a:r>
            <a:endParaRPr lang="zh-CN" altLang="en-US" smtClean="0">
              <a:latin typeface="Arial" pitchFamily="34" charset="0"/>
              <a:cs typeface="Arial" pitchFamily="34" charset="0"/>
            </a:endParaRPr>
          </a:p>
        </p:txBody>
      </p:sp>
      <p:sp>
        <p:nvSpPr>
          <p:cNvPr id="130051" name="Rectangle 3"/>
          <p:cNvSpPr>
            <a:spLocks noGrp="1" noChangeArrowheads="1"/>
          </p:cNvSpPr>
          <p:nvPr>
            <p:ph type="body" idx="1"/>
          </p:nvPr>
        </p:nvSpPr>
        <p:spPr>
          <a:xfrm>
            <a:off x="611560" y="1268760"/>
            <a:ext cx="8229600" cy="5257800"/>
          </a:xfrm>
        </p:spPr>
        <p:txBody>
          <a:bodyPr/>
          <a:lstStyle/>
          <a:p>
            <a:pPr eaLnBrk="1" hangingPunct="1">
              <a:lnSpc>
                <a:spcPct val="125000"/>
              </a:lnSpc>
            </a:pPr>
            <a:r>
              <a:rPr lang="en-US" altLang="zh-CN" sz="2400" smtClean="0"/>
              <a:t>Shell</a:t>
            </a:r>
            <a:r>
              <a:rPr lang="zh-CN" altLang="en-US" sz="2400" smtClean="0"/>
              <a:t>命令格式</a:t>
            </a:r>
          </a:p>
          <a:p>
            <a:pPr eaLnBrk="1" hangingPunct="1">
              <a:lnSpc>
                <a:spcPct val="125000"/>
              </a:lnSpc>
              <a:buFont typeface="Wingdings" pitchFamily="2" charset="2"/>
              <a:buNone/>
            </a:pPr>
            <a:r>
              <a:rPr lang="zh-CN" altLang="en-US" sz="2400" smtClean="0"/>
              <a:t>                  命令名   </a:t>
            </a:r>
            <a:r>
              <a:rPr lang="en-US" altLang="zh-CN" sz="2400" smtClean="0"/>
              <a:t>[</a:t>
            </a:r>
            <a:r>
              <a:rPr lang="zh-CN" altLang="en-US" sz="2400" smtClean="0"/>
              <a:t>选项</a:t>
            </a:r>
            <a:r>
              <a:rPr lang="en-US" altLang="zh-CN" sz="2400" smtClean="0"/>
              <a:t>]   [</a:t>
            </a:r>
            <a:r>
              <a:rPr lang="zh-CN" altLang="en-US" sz="2400" smtClean="0"/>
              <a:t>参数</a:t>
            </a:r>
            <a:r>
              <a:rPr lang="en-US" altLang="zh-CN" sz="2400" smtClean="0"/>
              <a:t>] ↓</a:t>
            </a:r>
          </a:p>
          <a:p>
            <a:pPr lvl="1" eaLnBrk="1" hangingPunct="1">
              <a:lnSpc>
                <a:spcPct val="125000"/>
              </a:lnSpc>
            </a:pPr>
            <a:r>
              <a:rPr lang="zh-CN" altLang="en-US" sz="2400" smtClean="0"/>
              <a:t>命令名必不可少；</a:t>
            </a:r>
          </a:p>
          <a:p>
            <a:pPr lvl="1" eaLnBrk="1" hangingPunct="1">
              <a:lnSpc>
                <a:spcPct val="125000"/>
              </a:lnSpc>
            </a:pPr>
            <a:r>
              <a:rPr lang="zh-CN" altLang="en-US" sz="2400" smtClean="0"/>
              <a:t>选项通常以</a:t>
            </a:r>
            <a:r>
              <a:rPr lang="zh-CN" altLang="en-US" sz="2400" smtClean="0">
                <a:latin typeface="Arial" pitchFamily="34" charset="0"/>
              </a:rPr>
              <a:t>“</a:t>
            </a:r>
            <a:r>
              <a:rPr lang="zh-CN" altLang="en-US" sz="2400" smtClean="0"/>
              <a:t>－</a:t>
            </a:r>
            <a:r>
              <a:rPr lang="zh-CN" altLang="en-US" sz="2400" smtClean="0">
                <a:latin typeface="Arial" pitchFamily="34" charset="0"/>
              </a:rPr>
              <a:t>”</a:t>
            </a:r>
            <a:r>
              <a:rPr lang="zh-CN" altLang="en-US" sz="2400" smtClean="0"/>
              <a:t>开头，也有少数不使用</a:t>
            </a:r>
            <a:r>
              <a:rPr lang="zh-CN" altLang="en-US" sz="2400" smtClean="0">
                <a:latin typeface="Arial" pitchFamily="34" charset="0"/>
              </a:rPr>
              <a:t>“</a:t>
            </a:r>
            <a:r>
              <a:rPr lang="zh-CN" altLang="en-US" sz="2400" smtClean="0"/>
              <a:t>－</a:t>
            </a:r>
            <a:r>
              <a:rPr lang="zh-CN" altLang="en-US" sz="2400" smtClean="0">
                <a:latin typeface="Arial" pitchFamily="34" charset="0"/>
              </a:rPr>
              <a:t>”</a:t>
            </a:r>
            <a:r>
              <a:rPr lang="zh-CN" altLang="en-US" sz="2400" smtClean="0"/>
              <a:t>，当有多选项时，可以只使用一个</a:t>
            </a:r>
            <a:r>
              <a:rPr lang="zh-CN" altLang="en-US" sz="2400" smtClean="0">
                <a:latin typeface="Arial" pitchFamily="34" charset="0"/>
              </a:rPr>
              <a:t>“</a:t>
            </a:r>
            <a:r>
              <a:rPr lang="zh-CN" altLang="en-US" sz="2400" smtClean="0"/>
              <a:t>－</a:t>
            </a:r>
            <a:r>
              <a:rPr lang="zh-CN" altLang="en-US" sz="2400" smtClean="0">
                <a:latin typeface="Arial" pitchFamily="34" charset="0"/>
              </a:rPr>
              <a:t>”</a:t>
            </a:r>
            <a:r>
              <a:rPr lang="zh-CN" altLang="en-US" sz="2400" smtClean="0"/>
              <a:t>；</a:t>
            </a:r>
          </a:p>
          <a:p>
            <a:pPr lvl="1" eaLnBrk="1" hangingPunct="1">
              <a:lnSpc>
                <a:spcPct val="125000"/>
              </a:lnSpc>
              <a:buFont typeface="Wingdings" pitchFamily="2" charset="2"/>
              <a:buNone/>
            </a:pPr>
            <a:r>
              <a:rPr lang="zh-CN" altLang="en-US" sz="2400" smtClean="0"/>
              <a:t> 			如： </a:t>
            </a:r>
            <a:r>
              <a:rPr lang="en-US" altLang="zh-CN" sz="2400" smtClean="0"/>
              <a:t>ls  -l -a</a:t>
            </a:r>
            <a:r>
              <a:rPr lang="zh-CN" altLang="en-US" sz="2400" smtClean="0"/>
              <a:t>与 </a:t>
            </a:r>
            <a:r>
              <a:rPr lang="en-US" altLang="zh-CN" sz="2400" smtClean="0"/>
              <a:t>ls -la</a:t>
            </a:r>
          </a:p>
          <a:p>
            <a:pPr lvl="1" eaLnBrk="1" hangingPunct="1">
              <a:lnSpc>
                <a:spcPct val="125000"/>
              </a:lnSpc>
            </a:pPr>
            <a:r>
              <a:rPr lang="zh-CN" altLang="en-US" sz="2400" smtClean="0"/>
              <a:t>参数是执行命令所必须的对象，如文件、目录</a:t>
            </a:r>
          </a:p>
          <a:p>
            <a:pPr lvl="1" eaLnBrk="1" hangingPunct="1">
              <a:lnSpc>
                <a:spcPct val="125000"/>
              </a:lnSpc>
            </a:pPr>
            <a:r>
              <a:rPr lang="zh-CN" altLang="en-US" sz="2400" smtClean="0">
                <a:latin typeface="Arial" pitchFamily="34" charset="0"/>
              </a:rPr>
              <a:t>“</a:t>
            </a:r>
            <a:r>
              <a:rPr lang="zh-CN" altLang="en-US" sz="2400" smtClean="0"/>
              <a:t>↓</a:t>
            </a:r>
            <a:r>
              <a:rPr lang="zh-CN" altLang="en-US" sz="2400" smtClean="0">
                <a:latin typeface="Arial" pitchFamily="34" charset="0"/>
              </a:rPr>
              <a:t>”</a:t>
            </a:r>
            <a:r>
              <a:rPr lang="zh-CN" altLang="en-US" sz="2400" smtClean="0"/>
              <a:t>表示</a:t>
            </a:r>
            <a:r>
              <a:rPr lang="en-US" altLang="zh-CN" sz="2400" smtClean="0"/>
              <a:t>Enter</a:t>
            </a:r>
            <a:r>
              <a:rPr lang="zh-CN" altLang="en-US" sz="2400" smtClean="0"/>
              <a:t>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animEffect transition="in" filter="blinds(horizontal)">
                                      <p:cBhvr>
                                        <p:cTn id="7" dur="500"/>
                                        <p:tgtEl>
                                          <p:spTgt spid="1300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0051">
                                            <p:txEl>
                                              <p:pRg st="2" end="2"/>
                                            </p:txEl>
                                          </p:spTgt>
                                        </p:tgtEl>
                                        <p:attrNameLst>
                                          <p:attrName>style.visibility</p:attrName>
                                        </p:attrNameLst>
                                      </p:cBhvr>
                                      <p:to>
                                        <p:strVal val="visible"/>
                                      </p:to>
                                    </p:set>
                                    <p:animEffect transition="in" filter="blinds(horizontal)">
                                      <p:cBhvr>
                                        <p:cTn id="12" dur="500"/>
                                        <p:tgtEl>
                                          <p:spTgt spid="1300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0051">
                                            <p:txEl>
                                              <p:pRg st="3" end="3"/>
                                            </p:txEl>
                                          </p:spTgt>
                                        </p:tgtEl>
                                        <p:attrNameLst>
                                          <p:attrName>style.visibility</p:attrName>
                                        </p:attrNameLst>
                                      </p:cBhvr>
                                      <p:to>
                                        <p:strVal val="visible"/>
                                      </p:to>
                                    </p:set>
                                    <p:animEffect transition="in" filter="blinds(horizontal)">
                                      <p:cBhvr>
                                        <p:cTn id="17" dur="500"/>
                                        <p:tgtEl>
                                          <p:spTgt spid="1300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0051">
                                            <p:txEl>
                                              <p:pRg st="4" end="4"/>
                                            </p:txEl>
                                          </p:spTgt>
                                        </p:tgtEl>
                                        <p:attrNameLst>
                                          <p:attrName>style.visibility</p:attrName>
                                        </p:attrNameLst>
                                      </p:cBhvr>
                                      <p:to>
                                        <p:strVal val="visible"/>
                                      </p:to>
                                    </p:set>
                                    <p:animEffect transition="in" filter="blinds(horizontal)">
                                      <p:cBhvr>
                                        <p:cTn id="22" dur="500"/>
                                        <p:tgtEl>
                                          <p:spTgt spid="1300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0051">
                                            <p:txEl>
                                              <p:pRg st="5" end="5"/>
                                            </p:txEl>
                                          </p:spTgt>
                                        </p:tgtEl>
                                        <p:attrNameLst>
                                          <p:attrName>style.visibility</p:attrName>
                                        </p:attrNameLst>
                                      </p:cBhvr>
                                      <p:to>
                                        <p:strVal val="visible"/>
                                      </p:to>
                                    </p:set>
                                    <p:animEffect transition="in" filter="blinds(horizontal)">
                                      <p:cBhvr>
                                        <p:cTn id="27" dur="500"/>
                                        <p:tgtEl>
                                          <p:spTgt spid="1300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0051">
                                            <p:txEl>
                                              <p:pRg st="6" end="6"/>
                                            </p:txEl>
                                          </p:spTgt>
                                        </p:tgtEl>
                                        <p:attrNameLst>
                                          <p:attrName>style.visibility</p:attrName>
                                        </p:attrNameLst>
                                      </p:cBhvr>
                                      <p:to>
                                        <p:strVal val="visible"/>
                                      </p:to>
                                    </p:set>
                                    <p:animEffect transition="in" filter="blinds(horizontal)">
                                      <p:cBhvr>
                                        <p:cTn id="32" dur="500"/>
                                        <p:tgtEl>
                                          <p:spTgt spid="130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latin typeface="Arial" pitchFamily="34" charset="0"/>
                <a:cs typeface="Arial" pitchFamily="34" charset="0"/>
              </a:rPr>
              <a:t>4-1-3  Shell命令</a:t>
            </a:r>
            <a:endParaRPr lang="zh-CN" altLang="en-US" smtClean="0">
              <a:latin typeface="Arial" pitchFamily="34" charset="0"/>
              <a:cs typeface="Arial" pitchFamily="34" charset="0"/>
            </a:endParaRPr>
          </a:p>
        </p:txBody>
      </p:sp>
      <p:sp>
        <p:nvSpPr>
          <p:cNvPr id="131075" name="Rectangle 3"/>
          <p:cNvSpPr>
            <a:spLocks noGrp="1" noChangeArrowheads="1"/>
          </p:cNvSpPr>
          <p:nvPr>
            <p:ph type="body" idx="1"/>
          </p:nvPr>
        </p:nvSpPr>
        <p:spPr/>
        <p:txBody>
          <a:bodyPr/>
          <a:lstStyle/>
          <a:p>
            <a:pPr algn="just" eaLnBrk="1" hangingPunct="1">
              <a:lnSpc>
                <a:spcPct val="140000"/>
              </a:lnSpc>
            </a:pPr>
            <a:r>
              <a:rPr lang="zh-CN" altLang="en-US" smtClean="0"/>
              <a:t>例：</a:t>
            </a:r>
            <a:r>
              <a:rPr lang="en-US" altLang="zh-CN" smtClean="0"/>
              <a:t>shutdown </a:t>
            </a:r>
            <a:r>
              <a:rPr lang="en-US" altLang="zh-CN" smtClean="0">
                <a:latin typeface="Arial" pitchFamily="34" charset="0"/>
              </a:rPr>
              <a:t>–</a:t>
            </a:r>
            <a:r>
              <a:rPr lang="en-US" altLang="zh-CN" smtClean="0"/>
              <a:t>r now </a:t>
            </a:r>
          </a:p>
          <a:p>
            <a:pPr algn="just" eaLnBrk="1" hangingPunct="1">
              <a:lnSpc>
                <a:spcPct val="140000"/>
              </a:lnSpc>
            </a:pPr>
            <a:r>
              <a:rPr lang="zh-CN" altLang="en-US" smtClean="0"/>
              <a:t>注意：</a:t>
            </a:r>
          </a:p>
          <a:p>
            <a:pPr lvl="1" algn="just" eaLnBrk="1" hangingPunct="1">
              <a:lnSpc>
                <a:spcPct val="140000"/>
              </a:lnSpc>
            </a:pPr>
            <a:r>
              <a:rPr lang="en-US" altLang="zh-CN" smtClean="0"/>
              <a:t>Linux</a:t>
            </a:r>
            <a:r>
              <a:rPr lang="zh-CN" altLang="en-US" smtClean="0">
                <a:latin typeface="宋体" pitchFamily="2" charset="-122"/>
              </a:rPr>
              <a:t>系统严格区分英文字母的大小写；</a:t>
            </a:r>
          </a:p>
          <a:p>
            <a:pPr lvl="1" algn="just" eaLnBrk="1" hangingPunct="1">
              <a:lnSpc>
                <a:spcPct val="140000"/>
              </a:lnSpc>
            </a:pPr>
            <a:r>
              <a:rPr lang="en-US" altLang="zh-CN" smtClean="0"/>
              <a:t>Shell</a:t>
            </a:r>
            <a:r>
              <a:rPr lang="zh-CN" altLang="en-US" smtClean="0">
                <a:latin typeface="宋体" pitchFamily="2" charset="-122"/>
              </a:rPr>
              <a:t>自动过滤多余的空格</a:t>
            </a:r>
          </a:p>
          <a:p>
            <a:pPr lvl="1" algn="just" eaLnBrk="1" hangingPunct="1"/>
            <a:endParaRPr lang="en-US" altLang="zh-CN"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7" dur="500"/>
                                        <p:tgtEl>
                                          <p:spTgt spid="1310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12" dur="500"/>
                                        <p:tgtEl>
                                          <p:spTgt spid="1310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075">
                                            <p:txEl>
                                              <p:pRg st="3" end="3"/>
                                            </p:txEl>
                                          </p:spTgt>
                                        </p:tgtEl>
                                        <p:attrNameLst>
                                          <p:attrName>style.visibility</p:attrName>
                                        </p:attrNameLst>
                                      </p:cBhvr>
                                      <p:to>
                                        <p:strVal val="visible"/>
                                      </p:to>
                                    </p:set>
                                    <p:animEffect transition="in" filter="blinds(horizontal)">
                                      <p:cBhvr>
                                        <p:cTn id="17" dur="500"/>
                                        <p:tgtEl>
                                          <p:spTgt spid="131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常用操作命令介绍</a:t>
            </a:r>
          </a:p>
        </p:txBody>
      </p:sp>
      <p:sp>
        <p:nvSpPr>
          <p:cNvPr id="41987" name="Rectangle 3"/>
          <p:cNvSpPr>
            <a:spLocks noGrp="1" noChangeArrowheads="1"/>
          </p:cNvSpPr>
          <p:nvPr>
            <p:ph type="body" idx="1"/>
          </p:nvPr>
        </p:nvSpPr>
        <p:spPr/>
        <p:txBody>
          <a:bodyPr/>
          <a:lstStyle/>
          <a:p>
            <a:pPr eaLnBrk="1" hangingPunct="1"/>
            <a:r>
              <a:rPr lang="zh-CN" altLang="en-US" smtClean="0"/>
              <a:t>更改路径</a:t>
            </a:r>
            <a:r>
              <a:rPr lang="en-US" altLang="zh-CN" smtClean="0"/>
              <a:t>---cd</a:t>
            </a:r>
          </a:p>
          <a:p>
            <a:pPr eaLnBrk="1" hangingPunct="1"/>
            <a:r>
              <a:rPr lang="zh-CN" altLang="en-US" smtClean="0"/>
              <a:t>显示当前目录</a:t>
            </a:r>
            <a:r>
              <a:rPr lang="en-US" altLang="zh-CN" smtClean="0"/>
              <a:t>---pwd</a:t>
            </a:r>
          </a:p>
          <a:p>
            <a:pPr eaLnBrk="1" hangingPunct="1"/>
            <a:r>
              <a:rPr lang="zh-CN" altLang="en-US" smtClean="0"/>
              <a:t>显示目录内容</a:t>
            </a:r>
            <a:r>
              <a:rPr lang="en-US" altLang="zh-CN" smtClean="0"/>
              <a:t>---ls</a:t>
            </a:r>
          </a:p>
          <a:p>
            <a:pPr eaLnBrk="1" hangingPunct="1"/>
            <a:r>
              <a:rPr lang="zh-CN" altLang="en-US" smtClean="0"/>
              <a:t>复制命令</a:t>
            </a:r>
            <a:r>
              <a:rPr lang="en-US" altLang="zh-CN" smtClean="0"/>
              <a:t>---cp</a:t>
            </a:r>
          </a:p>
          <a:p>
            <a:pPr eaLnBrk="1" hangingPunct="1"/>
            <a:r>
              <a:rPr lang="zh-CN" altLang="en-US" smtClean="0"/>
              <a:t>删除命令</a:t>
            </a:r>
            <a:r>
              <a:rPr lang="en-US" altLang="zh-CN" smtClean="0"/>
              <a:t>---rm</a:t>
            </a:r>
          </a:p>
          <a:p>
            <a:pPr eaLnBrk="1" hangingPunct="1"/>
            <a:r>
              <a:rPr lang="zh-CN" altLang="en-US" smtClean="0"/>
              <a:t>移动命令</a:t>
            </a:r>
            <a:r>
              <a:rPr lang="en-US" altLang="zh-CN" smtClean="0"/>
              <a:t>---mv</a:t>
            </a:r>
          </a:p>
          <a:p>
            <a:pPr eaLnBrk="1" hangingPunct="1"/>
            <a:endParaRPr lang="en-US" altLang="zh-CN"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更改路径</a:t>
            </a:r>
            <a:r>
              <a:rPr lang="en-US" altLang="zh-CN" smtClean="0"/>
              <a:t>---cd</a:t>
            </a:r>
          </a:p>
        </p:txBody>
      </p:sp>
      <p:sp>
        <p:nvSpPr>
          <p:cNvPr id="43011" name="Rectangle 3"/>
          <p:cNvSpPr>
            <a:spLocks noGrp="1" noChangeArrowheads="1"/>
          </p:cNvSpPr>
          <p:nvPr>
            <p:ph type="body" idx="1"/>
          </p:nvPr>
        </p:nvSpPr>
        <p:spPr/>
        <p:txBody>
          <a:bodyPr/>
          <a:lstStyle/>
          <a:p>
            <a:pPr eaLnBrk="1" hangingPunct="1">
              <a:buFont typeface="Wingdings" pitchFamily="2" charset="2"/>
              <a:buNone/>
            </a:pPr>
            <a:r>
              <a:rPr lang="zh-CN" altLang="en-US" smtClean="0"/>
              <a:t>改变当前工作目录在</a:t>
            </a:r>
            <a:r>
              <a:rPr lang="en-US" altLang="zh-CN" smtClean="0"/>
              <a:t>Linux</a:t>
            </a:r>
            <a:r>
              <a:rPr lang="zh-CN" altLang="en-US" smtClean="0"/>
              <a:t>系统中使用的是</a:t>
            </a:r>
            <a:r>
              <a:rPr lang="en-US" altLang="zh-CN" smtClean="0"/>
              <a:t>cd</a:t>
            </a:r>
            <a:r>
              <a:rPr lang="zh-CN" altLang="en-US" smtClean="0"/>
              <a:t>命令。</a:t>
            </a:r>
          </a:p>
          <a:p>
            <a:pPr eaLnBrk="1" hangingPunct="1">
              <a:buFont typeface="Wingdings" pitchFamily="2" charset="2"/>
              <a:buNone/>
            </a:pPr>
            <a:r>
              <a:rPr lang="zh-CN" altLang="en-US" smtClean="0"/>
              <a:t>该命令使用的语法格式如下： </a:t>
            </a:r>
          </a:p>
          <a:p>
            <a:pPr eaLnBrk="1" hangingPunct="1">
              <a:buFont typeface="Wingdings" pitchFamily="2" charset="2"/>
              <a:buNone/>
            </a:pPr>
            <a:r>
              <a:rPr lang="zh-CN" altLang="en-US" smtClean="0"/>
              <a:t>    </a:t>
            </a:r>
            <a:r>
              <a:rPr lang="en-US" altLang="zh-CN" smtClean="0"/>
              <a:t>cd</a:t>
            </a:r>
            <a:r>
              <a:rPr lang="zh-CN" altLang="en-US" smtClean="0"/>
              <a:t>　</a:t>
            </a:r>
            <a:r>
              <a:rPr lang="en-US" altLang="zh-CN" smtClean="0"/>
              <a:t>[</a:t>
            </a:r>
            <a:r>
              <a:rPr lang="zh-CN" altLang="en-US" smtClean="0"/>
              <a:t>目录名</a:t>
            </a:r>
            <a:r>
              <a:rPr lang="en-US" altLang="zh-CN" smtClean="0"/>
              <a:t>]</a:t>
            </a:r>
          </a:p>
          <a:p>
            <a:pPr eaLnBrk="1" hangingPunct="1">
              <a:buFont typeface="Wingdings" pitchFamily="2" charset="2"/>
              <a:buNone/>
            </a:pPr>
            <a:r>
              <a:rPr lang="zh-CN" altLang="en-US" smtClean="0"/>
              <a:t>命令中的参数说明如下：</a:t>
            </a:r>
          </a:p>
          <a:p>
            <a:pPr eaLnBrk="1" hangingPunct="1">
              <a:buFont typeface="Wingdings" pitchFamily="2" charset="2"/>
              <a:buNone/>
            </a:pPr>
            <a:r>
              <a:rPr lang="zh-CN" altLang="en-US" smtClean="0"/>
              <a:t>   目录名：改变到所指定的目录名。如果没有指定目录，就返回到用户主目录（在</a:t>
            </a:r>
            <a:r>
              <a:rPr lang="en-US" altLang="zh-CN" smtClean="0"/>
              <a:t>HOME</a:t>
            </a:r>
            <a:r>
              <a:rPr lang="zh-CN" altLang="en-US" smtClean="0"/>
              <a:t>环境变量中指定）。</a:t>
            </a:r>
          </a:p>
          <a:p>
            <a:pPr eaLnBrk="1" hangingPunct="1"/>
            <a:endParaRPr lang="en-US" altLang="zh-CN"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kumimoji="1" lang="zh-CN" altLang="en-US" smtClean="0">
                <a:solidFill>
                  <a:schemeClr val="tx1"/>
                </a:solidFill>
              </a:rPr>
              <a:t>显示当前目录</a:t>
            </a:r>
          </a:p>
        </p:txBody>
      </p:sp>
      <p:sp>
        <p:nvSpPr>
          <p:cNvPr id="44035" name="Rectangle 3"/>
          <p:cNvSpPr>
            <a:spLocks noGrp="1" noChangeArrowheads="1"/>
          </p:cNvSpPr>
          <p:nvPr>
            <p:ph type="body" idx="1"/>
          </p:nvPr>
        </p:nvSpPr>
        <p:spPr/>
        <p:txBody>
          <a:bodyPr/>
          <a:lstStyle/>
          <a:p>
            <a:pPr eaLnBrk="1" hangingPunct="1">
              <a:buFont typeface="Wingdings" pitchFamily="2" charset="2"/>
              <a:buNone/>
            </a:pPr>
            <a:r>
              <a:rPr kumimoji="1" lang="en-US" altLang="zh-CN" smtClean="0"/>
              <a:t>   </a:t>
            </a:r>
            <a:r>
              <a:rPr kumimoji="1" lang="zh-CN" altLang="en-US" smtClean="0"/>
              <a:t>显示当前目录的命令是</a:t>
            </a:r>
            <a:r>
              <a:rPr kumimoji="1" lang="en-US" altLang="zh-CN" smtClean="0"/>
              <a:t>pwd</a:t>
            </a:r>
            <a:r>
              <a:rPr kumimoji="1" lang="zh-CN" altLang="en-US" smtClean="0"/>
              <a:t>命令，该命令使用的语法格式如下： </a:t>
            </a:r>
          </a:p>
          <a:p>
            <a:pPr eaLnBrk="1" hangingPunct="1">
              <a:buFont typeface="Wingdings" pitchFamily="2" charset="2"/>
              <a:buNone/>
            </a:pPr>
            <a:r>
              <a:rPr kumimoji="1" lang="zh-CN" altLang="en-US" smtClean="0"/>
              <a:t>           </a:t>
            </a:r>
            <a:r>
              <a:rPr kumimoji="1" lang="en-US" altLang="zh-CN" smtClean="0"/>
              <a:t>pwd</a:t>
            </a:r>
          </a:p>
          <a:p>
            <a:pPr eaLnBrk="1" hangingPunct="1">
              <a:buFont typeface="Wingdings" pitchFamily="2" charset="2"/>
              <a:buNone/>
            </a:pPr>
            <a:r>
              <a:rPr kumimoji="1" lang="en-US" altLang="zh-CN" smtClean="0"/>
              <a:t>   </a:t>
            </a:r>
            <a:r>
              <a:rPr kumimoji="1" lang="zh-CN" altLang="en-US" smtClean="0"/>
              <a:t>执行</a:t>
            </a:r>
            <a:r>
              <a:rPr kumimoji="1" lang="en-US" altLang="zh-CN" smtClean="0"/>
              <a:t>pwd</a:t>
            </a:r>
            <a:r>
              <a:rPr kumimoji="1" lang="zh-CN" altLang="en-US" smtClean="0"/>
              <a:t>命令形式如下： </a:t>
            </a:r>
          </a:p>
          <a:p>
            <a:pPr eaLnBrk="1" hangingPunct="1">
              <a:buFont typeface="Wingdings" pitchFamily="2" charset="2"/>
              <a:buNone/>
            </a:pPr>
            <a:r>
              <a:rPr kumimoji="1" lang="zh-CN" altLang="en-US" smtClean="0"/>
              <a:t>     </a:t>
            </a:r>
            <a:r>
              <a:rPr kumimoji="1" lang="en-US" altLang="zh-CN" smtClean="0"/>
              <a:t>[root@fjut ~]</a:t>
            </a:r>
            <a:r>
              <a:rPr kumimoji="1" lang="zh-CN" altLang="en-US" smtClean="0"/>
              <a:t>＃</a:t>
            </a:r>
            <a:r>
              <a:rPr kumimoji="1" lang="en-US" altLang="zh-CN" smtClean="0"/>
              <a:t>pwd</a:t>
            </a:r>
          </a:p>
          <a:p>
            <a:pPr eaLnBrk="1" hangingPunct="1">
              <a:buFont typeface="Wingdings" pitchFamily="2" charset="2"/>
              <a:buNone/>
            </a:pPr>
            <a:r>
              <a:rPr kumimoji="1" lang="en-US" altLang="zh-CN" smtClean="0"/>
              <a:t>~:</a:t>
            </a:r>
            <a:r>
              <a:rPr kumimoji="1" lang="zh-CN" altLang="en-US" smtClean="0"/>
              <a:t>表示</a:t>
            </a:r>
            <a:r>
              <a:rPr kumimoji="1" lang="en-US" altLang="zh-CN" smtClean="0"/>
              <a:t>/home/root;</a:t>
            </a:r>
          </a:p>
          <a:p>
            <a:pPr eaLnBrk="1" hangingPunct="1">
              <a:buFont typeface="Wingdings" pitchFamily="2" charset="2"/>
              <a:buNone/>
            </a:pPr>
            <a:r>
              <a:rPr kumimoji="1" lang="zh-CN" altLang="en-US" smtClean="0"/>
              <a:t>若有疑问可以直接使用</a:t>
            </a:r>
            <a:r>
              <a:rPr kumimoji="1" lang="en-US" altLang="zh-CN" smtClean="0"/>
              <a:t>pwd</a:t>
            </a:r>
            <a:r>
              <a:rPr kumimoji="1" lang="zh-CN" altLang="en-US" smtClean="0"/>
              <a:t>命令来显示当前目录</a:t>
            </a:r>
          </a:p>
          <a:p>
            <a:pPr eaLnBrk="1" hangingPunct="1"/>
            <a:endParaRPr lang="en-US" altLang="zh-CN"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显示目录内容</a:t>
            </a:r>
            <a:r>
              <a:rPr lang="en-US" altLang="zh-CN" smtClean="0"/>
              <a:t>---ls</a:t>
            </a:r>
          </a:p>
        </p:txBody>
      </p:sp>
      <p:sp>
        <p:nvSpPr>
          <p:cNvPr id="45059" name="Rectangle 3"/>
          <p:cNvSpPr>
            <a:spLocks noGrp="1" noChangeArrowheads="1"/>
          </p:cNvSpPr>
          <p:nvPr>
            <p:ph type="body" idx="1"/>
          </p:nvPr>
        </p:nvSpPr>
        <p:spPr/>
        <p:txBody>
          <a:bodyPr/>
          <a:lstStyle/>
          <a:p>
            <a:pPr eaLnBrk="1" hangingPunct="1"/>
            <a:r>
              <a:rPr lang="zh-CN" altLang="en-US" smtClean="0"/>
              <a:t>显示指定工作目录中所包含的内容的指令是</a:t>
            </a:r>
            <a:r>
              <a:rPr lang="en-US" altLang="zh-CN" smtClean="0"/>
              <a:t>ls</a:t>
            </a:r>
            <a:r>
              <a:rPr lang="zh-CN" altLang="en-US" smtClean="0"/>
              <a:t>，要说明的是</a:t>
            </a:r>
            <a:r>
              <a:rPr lang="en-US" altLang="zh-CN" smtClean="0"/>
              <a:t>ls</a:t>
            </a:r>
            <a:r>
              <a:rPr lang="zh-CN" altLang="en-US" smtClean="0"/>
              <a:t>命令列出文件的名字，而不是文件的内容。该命令的使用方式如下： </a:t>
            </a:r>
          </a:p>
          <a:p>
            <a:pPr eaLnBrk="1" hangingPunct="1">
              <a:buFont typeface="Wingdings" pitchFamily="2" charset="2"/>
              <a:buNone/>
            </a:pPr>
            <a:r>
              <a:rPr lang="zh-CN" altLang="en-US" smtClean="0"/>
              <a:t>    </a:t>
            </a:r>
            <a:r>
              <a:rPr lang="en-US" altLang="zh-CN" smtClean="0"/>
              <a:t>ls [</a:t>
            </a:r>
            <a:r>
              <a:rPr lang="zh-CN" altLang="en-US" smtClean="0"/>
              <a:t>选项</a:t>
            </a:r>
            <a:r>
              <a:rPr lang="en-US" altLang="zh-CN" smtClean="0"/>
              <a:t>] [</a:t>
            </a:r>
            <a:r>
              <a:rPr lang="zh-CN" altLang="en-US" smtClean="0"/>
              <a:t>文件目录列表</a:t>
            </a:r>
            <a:r>
              <a:rPr lang="en-US" altLang="zh-CN" smtClean="0"/>
              <a:t>] </a:t>
            </a:r>
          </a:p>
          <a:p>
            <a:pPr eaLnBrk="1" hangingPunct="1">
              <a:buFont typeface="Wingdings" pitchFamily="2" charset="2"/>
              <a:buNone/>
            </a:pPr>
            <a:r>
              <a:rPr lang="zh-CN" altLang="en-US" smtClean="0"/>
              <a:t>命令示意：</a:t>
            </a:r>
          </a:p>
          <a:p>
            <a:pPr eaLnBrk="1" hangingPunct="1">
              <a:buFont typeface="Wingdings" pitchFamily="2" charset="2"/>
              <a:buNone/>
            </a:pPr>
            <a:r>
              <a:rPr lang="en-US" altLang="zh-CN" smtClean="0"/>
              <a:t>[root@fjut ~]$ ls </a:t>
            </a:r>
            <a:r>
              <a:rPr lang="en-US" altLang="zh-CN" smtClean="0">
                <a:latin typeface="Arial" pitchFamily="34" charset="0"/>
              </a:rPr>
              <a:t>–</a:t>
            </a:r>
            <a:r>
              <a:rPr lang="en-US" altLang="zh-CN" smtClean="0"/>
              <a:t>a</a:t>
            </a:r>
          </a:p>
          <a:p>
            <a:pPr eaLnBrk="1" hangingPunct="1">
              <a:buFont typeface="Wingdings" pitchFamily="2" charset="2"/>
              <a:buNone/>
            </a:pPr>
            <a:r>
              <a:rPr lang="en-US" altLang="zh-CN" smtClean="0"/>
              <a:t>  xy  cj minigui1.3  </a:t>
            </a:r>
          </a:p>
          <a:p>
            <a:pPr eaLnBrk="1" hangingPunct="1">
              <a:buFont typeface="Wingdings" pitchFamily="2" charset="2"/>
              <a:buNone/>
            </a:pPr>
            <a:endParaRPr lang="en-US" altLang="zh-CN" sz="1800" smtClean="0"/>
          </a:p>
          <a:p>
            <a:pPr eaLnBrk="1" hangingPunct="1">
              <a:buFont typeface="Wingdings" pitchFamily="2" charset="2"/>
              <a:buNone/>
            </a:pPr>
            <a:endParaRPr lang="en-US" altLang="zh-CN" sz="180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endParaRPr lang="zh-CN" altLang="zh-CN" smtClean="0"/>
          </a:p>
        </p:txBody>
      </p:sp>
      <p:sp>
        <p:nvSpPr>
          <p:cNvPr id="46083" name="Rectangle 3"/>
          <p:cNvSpPr>
            <a:spLocks noGrp="1" noChangeArrowheads="1"/>
          </p:cNvSpPr>
          <p:nvPr>
            <p:ph type="body" idx="1"/>
          </p:nvPr>
        </p:nvSpPr>
        <p:spPr/>
        <p:txBody>
          <a:bodyPr/>
          <a:lstStyle/>
          <a:p>
            <a:pPr eaLnBrk="1" hangingPunct="1">
              <a:lnSpc>
                <a:spcPct val="130000"/>
              </a:lnSpc>
              <a:spcBef>
                <a:spcPts val="0"/>
              </a:spcBef>
            </a:pPr>
            <a:r>
              <a:rPr lang="en-US" altLang="zh-CN" sz="2000" dirty="0" err="1" smtClean="0"/>
              <a:t>ls</a:t>
            </a:r>
            <a:r>
              <a:rPr lang="zh-CN" altLang="en-US" sz="2000" dirty="0" smtClean="0"/>
              <a:t>命令中的常用选项如下：</a:t>
            </a:r>
          </a:p>
          <a:p>
            <a:pPr eaLnBrk="1" hangingPunct="1">
              <a:lnSpc>
                <a:spcPct val="130000"/>
              </a:lnSpc>
              <a:spcBef>
                <a:spcPts val="0"/>
              </a:spcBef>
              <a:buFont typeface="Wingdings" pitchFamily="2" charset="2"/>
              <a:buNone/>
            </a:pPr>
            <a:r>
              <a:rPr lang="zh-CN" altLang="en-US" sz="2000" dirty="0" smtClean="0"/>
              <a:t>    </a:t>
            </a:r>
            <a:r>
              <a:rPr lang="en-US" altLang="zh-CN" sz="2000" dirty="0" smtClean="0"/>
              <a:t>-a</a:t>
            </a:r>
            <a:r>
              <a:rPr lang="zh-CN" altLang="en-US" sz="2000" dirty="0" smtClean="0"/>
              <a:t>：显示所有文件及目录 </a:t>
            </a:r>
            <a:r>
              <a:rPr lang="en-US" altLang="zh-CN" sz="2000" dirty="0" smtClean="0"/>
              <a:t>(</a:t>
            </a:r>
            <a:r>
              <a:rPr lang="en-US" altLang="zh-CN" sz="2000" dirty="0" err="1" smtClean="0"/>
              <a:t>ls</a:t>
            </a:r>
            <a:r>
              <a:rPr lang="zh-CN" altLang="en-US" sz="2000" dirty="0" smtClean="0"/>
              <a:t>规定将文件名或目录名中开头为 </a:t>
            </a:r>
            <a:r>
              <a:rPr lang="en-US" altLang="zh-CN" sz="2000" dirty="0" smtClean="0"/>
              <a:t>"."</a:t>
            </a:r>
            <a:r>
              <a:rPr lang="zh-CN" altLang="en-US" sz="2000" dirty="0" smtClean="0"/>
              <a:t>的视为隐藏档，不会列出</a:t>
            </a:r>
            <a:r>
              <a:rPr lang="en-US" altLang="zh-CN" sz="2000" dirty="0" smtClean="0"/>
              <a:t>) </a:t>
            </a:r>
          </a:p>
          <a:p>
            <a:pPr eaLnBrk="1" hangingPunct="1">
              <a:lnSpc>
                <a:spcPct val="130000"/>
              </a:lnSpc>
              <a:spcBef>
                <a:spcPts val="0"/>
              </a:spcBef>
              <a:buFont typeface="Wingdings" pitchFamily="2" charset="2"/>
              <a:buNone/>
            </a:pPr>
            <a:r>
              <a:rPr lang="en-US" altLang="zh-CN" sz="2000" dirty="0" smtClean="0"/>
              <a:t>       -c</a:t>
            </a:r>
            <a:r>
              <a:rPr lang="zh-CN" altLang="en-US" sz="2000" dirty="0" smtClean="0"/>
              <a:t>：按列输出，纵向排序</a:t>
            </a:r>
          </a:p>
          <a:p>
            <a:pPr eaLnBrk="1" hangingPunct="1">
              <a:lnSpc>
                <a:spcPct val="130000"/>
              </a:lnSpc>
              <a:spcBef>
                <a:spcPts val="0"/>
              </a:spcBef>
              <a:buFont typeface="Wingdings" pitchFamily="2" charset="2"/>
              <a:buNone/>
            </a:pPr>
            <a:r>
              <a:rPr lang="zh-CN" altLang="en-US" sz="2000" dirty="0" smtClean="0"/>
              <a:t>       </a:t>
            </a:r>
            <a:r>
              <a:rPr lang="en-US" altLang="zh-CN" sz="2000" dirty="0" smtClean="0"/>
              <a:t>-x</a:t>
            </a:r>
            <a:r>
              <a:rPr lang="zh-CN" altLang="en-US" sz="2000" dirty="0" smtClean="0"/>
              <a:t>：按列输出，横向排序</a:t>
            </a:r>
          </a:p>
          <a:p>
            <a:pPr eaLnBrk="1" hangingPunct="1">
              <a:lnSpc>
                <a:spcPct val="130000"/>
              </a:lnSpc>
              <a:spcBef>
                <a:spcPts val="0"/>
              </a:spcBef>
              <a:buFont typeface="Wingdings" pitchFamily="2" charset="2"/>
              <a:buNone/>
            </a:pPr>
            <a:r>
              <a:rPr lang="en-US" altLang="zh-CN" sz="2000" dirty="0" smtClean="0"/>
              <a:t>-l</a:t>
            </a:r>
            <a:r>
              <a:rPr lang="zh-CN" altLang="en-US" sz="2000" dirty="0" smtClean="0"/>
              <a:t>：除文件名外，也将文件状态、权限、拥有者、文件大小	等信息详细列出 </a:t>
            </a:r>
          </a:p>
          <a:p>
            <a:pPr eaLnBrk="1" hangingPunct="1">
              <a:lnSpc>
                <a:spcPct val="130000"/>
              </a:lnSpc>
              <a:spcBef>
                <a:spcPts val="0"/>
              </a:spcBef>
              <a:buFont typeface="Wingdings" pitchFamily="2" charset="2"/>
              <a:buNone/>
            </a:pPr>
            <a:r>
              <a:rPr lang="zh-CN" altLang="en-US" sz="2000" dirty="0" smtClean="0"/>
              <a:t>      </a:t>
            </a:r>
            <a:r>
              <a:rPr lang="en-US" altLang="zh-CN" sz="2000" dirty="0" smtClean="0"/>
              <a:t>-t </a:t>
            </a:r>
            <a:r>
              <a:rPr lang="zh-CN" altLang="en-US" sz="2000" dirty="0" smtClean="0"/>
              <a:t>：根据文件建立时间的先后次序列出 </a:t>
            </a:r>
          </a:p>
          <a:p>
            <a:pPr eaLnBrk="1" hangingPunct="1">
              <a:lnSpc>
                <a:spcPct val="130000"/>
              </a:lnSpc>
              <a:spcBef>
                <a:spcPts val="0"/>
              </a:spcBef>
              <a:buFont typeface="Wingdings" pitchFamily="2" charset="2"/>
              <a:buNone/>
            </a:pPr>
            <a:r>
              <a:rPr lang="zh-CN" altLang="en-US" sz="2000" dirty="0" smtClean="0"/>
              <a:t>     </a:t>
            </a:r>
            <a:r>
              <a:rPr lang="en-US" altLang="zh-CN" sz="2000" dirty="0" smtClean="0"/>
              <a:t>-A </a:t>
            </a:r>
            <a:r>
              <a:rPr lang="zh-CN" altLang="en-US" sz="2000" dirty="0" smtClean="0"/>
              <a:t>：同 </a:t>
            </a:r>
            <a:r>
              <a:rPr lang="en-US" altLang="zh-CN" sz="2000" dirty="0" smtClean="0"/>
              <a:t>-a </a:t>
            </a:r>
            <a:r>
              <a:rPr lang="zh-CN" altLang="en-US" sz="2000" dirty="0" smtClean="0"/>
              <a:t>，但不列出 </a:t>
            </a:r>
            <a:r>
              <a:rPr lang="en-US" altLang="zh-CN" sz="2000" dirty="0" smtClean="0"/>
              <a:t>"." (</a:t>
            </a:r>
            <a:r>
              <a:rPr lang="zh-CN" altLang="en-US" sz="2000" dirty="0" smtClean="0"/>
              <a:t>目前目录</a:t>
            </a:r>
            <a:r>
              <a:rPr lang="en-US" altLang="zh-CN" sz="2000" dirty="0" smtClean="0"/>
              <a:t>) </a:t>
            </a:r>
            <a:r>
              <a:rPr lang="zh-CN" altLang="en-US" sz="2000" dirty="0" smtClean="0"/>
              <a:t>及 </a:t>
            </a:r>
            <a:r>
              <a:rPr lang="en-US" altLang="zh-CN" sz="2000" dirty="0" smtClean="0"/>
              <a:t>".." (</a:t>
            </a:r>
            <a:r>
              <a:rPr lang="zh-CN" altLang="en-US" sz="2000" dirty="0" smtClean="0"/>
              <a:t>父目录</a:t>
            </a:r>
            <a:r>
              <a:rPr lang="en-US" altLang="zh-CN" sz="2000" dirty="0" smtClean="0"/>
              <a:t>) </a:t>
            </a:r>
          </a:p>
          <a:p>
            <a:pPr eaLnBrk="1" hangingPunct="1">
              <a:lnSpc>
                <a:spcPct val="130000"/>
              </a:lnSpc>
              <a:spcBef>
                <a:spcPts val="0"/>
              </a:spcBef>
              <a:buFont typeface="Wingdings" pitchFamily="2" charset="2"/>
              <a:buNone/>
            </a:pPr>
            <a:r>
              <a:rPr lang="en-US" altLang="zh-CN" sz="2000" dirty="0" smtClean="0"/>
              <a:t>      -X</a:t>
            </a:r>
            <a:r>
              <a:rPr lang="zh-CN" altLang="en-US" sz="2000" dirty="0" smtClean="0"/>
              <a:t>：按扩展名排序显示</a:t>
            </a:r>
          </a:p>
          <a:p>
            <a:pPr eaLnBrk="1" hangingPunct="1">
              <a:lnSpc>
                <a:spcPct val="130000"/>
              </a:lnSpc>
              <a:spcBef>
                <a:spcPts val="0"/>
              </a:spcBef>
              <a:buFont typeface="Wingdings" pitchFamily="2" charset="2"/>
              <a:buNone/>
            </a:pPr>
            <a:r>
              <a:rPr lang="zh-CN" altLang="en-US" sz="2000" dirty="0" smtClean="0"/>
              <a:t>      </a:t>
            </a:r>
            <a:r>
              <a:rPr lang="en-US" altLang="zh-CN" sz="2000" dirty="0" smtClean="0"/>
              <a:t>-R</a:t>
            </a:r>
            <a:r>
              <a:rPr lang="zh-CN" altLang="en-US" sz="2000" dirty="0" smtClean="0"/>
              <a:t>：递归显示下层子目录</a:t>
            </a:r>
          </a:p>
          <a:p>
            <a:pPr eaLnBrk="1" hangingPunct="1">
              <a:lnSpc>
                <a:spcPct val="130000"/>
              </a:lnSpc>
              <a:spcBef>
                <a:spcPts val="0"/>
              </a:spcBef>
              <a:buFont typeface="Wingdings" pitchFamily="2" charset="2"/>
              <a:buNone/>
            </a:pPr>
            <a:r>
              <a:rPr lang="zh-CN" altLang="en-US" sz="2000" dirty="0" smtClean="0"/>
              <a:t> </a:t>
            </a:r>
            <a:r>
              <a:rPr lang="en-US" altLang="zh-CN" sz="2000" dirty="0" smtClean="0"/>
              <a:t>--help</a:t>
            </a:r>
            <a:r>
              <a:rPr lang="zh-CN" altLang="en-US" sz="2000" dirty="0" smtClean="0"/>
              <a:t>：显示帮助信息</a:t>
            </a:r>
          </a:p>
          <a:p>
            <a:pPr eaLnBrk="1" hangingPunct="1">
              <a:lnSpc>
                <a:spcPct val="130000"/>
              </a:lnSpc>
              <a:spcBef>
                <a:spcPts val="0"/>
              </a:spcBef>
              <a:buFont typeface="Wingdings" pitchFamily="2" charset="2"/>
              <a:buNone/>
            </a:pPr>
            <a:r>
              <a:rPr lang="en-US" altLang="zh-CN" sz="2000" dirty="0" smtClean="0"/>
              <a:t>--version</a:t>
            </a:r>
            <a:r>
              <a:rPr lang="zh-CN" altLang="en-US" sz="2000" dirty="0" smtClean="0"/>
              <a:t>：显示版本信息</a:t>
            </a:r>
          </a:p>
          <a:p>
            <a:pPr eaLnBrk="1" hangingPunct="1">
              <a:lnSpc>
                <a:spcPct val="130000"/>
              </a:lnSpc>
              <a:spcBef>
                <a:spcPts val="0"/>
              </a:spcBef>
            </a:pPr>
            <a:endParaRPr lang="en-US" altLang="zh-CN" sz="2000"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复制命令</a:t>
            </a:r>
            <a:r>
              <a:rPr lang="en-US" altLang="zh-CN" smtClean="0"/>
              <a:t>---cp</a:t>
            </a:r>
          </a:p>
        </p:txBody>
      </p:sp>
      <p:sp>
        <p:nvSpPr>
          <p:cNvPr id="47107" name="Rectangle 3"/>
          <p:cNvSpPr>
            <a:spLocks noGrp="1" noChangeArrowheads="1"/>
          </p:cNvSpPr>
          <p:nvPr>
            <p:ph type="body" idx="1"/>
          </p:nvPr>
        </p:nvSpPr>
        <p:spPr/>
        <p:txBody>
          <a:bodyPr/>
          <a:lstStyle/>
          <a:p>
            <a:pPr eaLnBrk="1" hangingPunct="1">
              <a:lnSpc>
                <a:spcPct val="90000"/>
              </a:lnSpc>
            </a:pPr>
            <a:r>
              <a:rPr lang="en-US" altLang="zh-CN" sz="2800" smtClean="0"/>
              <a:t>Linux</a:t>
            </a:r>
            <a:r>
              <a:rPr lang="zh-CN" altLang="en-US" sz="2800" smtClean="0"/>
              <a:t>下的</a:t>
            </a:r>
            <a:r>
              <a:rPr lang="en-US" altLang="zh-CN" sz="2800" smtClean="0"/>
              <a:t>cp</a:t>
            </a:r>
            <a:r>
              <a:rPr lang="zh-CN" altLang="en-US" sz="2800" smtClean="0"/>
              <a:t>命令用于复制文件或目录，该命令是最重要的文件操作命令，其命令格式如下：</a:t>
            </a:r>
          </a:p>
          <a:p>
            <a:pPr eaLnBrk="1" hangingPunct="1">
              <a:lnSpc>
                <a:spcPct val="90000"/>
              </a:lnSpc>
            </a:pPr>
            <a:r>
              <a:rPr lang="zh-CN" altLang="en-US" sz="2800" smtClean="0"/>
              <a:t>	</a:t>
            </a:r>
            <a:r>
              <a:rPr lang="en-US" altLang="zh-CN" sz="2800" smtClean="0"/>
              <a:t>cp</a:t>
            </a:r>
            <a:r>
              <a:rPr lang="zh-CN" altLang="en-US" sz="2800" smtClean="0"/>
              <a:t>　</a:t>
            </a:r>
            <a:r>
              <a:rPr lang="en-US" altLang="zh-CN" sz="2800" smtClean="0"/>
              <a:t>[</a:t>
            </a:r>
            <a:r>
              <a:rPr lang="zh-CN" altLang="en-US" sz="2800" smtClean="0"/>
              <a:t>选项</a:t>
            </a:r>
            <a:r>
              <a:rPr lang="en-US" altLang="zh-CN" sz="2800" smtClean="0"/>
              <a:t>]</a:t>
            </a:r>
            <a:r>
              <a:rPr lang="zh-CN" altLang="en-US" sz="2800" smtClean="0"/>
              <a:t>　 源文件　目标文件</a:t>
            </a:r>
          </a:p>
          <a:p>
            <a:pPr eaLnBrk="1" hangingPunct="1">
              <a:lnSpc>
                <a:spcPct val="90000"/>
              </a:lnSpc>
            </a:pPr>
            <a:r>
              <a:rPr lang="zh-CN" altLang="en-US" sz="2800" smtClean="0"/>
              <a:t> 	</a:t>
            </a:r>
            <a:r>
              <a:rPr lang="en-US" altLang="zh-CN" sz="2800" smtClean="0"/>
              <a:t>cp</a:t>
            </a:r>
            <a:r>
              <a:rPr lang="zh-CN" altLang="en-US" sz="2800" smtClean="0"/>
              <a:t>　</a:t>
            </a:r>
            <a:r>
              <a:rPr lang="en-US" altLang="zh-CN" sz="2800" smtClean="0"/>
              <a:t>[</a:t>
            </a:r>
            <a:r>
              <a:rPr lang="zh-CN" altLang="en-US" sz="2800" smtClean="0"/>
              <a:t>选项</a:t>
            </a:r>
            <a:r>
              <a:rPr lang="en-US" altLang="zh-CN" sz="2800" smtClean="0"/>
              <a:t>]</a:t>
            </a:r>
            <a:r>
              <a:rPr lang="zh-CN" altLang="en-US" sz="2800" smtClean="0"/>
              <a:t>　 源文件组 　目标目录</a:t>
            </a:r>
          </a:p>
          <a:p>
            <a:pPr eaLnBrk="1" hangingPunct="1">
              <a:lnSpc>
                <a:spcPct val="90000"/>
              </a:lnSpc>
            </a:pPr>
            <a:r>
              <a:rPr lang="zh-CN" altLang="en-US" sz="2800" smtClean="0"/>
              <a:t> 参数说明如下：</a:t>
            </a:r>
          </a:p>
          <a:p>
            <a:pPr lvl="1" eaLnBrk="1" hangingPunct="1">
              <a:lnSpc>
                <a:spcPct val="90000"/>
              </a:lnSpc>
            </a:pPr>
            <a:r>
              <a:rPr lang="zh-CN" altLang="en-US" sz="2400" smtClean="0"/>
              <a:t>源文件：要拷贝的文件。</a:t>
            </a:r>
          </a:p>
          <a:p>
            <a:pPr lvl="1" eaLnBrk="1" hangingPunct="1">
              <a:lnSpc>
                <a:spcPct val="90000"/>
              </a:lnSpc>
            </a:pPr>
            <a:r>
              <a:rPr lang="zh-CN" altLang="en-US" sz="2400" smtClean="0"/>
              <a:t>目标文件：目标名。也可以是目录名，这种情况下，源文件名作为目标文件名，而文件放在该目录下。</a:t>
            </a:r>
          </a:p>
          <a:p>
            <a:pPr lvl="1" eaLnBrk="1" hangingPunct="1">
              <a:lnSpc>
                <a:spcPct val="90000"/>
              </a:lnSpc>
            </a:pPr>
            <a:r>
              <a:rPr lang="zh-CN" altLang="en-US" sz="2400" smtClean="0"/>
              <a:t>源文件组：要拷贝文件的由空格分隔的列表。</a:t>
            </a:r>
          </a:p>
          <a:p>
            <a:pPr lvl="1" eaLnBrk="1" hangingPunct="1">
              <a:lnSpc>
                <a:spcPct val="90000"/>
              </a:lnSpc>
            </a:pPr>
            <a:r>
              <a:rPr lang="zh-CN" altLang="en-US" sz="2400" smtClean="0"/>
              <a:t>目标目录：目标目录。</a:t>
            </a:r>
          </a:p>
          <a:p>
            <a:pPr eaLnBrk="1" hangingPunct="1">
              <a:lnSpc>
                <a:spcPct val="90000"/>
              </a:lnSpc>
            </a:pPr>
            <a:endParaRPr lang="en-US" altLang="zh-CN" sz="2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操作系统的流行版本</a:t>
            </a:r>
            <a:endParaRPr lang="zh-CN" altLang="en-US" dirty="0"/>
          </a:p>
        </p:txBody>
      </p:sp>
      <p:sp>
        <p:nvSpPr>
          <p:cNvPr id="3" name="内容占位符 2"/>
          <p:cNvSpPr>
            <a:spLocks noGrp="1"/>
          </p:cNvSpPr>
          <p:nvPr>
            <p:ph idx="1"/>
          </p:nvPr>
        </p:nvSpPr>
        <p:spPr/>
        <p:txBody>
          <a:bodyPr/>
          <a:lstStyle/>
          <a:p>
            <a:pPr indent="0">
              <a:buNone/>
            </a:pPr>
            <a:r>
              <a:rPr lang="en-US" altLang="zh-CN" dirty="0" smtClean="0">
                <a:latin typeface="Arial" pitchFamily="34" charset="0"/>
              </a:rPr>
              <a:t>3</a:t>
            </a:r>
            <a:r>
              <a:rPr lang="zh-CN" altLang="en-US" dirty="0" smtClean="0">
                <a:latin typeface="Arial" pitchFamily="34" charset="0"/>
              </a:rPr>
              <a:t>）</a:t>
            </a:r>
            <a:r>
              <a:rPr lang="en-US" altLang="zh-CN" dirty="0" err="1" smtClean="0">
                <a:latin typeface="Arial" pitchFamily="34" charset="0"/>
              </a:rPr>
              <a:t>RedHat</a:t>
            </a:r>
            <a:r>
              <a:rPr lang="en-US" altLang="zh-CN" dirty="0" smtClean="0">
                <a:latin typeface="Arial" pitchFamily="34" charset="0"/>
              </a:rPr>
              <a:t> Linux</a:t>
            </a:r>
          </a:p>
          <a:p>
            <a:pPr indent="0">
              <a:buNone/>
            </a:pPr>
            <a:r>
              <a:rPr lang="en-US" altLang="zh-CN" dirty="0" err="1" smtClean="0">
                <a:latin typeface="Arial" pitchFamily="34" charset="0"/>
              </a:rPr>
              <a:t>RedHat</a:t>
            </a:r>
            <a:r>
              <a:rPr lang="zh-CN" altLang="en-US" dirty="0" smtClean="0">
                <a:latin typeface="Arial" pitchFamily="34" charset="0"/>
              </a:rPr>
              <a:t>的问世比</a:t>
            </a:r>
            <a:r>
              <a:rPr lang="en-US" altLang="zh-CN" dirty="0" err="1" smtClean="0">
                <a:latin typeface="Arial" pitchFamily="34" charset="0"/>
              </a:rPr>
              <a:t>Slackware</a:t>
            </a:r>
            <a:r>
              <a:rPr lang="zh-CN" altLang="en-US" dirty="0" smtClean="0">
                <a:latin typeface="Arial" pitchFamily="34" charset="0"/>
              </a:rPr>
              <a:t>和</a:t>
            </a:r>
            <a:r>
              <a:rPr lang="en-US" altLang="zh-CN" dirty="0" err="1" smtClean="0">
                <a:latin typeface="Arial" pitchFamily="34" charset="0"/>
              </a:rPr>
              <a:t>Debian</a:t>
            </a:r>
            <a:r>
              <a:rPr lang="zh-CN" altLang="en-US" dirty="0" smtClean="0">
                <a:latin typeface="Arial" pitchFamily="34" charset="0"/>
              </a:rPr>
              <a:t>都要晚，但其后来居上，原因是</a:t>
            </a:r>
            <a:r>
              <a:rPr lang="en-US" altLang="zh-CN" dirty="0" err="1" smtClean="0">
                <a:latin typeface="Arial" pitchFamily="34" charset="0"/>
              </a:rPr>
              <a:t>RedHat</a:t>
            </a:r>
            <a:r>
              <a:rPr lang="en-US" altLang="zh-CN" dirty="0" smtClean="0">
                <a:latin typeface="Arial" pitchFamily="34" charset="0"/>
              </a:rPr>
              <a:t> Software</a:t>
            </a:r>
            <a:r>
              <a:rPr lang="zh-CN" altLang="en-US" dirty="0" smtClean="0">
                <a:latin typeface="Arial" pitchFamily="34" charset="0"/>
              </a:rPr>
              <a:t>公司实力很强，将商业公司和自由软件开发者的优点融合起来，制作出一套非常优秀的</a:t>
            </a:r>
            <a:r>
              <a:rPr lang="en-US" altLang="zh-CN" dirty="0" err="1" smtClean="0">
                <a:latin typeface="Arial" pitchFamily="34" charset="0"/>
              </a:rPr>
              <a:t>RedHat</a:t>
            </a:r>
            <a:r>
              <a:rPr lang="en-US" altLang="zh-CN" dirty="0" smtClean="0">
                <a:latin typeface="Arial" pitchFamily="34" charset="0"/>
              </a:rPr>
              <a:t> Linux</a:t>
            </a:r>
            <a:r>
              <a:rPr lang="zh-CN" altLang="en-US" dirty="0" smtClean="0">
                <a:latin typeface="Arial" pitchFamily="34" charset="0"/>
              </a:rPr>
              <a:t>。</a:t>
            </a:r>
          </a:p>
          <a:p>
            <a:pPr marL="0" indent="0">
              <a:buNone/>
            </a:pPr>
            <a:endParaRPr lang="zh-CN" altLang="en-US" dirty="0"/>
          </a:p>
        </p:txBody>
      </p:sp>
    </p:spTree>
    <p:extLst>
      <p:ext uri="{BB962C8B-B14F-4D97-AF65-F5344CB8AC3E}">
        <p14:creationId xmlns:p14="http://schemas.microsoft.com/office/powerpoint/2010/main" val="3393270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删除命令</a:t>
            </a:r>
            <a:r>
              <a:rPr lang="en-US" altLang="zh-CN" smtClean="0"/>
              <a:t>---rm</a:t>
            </a:r>
          </a:p>
        </p:txBody>
      </p:sp>
      <p:sp>
        <p:nvSpPr>
          <p:cNvPr id="48131" name="Rectangle 3"/>
          <p:cNvSpPr>
            <a:spLocks noGrp="1" noChangeArrowheads="1"/>
          </p:cNvSpPr>
          <p:nvPr>
            <p:ph type="body" idx="1"/>
          </p:nvPr>
        </p:nvSpPr>
        <p:spPr/>
        <p:txBody>
          <a:bodyPr/>
          <a:lstStyle/>
          <a:p>
            <a:pPr eaLnBrk="1" hangingPunct="1"/>
            <a:r>
              <a:rPr lang="en-US" altLang="zh-CN" smtClean="0"/>
              <a:t>rm</a:t>
            </a:r>
            <a:r>
              <a:rPr lang="zh-CN" altLang="en-US" smtClean="0"/>
              <a:t>命令可从文件系统中删除文件及整个目录。</a:t>
            </a:r>
            <a:r>
              <a:rPr lang="en-US" altLang="zh-CN" smtClean="0"/>
              <a:t>rm</a:t>
            </a:r>
            <a:r>
              <a:rPr lang="zh-CN" altLang="en-US" smtClean="0"/>
              <a:t>命令所使用的命令格式如下：</a:t>
            </a:r>
          </a:p>
          <a:p>
            <a:pPr eaLnBrk="1" hangingPunct="1"/>
            <a:r>
              <a:rPr lang="zh-CN" altLang="en-US" smtClean="0"/>
              <a:t>		</a:t>
            </a:r>
            <a:r>
              <a:rPr lang="en-US" altLang="zh-CN" smtClean="0"/>
              <a:t>rm [</a:t>
            </a:r>
            <a:r>
              <a:rPr lang="zh-CN" altLang="en-US" smtClean="0"/>
              <a:t>选项</a:t>
            </a:r>
            <a:r>
              <a:rPr lang="en-US" altLang="zh-CN" smtClean="0"/>
              <a:t>] </a:t>
            </a:r>
            <a:r>
              <a:rPr lang="zh-CN" altLang="en-US" smtClean="0"/>
              <a:t>文件列表</a:t>
            </a:r>
          </a:p>
          <a:p>
            <a:pPr eaLnBrk="1" hangingPunct="1"/>
            <a:r>
              <a:rPr lang="zh-CN" altLang="en-US" smtClean="0"/>
              <a:t>参数说明如下：</a:t>
            </a:r>
          </a:p>
          <a:p>
            <a:pPr lvl="1" eaLnBrk="1" hangingPunct="1"/>
            <a:r>
              <a:rPr lang="zh-CN" altLang="en-US" smtClean="0"/>
              <a:t>常用命令的选项列表如表</a:t>
            </a:r>
            <a:r>
              <a:rPr lang="en-US" altLang="zh-CN" smtClean="0"/>
              <a:t>2-6</a:t>
            </a:r>
            <a:r>
              <a:rPr lang="zh-CN" altLang="en-US" smtClean="0"/>
              <a:t>所示。</a:t>
            </a:r>
          </a:p>
          <a:p>
            <a:pPr lvl="1" eaLnBrk="1" hangingPunct="1"/>
            <a:r>
              <a:rPr lang="zh-CN" altLang="en-US" smtClean="0"/>
              <a:t>文件列表：希望删除的用空格分隔的文件列表，可以包括目录名。</a:t>
            </a:r>
          </a:p>
          <a:p>
            <a:pPr eaLnBrk="1" hangingPunct="1"/>
            <a:endParaRPr lang="en-US" altLang="zh-CN"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t>Rm</a:t>
            </a:r>
            <a:r>
              <a:rPr lang="zh-CN" altLang="en-US" smtClean="0"/>
              <a:t>命令常用选项参数</a:t>
            </a:r>
          </a:p>
        </p:txBody>
      </p:sp>
      <p:sp>
        <p:nvSpPr>
          <p:cNvPr id="49155" name="Rectangle 3"/>
          <p:cNvSpPr>
            <a:spLocks noGrp="1" noChangeArrowheads="1"/>
          </p:cNvSpPr>
          <p:nvPr>
            <p:ph type="body" idx="1"/>
          </p:nvPr>
        </p:nvSpPr>
        <p:spPr/>
        <p:txBody>
          <a:bodyPr/>
          <a:lstStyle/>
          <a:p>
            <a:pPr eaLnBrk="1" hangingPunct="1">
              <a:lnSpc>
                <a:spcPct val="90000"/>
              </a:lnSpc>
            </a:pPr>
            <a:r>
              <a:rPr lang="en-US" altLang="zh-CN" sz="2400" smtClean="0"/>
              <a:t>-r</a:t>
            </a:r>
            <a:r>
              <a:rPr lang="zh-CN" altLang="en-US" sz="2400" smtClean="0"/>
              <a:t>：删除文件列表中指定的目录，若不用此标志则不删除目录</a:t>
            </a:r>
          </a:p>
          <a:p>
            <a:pPr eaLnBrk="1" hangingPunct="1">
              <a:lnSpc>
                <a:spcPct val="90000"/>
              </a:lnSpc>
            </a:pPr>
            <a:r>
              <a:rPr lang="en-US" altLang="zh-CN" sz="2400" smtClean="0"/>
              <a:t>-I</a:t>
            </a:r>
            <a:r>
              <a:rPr lang="zh-CN" altLang="en-US" sz="2400" smtClean="0"/>
              <a:t>：指定交互模式。在执行删除前提示确认。任何以</a:t>
            </a:r>
            <a:r>
              <a:rPr lang="en-US" altLang="zh-CN" sz="2400" smtClean="0"/>
              <a:t>Y</a:t>
            </a:r>
            <a:r>
              <a:rPr lang="zh-CN" altLang="en-US" sz="2400" smtClean="0"/>
              <a:t>开始的		响应都表示肯定；其他则表示否定。</a:t>
            </a:r>
          </a:p>
          <a:p>
            <a:pPr eaLnBrk="1" hangingPunct="1">
              <a:lnSpc>
                <a:spcPct val="90000"/>
              </a:lnSpc>
            </a:pPr>
            <a:r>
              <a:rPr lang="en-US" altLang="zh-CN" sz="2400" smtClean="0"/>
              <a:t>-f</a:t>
            </a:r>
            <a:r>
              <a:rPr lang="zh-CN" altLang="en-US" sz="2400" smtClean="0"/>
              <a:t>：指定强行删除模式。通常，在删除文件权限可满足时</a:t>
            </a:r>
            <a:r>
              <a:rPr lang="en-US" altLang="zh-CN" sz="2400" smtClean="0"/>
              <a:t>rm</a:t>
            </a:r>
            <a:r>
              <a:rPr lang="zh-CN" altLang="en-US" sz="2400" smtClean="0"/>
              <a:t>提		示。本标志强迫删除，不用提示。</a:t>
            </a:r>
          </a:p>
          <a:p>
            <a:pPr eaLnBrk="1" hangingPunct="1">
              <a:lnSpc>
                <a:spcPct val="90000"/>
              </a:lnSpc>
            </a:pPr>
            <a:r>
              <a:rPr lang="en-US" altLang="zh-CN" sz="2400" smtClean="0"/>
              <a:t>-V</a:t>
            </a:r>
            <a:r>
              <a:rPr lang="zh-CN" altLang="en-US" sz="2400" smtClean="0"/>
              <a:t>：在删除前回显文件名。</a:t>
            </a:r>
          </a:p>
          <a:p>
            <a:pPr eaLnBrk="1" hangingPunct="1">
              <a:lnSpc>
                <a:spcPct val="90000"/>
              </a:lnSpc>
            </a:pPr>
            <a:r>
              <a:rPr lang="en-US" altLang="zh-CN" sz="2400" smtClean="0"/>
              <a:t>--</a:t>
            </a:r>
            <a:r>
              <a:rPr lang="zh-CN" altLang="en-US" sz="2400" smtClean="0"/>
              <a:t>：指明所有选项结束。用于删除一个文件名与某一选项相同		的文件。例如：假定偶然建立了名为</a:t>
            </a:r>
            <a:r>
              <a:rPr lang="en-US" altLang="zh-CN" sz="2400" smtClean="0"/>
              <a:t>-f</a:t>
            </a:r>
            <a:r>
              <a:rPr lang="zh-CN" altLang="en-US" sz="2400" smtClean="0"/>
              <a:t>的文件，又打算删		除它，命令</a:t>
            </a:r>
            <a:r>
              <a:rPr lang="en-US" altLang="zh-CN" sz="2400" smtClean="0"/>
              <a:t>rm -f</a:t>
            </a:r>
            <a:r>
              <a:rPr lang="zh-CN" altLang="en-US" sz="2400" smtClean="0"/>
              <a:t>不起任何作用，因为</a:t>
            </a:r>
            <a:r>
              <a:rPr lang="en-US" altLang="zh-CN" sz="2400" smtClean="0"/>
              <a:t>-f</a:t>
            </a:r>
            <a:r>
              <a:rPr lang="zh-CN" altLang="en-US" sz="2400" smtClean="0"/>
              <a:t>被解释成标志而不		是文件名；而命令</a:t>
            </a:r>
            <a:r>
              <a:rPr lang="en-US" altLang="zh-CN" sz="2400" smtClean="0"/>
              <a:t>rm -- -f</a:t>
            </a:r>
            <a:r>
              <a:rPr lang="zh-CN" altLang="en-US" sz="2400" smtClean="0"/>
              <a:t>能成功地删除文件。</a:t>
            </a:r>
          </a:p>
          <a:p>
            <a:pPr eaLnBrk="1" hangingPunct="1">
              <a:lnSpc>
                <a:spcPct val="90000"/>
              </a:lnSpc>
            </a:pPr>
            <a:endParaRPr lang="en-US" altLang="zh-CN" sz="240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kumimoji="1" lang="zh-CN" altLang="en-US" smtClean="0">
                <a:solidFill>
                  <a:schemeClr val="tx1"/>
                </a:solidFill>
              </a:rPr>
              <a:t>移动文件</a:t>
            </a:r>
            <a:r>
              <a:rPr kumimoji="1" lang="en-US" altLang="zh-CN" smtClean="0">
                <a:solidFill>
                  <a:schemeClr val="tx1"/>
                </a:solidFill>
              </a:rPr>
              <a:t>---mv</a:t>
            </a:r>
          </a:p>
        </p:txBody>
      </p:sp>
      <p:sp>
        <p:nvSpPr>
          <p:cNvPr id="50179" name="Rectangle 3"/>
          <p:cNvSpPr>
            <a:spLocks noGrp="1" noChangeArrowheads="1"/>
          </p:cNvSpPr>
          <p:nvPr>
            <p:ph type="body" idx="1"/>
          </p:nvPr>
        </p:nvSpPr>
        <p:spPr/>
        <p:txBody>
          <a:bodyPr/>
          <a:lstStyle/>
          <a:p>
            <a:pPr eaLnBrk="1" hangingPunct="1"/>
            <a:r>
              <a:rPr lang="zh-CN" altLang="en-US" smtClean="0"/>
              <a:t>在</a:t>
            </a:r>
            <a:r>
              <a:rPr lang="en-US" altLang="zh-CN" smtClean="0"/>
              <a:t>Linux</a:t>
            </a:r>
            <a:r>
              <a:rPr lang="zh-CN" altLang="en-US" smtClean="0"/>
              <a:t>系统中，移动文件可使用</a:t>
            </a:r>
            <a:r>
              <a:rPr lang="en-US" altLang="zh-CN" smtClean="0"/>
              <a:t>mv</a:t>
            </a:r>
            <a:r>
              <a:rPr lang="zh-CN" altLang="en-US" smtClean="0"/>
              <a:t>命令。</a:t>
            </a:r>
            <a:r>
              <a:rPr lang="en-US" altLang="zh-CN" smtClean="0"/>
              <a:t>Mv</a:t>
            </a:r>
            <a:r>
              <a:rPr lang="zh-CN" altLang="en-US" smtClean="0"/>
              <a:t>命令还可改文件改名，即把源文件以一个新文件名移动到另一个新的目录中去。该命令所使用语法形式有：</a:t>
            </a:r>
          </a:p>
          <a:p>
            <a:pPr lvl="1" eaLnBrk="1" hangingPunct="1"/>
            <a:r>
              <a:rPr lang="en-US" altLang="zh-CN" smtClean="0"/>
              <a:t>mv [-f] [-i] </a:t>
            </a:r>
            <a:r>
              <a:rPr lang="zh-CN" altLang="en-US" smtClean="0"/>
              <a:t>文件</a:t>
            </a:r>
            <a:r>
              <a:rPr lang="en-US" altLang="zh-CN" smtClean="0"/>
              <a:t>1 </a:t>
            </a:r>
            <a:r>
              <a:rPr lang="zh-CN" altLang="en-US" smtClean="0"/>
              <a:t>文件</a:t>
            </a:r>
            <a:r>
              <a:rPr lang="en-US" altLang="zh-CN" smtClean="0"/>
              <a:t>2</a:t>
            </a:r>
          </a:p>
          <a:p>
            <a:pPr lvl="1" eaLnBrk="1" hangingPunct="1"/>
            <a:r>
              <a:rPr lang="en-US" altLang="zh-CN" smtClean="0"/>
              <a:t>mv [-f] [-i] </a:t>
            </a:r>
            <a:r>
              <a:rPr lang="zh-CN" altLang="en-US" smtClean="0"/>
              <a:t>目录</a:t>
            </a:r>
            <a:r>
              <a:rPr lang="en-US" altLang="zh-CN" smtClean="0"/>
              <a:t>1 </a:t>
            </a:r>
            <a:r>
              <a:rPr lang="zh-CN" altLang="en-US" smtClean="0"/>
              <a:t>目录</a:t>
            </a:r>
            <a:r>
              <a:rPr lang="en-US" altLang="zh-CN" smtClean="0"/>
              <a:t>2</a:t>
            </a:r>
          </a:p>
          <a:p>
            <a:pPr lvl="1" eaLnBrk="1" hangingPunct="1"/>
            <a:r>
              <a:rPr lang="en-US" altLang="zh-CN" smtClean="0"/>
              <a:t>mv [-f] [-i] </a:t>
            </a:r>
            <a:r>
              <a:rPr lang="zh-CN" altLang="en-US" smtClean="0"/>
              <a:t>文件列表 目录</a:t>
            </a:r>
          </a:p>
          <a:p>
            <a:pPr eaLnBrk="1" hangingPunct="1"/>
            <a:endParaRPr lang="en-US" altLang="zh-CN"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t>Mv---</a:t>
            </a:r>
            <a:r>
              <a:rPr lang="zh-CN" altLang="en-US" smtClean="0"/>
              <a:t>命令常用参数选项</a:t>
            </a:r>
          </a:p>
        </p:txBody>
      </p:sp>
      <p:sp>
        <p:nvSpPr>
          <p:cNvPr id="51203" name="Rectangle 3"/>
          <p:cNvSpPr>
            <a:spLocks noGrp="1" noChangeArrowheads="1"/>
          </p:cNvSpPr>
          <p:nvPr>
            <p:ph type="body" idx="1"/>
          </p:nvPr>
        </p:nvSpPr>
        <p:spPr/>
        <p:txBody>
          <a:bodyPr/>
          <a:lstStyle/>
          <a:p>
            <a:pPr eaLnBrk="1" hangingPunct="1">
              <a:lnSpc>
                <a:spcPct val="90000"/>
              </a:lnSpc>
            </a:pPr>
            <a:r>
              <a:rPr lang="en-US" altLang="zh-CN" sz="2400" smtClean="0"/>
              <a:t>-f</a:t>
            </a:r>
            <a:r>
              <a:rPr lang="zh-CN" altLang="en-US" sz="2400" smtClean="0"/>
              <a:t>：通常情况下，目标文件存在但用户没有写权限时，</a:t>
            </a:r>
            <a:r>
              <a:rPr lang="en-US" altLang="zh-CN" sz="2400" smtClean="0"/>
              <a:t>mv</a:t>
            </a:r>
            <a:r>
              <a:rPr lang="zh-CN" altLang="en-US" sz="2400" smtClean="0"/>
              <a:t>会给出	 提示。本选项会使</a:t>
            </a:r>
            <a:r>
              <a:rPr lang="en-US" altLang="zh-CN" sz="2400" smtClean="0"/>
              <a:t>mv</a:t>
            </a:r>
            <a:r>
              <a:rPr lang="zh-CN" altLang="en-US" sz="2400" smtClean="0"/>
              <a:t>命令执行移动而不给出提示。</a:t>
            </a:r>
          </a:p>
          <a:p>
            <a:pPr eaLnBrk="1" hangingPunct="1">
              <a:lnSpc>
                <a:spcPct val="90000"/>
              </a:lnSpc>
            </a:pPr>
            <a:r>
              <a:rPr lang="en-US" altLang="zh-CN" sz="2400" smtClean="0"/>
              <a:t>-i</a:t>
            </a:r>
            <a:r>
              <a:rPr lang="zh-CN" altLang="en-US" sz="2400" smtClean="0"/>
              <a:t>：交互模式，当移动的目录已存在同名的目标文件名时，用覆	 盖方式写文件，但在写入之前给出提示。</a:t>
            </a:r>
          </a:p>
          <a:p>
            <a:pPr eaLnBrk="1" hangingPunct="1">
              <a:lnSpc>
                <a:spcPct val="90000"/>
              </a:lnSpc>
            </a:pPr>
            <a:r>
              <a:rPr lang="zh-CN" altLang="en-US" sz="2400" smtClean="0"/>
              <a:t>文件</a:t>
            </a:r>
            <a:r>
              <a:rPr lang="en-US" altLang="zh-CN" sz="2400" smtClean="0"/>
              <a:t>: </a:t>
            </a:r>
            <a:r>
              <a:rPr lang="zh-CN" altLang="en-US" sz="2400" smtClean="0"/>
              <a:t>源文件名。</a:t>
            </a:r>
          </a:p>
          <a:p>
            <a:pPr eaLnBrk="1" hangingPunct="1">
              <a:lnSpc>
                <a:spcPct val="90000"/>
              </a:lnSpc>
            </a:pPr>
            <a:r>
              <a:rPr lang="zh-CN" altLang="en-US" sz="2400" smtClean="0"/>
              <a:t>文件</a:t>
            </a:r>
            <a:r>
              <a:rPr lang="en-US" altLang="zh-CN" sz="2400" smtClean="0"/>
              <a:t>2</a:t>
            </a:r>
            <a:r>
              <a:rPr lang="zh-CN" altLang="en-US" sz="2400" smtClean="0"/>
              <a:t>：目标文件名（新文件名）。</a:t>
            </a:r>
          </a:p>
          <a:p>
            <a:pPr eaLnBrk="1" hangingPunct="1">
              <a:lnSpc>
                <a:spcPct val="90000"/>
              </a:lnSpc>
            </a:pPr>
            <a:r>
              <a:rPr lang="zh-CN" altLang="en-US" sz="2400" smtClean="0"/>
              <a:t>目录</a:t>
            </a:r>
            <a:r>
              <a:rPr lang="en-US" altLang="zh-CN" sz="2400" smtClean="0"/>
              <a:t>1</a:t>
            </a:r>
            <a:r>
              <a:rPr lang="zh-CN" altLang="en-US" sz="2400" smtClean="0"/>
              <a:t>：源目录名。</a:t>
            </a:r>
          </a:p>
          <a:p>
            <a:pPr eaLnBrk="1" hangingPunct="1">
              <a:lnSpc>
                <a:spcPct val="90000"/>
              </a:lnSpc>
            </a:pPr>
            <a:r>
              <a:rPr lang="zh-CN" altLang="en-US" sz="2400" smtClean="0"/>
              <a:t>目录</a:t>
            </a:r>
            <a:r>
              <a:rPr lang="en-US" altLang="zh-CN" sz="2400" smtClean="0"/>
              <a:t>2</a:t>
            </a:r>
            <a:r>
              <a:rPr lang="zh-CN" altLang="en-US" sz="2400" smtClean="0"/>
              <a:t>：目标目录名（新目录名）。 </a:t>
            </a:r>
          </a:p>
          <a:p>
            <a:pPr eaLnBrk="1" hangingPunct="1">
              <a:lnSpc>
                <a:spcPct val="90000"/>
              </a:lnSpc>
            </a:pPr>
            <a:r>
              <a:rPr lang="zh-CN" altLang="en-US" sz="2400" smtClean="0"/>
              <a:t>文件列表</a:t>
            </a:r>
            <a:r>
              <a:rPr lang="en-US" altLang="zh-CN" sz="2400" smtClean="0"/>
              <a:t>:</a:t>
            </a:r>
            <a:r>
              <a:rPr lang="zh-CN" altLang="en-US" sz="2400" smtClean="0"/>
              <a:t>用空格分隔的文件名列表。本选项用于文件保持它们的名字被移动到一个新目录。 </a:t>
            </a:r>
            <a:r>
              <a:rPr lang="zh-CN" altLang="en-US" sz="2400" smtClean="0">
                <a:latin typeface="Arial" pitchFamily="34" charset="0"/>
              </a:rPr>
              <a:t>  </a:t>
            </a:r>
            <a:endParaRPr lang="zh-CN" altLang="en-US" sz="2400" smtClean="0"/>
          </a:p>
          <a:p>
            <a:pPr eaLnBrk="1" hangingPunct="1">
              <a:lnSpc>
                <a:spcPct val="90000"/>
              </a:lnSpc>
            </a:pPr>
            <a:r>
              <a:rPr lang="zh-CN" altLang="en-US" sz="2400" smtClean="0"/>
              <a:t>目录：目标目录。</a:t>
            </a:r>
          </a:p>
          <a:p>
            <a:pPr eaLnBrk="1" hangingPunct="1">
              <a:lnSpc>
                <a:spcPct val="90000"/>
              </a:lnSpc>
            </a:pPr>
            <a:endParaRPr lang="en-US" altLang="zh-CN" sz="2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操作系统的流行版本</a:t>
            </a:r>
            <a:endParaRPr lang="zh-CN" altLang="en-US" dirty="0"/>
          </a:p>
        </p:txBody>
      </p:sp>
      <p:sp>
        <p:nvSpPr>
          <p:cNvPr id="3" name="内容占位符 2"/>
          <p:cNvSpPr>
            <a:spLocks noGrp="1"/>
          </p:cNvSpPr>
          <p:nvPr>
            <p:ph idx="1"/>
          </p:nvPr>
        </p:nvSpPr>
        <p:spPr/>
        <p:txBody>
          <a:bodyPr/>
          <a:lstStyle/>
          <a:p>
            <a:pPr indent="0">
              <a:buNone/>
            </a:pPr>
            <a:r>
              <a:rPr lang="en-US" altLang="zh-CN" dirty="0" smtClean="0">
                <a:latin typeface="Arial" pitchFamily="34" charset="0"/>
              </a:rPr>
              <a:t>4</a:t>
            </a:r>
            <a:r>
              <a:rPr lang="zh-CN" altLang="en-US" dirty="0" smtClean="0">
                <a:latin typeface="Arial" pitchFamily="34" charset="0"/>
              </a:rPr>
              <a:t>）</a:t>
            </a:r>
            <a:r>
              <a:rPr lang="en-US" altLang="zh-CN" dirty="0" smtClean="0">
                <a:latin typeface="Arial" pitchFamily="34" charset="0"/>
              </a:rPr>
              <a:t>Ubuntu</a:t>
            </a:r>
          </a:p>
          <a:p>
            <a:pPr indent="0">
              <a:buNone/>
            </a:pPr>
            <a:r>
              <a:rPr lang="en-US" altLang="zh-CN" dirty="0" smtClean="0">
                <a:latin typeface="Arial" pitchFamily="34" charset="0"/>
              </a:rPr>
              <a:t>Ubuntu </a:t>
            </a:r>
            <a:r>
              <a:rPr lang="zh-CN" altLang="en-US" dirty="0" smtClean="0">
                <a:latin typeface="Arial" pitchFamily="34" charset="0"/>
              </a:rPr>
              <a:t>是一个由社区开发和支持的项目，从</a:t>
            </a:r>
            <a:r>
              <a:rPr lang="en-US" altLang="zh-CN" dirty="0" smtClean="0">
                <a:latin typeface="Arial" pitchFamily="34" charset="0"/>
              </a:rPr>
              <a:t>2004</a:t>
            </a:r>
            <a:r>
              <a:rPr lang="zh-CN" altLang="en-US" dirty="0" smtClean="0">
                <a:latin typeface="Arial" pitchFamily="34" charset="0"/>
              </a:rPr>
              <a:t>年</a:t>
            </a:r>
            <a:r>
              <a:rPr lang="en-US" altLang="zh-CN" dirty="0" smtClean="0">
                <a:latin typeface="Arial" pitchFamily="34" charset="0"/>
              </a:rPr>
              <a:t>10</a:t>
            </a:r>
            <a:r>
              <a:rPr lang="zh-CN" altLang="en-US" dirty="0" smtClean="0">
                <a:latin typeface="Arial" pitchFamily="34" charset="0"/>
              </a:rPr>
              <a:t>月起</a:t>
            </a:r>
            <a:r>
              <a:rPr lang="en-US" altLang="zh-CN" dirty="0" smtClean="0">
                <a:latin typeface="Arial" pitchFamily="34" charset="0"/>
              </a:rPr>
              <a:t>, Ubuntu </a:t>
            </a:r>
            <a:r>
              <a:rPr lang="zh-CN" altLang="en-US" dirty="0" smtClean="0">
                <a:latin typeface="Arial" pitchFamily="34" charset="0"/>
              </a:rPr>
              <a:t>已经成为了全球数百万的使用者最受青睐的</a:t>
            </a:r>
            <a:r>
              <a:rPr lang="en-US" altLang="zh-CN" dirty="0" smtClean="0">
                <a:latin typeface="Arial" pitchFamily="34" charset="0"/>
              </a:rPr>
              <a:t>Linux</a:t>
            </a:r>
            <a:r>
              <a:rPr lang="zh-CN" altLang="en-US" dirty="0" smtClean="0">
                <a:latin typeface="Arial" pitchFamily="34" charset="0"/>
              </a:rPr>
              <a:t>发行版。</a:t>
            </a:r>
            <a:r>
              <a:rPr lang="en-US" altLang="zh-CN" dirty="0" smtClean="0">
                <a:latin typeface="Arial" pitchFamily="34" charset="0"/>
              </a:rPr>
              <a:t>Ubuntu</a:t>
            </a:r>
            <a:r>
              <a:rPr lang="zh-CN" altLang="en-US" dirty="0" smtClean="0">
                <a:latin typeface="Arial" pitchFamily="34" charset="0"/>
              </a:rPr>
              <a:t>是永远免费下载的</a:t>
            </a:r>
            <a:r>
              <a:rPr lang="en-US" altLang="zh-CN" dirty="0" smtClean="0">
                <a:latin typeface="Arial" pitchFamily="34" charset="0"/>
              </a:rPr>
              <a:t>, </a:t>
            </a:r>
            <a:r>
              <a:rPr lang="zh-CN" altLang="en-US" dirty="0" smtClean="0">
                <a:latin typeface="Arial" pitchFamily="34" charset="0"/>
              </a:rPr>
              <a:t>免费使用和免费给其他人。因为这些出发点</a:t>
            </a:r>
            <a:r>
              <a:rPr lang="en-US" altLang="zh-CN" dirty="0" smtClean="0">
                <a:latin typeface="Arial" pitchFamily="34" charset="0"/>
              </a:rPr>
              <a:t>, Ubuntu</a:t>
            </a:r>
            <a:r>
              <a:rPr lang="zh-CN" altLang="en-US" dirty="0" smtClean="0">
                <a:latin typeface="Arial" pitchFamily="34" charset="0"/>
              </a:rPr>
              <a:t>成为了最广泛使用的</a:t>
            </a:r>
            <a:r>
              <a:rPr lang="en-US" altLang="zh-CN" dirty="0" smtClean="0">
                <a:latin typeface="Arial" pitchFamily="34" charset="0"/>
              </a:rPr>
              <a:t>Linux</a:t>
            </a:r>
            <a:r>
              <a:rPr lang="zh-CN" altLang="en-US" dirty="0" smtClean="0">
                <a:latin typeface="Arial" pitchFamily="34" charset="0"/>
              </a:rPr>
              <a:t>操作系统</a:t>
            </a:r>
            <a:r>
              <a:rPr lang="en-US" altLang="zh-CN" dirty="0" smtClean="0">
                <a:latin typeface="Arial" pitchFamily="34" charset="0"/>
              </a:rPr>
              <a:t>, </a:t>
            </a:r>
            <a:r>
              <a:rPr lang="zh-CN" altLang="en-US" dirty="0" smtClean="0">
                <a:latin typeface="Arial" pitchFamily="34" charset="0"/>
              </a:rPr>
              <a:t>而其中心是一个全球开放源码的软件生态系统。</a:t>
            </a:r>
          </a:p>
        </p:txBody>
      </p:sp>
    </p:spTree>
    <p:extLst>
      <p:ext uri="{BB962C8B-B14F-4D97-AF65-F5344CB8AC3E}">
        <p14:creationId xmlns:p14="http://schemas.microsoft.com/office/powerpoint/2010/main" val="358146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操作系统的流行版本</a:t>
            </a:r>
            <a:endParaRPr lang="zh-CN" altLang="en-US" dirty="0"/>
          </a:p>
        </p:txBody>
      </p:sp>
      <p:sp>
        <p:nvSpPr>
          <p:cNvPr id="3" name="内容占位符 2"/>
          <p:cNvSpPr>
            <a:spLocks noGrp="1"/>
          </p:cNvSpPr>
          <p:nvPr>
            <p:ph idx="1"/>
          </p:nvPr>
        </p:nvSpPr>
        <p:spPr/>
        <p:txBody>
          <a:bodyPr/>
          <a:lstStyle/>
          <a:p>
            <a:pPr indent="0">
              <a:buNone/>
            </a:pPr>
            <a:r>
              <a:rPr lang="en-US" altLang="zh-CN" sz="2400" dirty="0" smtClean="0">
                <a:latin typeface="Arial" pitchFamily="34" charset="0"/>
              </a:rPr>
              <a:t>5</a:t>
            </a:r>
            <a:r>
              <a:rPr lang="zh-CN" altLang="en-US" sz="2400" dirty="0" smtClean="0">
                <a:latin typeface="Arial" pitchFamily="34" charset="0"/>
              </a:rPr>
              <a:t>） </a:t>
            </a:r>
            <a:r>
              <a:rPr lang="en-US" altLang="zh-CN" sz="2400" smtClean="0">
                <a:latin typeface="Arial" pitchFamily="34" charset="0"/>
              </a:rPr>
              <a:t>Fedora </a:t>
            </a:r>
            <a:endParaRPr lang="en-US" altLang="zh-CN" sz="2400" dirty="0" smtClean="0">
              <a:latin typeface="Arial" pitchFamily="34" charset="0"/>
            </a:endParaRPr>
          </a:p>
          <a:p>
            <a:pPr indent="0">
              <a:buNone/>
            </a:pPr>
            <a:r>
              <a:rPr lang="en-US" altLang="zh-CN" sz="2400" dirty="0" smtClean="0">
                <a:latin typeface="Arial" pitchFamily="34" charset="0"/>
              </a:rPr>
              <a:t>   Fedora Core</a:t>
            </a:r>
            <a:r>
              <a:rPr lang="zh-CN" altLang="en-US" sz="2400" dirty="0" smtClean="0">
                <a:latin typeface="Arial" pitchFamily="34" charset="0"/>
              </a:rPr>
              <a:t>（自第七版直接更名为</a:t>
            </a:r>
            <a:r>
              <a:rPr lang="en-US" altLang="zh-CN" sz="2400" dirty="0" smtClean="0">
                <a:latin typeface="Arial" pitchFamily="34" charset="0"/>
              </a:rPr>
              <a:t>Fedora</a:t>
            </a:r>
            <a:r>
              <a:rPr lang="zh-CN" altLang="en-US" sz="2400" dirty="0" smtClean="0">
                <a:latin typeface="Arial" pitchFamily="34" charset="0"/>
              </a:rPr>
              <a:t>）是众多 </a:t>
            </a:r>
            <a:r>
              <a:rPr lang="en-US" altLang="zh-CN" sz="2400" dirty="0" smtClean="0">
                <a:latin typeface="Arial" pitchFamily="34" charset="0"/>
              </a:rPr>
              <a:t>Linux </a:t>
            </a:r>
            <a:r>
              <a:rPr lang="zh-CN" altLang="en-US" sz="2400" dirty="0" smtClean="0">
                <a:latin typeface="Arial" pitchFamily="34" charset="0"/>
              </a:rPr>
              <a:t>发行套件之一。它是一套从</a:t>
            </a:r>
            <a:r>
              <a:rPr lang="en-US" altLang="zh-CN" sz="2400" dirty="0" smtClean="0">
                <a:latin typeface="Arial" pitchFamily="34" charset="0"/>
              </a:rPr>
              <a:t>Red Hat Linux</a:t>
            </a:r>
            <a:r>
              <a:rPr lang="zh-CN" altLang="en-US" sz="2400" dirty="0" smtClean="0">
                <a:latin typeface="Arial" pitchFamily="34" charset="0"/>
              </a:rPr>
              <a:t>发展出来的免费</a:t>
            </a:r>
            <a:r>
              <a:rPr lang="en-US" altLang="zh-CN" sz="2400" dirty="0" smtClean="0">
                <a:latin typeface="Arial" pitchFamily="34" charset="0"/>
              </a:rPr>
              <a:t>Linux</a:t>
            </a:r>
            <a:r>
              <a:rPr lang="zh-CN" altLang="en-US" sz="2400" dirty="0" smtClean="0">
                <a:latin typeface="Arial" pitchFamily="34" charset="0"/>
              </a:rPr>
              <a:t>系统。现时</a:t>
            </a:r>
            <a:r>
              <a:rPr lang="en-US" altLang="zh-CN" sz="2400" dirty="0" smtClean="0">
                <a:latin typeface="Arial" pitchFamily="34" charset="0"/>
              </a:rPr>
              <a:t>Fedora</a:t>
            </a:r>
            <a:r>
              <a:rPr lang="zh-CN" altLang="en-US" sz="2400" dirty="0" smtClean="0">
                <a:latin typeface="Arial" pitchFamily="34" charset="0"/>
              </a:rPr>
              <a:t>最新的版本是</a:t>
            </a:r>
            <a:r>
              <a:rPr lang="en-US" altLang="zh-CN" sz="2400" dirty="0" smtClean="0">
                <a:latin typeface="Arial" pitchFamily="34" charset="0"/>
              </a:rPr>
              <a:t>Fedora 13,Fedora</a:t>
            </a:r>
            <a:r>
              <a:rPr lang="zh-CN" altLang="en-US" sz="2400" dirty="0" smtClean="0">
                <a:latin typeface="Arial" pitchFamily="34" charset="0"/>
              </a:rPr>
              <a:t>是</a:t>
            </a:r>
            <a:r>
              <a:rPr lang="en-US" altLang="zh-CN" sz="2400" dirty="0" err="1" smtClean="0">
                <a:latin typeface="Arial" pitchFamily="34" charset="0"/>
              </a:rPr>
              <a:t>linux</a:t>
            </a:r>
            <a:r>
              <a:rPr lang="zh-CN" altLang="en-US" sz="2400" dirty="0" smtClean="0">
                <a:latin typeface="Arial" pitchFamily="34" charset="0"/>
              </a:rPr>
              <a:t>发行版中更新最快的之一，通常每</a:t>
            </a:r>
            <a:r>
              <a:rPr lang="en-US" altLang="zh-CN" sz="2400" dirty="0" smtClean="0">
                <a:latin typeface="Arial" pitchFamily="34" charset="0"/>
              </a:rPr>
              <a:t>6</a:t>
            </a:r>
            <a:r>
              <a:rPr lang="zh-CN" altLang="en-US" sz="2400" dirty="0" smtClean="0">
                <a:latin typeface="Arial" pitchFamily="34" charset="0"/>
              </a:rPr>
              <a:t>个月发布一个正式的新版本。</a:t>
            </a:r>
            <a:r>
              <a:rPr lang="en-US" altLang="zh-CN" sz="2400" dirty="0" smtClean="0">
                <a:latin typeface="Arial" pitchFamily="34" charset="0"/>
              </a:rPr>
              <a:t>Fedora</a:t>
            </a:r>
            <a:r>
              <a:rPr lang="zh-CN" altLang="en-US" sz="2400" dirty="0" smtClean="0">
                <a:latin typeface="Arial" pitchFamily="34" charset="0"/>
              </a:rPr>
              <a:t>和</a:t>
            </a:r>
            <a:r>
              <a:rPr lang="en-US" altLang="zh-CN" sz="2400" dirty="0" err="1" smtClean="0">
                <a:latin typeface="Arial" pitchFamily="34" charset="0"/>
              </a:rPr>
              <a:t>Redhat</a:t>
            </a:r>
            <a:r>
              <a:rPr lang="zh-CN" altLang="en-US" sz="2400" dirty="0" smtClean="0">
                <a:latin typeface="Arial" pitchFamily="34" charset="0"/>
              </a:rPr>
              <a:t>这两个</a:t>
            </a:r>
            <a:r>
              <a:rPr lang="en-US" altLang="zh-CN" sz="2400" dirty="0" smtClean="0">
                <a:latin typeface="Arial" pitchFamily="34" charset="0"/>
              </a:rPr>
              <a:t>Linux</a:t>
            </a:r>
            <a:r>
              <a:rPr lang="zh-CN" altLang="en-US" sz="2400" dirty="0" smtClean="0">
                <a:latin typeface="Arial" pitchFamily="34" charset="0"/>
              </a:rPr>
              <a:t>的发行版联系很密切。</a:t>
            </a:r>
            <a:r>
              <a:rPr lang="en-US" altLang="zh-CN" sz="2400" dirty="0" err="1" smtClean="0">
                <a:latin typeface="Arial" pitchFamily="34" charset="0"/>
              </a:rPr>
              <a:t>Redhat</a:t>
            </a:r>
            <a:r>
              <a:rPr lang="en-US" altLang="zh-CN" sz="2400" dirty="0" smtClean="0">
                <a:latin typeface="Arial" pitchFamily="34" charset="0"/>
              </a:rPr>
              <a:t> </a:t>
            </a:r>
            <a:r>
              <a:rPr lang="zh-CN" altLang="en-US" sz="2400" dirty="0" smtClean="0">
                <a:latin typeface="Arial" pitchFamily="34" charset="0"/>
              </a:rPr>
              <a:t>自</a:t>
            </a:r>
            <a:r>
              <a:rPr lang="en-US" altLang="zh-CN" sz="2400" dirty="0" smtClean="0">
                <a:latin typeface="Arial" pitchFamily="34" charset="0"/>
              </a:rPr>
              <a:t>9.0</a:t>
            </a:r>
            <a:r>
              <a:rPr lang="zh-CN" altLang="en-US" sz="2400" dirty="0" smtClean="0">
                <a:latin typeface="Arial" pitchFamily="34" charset="0"/>
              </a:rPr>
              <a:t>以后，不再发布桌面版的，而是把这个项目与开源社区合作，于是就有了</a:t>
            </a:r>
            <a:r>
              <a:rPr lang="en-US" altLang="zh-CN" sz="2400" dirty="0" smtClean="0">
                <a:latin typeface="Arial" pitchFamily="34" charset="0"/>
              </a:rPr>
              <a:t>Fedora </a:t>
            </a:r>
            <a:r>
              <a:rPr lang="zh-CN" altLang="en-US" sz="2400" dirty="0" smtClean="0">
                <a:latin typeface="Arial" pitchFamily="34" charset="0"/>
              </a:rPr>
              <a:t>这个 </a:t>
            </a:r>
            <a:r>
              <a:rPr lang="en-US" altLang="zh-CN" sz="2400" dirty="0" smtClean="0">
                <a:latin typeface="Arial" pitchFamily="34" charset="0"/>
              </a:rPr>
              <a:t>Linux </a:t>
            </a:r>
            <a:r>
              <a:rPr lang="zh-CN" altLang="en-US" sz="2400" dirty="0" smtClean="0">
                <a:latin typeface="Arial" pitchFamily="34" charset="0"/>
              </a:rPr>
              <a:t>发行版。</a:t>
            </a:r>
            <a:r>
              <a:rPr lang="en-US" altLang="zh-CN" sz="2400" dirty="0" smtClean="0">
                <a:latin typeface="Arial" pitchFamily="34" charset="0"/>
              </a:rPr>
              <a:t>Fedora </a:t>
            </a:r>
            <a:r>
              <a:rPr lang="zh-CN" altLang="en-US" sz="2400" dirty="0" smtClean="0">
                <a:latin typeface="Arial" pitchFamily="34" charset="0"/>
              </a:rPr>
              <a:t>可以说是</a:t>
            </a:r>
            <a:r>
              <a:rPr lang="en-US" altLang="zh-CN" sz="2400" dirty="0" err="1" smtClean="0">
                <a:latin typeface="Arial" pitchFamily="34" charset="0"/>
              </a:rPr>
              <a:t>Redhat</a:t>
            </a:r>
            <a:r>
              <a:rPr lang="en-US" altLang="zh-CN" sz="2400" dirty="0" smtClean="0">
                <a:latin typeface="Arial" pitchFamily="34" charset="0"/>
              </a:rPr>
              <a:t> </a:t>
            </a:r>
            <a:r>
              <a:rPr lang="zh-CN" altLang="en-US" sz="2400" dirty="0" smtClean="0">
                <a:latin typeface="Arial" pitchFamily="34" charset="0"/>
              </a:rPr>
              <a:t>桌面版本的延续，只不过是与开源社区合作。</a:t>
            </a:r>
          </a:p>
          <a:p>
            <a:pPr marL="0" indent="0">
              <a:buNone/>
            </a:pPr>
            <a:endParaRPr lang="zh-CN" altLang="en-US" sz="2400" dirty="0" smtClean="0"/>
          </a:p>
          <a:p>
            <a:pPr marL="0" indent="0">
              <a:buNone/>
            </a:pPr>
            <a:endParaRPr lang="zh-CN" altLang="en-US" sz="2400" dirty="0"/>
          </a:p>
        </p:txBody>
      </p:sp>
    </p:spTree>
    <p:extLst>
      <p:ext uri="{BB962C8B-B14F-4D97-AF65-F5344CB8AC3E}">
        <p14:creationId xmlns:p14="http://schemas.microsoft.com/office/powerpoint/2010/main" val="941586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VMware</a:t>
            </a:r>
            <a:r>
              <a:rPr lang="zh-CN" altLang="en-US" smtClean="0"/>
              <a:t>虚拟机的简介</a:t>
            </a:r>
          </a:p>
        </p:txBody>
      </p:sp>
      <p:sp>
        <p:nvSpPr>
          <p:cNvPr id="7171" name="Rectangle 3"/>
          <p:cNvSpPr>
            <a:spLocks noGrp="1" noChangeArrowheads="1"/>
          </p:cNvSpPr>
          <p:nvPr>
            <p:ph type="body" idx="1"/>
          </p:nvPr>
        </p:nvSpPr>
        <p:spPr/>
        <p:txBody>
          <a:bodyPr/>
          <a:lstStyle/>
          <a:p>
            <a:pPr eaLnBrk="1" hangingPunct="1">
              <a:lnSpc>
                <a:spcPct val="130000"/>
              </a:lnSpc>
            </a:pPr>
            <a:r>
              <a:rPr lang="en-US" altLang="zh-CN" sz="2400" smtClean="0"/>
              <a:t>VMWare</a:t>
            </a:r>
            <a:r>
              <a:rPr lang="zh-CN" altLang="en-US" sz="2400" smtClean="0"/>
              <a:t>是一个</a:t>
            </a:r>
            <a:r>
              <a:rPr lang="zh-CN" altLang="en-US" sz="2400" smtClean="0">
                <a:latin typeface="Arial" pitchFamily="34" charset="0"/>
              </a:rPr>
              <a:t>“</a:t>
            </a:r>
            <a:r>
              <a:rPr lang="zh-CN" altLang="en-US" sz="2400" smtClean="0"/>
              <a:t>虚拟</a:t>
            </a:r>
            <a:r>
              <a:rPr lang="en-US" altLang="zh-CN" sz="2400" smtClean="0"/>
              <a:t>PC</a:t>
            </a:r>
            <a:r>
              <a:rPr lang="en-US" altLang="zh-CN" sz="2400" smtClean="0">
                <a:latin typeface="Arial" pitchFamily="34" charset="0"/>
              </a:rPr>
              <a:t>”</a:t>
            </a:r>
            <a:r>
              <a:rPr lang="zh-CN" altLang="en-US" sz="2400" smtClean="0"/>
              <a:t>软件公司</a:t>
            </a:r>
            <a:r>
              <a:rPr lang="en-US" altLang="zh-CN" sz="2400" smtClean="0"/>
              <a:t>.</a:t>
            </a:r>
            <a:r>
              <a:rPr lang="zh-CN" altLang="en-US" sz="2400" smtClean="0"/>
              <a:t>它的产品可以使你在一台机器上同时运行二个或更多</a:t>
            </a:r>
            <a:r>
              <a:rPr lang="en-US" altLang="zh-CN" sz="2400" smtClean="0">
                <a:hlinkClick r:id="rId2"/>
              </a:rPr>
              <a:t>Windows</a:t>
            </a:r>
            <a:r>
              <a:rPr lang="zh-CN" altLang="en-US" sz="2400" smtClean="0"/>
              <a:t>、</a:t>
            </a:r>
            <a:r>
              <a:rPr lang="en-US" altLang="zh-CN" sz="2400" smtClean="0">
                <a:hlinkClick r:id="rId3"/>
              </a:rPr>
              <a:t>DOS</a:t>
            </a:r>
            <a:r>
              <a:rPr lang="zh-CN" altLang="en-US" sz="2400" smtClean="0"/>
              <a:t>、</a:t>
            </a:r>
            <a:r>
              <a:rPr lang="en-US" altLang="zh-CN" sz="2400" smtClean="0">
                <a:hlinkClick r:id="rId4"/>
              </a:rPr>
              <a:t>LINUX</a:t>
            </a:r>
            <a:r>
              <a:rPr lang="zh-CN" altLang="en-US" sz="2400" smtClean="0"/>
              <a:t>系统。与</a:t>
            </a:r>
            <a:r>
              <a:rPr lang="zh-CN" altLang="en-US" sz="2400" smtClean="0">
                <a:latin typeface="Arial" pitchFamily="34" charset="0"/>
              </a:rPr>
              <a:t>“</a:t>
            </a:r>
            <a:r>
              <a:rPr lang="zh-CN" altLang="en-US" sz="2400" smtClean="0"/>
              <a:t>多启动</a:t>
            </a:r>
            <a:r>
              <a:rPr lang="zh-CN" altLang="en-US" sz="2400" smtClean="0">
                <a:latin typeface="Arial" pitchFamily="34" charset="0"/>
              </a:rPr>
              <a:t>”</a:t>
            </a:r>
            <a:r>
              <a:rPr lang="zh-CN" altLang="en-US" sz="2400" smtClean="0"/>
              <a:t>系统相比，</a:t>
            </a:r>
            <a:r>
              <a:rPr lang="en-US" altLang="zh-CN" sz="2400" smtClean="0"/>
              <a:t>VMWare</a:t>
            </a:r>
            <a:r>
              <a:rPr lang="zh-CN" altLang="en-US" sz="2400" smtClean="0"/>
              <a:t>采用了完全不同的概念。多启动系统在一个时刻只能运行一个系统，在系统切换时需要重新启动机器。</a:t>
            </a:r>
            <a:r>
              <a:rPr lang="en-US" altLang="zh-CN" sz="2400" smtClean="0"/>
              <a:t>VMWare</a:t>
            </a:r>
            <a:r>
              <a:rPr lang="zh-CN" altLang="en-US" sz="2400" smtClean="0"/>
              <a:t>是真正</a:t>
            </a:r>
            <a:r>
              <a:rPr lang="zh-CN" altLang="en-US" sz="2400" smtClean="0">
                <a:latin typeface="Arial" pitchFamily="34" charset="0"/>
              </a:rPr>
              <a:t>“</a:t>
            </a:r>
            <a:r>
              <a:rPr lang="zh-CN" altLang="en-US" sz="2400" smtClean="0"/>
              <a:t>同时</a:t>
            </a:r>
            <a:r>
              <a:rPr lang="zh-CN" altLang="en-US" sz="2400" smtClean="0">
                <a:latin typeface="Arial" pitchFamily="34" charset="0"/>
              </a:rPr>
              <a:t>”</a:t>
            </a:r>
            <a:r>
              <a:rPr lang="zh-CN" altLang="en-US" sz="2400" smtClean="0"/>
              <a:t>运行，多个操作系统在主系统的平台上，就象标准</a:t>
            </a:r>
            <a:r>
              <a:rPr lang="en-US" altLang="zh-CN" sz="2400" smtClean="0"/>
              <a:t>Windows</a:t>
            </a:r>
            <a:r>
              <a:rPr lang="zh-CN" altLang="en-US" sz="2400" smtClean="0"/>
              <a:t>应用程序那样切换。而且每个操作系统你都可以进行虚拟的分区、配置而不影响真实硬盘的数据，你甚至可以通过网卡将几台虚拟机用网卡连接为一个局域网，极其方便。安装在</a:t>
            </a:r>
            <a:r>
              <a:rPr lang="en-US" altLang="zh-CN" sz="2400" smtClean="0"/>
              <a:t>VMware</a:t>
            </a:r>
            <a:r>
              <a:rPr lang="zh-CN" altLang="en-US" sz="2400" smtClean="0"/>
              <a:t>操作系统性能上比直接安装在硬盘上的系统低不少，因此，比较适合学习和测试。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43608" y="214313"/>
            <a:ext cx="8100392" cy="550391"/>
          </a:xfrm>
        </p:spPr>
        <p:txBody>
          <a:bodyPr/>
          <a:lstStyle/>
          <a:p>
            <a:pPr eaLnBrk="1" hangingPunct="1"/>
            <a:r>
              <a:rPr lang="zh-CN" altLang="en-US" sz="4000" dirty="0" smtClean="0"/>
              <a:t>在虚拟机上安装</a:t>
            </a:r>
            <a:r>
              <a:rPr lang="en-US" altLang="zh-CN" sz="4000" dirty="0" err="1" smtClean="0"/>
              <a:t>linux</a:t>
            </a:r>
            <a:r>
              <a:rPr lang="zh-CN" altLang="en-US" sz="4000" dirty="0" smtClean="0"/>
              <a:t>的主要步骤</a:t>
            </a:r>
          </a:p>
        </p:txBody>
      </p:sp>
      <p:sp>
        <p:nvSpPr>
          <p:cNvPr id="8195" name="Rectangle 3"/>
          <p:cNvSpPr>
            <a:spLocks noGrp="1" noChangeArrowheads="1"/>
          </p:cNvSpPr>
          <p:nvPr>
            <p:ph type="body" idx="1"/>
          </p:nvPr>
        </p:nvSpPr>
        <p:spPr/>
        <p:txBody>
          <a:bodyPr/>
          <a:lstStyle/>
          <a:p>
            <a:pPr eaLnBrk="1" hangingPunct="1"/>
            <a:r>
              <a:rPr lang="zh-CN" altLang="en-US" dirty="0" smtClean="0"/>
              <a:t>先建裸机</a:t>
            </a:r>
          </a:p>
          <a:p>
            <a:pPr eaLnBrk="1" hangingPunct="1"/>
            <a:r>
              <a:rPr lang="zh-CN" altLang="en-US" dirty="0" smtClean="0"/>
              <a:t>设定裸机参数</a:t>
            </a:r>
          </a:p>
          <a:p>
            <a:pPr lvl="1" eaLnBrk="1" hangingPunct="1"/>
            <a:r>
              <a:rPr lang="zh-CN" altLang="en-US" dirty="0" smtClean="0"/>
              <a:t> 硬盘大小（用于安装</a:t>
            </a:r>
            <a:r>
              <a:rPr lang="en-US" altLang="zh-CN" dirty="0" err="1" smtClean="0"/>
              <a:t>linux</a:t>
            </a:r>
            <a:r>
              <a:rPr lang="zh-CN" altLang="en-US" dirty="0" smtClean="0"/>
              <a:t>系统）</a:t>
            </a:r>
          </a:p>
          <a:p>
            <a:pPr lvl="1" eaLnBrk="1" hangingPunct="1"/>
            <a:r>
              <a:rPr lang="en-US" altLang="zh-CN" dirty="0" smtClean="0"/>
              <a:t>CD-ROM</a:t>
            </a:r>
            <a:r>
              <a:rPr lang="zh-CN" altLang="en-US" dirty="0" smtClean="0"/>
              <a:t>的路径（其为</a:t>
            </a:r>
            <a:r>
              <a:rPr lang="en-US" altLang="zh-CN" dirty="0" err="1" smtClean="0"/>
              <a:t>iso</a:t>
            </a:r>
            <a:r>
              <a:rPr lang="zh-CN" altLang="en-US" dirty="0" smtClean="0"/>
              <a:t>镜像的安装路径）</a:t>
            </a:r>
          </a:p>
          <a:p>
            <a:pPr lvl="1" eaLnBrk="1" hangingPunct="1"/>
            <a:r>
              <a:rPr lang="zh-CN" altLang="en-US" dirty="0" smtClean="0"/>
              <a:t>内存大小（一般为</a:t>
            </a:r>
            <a:r>
              <a:rPr lang="en-US" altLang="zh-CN" dirty="0" smtClean="0"/>
              <a:t>512MB</a:t>
            </a:r>
            <a:r>
              <a:rPr lang="zh-CN" altLang="en-US" dirty="0" smtClean="0"/>
              <a:t>，由此决定稍后</a:t>
            </a:r>
            <a:r>
              <a:rPr lang="en-US" altLang="zh-CN" dirty="0" err="1" smtClean="0"/>
              <a:t>linux</a:t>
            </a:r>
            <a:r>
              <a:rPr lang="zh-CN" altLang="en-US" dirty="0" smtClean="0"/>
              <a:t>中</a:t>
            </a:r>
            <a:r>
              <a:rPr lang="en-US" altLang="zh-CN" dirty="0" smtClean="0"/>
              <a:t>swap</a:t>
            </a:r>
            <a:r>
              <a:rPr lang="zh-CN" altLang="en-US" dirty="0" smtClean="0"/>
              <a:t>分区大小）</a:t>
            </a:r>
          </a:p>
          <a:p>
            <a:pPr eaLnBrk="1" hangingPunct="1"/>
            <a:r>
              <a:rPr lang="zh-CN" altLang="en-US" dirty="0" smtClean="0"/>
              <a:t>安装</a:t>
            </a:r>
            <a:r>
              <a:rPr lang="en-US" altLang="zh-CN" dirty="0" err="1" smtClean="0"/>
              <a:t>iso</a:t>
            </a:r>
            <a:r>
              <a:rPr lang="zh-CN" altLang="en-US" dirty="0" smtClean="0"/>
              <a:t>镜像 </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Blends</Template>
  <TotalTime>591</TotalTime>
  <Words>3365</Words>
  <Application>Microsoft Office PowerPoint</Application>
  <PresentationFormat>全屏显示(4:3)</PresentationFormat>
  <Paragraphs>240</Paragraphs>
  <Slides>53</Slides>
  <Notes>0</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Blends</vt:lpstr>
      <vt:lpstr>实验1 虚拟机以及linux的安装</vt:lpstr>
      <vt:lpstr>LINUX操作系统的发行版本</vt:lpstr>
      <vt:lpstr>LINUX操作系统的发行版本</vt:lpstr>
      <vt:lpstr>LINUX操作系统的流行版本</vt:lpstr>
      <vt:lpstr>LINUX操作系统的流行版本</vt:lpstr>
      <vt:lpstr>LINUX操作系统的流行版本</vt:lpstr>
      <vt:lpstr>LINUX操作系统的流行版本</vt:lpstr>
      <vt:lpstr>VMware虚拟机的简介</vt:lpstr>
      <vt:lpstr>在虚拟机上安装linux的主要步骤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设定裸机参数---hard dsik</vt:lpstr>
      <vt:lpstr>LINUX操作系统下的分区</vt:lpstr>
      <vt:lpstr>Linux分区的特点---树型结构</vt:lpstr>
      <vt:lpstr>Linux分区的几个基本概念</vt:lpstr>
      <vt:lpstr>Linux分区的几个基本概念</vt:lpstr>
      <vt:lpstr>Linux分区的几个基本概念</vt:lpstr>
      <vt:lpstr>Linux几个常用分区</vt:lpstr>
      <vt:lpstr>Linux几个常用分区</vt:lpstr>
      <vt:lpstr>Linux几个常用分区</vt:lpstr>
      <vt:lpstr>Linux基本分区</vt:lpstr>
      <vt:lpstr>开始安装</vt:lpstr>
      <vt:lpstr>Linux的shell</vt:lpstr>
      <vt:lpstr>Linux系统的基本操作</vt:lpstr>
      <vt:lpstr>命令的使用方式</vt:lpstr>
      <vt:lpstr>PowerPoint 演示文稿</vt:lpstr>
      <vt:lpstr>目录与路径</vt:lpstr>
      <vt:lpstr>目录---工作目录</vt:lpstr>
      <vt:lpstr>目录---用户目录</vt:lpstr>
      <vt:lpstr>路径</vt:lpstr>
      <vt:lpstr>PowerPoint 演示文稿</vt:lpstr>
      <vt:lpstr>PowerPoint 演示文稿</vt:lpstr>
      <vt:lpstr>4-1-3  Shell命令</vt:lpstr>
      <vt:lpstr>4-1-3  Shell命令</vt:lpstr>
      <vt:lpstr>4-1-3  Shell命令</vt:lpstr>
      <vt:lpstr>4-1-3  Shell命令</vt:lpstr>
      <vt:lpstr>4-1-3  Shell命令</vt:lpstr>
      <vt:lpstr>常用操作命令介绍</vt:lpstr>
      <vt:lpstr>更改路径---cd</vt:lpstr>
      <vt:lpstr>显示当前目录</vt:lpstr>
      <vt:lpstr>显示目录内容---ls</vt:lpstr>
      <vt:lpstr>PowerPoint 演示文稿</vt:lpstr>
      <vt:lpstr>复制命令---cp</vt:lpstr>
      <vt:lpstr>删除命令---rm</vt:lpstr>
      <vt:lpstr>Rm命令常用选项参数</vt:lpstr>
      <vt:lpstr>移动文件---mv</vt:lpstr>
      <vt:lpstr>Mv---命令常用参数选项</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MinXi</cp:lastModifiedBy>
  <cp:revision>25</cp:revision>
  <dcterms:created xsi:type="dcterms:W3CDTF">2010-08-21T03:25:23Z</dcterms:created>
  <dcterms:modified xsi:type="dcterms:W3CDTF">2024-09-10T23:38:59Z</dcterms:modified>
</cp:coreProperties>
</file>