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95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4" r:id="rId24"/>
    <p:sldId id="296" r:id="rId25"/>
    <p:sldId id="297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1FB"/>
    <a:srgbClr val="CC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4F9F5-486F-4FC3-8C7F-3E0036A9F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52866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B5832-2DF9-4689-87E3-FC17E33B3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13751"/>
      </p:ext>
    </p:extLst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A1709-D6B2-4A18-96A8-B07D32C32A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583739"/>
      </p:ext>
    </p:extLst>
  </p:cSld>
  <p:clrMapOvr>
    <a:masterClrMapping/>
  </p:clrMapOvr>
  <p:transition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62BD9-4996-4075-82D8-B9109757F7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474785"/>
      </p:ext>
    </p:extLst>
  </p:cSld>
  <p:clrMapOvr>
    <a:masterClrMapping/>
  </p:clrMapOvr>
  <p:transition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FE226-CA18-4F43-9082-2573BDF53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468793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FEE7-F611-413A-B118-BF83419426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235128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41AE4-D3AE-470E-A1CA-7E950D788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629045"/>
      </p:ext>
    </p:extLst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9599A-84FE-4578-BA06-1585DC134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994378"/>
      </p:ext>
    </p:extLst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C1294-22A0-4113-ABC5-3AA95B6F23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218195"/>
      </p:ext>
    </p:extLst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39D9C-A0B0-427C-9AD2-4438B4CAE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32530"/>
      </p:ext>
    </p:extLst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2ABF6-3A88-4799-B853-CD8EDC2DC9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063760"/>
      </p:ext>
    </p:extLst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C1587-268D-44CB-9438-F0106C5AF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056221"/>
      </p:ext>
    </p:extLst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FD464-EB9E-4E23-BB01-79A6B48BE2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226259"/>
      </p:ext>
    </p:extLst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F8E37BA-F29F-410B-BEF9-988A7901A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8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61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2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4118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19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0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121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3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66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4125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6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7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8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9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30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31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32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4134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8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4138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41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4140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1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1" y="329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2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1" y="179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3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4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00" y="89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5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3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6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7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50" y="139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414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037" name="Picture 53" descr="linux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483100"/>
            <a:ext cx="232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876425"/>
            <a:ext cx="6400800" cy="18399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操作系统课程实验</a:t>
            </a:r>
            <a:br>
              <a:rPr lang="zh-CN" altLang="en-US" smtClean="0"/>
            </a:br>
            <a:r>
              <a:rPr lang="zh-CN" altLang="en-US" smtClean="0"/>
              <a:t>添加系统调用</a:t>
            </a:r>
            <a:endParaRPr lang="zh-CN" altLang="en-US" sz="3200" smtClean="0"/>
          </a:p>
        </p:txBody>
      </p:sp>
      <p:pic>
        <p:nvPicPr>
          <p:cNvPr id="3076" name="Picture 5" descr="linu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40163"/>
            <a:ext cx="14176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系统调用的细节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989888" cy="4408488"/>
          </a:xfrm>
        </p:spPr>
        <p:txBody>
          <a:bodyPr/>
          <a:lstStyle/>
          <a:p>
            <a:pPr eaLnBrk="1" hangingPunct="1"/>
            <a:r>
              <a:rPr lang="en-US" altLang="zh-CN" smtClean="0"/>
              <a:t>call</a:t>
            </a:r>
            <a:r>
              <a:rPr lang="zh-CN" altLang="en-US" smtClean="0"/>
              <a:t>和</a:t>
            </a:r>
            <a:r>
              <a:rPr lang="en-US" altLang="zh-CN" smtClean="0"/>
              <a:t>ret</a:t>
            </a:r>
            <a:r>
              <a:rPr lang="zh-CN" altLang="en-US" smtClean="0"/>
              <a:t>指令做了什么事情？</a:t>
            </a:r>
          </a:p>
          <a:p>
            <a:pPr lvl="1" eaLnBrk="1" hangingPunct="1"/>
            <a:r>
              <a:rPr lang="en-US" altLang="zh-CN" smtClean="0"/>
              <a:t>call</a:t>
            </a:r>
            <a:r>
              <a:rPr lang="zh-CN" altLang="en-US" smtClean="0">
                <a:sym typeface="Wingdings" pitchFamily="2" charset="2"/>
              </a:rPr>
              <a:t>：	</a:t>
            </a:r>
            <a:r>
              <a:rPr lang="en-US" altLang="zh-CN" smtClean="0">
                <a:sym typeface="Wingdings" pitchFamily="2" charset="2"/>
              </a:rPr>
              <a:t>(1) </a:t>
            </a:r>
            <a:r>
              <a:rPr lang="zh-CN" altLang="en-US" smtClean="0"/>
              <a:t>下一条指令的地址入栈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			</a:t>
            </a:r>
            <a:r>
              <a:rPr lang="en-US" altLang="zh-CN" smtClean="0"/>
              <a:t>(2) </a:t>
            </a:r>
            <a:r>
              <a:rPr lang="zh-CN" altLang="en-US" smtClean="0"/>
              <a:t>跳转到目标函数</a:t>
            </a:r>
          </a:p>
          <a:p>
            <a:pPr lvl="1" eaLnBrk="1" hangingPunct="1"/>
            <a:r>
              <a:rPr lang="en-US" altLang="zh-CN" smtClean="0"/>
              <a:t>ret:	(1) </a:t>
            </a:r>
            <a:r>
              <a:rPr lang="zh-CN" altLang="en-US" smtClean="0"/>
              <a:t>栈中弹出一个值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			</a:t>
            </a:r>
            <a:r>
              <a:rPr lang="en-US" altLang="zh-CN" smtClean="0"/>
              <a:t>(2) </a:t>
            </a:r>
            <a:r>
              <a:rPr lang="zh-CN" altLang="en-US" smtClean="0"/>
              <a:t>跳转到这个值所指向的地址</a:t>
            </a:r>
          </a:p>
          <a:p>
            <a:pPr lvl="1" eaLnBrk="1" hangingPunct="1"/>
            <a:r>
              <a:rPr lang="zh-CN" altLang="en-US" smtClean="0"/>
              <a:t>无论是</a:t>
            </a:r>
            <a:r>
              <a:rPr lang="en-US" altLang="zh-CN" smtClean="0"/>
              <a:t>call</a:t>
            </a:r>
            <a:r>
              <a:rPr lang="zh-CN" altLang="en-US" smtClean="0"/>
              <a:t>还是</a:t>
            </a:r>
            <a:r>
              <a:rPr lang="en-US" altLang="zh-CN" smtClean="0"/>
              <a:t>ret</a:t>
            </a:r>
            <a:r>
              <a:rPr lang="zh-CN" altLang="en-US" smtClean="0"/>
              <a:t>都没有</a:t>
            </a:r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变态</a:t>
            </a:r>
            <a:r>
              <a:rPr lang="zh-CN" altLang="en-US" smtClean="0">
                <a:latin typeface="Arial" charset="0"/>
              </a:rPr>
              <a:t>”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系统调用能用</a:t>
            </a:r>
            <a:r>
              <a:rPr lang="en-US" altLang="zh-CN" smtClean="0"/>
              <a:t>call</a:t>
            </a:r>
            <a:r>
              <a:rPr lang="zh-CN" altLang="en-US" smtClean="0"/>
              <a:t>和</a:t>
            </a:r>
            <a:r>
              <a:rPr lang="en-US" altLang="zh-CN" smtClean="0"/>
              <a:t>ret</a:t>
            </a:r>
            <a:r>
              <a:rPr lang="zh-CN" altLang="en-US" smtClean="0"/>
              <a:t>指令实现吗？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00788" y="476250"/>
            <a:ext cx="2700337" cy="309721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myfunc proc near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Arial" charset="0"/>
              </a:rPr>
              <a:t>……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ret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Arial" charset="0"/>
              </a:rPr>
              <a:t>……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call myfunc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mov bx,ax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latin typeface="Arial" charset="0"/>
              </a:rPr>
              <a:t>……</a:t>
            </a:r>
            <a:endParaRPr lang="en-US" altLang="zh-CN" sz="2400" smtClean="0"/>
          </a:p>
        </p:txBody>
      </p:sp>
      <p:sp>
        <p:nvSpPr>
          <p:cNvPr id="94213" name="AutoShape 5"/>
          <p:cNvSpPr>
            <a:spLocks noChangeArrowheads="1"/>
          </p:cNvSpPr>
          <p:nvPr/>
        </p:nvSpPr>
        <p:spPr bwMode="auto">
          <a:xfrm flipH="1" flipV="1">
            <a:off x="7885113" y="260350"/>
            <a:ext cx="1079500" cy="2374900"/>
          </a:xfrm>
          <a:prstGeom prst="curvedRightArrow">
            <a:avLst>
              <a:gd name="adj1" fmla="val 18506"/>
              <a:gd name="adj2" fmla="val 62506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auto">
          <a:xfrm flipH="1">
            <a:off x="6659563" y="1341438"/>
            <a:ext cx="1079500" cy="1801812"/>
          </a:xfrm>
          <a:prstGeom prst="curvedRightArrow">
            <a:avLst>
              <a:gd name="adj1" fmla="val 14041"/>
              <a:gd name="adj2" fmla="val 47423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  <p:bldP spid="94213" grpId="0" animBg="1"/>
      <p:bldP spid="942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系统调用的细节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121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Linux</a:t>
            </a:r>
            <a:r>
              <a:rPr lang="zh-CN" altLang="en-US" smtClean="0"/>
              <a:t>系统调用是通过中断实现的。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int 80h</a:t>
            </a:r>
            <a:r>
              <a:rPr lang="zh-CN" altLang="en-US" smtClean="0"/>
              <a:t>指令，发生一个中断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中断发生时，系统将转到核心态的中断处理程序。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中断处理结束，系统将返回用户态。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有很多个系统调用，中断处理程序如何知道调用的是哪一个？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	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系统调用的细节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828800"/>
            <a:ext cx="4537075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把系统调用进行编号。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形成一张</a:t>
            </a:r>
            <a:r>
              <a:rPr lang="zh-CN" altLang="en-US" sz="2800" smtClean="0">
                <a:latin typeface="Arial" charset="0"/>
              </a:rPr>
              <a:t>“</a:t>
            </a:r>
            <a:r>
              <a:rPr lang="zh-CN" altLang="en-US" sz="2800" smtClean="0"/>
              <a:t>系统调用表</a:t>
            </a:r>
            <a:r>
              <a:rPr lang="zh-CN" altLang="en-US" sz="2800" smtClean="0">
                <a:latin typeface="Arial" charset="0"/>
              </a:rPr>
              <a:t>”</a:t>
            </a:r>
            <a:r>
              <a:rPr lang="zh-CN" altLang="en-US" sz="280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需要调用</a:t>
            </a:r>
            <a:r>
              <a:rPr lang="en-US" altLang="zh-CN" sz="2800" smtClean="0"/>
              <a:t>open()</a:t>
            </a:r>
            <a:r>
              <a:rPr lang="zh-CN" altLang="en-US" sz="2800" smtClean="0"/>
              <a:t>时，先把</a:t>
            </a:r>
            <a:r>
              <a:rPr lang="en-US" altLang="zh-CN" sz="2800" smtClean="0"/>
              <a:t>open()</a:t>
            </a:r>
            <a:r>
              <a:rPr lang="zh-CN" altLang="en-US" sz="2800" smtClean="0"/>
              <a:t>的编号</a:t>
            </a:r>
            <a:r>
              <a:rPr lang="en-US" altLang="zh-CN" sz="2800" smtClean="0"/>
              <a:t>5</a:t>
            </a:r>
            <a:r>
              <a:rPr lang="zh-CN" altLang="en-US" sz="2800" smtClean="0"/>
              <a:t>放在</a:t>
            </a:r>
            <a:r>
              <a:rPr lang="en-US" altLang="zh-CN" sz="2800" smtClean="0"/>
              <a:t>ax</a:t>
            </a:r>
            <a:r>
              <a:rPr lang="zh-CN" altLang="en-US" sz="2800" smtClean="0"/>
              <a:t>寄存器中，再发生中断。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中断处理程序根据</a:t>
            </a:r>
            <a:r>
              <a:rPr lang="en-US" altLang="zh-CN" sz="2800" smtClean="0"/>
              <a:t>ax</a:t>
            </a:r>
            <a:r>
              <a:rPr lang="zh-CN" altLang="en-US" sz="2800" smtClean="0"/>
              <a:t>查表，得知需要调用的是</a:t>
            </a:r>
            <a:r>
              <a:rPr lang="en-US" altLang="zh-CN" sz="2800" smtClean="0"/>
              <a:t>open()</a:t>
            </a:r>
            <a:r>
              <a:rPr lang="zh-CN" altLang="en-US" sz="2800" smtClean="0"/>
              <a:t>，而不是其他。</a:t>
            </a:r>
          </a:p>
        </p:txBody>
      </p:sp>
      <p:graphicFrame>
        <p:nvGraphicFramePr>
          <p:cNvPr id="96260" name="Group 4"/>
          <p:cNvGraphicFramePr>
            <a:graphicFrameLocks noGrp="1"/>
          </p:cNvGraphicFramePr>
          <p:nvPr>
            <p:ph sz="half" idx="2"/>
          </p:nvPr>
        </p:nvGraphicFramePr>
        <p:xfrm>
          <a:off x="5292725" y="2003425"/>
          <a:ext cx="2952750" cy="3657600"/>
        </p:xfrm>
        <a:graphic>
          <a:graphicData uri="http://schemas.openxmlformats.org/drawingml/2006/table">
            <a:tbl>
              <a:tblPr/>
              <a:tblGrid>
                <a:gridCol w="1008063"/>
                <a:gridCol w="1944687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系统调用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exit()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fork()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read()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write()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open()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32138" y="2349500"/>
            <a:ext cx="5184775" cy="3240088"/>
            <a:chOff x="1973" y="1480"/>
            <a:chExt cx="3266" cy="2041"/>
          </a:xfrm>
        </p:grpSpPr>
        <p:sp>
          <p:nvSpPr>
            <p:cNvPr id="15401" name="Rectangle 3"/>
            <p:cNvSpPr>
              <a:spLocks noChangeArrowheads="1"/>
            </p:cNvSpPr>
            <p:nvPr/>
          </p:nvSpPr>
          <p:spPr bwMode="auto">
            <a:xfrm>
              <a:off x="1973" y="1480"/>
              <a:ext cx="3266" cy="2041"/>
            </a:xfrm>
            <a:prstGeom prst="rect">
              <a:avLst/>
            </a:prstGeom>
            <a:solidFill>
              <a:srgbClr val="EE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Text Box 4"/>
            <p:cNvSpPr txBox="1">
              <a:spLocks noChangeArrowheads="1"/>
            </p:cNvSpPr>
            <p:nvPr/>
          </p:nvSpPr>
          <p:spPr bwMode="auto">
            <a:xfrm>
              <a:off x="1973" y="3249"/>
              <a:ext cx="72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/>
                <a:t>核心态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27088" y="2349500"/>
            <a:ext cx="2305050" cy="3240088"/>
            <a:chOff x="521" y="1480"/>
            <a:chExt cx="1452" cy="2041"/>
          </a:xfrm>
        </p:grpSpPr>
        <p:sp>
          <p:nvSpPr>
            <p:cNvPr id="15399" name="Rectangle 6"/>
            <p:cNvSpPr>
              <a:spLocks noChangeArrowheads="1"/>
            </p:cNvSpPr>
            <p:nvPr/>
          </p:nvSpPr>
          <p:spPr bwMode="auto">
            <a:xfrm>
              <a:off x="521" y="1480"/>
              <a:ext cx="1452" cy="204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</a:pPr>
              <a:endParaRPr lang="zh-CN" altLang="zh-CN" sz="2400"/>
            </a:p>
          </p:txBody>
        </p:sp>
        <p:sp>
          <p:nvSpPr>
            <p:cNvPr id="15400" name="Text Box 7"/>
            <p:cNvSpPr txBox="1">
              <a:spLocks noChangeArrowheads="1"/>
            </p:cNvSpPr>
            <p:nvPr/>
          </p:nvSpPr>
          <p:spPr bwMode="auto">
            <a:xfrm>
              <a:off x="1066" y="3249"/>
              <a:ext cx="72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/>
                <a:t>用户态</a:t>
              </a:r>
            </a:p>
          </p:txBody>
        </p:sp>
      </p:grpSp>
      <p:sp>
        <p:nvSpPr>
          <p:cNvPr id="972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系统调用的细节</a:t>
            </a:r>
          </a:p>
        </p:txBody>
      </p:sp>
      <p:sp>
        <p:nvSpPr>
          <p:cNvPr id="97289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比如有这样一段程序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open();  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latin typeface="Arial" charset="0"/>
              </a:rPr>
              <a:t>……</a:t>
            </a:r>
            <a:endParaRPr lang="en-US" altLang="zh-CN" sz="2400" smtClean="0"/>
          </a:p>
          <a:p>
            <a:pPr lvl="1" eaLnBrk="1" hangingPunct="1">
              <a:buFontTx/>
              <a:buNone/>
            </a:pPr>
            <a:r>
              <a:rPr lang="en-US" altLang="zh-CN" sz="2400" smtClean="0"/>
              <a:t>read();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latin typeface="Arial" charset="0"/>
              </a:rPr>
              <a:t>……</a:t>
            </a:r>
            <a:endParaRPr lang="en-US" altLang="zh-CN" sz="2400" smtClean="0"/>
          </a:p>
          <a:p>
            <a:pPr lvl="1" eaLnBrk="1" hangingPunct="1">
              <a:buFontTx/>
              <a:buNone/>
            </a:pPr>
            <a:r>
              <a:rPr lang="en-US" altLang="zh-CN" sz="2400" smtClean="0"/>
              <a:t>write();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latin typeface="Arial" charset="0"/>
              </a:rPr>
              <a:t>……</a:t>
            </a:r>
            <a:endParaRPr lang="en-US" altLang="zh-CN" sz="2400" smtClean="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1116013" y="2349500"/>
            <a:ext cx="1368425" cy="57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/>
              <a:t>mov ax,5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/>
              <a:t>int 80h</a:t>
            </a: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1116013" y="3213100"/>
            <a:ext cx="1368425" cy="57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/>
              <a:t>mov ax,3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/>
              <a:t>int 80h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1116013" y="4076700"/>
            <a:ext cx="1368425" cy="576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/>
              <a:t>mov ax,4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/>
              <a:t>int 80h</a:t>
            </a:r>
          </a:p>
        </p:txBody>
      </p:sp>
      <p:graphicFrame>
        <p:nvGraphicFramePr>
          <p:cNvPr id="97293" name="Group 13"/>
          <p:cNvGraphicFramePr>
            <a:graphicFrameLocks noGrp="1"/>
          </p:cNvGraphicFramePr>
          <p:nvPr>
            <p:ph sz="half" idx="2"/>
          </p:nvPr>
        </p:nvGraphicFramePr>
        <p:xfrm>
          <a:off x="5729288" y="2355850"/>
          <a:ext cx="2514600" cy="3017838"/>
        </p:xfrm>
        <a:graphic>
          <a:graphicData uri="http://schemas.openxmlformats.org/drawingml/2006/table">
            <a:tbl>
              <a:tblPr/>
              <a:tblGrid>
                <a:gridCol w="858837"/>
                <a:gridCol w="16557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系统调用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exit()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fork()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read()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write()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open()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2" name="AutoShape 36"/>
          <p:cNvSpPr>
            <a:spLocks noChangeArrowheads="1"/>
          </p:cNvSpPr>
          <p:nvPr/>
        </p:nvSpPr>
        <p:spPr bwMode="auto">
          <a:xfrm>
            <a:off x="3492500" y="2997200"/>
            <a:ext cx="1727200" cy="17272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/>
              <a:t>中断处理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/>
              <a:t>程序</a:t>
            </a:r>
          </a:p>
        </p:txBody>
      </p:sp>
      <p:sp>
        <p:nvSpPr>
          <p:cNvPr id="97317" name="Line 37"/>
          <p:cNvSpPr>
            <a:spLocks noChangeShapeType="1"/>
          </p:cNvSpPr>
          <p:nvPr/>
        </p:nvSpPr>
        <p:spPr bwMode="auto">
          <a:xfrm>
            <a:off x="2484438" y="2636838"/>
            <a:ext cx="12954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4932363" y="4437063"/>
            <a:ext cx="7921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9" name="Line 39"/>
          <p:cNvSpPr>
            <a:spLocks noChangeShapeType="1"/>
          </p:cNvSpPr>
          <p:nvPr/>
        </p:nvSpPr>
        <p:spPr bwMode="auto">
          <a:xfrm>
            <a:off x="2484438" y="3429000"/>
            <a:ext cx="12239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0" name="Line 40"/>
          <p:cNvSpPr>
            <a:spLocks noChangeShapeType="1"/>
          </p:cNvSpPr>
          <p:nvPr/>
        </p:nvSpPr>
        <p:spPr bwMode="auto">
          <a:xfrm>
            <a:off x="5003800" y="4005263"/>
            <a:ext cx="7207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1" name="Line 41"/>
          <p:cNvSpPr>
            <a:spLocks noChangeShapeType="1"/>
          </p:cNvSpPr>
          <p:nvPr/>
        </p:nvSpPr>
        <p:spPr bwMode="auto">
          <a:xfrm flipV="1">
            <a:off x="2484438" y="4005263"/>
            <a:ext cx="12239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2" name="Line 42"/>
          <p:cNvSpPr>
            <a:spLocks noChangeShapeType="1"/>
          </p:cNvSpPr>
          <p:nvPr/>
        </p:nvSpPr>
        <p:spPr bwMode="auto">
          <a:xfrm>
            <a:off x="4932363" y="4221163"/>
            <a:ext cx="7921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7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7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7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7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7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/>
      <p:bldP spid="97289" grpId="0" build="p"/>
      <p:bldP spid="97290" grpId="0" animBg="1"/>
      <p:bldP spid="97291" grpId="0" animBg="1"/>
      <p:bldP spid="97292" grpId="0" animBg="1"/>
      <p:bldP spid="15392" grpId="0" animBg="1"/>
      <p:bldP spid="97317" grpId="0" animBg="1"/>
      <p:bldP spid="97317" grpId="1" animBg="1"/>
      <p:bldP spid="97318" grpId="0" animBg="1"/>
      <p:bldP spid="97318" grpId="1" animBg="1"/>
      <p:bldP spid="97319" grpId="0" animBg="1"/>
      <p:bldP spid="97319" grpId="1" animBg="1"/>
      <p:bldP spid="97320" grpId="0" animBg="1"/>
      <p:bldP spid="97320" grpId="1" animBg="1"/>
      <p:bldP spid="97321" grpId="0" animBg="1"/>
      <p:bldP spid="973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系统调用的细节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552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系统调用表在哪里？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/>
              <a:t>	在</a:t>
            </a:r>
            <a:r>
              <a:rPr lang="en-US" altLang="zh-CN" sz="2000" smtClean="0"/>
              <a:t>/usr/src/linux-2.4.22/</a:t>
            </a:r>
            <a:r>
              <a:rPr lang="en-US" altLang="zh-CN" sz="2000" b="1" smtClean="0"/>
              <a:t>arch/i386/kernel/entry.S</a:t>
            </a:r>
            <a:r>
              <a:rPr lang="zh-CN" altLang="en-US" sz="2000" smtClean="0"/>
              <a:t>中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/>
              <a:t>	打开这个文件，翻到末尾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ENTRY(sys_call_table)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.long SYMBOL_NAME(sys_ni_syscall)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		/* 0  -  old "setup()" system call*/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.long SYMBOL_NAME(sys_exit)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.long SYMBOL_NAME(sys_fork)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.long SYMBOL_NAME(sys_read)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.long SYMBOL_NAME(sys_write)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.long SYMBOL_NAME(sys_open)	/* 5 */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		</a:t>
            </a:r>
            <a:r>
              <a:rPr lang="en-US" altLang="zh-CN" sz="2000" smtClean="0">
                <a:latin typeface="Arial" charset="0"/>
              </a:rPr>
              <a:t>……</a:t>
            </a:r>
            <a:endParaRPr lang="en-US" altLang="zh-CN" sz="2000" smtClean="0"/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684213" y="5300663"/>
            <a:ext cx="4248150" cy="1368425"/>
          </a:xfrm>
          <a:prstGeom prst="wedgeRoundRectCallout">
            <a:avLst>
              <a:gd name="adj1" fmla="val 48208"/>
              <a:gd name="adj2" fmla="val -880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/>
              <a:t>按照</a:t>
            </a:r>
            <a:r>
              <a:rPr lang="en-US" altLang="zh-CN" sz="2400"/>
              <a:t>Linux</a:t>
            </a:r>
            <a:r>
              <a:rPr lang="zh-CN" altLang="en-US" sz="2400"/>
              <a:t>的习惯，给系统调用名字前面加</a:t>
            </a:r>
            <a:r>
              <a:rPr lang="zh-CN" altLang="en-US" sz="2400">
                <a:latin typeface="Arial" charset="0"/>
              </a:rPr>
              <a:t>“</a:t>
            </a:r>
            <a:r>
              <a:rPr lang="en-US" altLang="zh-CN" sz="2400"/>
              <a:t>sys_</a:t>
            </a:r>
            <a:r>
              <a:rPr lang="en-US" altLang="zh-CN" sz="2400">
                <a:latin typeface="Arial" charset="0"/>
              </a:rPr>
              <a:t>”</a:t>
            </a:r>
            <a:r>
              <a:rPr lang="zh-CN" altLang="en-US" sz="2400"/>
              <a:t>，作为系统调用的处理函数名。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4067175" y="692150"/>
            <a:ext cx="4392613" cy="1584325"/>
          </a:xfrm>
          <a:prstGeom prst="wedgeRoundRectCallout">
            <a:avLst>
              <a:gd name="adj1" fmla="val -28352"/>
              <a:gd name="adj2" fmla="val 1147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/>
              <a:t>表中标有</a:t>
            </a:r>
            <a:r>
              <a:rPr lang="en-US" altLang="zh-CN" sz="2800"/>
              <a:t>sys_ni_syscall</a:t>
            </a:r>
            <a:r>
              <a:rPr lang="zh-CN" altLang="en-US" sz="2800"/>
              <a:t>的，是指这一项没有被使用。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zh-CN" sz="280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  <p:bldP spid="98308" grpId="0" animBg="1"/>
      <p:bldP spid="983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增加系统调用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3976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第一步，写一个系统调用的处理函数。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可以新建文件去写，不过比较麻烦。偷懒的办法是在现有的程序代码里面添加一段。比如在</a:t>
            </a:r>
            <a:r>
              <a:rPr lang="en-US" altLang="zh-CN" sz="2400" smtClean="0"/>
              <a:t>kernel/sys..c</a:t>
            </a:r>
            <a:r>
              <a:rPr lang="zh-CN" altLang="en-US" sz="2400" smtClean="0"/>
              <a:t>里添加。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请用记事本打开</a:t>
            </a:r>
            <a:r>
              <a:rPr lang="en-US" altLang="zh-CN" sz="2400" smtClean="0"/>
              <a:t>/usr/src/linux-2.4.22/kernel/sys.c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在后面加这样的一段函数：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asmlinkage int   sys_my_syscall()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/*</a:t>
            </a:r>
            <a:r>
              <a:rPr lang="zh-CN" altLang="en-US" sz="2000" smtClean="0"/>
              <a:t>函数名为</a:t>
            </a:r>
            <a:r>
              <a:rPr lang="en-US" altLang="zh-CN" sz="2000" smtClean="0"/>
              <a:t>sys_my_syscall*/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{	/*</a:t>
            </a:r>
            <a:r>
              <a:rPr lang="zh-CN" altLang="en-US" sz="2000" smtClean="0"/>
              <a:t>这个函数的唯一作用是向屏幕上输出一句话*</a:t>
            </a:r>
            <a:r>
              <a:rPr lang="en-US" altLang="zh-CN" sz="2000" smtClean="0"/>
              <a:t>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printk(</a:t>
            </a:r>
            <a:r>
              <a:rPr lang="en-US" altLang="zh-CN" sz="2000" smtClean="0">
                <a:latin typeface="Arial" charset="0"/>
              </a:rPr>
              <a:t>“</a:t>
            </a:r>
            <a:r>
              <a:rPr lang="en-US" altLang="zh-CN" sz="2000" smtClean="0"/>
              <a:t>Hello, now </a:t>
            </a:r>
            <a:r>
              <a:rPr lang="zh-CN" altLang="en-US" sz="2000" smtClean="0"/>
              <a:t>我和学号</a:t>
            </a:r>
            <a:r>
              <a:rPr lang="en-US" altLang="zh-CN" sz="2000" smtClean="0"/>
              <a:t> is in the kernel\n</a:t>
            </a:r>
            <a:r>
              <a:rPr lang="en-US" altLang="zh-CN" sz="2000" smtClean="0">
                <a:latin typeface="Arial" charset="0"/>
              </a:rPr>
              <a:t>”</a:t>
            </a:r>
            <a:r>
              <a:rPr lang="en-US" altLang="zh-CN" sz="2000" smtClean="0"/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return  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}</a:t>
            </a:r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>
            <a:off x="1692275" y="1428750"/>
            <a:ext cx="6380163" cy="2576513"/>
          </a:xfrm>
          <a:prstGeom prst="wedgeRectCallout">
            <a:avLst>
              <a:gd name="adj1" fmla="val -39907"/>
              <a:gd name="adj2" fmla="val 699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/>
              <a:t>注意！</a:t>
            </a:r>
          </a:p>
          <a:p>
            <a:pPr algn="ctr"/>
            <a:r>
              <a:rPr lang="zh-CN" altLang="en-US" sz="2800"/>
              <a:t>将来我们这个函数执行的时候，是在核心态下面执行，也就是说，用户态下面能够使用的所有库函数，现在都不能用了，包括</a:t>
            </a:r>
            <a:r>
              <a:rPr lang="en-US" altLang="zh-CN" sz="2800"/>
              <a:t>printf</a:t>
            </a:r>
            <a:r>
              <a:rPr lang="zh-CN" altLang="en-US" sz="2800"/>
              <a:t>函数也不行。好在</a:t>
            </a:r>
            <a:r>
              <a:rPr lang="en-US" altLang="zh-CN" sz="2800"/>
              <a:t>printf</a:t>
            </a:r>
            <a:r>
              <a:rPr lang="zh-CN" altLang="en-US" sz="2800"/>
              <a:t>可以用</a:t>
            </a:r>
            <a:r>
              <a:rPr lang="en-US" altLang="zh-CN" sz="2800"/>
              <a:t>printk</a:t>
            </a:r>
            <a:r>
              <a:rPr lang="zh-CN" altLang="en-US" sz="2800"/>
              <a:t>代替，作用和用法都类似。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 build="p"/>
      <p:bldP spid="1095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增加系统调用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第二步，我们需要在系统调用表里面加一条，以便用户需要调用的时候，中断处理程序可以通过查表，找到我们的函数</a:t>
            </a:r>
            <a:r>
              <a:rPr lang="en-US" altLang="zh-CN" smtClean="0"/>
              <a:t>sys_my_syscall( 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请回忆系统调用表的样子。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用记事本打开</a:t>
            </a:r>
            <a:r>
              <a:rPr lang="en-US" altLang="zh-CN" smtClean="0"/>
              <a:t>/usr/src/linux-2.4.22/arch/i386/kernel/entry.S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翻到最后，可以看到系统调用表。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增加系统调用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代码中，以注释的形式标明了表中每一行的编号。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随便找一项没有使用的（标记为</a:t>
            </a:r>
            <a:r>
              <a:rPr lang="en-US" altLang="zh-CN" smtClean="0"/>
              <a:t>sys_ni_syscall</a:t>
            </a:r>
            <a:r>
              <a:rPr lang="zh-CN" altLang="en-US" smtClean="0"/>
              <a:t>的都是没有使用的），记住编号。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比如我找到的是</a:t>
            </a:r>
            <a:r>
              <a:rPr lang="en-US" altLang="zh-CN" smtClean="0"/>
              <a:t>250</a:t>
            </a:r>
            <a:r>
              <a:rPr lang="zh-CN" altLang="en-US" smtClean="0"/>
              <a:t>号。</a:t>
            </a:r>
            <a:r>
              <a:rPr lang="zh-CN" altLang="en-US" smtClean="0">
                <a:sym typeface="Wingdings" pitchFamily="2" charset="2"/>
              </a:rPr>
              <a:t>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把</a:t>
            </a:r>
            <a:r>
              <a:rPr lang="en-US" altLang="zh-CN" smtClean="0"/>
              <a:t>sys_ni_syscall</a:t>
            </a:r>
            <a:r>
              <a:rPr lang="zh-CN" altLang="en-US" smtClean="0"/>
              <a:t>改成</a:t>
            </a:r>
            <a:r>
              <a:rPr lang="en-US" altLang="zh-CN" smtClean="0"/>
              <a:t>sys_my_syscall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增加系统调用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第三步，重新编译内核。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依次输入以下命令：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	 </a:t>
            </a:r>
            <a:r>
              <a:rPr lang="en-US" altLang="zh-CN" sz="2400" smtClean="0"/>
              <a:t>cd   /usr/src/linux-2.4.22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make   clean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make   dep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make   bzImage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make   install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输入</a:t>
            </a:r>
            <a:r>
              <a:rPr lang="en-US" altLang="zh-CN" sz="2400" smtClean="0"/>
              <a:t>reboot</a:t>
            </a:r>
            <a:r>
              <a:rPr lang="zh-CN" altLang="en-US" sz="2400" smtClean="0"/>
              <a:t>，重新启动计算机。用新内核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	引导。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测试系统调用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696200" cy="59213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系统调用已经增加成功了吗？编个小程序测试一下！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539750" y="2420938"/>
            <a:ext cx="7993063" cy="3444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lvl="1" eaLnBrk="1" hangingPunct="1"/>
            <a:r>
              <a:rPr lang="en-US" altLang="zh-CN" sz="2000"/>
              <a:t>#define   __NR_my_syscall   250	</a:t>
            </a:r>
          </a:p>
          <a:p>
            <a:pPr lvl="1" eaLnBrk="1" hangingPunct="1"/>
            <a:r>
              <a:rPr lang="en-US" altLang="zh-CN" sz="2000"/>
              <a:t>int		errno;</a:t>
            </a:r>
          </a:p>
          <a:p>
            <a:pPr lvl="1" eaLnBrk="1" hangingPunct="1"/>
            <a:r>
              <a:rPr lang="en-US" altLang="zh-CN" sz="2000"/>
              <a:t>/* </a:t>
            </a:r>
            <a:r>
              <a:rPr lang="zh-CN" altLang="en-US" sz="2000"/>
              <a:t>这里告诉编译器，</a:t>
            </a:r>
            <a:r>
              <a:rPr lang="en-US" altLang="zh-CN" sz="2000"/>
              <a:t>my_syscall</a:t>
            </a:r>
            <a:r>
              <a:rPr lang="zh-CN" altLang="en-US" sz="2000"/>
              <a:t>系统调用的编号是</a:t>
            </a:r>
            <a:r>
              <a:rPr lang="en-US" altLang="zh-CN" sz="2000"/>
              <a:t>250 */</a:t>
            </a:r>
          </a:p>
          <a:p>
            <a:pPr lvl="1" eaLnBrk="1" hangingPunct="1"/>
            <a:r>
              <a:rPr lang="en-US" altLang="zh-CN" sz="2000"/>
              <a:t>#include &lt;linux/unistd.h&gt;</a:t>
            </a:r>
          </a:p>
          <a:p>
            <a:pPr lvl="1" eaLnBrk="1" hangingPunct="1"/>
            <a:r>
              <a:rPr lang="en-US" altLang="zh-CN" sz="2000"/>
              <a:t>_syscall0(int,my_syscall)	</a:t>
            </a:r>
          </a:p>
          <a:p>
            <a:pPr lvl="1" eaLnBrk="1" hangingPunct="1"/>
            <a:r>
              <a:rPr lang="en-US" altLang="zh-CN" sz="2000"/>
              <a:t>/* </a:t>
            </a:r>
            <a:r>
              <a:rPr lang="zh-CN" altLang="en-US" sz="2000"/>
              <a:t>这里告诉编译器，请把</a:t>
            </a:r>
            <a:r>
              <a:rPr lang="en-US" altLang="zh-CN" sz="2000"/>
              <a:t>my_syscall</a:t>
            </a:r>
            <a:r>
              <a:rPr lang="zh-CN" altLang="en-US" sz="2000"/>
              <a:t>作为一个系统调用来编译，而不是普通函数*</a:t>
            </a:r>
            <a:r>
              <a:rPr lang="en-US" altLang="zh-CN" sz="2000"/>
              <a:t>/</a:t>
            </a:r>
          </a:p>
          <a:p>
            <a:pPr lvl="1" eaLnBrk="1" hangingPunct="1"/>
            <a:r>
              <a:rPr lang="en-US" altLang="zh-CN" sz="2000"/>
              <a:t>main()</a:t>
            </a:r>
          </a:p>
          <a:p>
            <a:pPr lvl="1" eaLnBrk="1" hangingPunct="1"/>
            <a:r>
              <a:rPr lang="en-US" altLang="zh-CN" sz="2000"/>
              <a:t>{</a:t>
            </a:r>
          </a:p>
          <a:p>
            <a:pPr lvl="1" eaLnBrk="1" hangingPunct="1"/>
            <a:r>
              <a:rPr lang="en-US" altLang="zh-CN" sz="2000"/>
              <a:t>	my_syscall();  /* </a:t>
            </a:r>
            <a:r>
              <a:rPr lang="zh-CN" altLang="en-US" sz="2000"/>
              <a:t>在</a:t>
            </a:r>
            <a:r>
              <a:rPr lang="en-US" altLang="zh-CN" sz="2000"/>
              <a:t>main</a:t>
            </a:r>
            <a:r>
              <a:rPr lang="zh-CN" altLang="en-US" sz="2000"/>
              <a:t>函数里面使用了这个系统调用 *</a:t>
            </a:r>
            <a:r>
              <a:rPr lang="en-US" altLang="zh-CN" sz="2000"/>
              <a:t>/</a:t>
            </a:r>
          </a:p>
          <a:p>
            <a:pPr lvl="1" eaLnBrk="1" hangingPunct="1"/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病毒的前生今世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1983</a:t>
            </a:r>
            <a:r>
              <a:rPr lang="zh-CN" altLang="en-US" smtClean="0"/>
              <a:t>年，洛杉矶，南加州大学。</a:t>
            </a:r>
          </a:p>
          <a:p>
            <a:pPr eaLnBrk="1" hangingPunct="1"/>
            <a:r>
              <a:rPr lang="en-US" altLang="zh-CN" smtClean="0"/>
              <a:t>Fred Cohen</a:t>
            </a:r>
            <a:r>
              <a:rPr lang="zh-CN" altLang="en-US" smtClean="0"/>
              <a:t>，南加州大学博士生。</a:t>
            </a:r>
          </a:p>
          <a:p>
            <a:pPr eaLnBrk="1" hangingPunct="1"/>
            <a:r>
              <a:rPr lang="zh-CN" altLang="en-US" smtClean="0"/>
              <a:t>发明了一种特殊的短小程序，可以进入任何一台计算机，并且自我复制。</a:t>
            </a:r>
          </a:p>
          <a:p>
            <a:pPr eaLnBrk="1" hangingPunct="1"/>
            <a:r>
              <a:rPr lang="zh-CN" altLang="en-US" smtClean="0"/>
              <a:t>计算机界不愿意听他的研究成果。</a:t>
            </a:r>
          </a:p>
          <a:p>
            <a:pPr eaLnBrk="1" hangingPunct="1"/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鸵鸟心态</a:t>
            </a:r>
            <a:r>
              <a:rPr lang="zh-CN" altLang="en-US" smtClean="0">
                <a:latin typeface="Arial" charset="0"/>
              </a:rPr>
              <a:t>”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pic>
        <p:nvPicPr>
          <p:cNvPr id="99332" name="Picture 4" descr="bingd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149725"/>
            <a:ext cx="30972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测试系统调用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0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保存，编译并运行这个小程序。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比如保存成为</a:t>
            </a:r>
            <a:r>
              <a:rPr lang="en-US" altLang="zh-CN" smtClean="0"/>
              <a:t>test.c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编译这个程序：</a:t>
            </a:r>
            <a:r>
              <a:rPr lang="en-US" altLang="zh-CN" smtClean="0"/>
              <a:t>gcc  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otest    test.c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运行这个程序：</a:t>
            </a:r>
            <a:r>
              <a:rPr lang="en-US" altLang="zh-CN" smtClean="0"/>
              <a:t>./test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观察运行结果。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虽然这个程序仅仅输出了一句话，但是我们看到，这句话是由内核输出的，和使用</a:t>
            </a:r>
            <a:r>
              <a:rPr lang="en-US" altLang="zh-CN" smtClean="0"/>
              <a:t>printf</a:t>
            </a:r>
            <a:r>
              <a:rPr lang="zh-CN" altLang="en-US" smtClean="0"/>
              <a:t>编写的程序有本质的不同。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测试系统调用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在内核中，不能使用任何一个</a:t>
            </a:r>
            <a:r>
              <a:rPr lang="en-US" altLang="zh-CN" smtClean="0"/>
              <a:t>C</a:t>
            </a:r>
            <a:r>
              <a:rPr lang="zh-CN" altLang="en-US" smtClean="0"/>
              <a:t>库函数。</a:t>
            </a:r>
          </a:p>
          <a:p>
            <a:pPr eaLnBrk="1" hangingPunct="1"/>
            <a:r>
              <a:rPr lang="zh-CN" altLang="en-US" smtClean="0"/>
              <a:t>但是在内核中，可以访问到很多用户无法知道的数据。比如：</a:t>
            </a:r>
          </a:p>
        </p:txBody>
      </p:sp>
      <p:graphicFrame>
        <p:nvGraphicFramePr>
          <p:cNvPr id="116796" name="Group 60"/>
          <p:cNvGraphicFramePr>
            <a:graphicFrameLocks noGrp="1"/>
          </p:cNvGraphicFramePr>
          <p:nvPr/>
        </p:nvGraphicFramePr>
        <p:xfrm>
          <a:off x="1331913" y="3573463"/>
          <a:ext cx="6932612" cy="3125787"/>
        </p:xfrm>
        <a:graphic>
          <a:graphicData uri="http://schemas.openxmlformats.org/drawingml/2006/table">
            <a:tbl>
              <a:tblPr/>
              <a:tblGrid>
                <a:gridCol w="2195512"/>
                <a:gridCol w="1606550"/>
                <a:gridCol w="313055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变量名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变量类型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是否正在运行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current-&gt;counter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剩下的时间片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current-&gt;nice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current-&gt;pgrp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进程组号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上面都做完了？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恭喜，恭喜。你不仅编译了内核，而且尝试着修改并启动了新的内核，还在这个内核上增加了一个系统调用。能够把这些步骤全都做完是相当不容易的。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一批崭新的</a:t>
            </a:r>
            <a:r>
              <a:rPr lang="en-US" altLang="zh-CN" smtClean="0"/>
              <a:t>Linux</a:t>
            </a:r>
            <a:r>
              <a:rPr lang="zh-CN" altLang="en-US" smtClean="0"/>
              <a:t>高手在我们的速成班里闪亮登场了！</a:t>
            </a:r>
            <a:r>
              <a:rPr lang="zh-CN" altLang="en-US" smtClean="0">
                <a:sym typeface="Wingdings" pitchFamily="2" charset="2"/>
              </a:rPr>
              <a:t>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回忆一下系统调用的执行流程，下节课将要提问。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2"/>
          <p:cNvSpPr>
            <a:spLocks noChangeArrowheads="1" noChangeShapeType="1" noTextEdit="1"/>
          </p:cNvSpPr>
          <p:nvPr/>
        </p:nvSpPr>
        <p:spPr bwMode="auto">
          <a:xfrm>
            <a:off x="2122488" y="2205038"/>
            <a:ext cx="5329237" cy="223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谢谢！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有三个在外地工作的孝子。妈妈生日将近，三个儿子分别给妈妈送了礼物。</a:t>
            </a:r>
          </a:p>
          <a:p>
            <a:pPr eaLnBrk="1" hangingPunct="1"/>
            <a:r>
              <a:rPr lang="zh-CN" altLang="en-US" smtClean="0"/>
              <a:t>大儿子送给妈妈买了一所大房子。</a:t>
            </a:r>
          </a:p>
          <a:p>
            <a:pPr eaLnBrk="1" hangingPunct="1"/>
            <a:r>
              <a:rPr lang="zh-CN" altLang="en-US" smtClean="0"/>
              <a:t>二儿子送给妈妈一辆豪华轿车。</a:t>
            </a:r>
          </a:p>
          <a:p>
            <a:pPr eaLnBrk="1" hangingPunct="1"/>
            <a:r>
              <a:rPr lang="zh-CN" altLang="en-US" smtClean="0"/>
              <a:t>三儿子别出心裁，送给妈妈一只能完整背诵</a:t>
            </a:r>
            <a:r>
              <a:rPr lang="en-US" altLang="zh-CN" smtClean="0"/>
              <a:t>《</a:t>
            </a:r>
            <a:r>
              <a:rPr lang="zh-CN" altLang="en-US" smtClean="0"/>
              <a:t>圣经</a:t>
            </a:r>
            <a:r>
              <a:rPr lang="en-US" altLang="zh-CN" smtClean="0"/>
              <a:t>》</a:t>
            </a:r>
            <a:r>
              <a:rPr lang="zh-CN" altLang="en-US" smtClean="0"/>
              <a:t>的鹦鹉。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8322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没多久，妈妈分别给三个儿子写信表达谢意。</a:t>
            </a:r>
          </a:p>
          <a:p>
            <a:pPr eaLnBrk="1" hangingPunct="1"/>
            <a:r>
              <a:rPr lang="zh-CN" altLang="en-US" sz="2800" smtClean="0">
                <a:latin typeface="Arial" charset="0"/>
              </a:rPr>
              <a:t>“</a:t>
            </a:r>
            <a:r>
              <a:rPr lang="zh-CN" altLang="en-US" sz="2800" smtClean="0"/>
              <a:t>老大，感谢你送给我这么好的房子，可是房子太大，我只能使用其中的一间。</a:t>
            </a:r>
            <a:r>
              <a:rPr lang="zh-CN" altLang="en-US" sz="2800" smtClean="0">
                <a:latin typeface="Arial" charset="0"/>
              </a:rPr>
              <a:t>”</a:t>
            </a:r>
            <a:endParaRPr lang="zh-CN" altLang="en-US" sz="2800" smtClean="0"/>
          </a:p>
          <a:p>
            <a:pPr eaLnBrk="1" hangingPunct="1"/>
            <a:r>
              <a:rPr lang="zh-CN" altLang="en-US" sz="2800" smtClean="0">
                <a:latin typeface="Arial" charset="0"/>
              </a:rPr>
              <a:t>“</a:t>
            </a:r>
            <a:r>
              <a:rPr lang="zh-CN" altLang="en-US" sz="2800" smtClean="0"/>
              <a:t>老二，感谢你送给我那辆豪华车，可是，你知道我天天在家，我要车有什么用？</a:t>
            </a:r>
            <a:r>
              <a:rPr lang="zh-CN" altLang="en-US" sz="2800" smtClean="0">
                <a:latin typeface="Arial" charset="0"/>
              </a:rPr>
              <a:t>”</a:t>
            </a:r>
            <a:endParaRPr lang="zh-CN" altLang="en-US" sz="2800" smtClean="0"/>
          </a:p>
          <a:p>
            <a:pPr eaLnBrk="1" hangingPunct="1"/>
            <a:r>
              <a:rPr lang="zh-CN" altLang="en-US" sz="2800" smtClean="0">
                <a:latin typeface="Arial" charset="0"/>
              </a:rPr>
              <a:t>“</a:t>
            </a:r>
            <a:r>
              <a:rPr lang="zh-CN" altLang="en-US" sz="2800" smtClean="0"/>
              <a:t>老三，只有你最了解妈妈的心思，你送的那只鸡，实在是太好吃啦！</a:t>
            </a:r>
            <a:r>
              <a:rPr lang="zh-CN" altLang="en-US" sz="2800" smtClean="0">
                <a:latin typeface="Arial" charset="0"/>
              </a:rPr>
              <a:t>”</a:t>
            </a:r>
            <a:r>
              <a:rPr lang="zh-CN" altLang="en-US" sz="2800" smtClean="0"/>
              <a:t>  </a:t>
            </a:r>
            <a:br>
              <a:rPr lang="zh-CN" altLang="en-US" sz="2800" smtClean="0"/>
            </a:br>
            <a:endParaRPr lang="zh-CN" altLang="en-US" sz="28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病毒的前生今世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7013" cy="390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1983</a:t>
            </a:r>
            <a:r>
              <a:rPr lang="zh-CN" altLang="en-US" smtClean="0"/>
              <a:t>年，</a:t>
            </a:r>
            <a:r>
              <a:rPr lang="en-US" altLang="zh-CN" smtClean="0"/>
              <a:t>AT&amp;T</a:t>
            </a:r>
            <a:r>
              <a:rPr lang="zh-CN" altLang="en-US" smtClean="0"/>
              <a:t>，贝尔实验室。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三位年轻的程序员。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磁心大战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的游戏。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两个游戏者编制能自身复制并可保存在磁心存储器中的程序，然后发出信号，双方的程序在指令控制下，竭力去保存自己，消灭对方的程序，在预定时间内，谁的程序繁殖得多，谁就得胜。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病毒的前生今世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1988</a:t>
            </a:r>
            <a:r>
              <a:rPr lang="zh-CN" altLang="en-US" smtClean="0"/>
              <a:t>年冬，康乃尔大学。</a:t>
            </a:r>
          </a:p>
          <a:p>
            <a:pPr eaLnBrk="1" hangingPunct="1"/>
            <a:r>
              <a:rPr lang="en-US" altLang="zh-CN" smtClean="0"/>
              <a:t>Robert Morris</a:t>
            </a:r>
            <a:r>
              <a:rPr lang="zh-CN" altLang="en-US" smtClean="0"/>
              <a:t>，大学生。</a:t>
            </a:r>
          </a:p>
          <a:p>
            <a:pPr eaLnBrk="1" hangingPunct="1"/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蠕虫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进入了互联网。</a:t>
            </a:r>
          </a:p>
          <a:p>
            <a:pPr eaLnBrk="1" hangingPunct="1"/>
            <a:r>
              <a:rPr lang="en-US" altLang="zh-CN" smtClean="0"/>
              <a:t>12</a:t>
            </a:r>
            <a:r>
              <a:rPr lang="zh-CN" altLang="en-US" smtClean="0"/>
              <a:t>小时内有</a:t>
            </a:r>
            <a:r>
              <a:rPr lang="en-US" altLang="zh-CN" smtClean="0"/>
              <a:t>6200</a:t>
            </a:r>
            <a:r>
              <a:rPr lang="zh-CN" altLang="en-US" smtClean="0"/>
              <a:t>台工作站和小型机瘫痪</a:t>
            </a:r>
          </a:p>
          <a:p>
            <a:pPr eaLnBrk="1" hangingPunct="1"/>
            <a:r>
              <a:rPr lang="en-US" altLang="zh-CN" smtClean="0"/>
              <a:t>1990</a:t>
            </a:r>
            <a:r>
              <a:rPr lang="zh-CN" altLang="en-US" smtClean="0"/>
              <a:t>年，被判处三年缓刑，罚款一万美金，义务劳动</a:t>
            </a:r>
            <a:r>
              <a:rPr lang="en-US" altLang="zh-CN" smtClean="0"/>
              <a:t>400</a:t>
            </a:r>
            <a:r>
              <a:rPr lang="zh-CN" altLang="en-US" smtClean="0"/>
              <a:t>小时。 </a:t>
            </a:r>
          </a:p>
        </p:txBody>
      </p:sp>
      <p:pic>
        <p:nvPicPr>
          <p:cNvPr id="102404" name="Picture 4" descr="bingd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773238"/>
            <a:ext cx="28797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病毒的前生今世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1998</a:t>
            </a:r>
            <a:r>
              <a:rPr lang="zh-CN" altLang="en-US" smtClean="0"/>
              <a:t>年，破坏硬件的</a:t>
            </a:r>
            <a:r>
              <a:rPr lang="en-US" altLang="zh-CN" smtClean="0"/>
              <a:t>CIH</a:t>
            </a:r>
            <a:r>
              <a:rPr lang="zh-CN" altLang="en-US" smtClean="0"/>
              <a:t>出现了。</a:t>
            </a:r>
          </a:p>
          <a:p>
            <a:pPr eaLnBrk="1" hangingPunct="1"/>
            <a:r>
              <a:rPr lang="zh-CN" altLang="en-US" smtClean="0"/>
              <a:t>台湾现役军人，陈盈豪。</a:t>
            </a:r>
          </a:p>
          <a:p>
            <a:pPr eaLnBrk="1" hangingPunct="1"/>
            <a:r>
              <a:rPr lang="zh-CN" altLang="en-US" smtClean="0"/>
              <a:t>不善交际，平时的谈话多半在电脑里打转。同学们谈女生，谈电影新片时，陈盈豪就显得非常地无趣，偶然插一两句也让同学们有一种</a:t>
            </a:r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话接不下去 的感觉。</a:t>
            </a:r>
          </a:p>
          <a:p>
            <a:pPr eaLnBrk="1" hangingPunct="1"/>
            <a:r>
              <a:rPr lang="zh-CN" altLang="en-US" smtClean="0"/>
              <a:t>全球</a:t>
            </a:r>
            <a:r>
              <a:rPr lang="en-US" altLang="zh-CN" smtClean="0"/>
              <a:t>6000</a:t>
            </a:r>
            <a:r>
              <a:rPr lang="zh-CN" altLang="en-US" smtClean="0"/>
              <a:t>万台电脑瘫痪，仅韩国就损失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2</a:t>
            </a:r>
            <a:r>
              <a:rPr lang="zh-CN" altLang="en-US" smtClean="0"/>
              <a:t>亿韩元。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pic>
        <p:nvPicPr>
          <p:cNvPr id="104452" name="Picture 4" descr="bingdu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429000"/>
            <a:ext cx="32400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病毒的前生今世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5110163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2003</a:t>
            </a:r>
            <a:r>
              <a:rPr lang="zh-CN" altLang="en-US" sz="2800" smtClean="0"/>
              <a:t>年</a:t>
            </a:r>
            <a:r>
              <a:rPr lang="en-US" altLang="zh-CN" sz="2800" smtClean="0"/>
              <a:t>8</a:t>
            </a:r>
            <a:r>
              <a:rPr lang="zh-CN" altLang="en-US" sz="2800" smtClean="0"/>
              <a:t>月，传染力极强的冲击波。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变种之一的作者：美国</a:t>
            </a:r>
            <a:r>
              <a:rPr lang="en-US" altLang="zh-CN" sz="2800" smtClean="0"/>
              <a:t>18</a:t>
            </a:r>
            <a:r>
              <a:rPr lang="zh-CN" altLang="en-US" sz="2800" smtClean="0"/>
              <a:t>岁高中生，帕森。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利用微软</a:t>
            </a:r>
            <a:r>
              <a:rPr lang="en-US" altLang="zh-CN" sz="2800" smtClean="0"/>
              <a:t>Windows2000/XP</a:t>
            </a:r>
            <a:r>
              <a:rPr lang="zh-CN" altLang="en-US" sz="2800" smtClean="0"/>
              <a:t>的漏洞进行攻击，即使不下载任何文件也不能避免。大量耗用网络带宽。</a:t>
            </a:r>
          </a:p>
        </p:txBody>
      </p:sp>
      <p:pic>
        <p:nvPicPr>
          <p:cNvPr id="106500" name="Picture 4" descr="bingdu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420938"/>
            <a:ext cx="280828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病毒的前生今世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052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CIH</a:t>
            </a:r>
            <a:r>
              <a:rPr lang="zh-CN" altLang="en-US" sz="2800" smtClean="0"/>
              <a:t>病毒结构清晰，各个模块都层次分明。可见作者也曾经是一名优秀的程序员，精通并擅长</a:t>
            </a:r>
            <a:r>
              <a:rPr lang="en-US" altLang="zh-CN" sz="2800" smtClean="0"/>
              <a:t>x86</a:t>
            </a:r>
            <a:r>
              <a:rPr lang="zh-CN" altLang="en-US" sz="2800" smtClean="0"/>
              <a:t>汇编语言。</a:t>
            </a:r>
          </a:p>
          <a:p>
            <a:pPr eaLnBrk="1" hangingPunct="1"/>
            <a:r>
              <a:rPr lang="zh-CN" altLang="en-US" sz="2800" smtClean="0"/>
              <a:t>模块都是编写得认真严密而精巧，不得不赞叹作者的高超技巧和巧妙思想。</a:t>
            </a:r>
          </a:p>
          <a:p>
            <a:pPr eaLnBrk="1" hangingPunct="1"/>
            <a:r>
              <a:rPr lang="zh-CN" altLang="en-US" sz="2800" smtClean="0"/>
              <a:t>对于我们来说，如果多了解一些技术细节，病毒并不可怕，而是一种艺术的享受。</a:t>
            </a:r>
          </a:p>
          <a:p>
            <a:pPr eaLnBrk="1" hangingPunct="1"/>
            <a:r>
              <a:rPr lang="zh-CN" altLang="en-US" sz="2800" smtClean="0"/>
              <a:t>知其然，也要知其所以然。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回顾：用新的内核启动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828800"/>
            <a:ext cx="7989888" cy="4048125"/>
          </a:xfrm>
        </p:spPr>
        <p:txBody>
          <a:bodyPr/>
          <a:lstStyle/>
          <a:p>
            <a:pPr eaLnBrk="1" hangingPunct="1"/>
            <a:r>
              <a:rPr lang="zh-CN" altLang="en-US" smtClean="0"/>
              <a:t>如果启动成功，别忘了告诉好友，你打造的内核可以运行！</a:t>
            </a:r>
            <a:r>
              <a:rPr lang="zh-CN" altLang="en-US" smtClean="0">
                <a:sym typeface="Wingdings" pitchFamily="2" charset="2"/>
              </a:rPr>
              <a:t></a:t>
            </a:r>
          </a:p>
          <a:p>
            <a:pPr eaLnBrk="1" hangingPunct="1"/>
            <a:r>
              <a:rPr lang="zh-CN" altLang="en-US" smtClean="0">
                <a:sym typeface="Wingdings" pitchFamily="2" charset="2"/>
              </a:rPr>
              <a:t>如果启动失败，请按</a:t>
            </a:r>
            <a:r>
              <a:rPr lang="en-US" altLang="zh-CN" smtClean="0">
                <a:sym typeface="Wingdings" pitchFamily="2" charset="2"/>
              </a:rPr>
              <a:t>reset</a:t>
            </a:r>
            <a:r>
              <a:rPr lang="zh-CN" altLang="en-US" smtClean="0">
                <a:sym typeface="Wingdings" pitchFamily="2" charset="2"/>
              </a:rPr>
              <a:t>重新启动，然后在</a:t>
            </a:r>
            <a:r>
              <a:rPr lang="en-US" altLang="zh-CN" smtClean="0">
                <a:sym typeface="Wingdings" pitchFamily="2" charset="2"/>
              </a:rPr>
              <a:t>LILO</a:t>
            </a:r>
            <a:r>
              <a:rPr lang="zh-CN" altLang="en-US" smtClean="0">
                <a:sym typeface="Wingdings" pitchFamily="2" charset="2"/>
              </a:rPr>
              <a:t>或</a:t>
            </a:r>
            <a:r>
              <a:rPr lang="en-US" altLang="zh-CN" smtClean="0">
                <a:sym typeface="Wingdings" pitchFamily="2" charset="2"/>
              </a:rPr>
              <a:t>GRUB</a:t>
            </a:r>
            <a:r>
              <a:rPr lang="zh-CN" altLang="en-US" smtClean="0">
                <a:sym typeface="Wingdings" pitchFamily="2" charset="2"/>
              </a:rPr>
              <a:t>界面选择老版本内核。</a:t>
            </a:r>
          </a:p>
          <a:p>
            <a:pPr eaLnBrk="1" hangingPunct="1"/>
            <a:r>
              <a:rPr lang="zh-CN" altLang="en-US" smtClean="0">
                <a:sym typeface="Wingdings" pitchFamily="2" charset="2"/>
              </a:rPr>
              <a:t>请回忆上次的步骤，经验和教训，这次课我们将要修改内核，添加一段自己的代码进去！</a:t>
            </a:r>
            <a:endParaRPr lang="zh-CN" altLang="en-US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系统调用的细节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28800"/>
            <a:ext cx="4032250" cy="36576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考虑下面的问题：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	</a:t>
            </a:r>
            <a:r>
              <a:rPr lang="zh-CN" altLang="en-US" sz="2800" smtClean="0"/>
              <a:t>我们用</a:t>
            </a:r>
            <a:r>
              <a:rPr lang="en-US" altLang="zh-CN" sz="2800" smtClean="0"/>
              <a:t>C</a:t>
            </a:r>
            <a:r>
              <a:rPr lang="zh-CN" altLang="en-US" sz="2800" smtClean="0"/>
              <a:t>语言编写一个函数，并且调用时，这个函数在机器中怎样执行？</a:t>
            </a:r>
          </a:p>
          <a:p>
            <a:pPr lvl="1" eaLnBrk="1" hangingPunct="1">
              <a:buFontTx/>
              <a:buNone/>
            </a:pPr>
            <a:r>
              <a:rPr lang="zh-CN" altLang="en-US" sz="2800" smtClean="0"/>
              <a:t>	</a:t>
            </a:r>
          </a:p>
          <a:p>
            <a:pPr lvl="1" eaLnBrk="1" hangingPunct="1">
              <a:buFontTx/>
              <a:buNone/>
            </a:pPr>
            <a:r>
              <a:rPr lang="zh-CN" altLang="en-US" sz="2800" smtClean="0"/>
              <a:t>	这段程序如何被编译？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7538" y="1828800"/>
            <a:ext cx="4176712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int myfunc()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/*</a:t>
            </a:r>
            <a:r>
              <a:rPr lang="zh-CN" altLang="en-US" sz="2000" smtClean="0"/>
              <a:t>这里定义了一个函数*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main() /*</a:t>
            </a:r>
            <a:r>
              <a:rPr lang="zh-CN" altLang="en-US" sz="2000" smtClean="0"/>
              <a:t>这是主程序*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myfunc();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/*</a:t>
            </a:r>
            <a:r>
              <a:rPr lang="zh-CN" altLang="en-US" sz="2000" smtClean="0"/>
              <a:t>主程序里调用这个函数*</a:t>
            </a:r>
            <a:r>
              <a:rPr lang="en-US" altLang="zh-CN" sz="2000" smtClean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}</a:t>
            </a: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4068763" y="3789363"/>
            <a:ext cx="431800" cy="935037"/>
          </a:xfrm>
          <a:prstGeom prst="downArrow">
            <a:avLst>
              <a:gd name="adj1" fmla="val 50000"/>
              <a:gd name="adj2" fmla="val 5413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 flipH="1" flipV="1">
            <a:off x="4572000" y="2060575"/>
            <a:ext cx="1008063" cy="2735263"/>
          </a:xfrm>
          <a:prstGeom prst="curvedRightArrow">
            <a:avLst>
              <a:gd name="adj1" fmla="val 26443"/>
              <a:gd name="adj2" fmla="val 80711"/>
              <a:gd name="adj3" fmla="val 4063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4067175" y="2276475"/>
            <a:ext cx="431800" cy="935038"/>
          </a:xfrm>
          <a:prstGeom prst="downArrow">
            <a:avLst>
              <a:gd name="adj1" fmla="val 50000"/>
              <a:gd name="adj2" fmla="val 5413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AutoShape 8"/>
          <p:cNvSpPr>
            <a:spLocks noChangeArrowheads="1"/>
          </p:cNvSpPr>
          <p:nvPr/>
        </p:nvSpPr>
        <p:spPr bwMode="auto">
          <a:xfrm>
            <a:off x="4787900" y="2997200"/>
            <a:ext cx="431800" cy="2519363"/>
          </a:xfrm>
          <a:prstGeom prst="curvedLeftArrow">
            <a:avLst>
              <a:gd name="adj1" fmla="val 116691"/>
              <a:gd name="adj2" fmla="val 233382"/>
              <a:gd name="adj3" fmla="val 66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859338" y="4437063"/>
            <a:ext cx="18002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call myfunc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4859338" y="2781300"/>
            <a:ext cx="1081087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ret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4500563" y="1773238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myfunc proc near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  <p:bldP spid="93188" grpId="0" build="p"/>
      <p:bldP spid="93189" grpId="0" animBg="1"/>
      <p:bldP spid="93189" grpId="1" animBg="1"/>
      <p:bldP spid="93190" grpId="0" animBg="1"/>
      <p:bldP spid="93190" grpId="1" animBg="1"/>
      <p:bldP spid="93191" grpId="0" animBg="1"/>
      <p:bldP spid="93191" grpId="1" animBg="1"/>
      <p:bldP spid="93192" grpId="0" animBg="1"/>
      <p:bldP spid="93192" grpId="1" animBg="1"/>
      <p:bldP spid="93193" grpId="0" animBg="1"/>
      <p:bldP spid="93194" grpId="0" animBg="1"/>
      <p:bldP spid="93195" grpId="0" animBg="1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1132</TotalTime>
  <Words>1341</Words>
  <Application>Microsoft Office PowerPoint</Application>
  <PresentationFormat>全屏显示(4:3)</PresentationFormat>
  <Paragraphs>231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Comic Sans MS</vt:lpstr>
      <vt:lpstr>宋体</vt:lpstr>
      <vt:lpstr>Arial</vt:lpstr>
      <vt:lpstr>Calibri</vt:lpstr>
      <vt:lpstr>Wingdings</vt:lpstr>
      <vt:lpstr>Crayons</vt:lpstr>
      <vt:lpstr>操作系统课程实验 添加系统调用</vt:lpstr>
      <vt:lpstr>病毒的前生今世</vt:lpstr>
      <vt:lpstr>病毒的前生今世</vt:lpstr>
      <vt:lpstr>病毒的前生今世</vt:lpstr>
      <vt:lpstr>病毒的前生今世</vt:lpstr>
      <vt:lpstr>病毒的前生今世</vt:lpstr>
      <vt:lpstr>病毒的前生今世</vt:lpstr>
      <vt:lpstr>回顾：用新的内核启动</vt:lpstr>
      <vt:lpstr>系统调用的细节</vt:lpstr>
      <vt:lpstr>系统调用的细节</vt:lpstr>
      <vt:lpstr>系统调用的细节</vt:lpstr>
      <vt:lpstr>系统调用的细节</vt:lpstr>
      <vt:lpstr>系统调用的细节</vt:lpstr>
      <vt:lpstr>系统调用的细节</vt:lpstr>
      <vt:lpstr>增加系统调用</vt:lpstr>
      <vt:lpstr>增加系统调用</vt:lpstr>
      <vt:lpstr>增加系统调用</vt:lpstr>
      <vt:lpstr>增加系统调用</vt:lpstr>
      <vt:lpstr>测试系统调用</vt:lpstr>
      <vt:lpstr>测试系统调用</vt:lpstr>
      <vt:lpstr>测试系统调用</vt:lpstr>
      <vt:lpstr>上面都做完了？</vt:lpstr>
      <vt:lpstr>PowerPoint 演示文稿</vt:lpstr>
      <vt:lpstr>Have a rest！</vt:lpstr>
      <vt:lpstr>Have a rest！</vt:lpstr>
    </vt:vector>
  </TitlesOfParts>
  <Company>Brothers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操作系统课程实践 2003.12</dc:title>
  <dc:creator>CR</dc:creator>
  <cp:lastModifiedBy>Dell</cp:lastModifiedBy>
  <cp:revision>160</cp:revision>
  <dcterms:created xsi:type="dcterms:W3CDTF">2003-11-30T13:52:19Z</dcterms:created>
  <dcterms:modified xsi:type="dcterms:W3CDTF">2024-09-11T01:33:53Z</dcterms:modified>
</cp:coreProperties>
</file>