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0" r:id="rId3"/>
    <p:sldId id="321" r:id="rId4"/>
    <p:sldId id="314" r:id="rId5"/>
    <p:sldId id="315" r:id="rId6"/>
    <p:sldId id="316" r:id="rId7"/>
    <p:sldId id="317" r:id="rId8"/>
    <p:sldId id="318" r:id="rId9"/>
    <p:sldId id="319" r:id="rId10"/>
    <p:sldId id="32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93" r:id="rId19"/>
    <p:sldId id="301" r:id="rId20"/>
    <p:sldId id="302" r:id="rId21"/>
    <p:sldId id="303" r:id="rId22"/>
    <p:sldId id="304" r:id="rId23"/>
    <p:sldId id="305" r:id="rId24"/>
    <p:sldId id="306" r:id="rId25"/>
    <p:sldId id="308" r:id="rId26"/>
    <p:sldId id="307" r:id="rId27"/>
    <p:sldId id="309" r:id="rId28"/>
    <p:sldId id="274" r:id="rId29"/>
    <p:sldId id="310" r:id="rId30"/>
    <p:sldId id="311" r:id="rId31"/>
    <p:sldId id="312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1FB"/>
    <a:srgbClr val="CC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4" autoAdjust="0"/>
    <p:restoredTop sz="94660"/>
  </p:normalViewPr>
  <p:slideViewPr>
    <p:cSldViewPr>
      <p:cViewPr varScale="1">
        <p:scale>
          <a:sx n="108" d="100"/>
          <a:sy n="108" d="100"/>
        </p:scale>
        <p:origin x="-18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3031A-A0F5-437F-84DA-D77D55A1B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79925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B24F1-E5BC-49F3-92DC-CFED771FF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494819"/>
      </p:ext>
    </p:extLst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0DE83-8B53-4D48-B69C-0A213CE55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171342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1A4EF-C9A8-4E89-9804-5D5E42F82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080373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548FE-42B1-4D25-8CB6-F5F462A59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11803"/>
      </p:ext>
    </p:extLst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F3D8C-2EDC-4981-B3CF-D3ABE11B5B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673634"/>
      </p:ext>
    </p:extLst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AAE9E-8E02-4D14-AEC7-1B28006457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804351"/>
      </p:ext>
    </p:extLst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35E80-B82C-4E41-9292-72CA86D31F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126845"/>
      </p:ext>
    </p:extLst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7F9CE-587B-4231-9FA4-C5C5193C65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248781"/>
      </p:ext>
    </p:extLst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15716-B707-495A-8F88-ACFAB50E8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140499"/>
      </p:ext>
    </p:extLst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40D8-D8B1-4377-94FE-20065BF5E1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961088"/>
      </p:ext>
    </p:extLst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4B74F4-2D8B-4C40-A238-F6D14F409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8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4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61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2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4118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19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0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121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23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66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4125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6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7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0"/>
                    <a:gd name="T28" fmla="*/ 0 h 335"/>
                    <a:gd name="T29" fmla="*/ 160 w 160"/>
                    <a:gd name="T30" fmla="*/ 335 h 3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8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29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30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31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32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4134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35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8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4138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41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4140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1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1" y="329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2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1" y="179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3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4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00" y="894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5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3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6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47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50" y="139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414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037" name="Picture 53" descr="linux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483100"/>
            <a:ext cx="232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mages.google.com/imgres?imgurl=www.grinnelliowa.org/tour/images/noyce.jpg&amp;imgrefurl=http://www.grinnelliowa.org/tour/historyfiles/history.html&amp;h=400&amp;w=278&amp;prev=/images%3Fq%3DRobert%2BNoyce%26svnum%3D10%26hl%3Dzh-CN%26lr%3D%26ie%3DUTF-8%26oe%3DUTF-8%26sa%3D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images.google.com/imgres?imgurl=www.ocg.at/images/people/moore.gif&amp;imgrefurl=http://www.ocg.at/activities/events/i98/keynote.html&amp;h=410&amp;w=270&amp;prev=/images%3Fq%3DGordon%2BMoore%26svnum%3D10%26hl%3Dzh-CN%26lr%3D%26ie%3DUTF-8%26oe%3DUTF-8%26sa%3D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s.google.com/imgres?imgurl=www.intel.com/intel/intelis/museum/arc_collect/history_docs/pix/hoff1.jpg&amp;imgrefurl=http://www.intel.com/intel/intelis/museum/arc_collect/history_docs/historical_docs.htm&amp;h=1550&amp;w=1590&amp;prev=/images%3Fq%3DTed%2BHoff%26svnum%3D10%26hl%3Dzh-CN%26lr%3D%26ie%3DUTF-8%26oe%3DUTF-8%26sa%3D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876425"/>
            <a:ext cx="6400800" cy="18399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实验</a:t>
            </a:r>
            <a:r>
              <a:rPr lang="en-US" altLang="zh-CN" dirty="0" smtClean="0"/>
              <a:t>5 </a:t>
            </a:r>
            <a:r>
              <a:rPr lang="zh-CN" altLang="en-US" dirty="0" smtClean="0"/>
              <a:t>编写内核模块</a:t>
            </a:r>
            <a:endParaRPr lang="zh-CN" altLang="en-US" sz="3200" dirty="0" smtClean="0"/>
          </a:p>
        </p:txBody>
      </p:sp>
      <p:pic>
        <p:nvPicPr>
          <p:cNvPr id="3076" name="Picture 5" descr="linu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40163"/>
            <a:ext cx="14176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</a:t>
            </a:r>
            <a:r>
              <a:rPr lang="en-US" altLang="zh-CN" smtClean="0"/>
              <a:t>Intel Delivers</a:t>
            </a:r>
            <a:br>
              <a:rPr lang="en-US" altLang="zh-CN" smtClean="0"/>
            </a:br>
            <a:r>
              <a:rPr lang="zh-CN" altLang="en-US" smtClean="0"/>
              <a:t>到</a:t>
            </a:r>
            <a:r>
              <a:rPr lang="en-US" altLang="zh-CN" smtClean="0"/>
              <a:t>Intel Inside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IA64</a:t>
            </a:r>
            <a:r>
              <a:rPr lang="zh-CN" altLang="en-US" smtClean="0"/>
              <a:t>的运算速度是</a:t>
            </a:r>
            <a:r>
              <a:rPr lang="en-US" altLang="zh-CN" smtClean="0"/>
              <a:t>4004</a:t>
            </a:r>
            <a:r>
              <a:rPr lang="zh-CN" altLang="en-US" smtClean="0"/>
              <a:t>的</a:t>
            </a:r>
            <a:r>
              <a:rPr lang="en-US" altLang="zh-CN" smtClean="0"/>
              <a:t>10</a:t>
            </a:r>
            <a:r>
              <a:rPr lang="zh-CN" altLang="en-US" smtClean="0"/>
              <a:t>万倍。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1968</a:t>
            </a:r>
            <a:r>
              <a:rPr lang="zh-CN" altLang="en-US" smtClean="0"/>
              <a:t>收入</a:t>
            </a:r>
            <a:r>
              <a:rPr lang="en-US" altLang="zh-CN" smtClean="0"/>
              <a:t>3000</a:t>
            </a:r>
            <a:r>
              <a:rPr lang="zh-CN" altLang="en-US" smtClean="0"/>
              <a:t>美元，</a:t>
            </a:r>
            <a:r>
              <a:rPr lang="en-US" altLang="zh-CN" smtClean="0"/>
              <a:t>2002</a:t>
            </a:r>
            <a:r>
              <a:rPr lang="zh-CN" altLang="en-US" smtClean="0"/>
              <a:t>年</a:t>
            </a:r>
            <a:r>
              <a:rPr lang="en-US" altLang="zh-CN" smtClean="0"/>
              <a:t>13</a:t>
            </a:r>
            <a:r>
              <a:rPr lang="zh-CN" altLang="en-US" smtClean="0"/>
              <a:t>亿。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硅谷巨人从此诞生。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占据了世界</a:t>
            </a:r>
            <a:r>
              <a:rPr lang="en-US" altLang="zh-CN" smtClean="0"/>
              <a:t>80%</a:t>
            </a:r>
            <a:r>
              <a:rPr lang="zh-CN" altLang="en-US" smtClean="0"/>
              <a:t>的市场份额。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IT</a:t>
            </a:r>
            <a:r>
              <a:rPr lang="zh-CN" altLang="en-US" smtClean="0"/>
              <a:t>业中，唯一不变的就是变化，没有谁能够永远垄断市场。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Intel</a:t>
            </a:r>
            <a:r>
              <a:rPr lang="zh-CN" altLang="en-US" smtClean="0"/>
              <a:t>也注定会被后起之秀所超越。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实验二做成功了？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运行测试程序，然后用</a:t>
            </a:r>
            <a:r>
              <a:rPr lang="en-US" altLang="zh-CN" sz="2800" smtClean="0"/>
              <a:t>dmesg</a:t>
            </a:r>
            <a:r>
              <a:rPr lang="zh-CN" altLang="en-US" sz="2800" smtClean="0"/>
              <a:t>命令看系统日志，如果发现输出了</a:t>
            </a:r>
            <a:r>
              <a:rPr lang="zh-CN" altLang="en-US" sz="2800" smtClean="0">
                <a:latin typeface="Arial" charset="0"/>
              </a:rPr>
              <a:t>“</a:t>
            </a:r>
            <a:r>
              <a:rPr lang="en-US" altLang="zh-CN" sz="2800" smtClean="0"/>
              <a:t>Hello, now we are in the kernel</a:t>
            </a:r>
            <a:r>
              <a:rPr lang="en-US" altLang="zh-CN" sz="2800" smtClean="0">
                <a:latin typeface="Arial" charset="0"/>
              </a:rPr>
              <a:t>”</a:t>
            </a:r>
            <a:r>
              <a:rPr lang="zh-CN" altLang="en-US" sz="2800" smtClean="0"/>
              <a:t>，说明实验二成功了。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恭喜，恭喜。你不仅编译了内核，而且尝试着修改并启动了新的内核，还在这个内核上增加了一个系统调用。能够把这些步骤全都做完是相当不容易的。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一批崭新的</a:t>
            </a:r>
            <a:r>
              <a:rPr lang="en-US" altLang="zh-CN" sz="2800" smtClean="0"/>
              <a:t>Linux</a:t>
            </a:r>
            <a:r>
              <a:rPr lang="zh-CN" altLang="en-US" sz="2800" smtClean="0"/>
              <a:t>高手在我们的速成班里闪亮登场了！</a:t>
            </a:r>
            <a:r>
              <a:rPr lang="zh-CN" altLang="en-US" sz="2800" smtClean="0">
                <a:sym typeface="Wingdings" pitchFamily="2" charset="2"/>
              </a:rPr>
              <a:t>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		  没有做成功？没关系，还有成为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		  高手的机会。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  知识要点回顾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0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一般的函数调用是通过</a:t>
            </a:r>
            <a:r>
              <a:rPr lang="en-US" altLang="zh-CN" smtClean="0"/>
              <a:t>x86 CPU</a:t>
            </a:r>
            <a:r>
              <a:rPr lang="zh-CN" altLang="en-US" smtClean="0"/>
              <a:t>的哪两条指令实现的？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Linux</a:t>
            </a:r>
            <a:r>
              <a:rPr lang="zh-CN" altLang="en-US" smtClean="0"/>
              <a:t>系统调用是通过</a:t>
            </a:r>
            <a:r>
              <a:rPr lang="en-US" altLang="zh-CN" smtClean="0"/>
              <a:t>x86 CPU</a:t>
            </a:r>
            <a:r>
              <a:rPr lang="zh-CN" altLang="en-US" smtClean="0"/>
              <a:t>的哪条指令实现的？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为什么系统调用不能使用</a:t>
            </a:r>
            <a:r>
              <a:rPr lang="en-US" altLang="zh-CN" smtClean="0"/>
              <a:t>call</a:t>
            </a:r>
            <a:r>
              <a:rPr lang="zh-CN" altLang="en-US" smtClean="0"/>
              <a:t>和</a:t>
            </a:r>
            <a:r>
              <a:rPr lang="en-US" altLang="zh-CN" smtClean="0"/>
              <a:t>ret</a:t>
            </a:r>
            <a:r>
              <a:rPr lang="zh-CN" altLang="en-US" smtClean="0"/>
              <a:t>指令来实现？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当发生中断时，中断处理程序如何知道用户需要的是哪个系统调用？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  知识要点回顾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28800"/>
            <a:ext cx="7920037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我使用空闲的系统调用号</a:t>
            </a:r>
            <a:r>
              <a:rPr lang="en-US" altLang="zh-CN" smtClean="0"/>
              <a:t>250</a:t>
            </a:r>
            <a:r>
              <a:rPr lang="zh-CN" altLang="en-US" smtClean="0"/>
              <a:t>，添加了了一个系统调用</a:t>
            </a:r>
            <a:r>
              <a:rPr lang="en-US" altLang="zh-CN" smtClean="0"/>
              <a:t>my_syscall()</a:t>
            </a:r>
            <a:r>
              <a:rPr lang="zh-CN" altLang="en-US" smtClean="0"/>
              <a:t>，当一个用户态程序调用</a:t>
            </a:r>
            <a:r>
              <a:rPr lang="en-US" altLang="zh-CN" smtClean="0"/>
              <a:t>my_syscall()</a:t>
            </a:r>
            <a:r>
              <a:rPr lang="zh-CN" altLang="en-US" smtClean="0"/>
              <a:t>的时候，简要说明一下在计算机内部的执行流程。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我在系统调用</a:t>
            </a:r>
            <a:r>
              <a:rPr lang="en-US" altLang="zh-CN" smtClean="0"/>
              <a:t>my_syscall()</a:t>
            </a:r>
            <a:r>
              <a:rPr lang="zh-CN" altLang="en-US" smtClean="0"/>
              <a:t>的处理程序里面写了这样一行：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printk(</a:t>
            </a:r>
            <a:r>
              <a:rPr lang="en-US" altLang="zh-CN" smtClean="0">
                <a:latin typeface="Arial" charset="0"/>
              </a:rPr>
              <a:t>“</a:t>
            </a:r>
            <a:r>
              <a:rPr lang="en-US" altLang="zh-CN" smtClean="0"/>
              <a:t>Hello, now we are in the kernel\n</a:t>
            </a:r>
            <a:r>
              <a:rPr lang="en-US" altLang="zh-CN" smtClean="0">
                <a:latin typeface="Arial" charset="0"/>
              </a:rPr>
              <a:t>”</a:t>
            </a:r>
            <a:r>
              <a:rPr lang="en-US" altLang="zh-CN" smtClean="0"/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这里为什么用</a:t>
            </a:r>
            <a:r>
              <a:rPr lang="en-US" altLang="zh-CN" smtClean="0"/>
              <a:t>printk</a:t>
            </a:r>
            <a:r>
              <a:rPr lang="zh-CN" altLang="en-US" smtClean="0"/>
              <a:t>，而不是</a:t>
            </a:r>
            <a:r>
              <a:rPr lang="en-US" altLang="zh-CN" smtClean="0"/>
              <a:t>printf</a:t>
            </a:r>
            <a:r>
              <a:rPr lang="zh-CN" altLang="en-US" smtClean="0"/>
              <a:t>？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  知识要点回顾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一般的函数调用是通过</a:t>
            </a:r>
            <a:r>
              <a:rPr lang="en-US" altLang="zh-CN" smtClean="0"/>
              <a:t>x86 CPU</a:t>
            </a:r>
            <a:r>
              <a:rPr lang="zh-CN" altLang="en-US" smtClean="0"/>
              <a:t>的哪两条指令实现的？</a:t>
            </a:r>
          </a:p>
          <a:p>
            <a:pPr lvl="1" eaLnBrk="1" hangingPunct="1"/>
            <a:r>
              <a:rPr lang="en-US" altLang="zh-CN" smtClean="0">
                <a:solidFill>
                  <a:schemeClr val="tx2"/>
                </a:solidFill>
              </a:rPr>
              <a:t>call</a:t>
            </a:r>
            <a:r>
              <a:rPr lang="zh-CN" altLang="en-US" smtClean="0">
                <a:solidFill>
                  <a:schemeClr val="tx2"/>
                </a:solidFill>
              </a:rPr>
              <a:t>和</a:t>
            </a:r>
            <a:r>
              <a:rPr lang="en-US" altLang="zh-CN" smtClean="0">
                <a:solidFill>
                  <a:schemeClr val="tx2"/>
                </a:solidFill>
              </a:rPr>
              <a:t>ret</a:t>
            </a:r>
            <a:r>
              <a:rPr lang="zh-CN" altLang="en-US" smtClean="0">
                <a:solidFill>
                  <a:schemeClr val="tx2"/>
                </a:solidFill>
              </a:rPr>
              <a:t>指令</a:t>
            </a:r>
          </a:p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系统调用是通过</a:t>
            </a:r>
            <a:r>
              <a:rPr lang="en-US" altLang="zh-CN" smtClean="0"/>
              <a:t>x86 CPU</a:t>
            </a:r>
            <a:r>
              <a:rPr lang="zh-CN" altLang="en-US" smtClean="0"/>
              <a:t>的哪条指令实现的？</a:t>
            </a:r>
          </a:p>
          <a:p>
            <a:pPr lvl="1" eaLnBrk="1" hangingPunct="1"/>
            <a:r>
              <a:rPr lang="en-US" altLang="zh-CN" smtClean="0">
                <a:solidFill>
                  <a:schemeClr val="tx2"/>
                </a:solidFill>
              </a:rPr>
              <a:t>int</a:t>
            </a:r>
            <a:r>
              <a:rPr lang="zh-CN" altLang="en-US" smtClean="0">
                <a:solidFill>
                  <a:schemeClr val="tx2"/>
                </a:solidFill>
              </a:rPr>
              <a:t>指令（准确的说，是</a:t>
            </a:r>
            <a:r>
              <a:rPr lang="en-US" altLang="zh-CN" smtClean="0">
                <a:solidFill>
                  <a:schemeClr val="tx2"/>
                </a:solidFill>
              </a:rPr>
              <a:t>int 80h</a:t>
            </a:r>
            <a:r>
              <a:rPr lang="zh-CN" altLang="en-US" smtClean="0">
                <a:solidFill>
                  <a:schemeClr val="tx2"/>
                </a:solidFill>
              </a:rPr>
              <a:t>指令）</a:t>
            </a:r>
          </a:p>
          <a:p>
            <a:pPr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  知识要点回顾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为什么系统调用不能使用</a:t>
            </a:r>
            <a:r>
              <a:rPr lang="en-US" altLang="zh-CN" smtClean="0"/>
              <a:t>call</a:t>
            </a:r>
            <a:r>
              <a:rPr lang="zh-CN" altLang="en-US" smtClean="0"/>
              <a:t>和</a:t>
            </a:r>
            <a:r>
              <a:rPr lang="en-US" altLang="zh-CN" smtClean="0"/>
              <a:t>ret</a:t>
            </a:r>
            <a:r>
              <a:rPr lang="zh-CN" altLang="en-US" smtClean="0"/>
              <a:t>指令来实现？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因为</a:t>
            </a:r>
            <a:r>
              <a:rPr lang="en-US" altLang="zh-CN" smtClean="0">
                <a:solidFill>
                  <a:schemeClr val="tx2"/>
                </a:solidFill>
              </a:rPr>
              <a:t>call</a:t>
            </a:r>
            <a:r>
              <a:rPr lang="zh-CN" altLang="en-US" smtClean="0">
                <a:solidFill>
                  <a:schemeClr val="tx2"/>
                </a:solidFill>
              </a:rPr>
              <a:t>和</a:t>
            </a:r>
            <a:r>
              <a:rPr lang="en-US" altLang="zh-CN" smtClean="0">
                <a:solidFill>
                  <a:schemeClr val="tx2"/>
                </a:solidFill>
              </a:rPr>
              <a:t>ret</a:t>
            </a:r>
            <a:r>
              <a:rPr lang="zh-CN" altLang="en-US" smtClean="0">
                <a:solidFill>
                  <a:schemeClr val="tx2"/>
                </a:solidFill>
              </a:rPr>
              <a:t>不能从用户态转到核心态。</a:t>
            </a:r>
          </a:p>
          <a:p>
            <a:pPr eaLnBrk="1" hangingPunct="1"/>
            <a:r>
              <a:rPr lang="zh-CN" altLang="en-US" smtClean="0"/>
              <a:t>当发生中断时，中断处理程序如何知道用户需要的是哪个系统调用？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给系统调用编号，查系统调用表可知。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  知识要点回顾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828800"/>
            <a:ext cx="7918450" cy="3657600"/>
          </a:xfrm>
        </p:spPr>
        <p:txBody>
          <a:bodyPr/>
          <a:lstStyle/>
          <a:p>
            <a:pPr eaLnBrk="1" hangingPunct="1"/>
            <a:r>
              <a:rPr lang="zh-CN" altLang="en-US" smtClean="0"/>
              <a:t>简要说明一下自己的系统调用</a:t>
            </a:r>
            <a:r>
              <a:rPr lang="en-US" altLang="zh-CN" smtClean="0"/>
              <a:t>my_syscall()</a:t>
            </a:r>
            <a:r>
              <a:rPr lang="zh-CN" altLang="en-US" smtClean="0"/>
              <a:t>在计算机内部的执行流程。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被编译器编译成为两条指令 </a:t>
            </a:r>
            <a:r>
              <a:rPr lang="en-US" altLang="zh-CN" smtClean="0">
                <a:solidFill>
                  <a:schemeClr val="tx2"/>
                </a:solidFill>
              </a:rPr>
              <a:t>mov ax,250</a:t>
            </a:r>
            <a:r>
              <a:rPr lang="zh-CN" altLang="en-US" smtClean="0">
                <a:solidFill>
                  <a:schemeClr val="tx2"/>
                </a:solidFill>
              </a:rPr>
              <a:t>和</a:t>
            </a:r>
            <a:r>
              <a:rPr lang="en-US" altLang="zh-CN" smtClean="0">
                <a:solidFill>
                  <a:schemeClr val="tx2"/>
                </a:solidFill>
              </a:rPr>
              <a:t>int 80h</a:t>
            </a:r>
            <a:r>
              <a:rPr lang="zh-CN" altLang="en-US" smtClean="0">
                <a:solidFill>
                  <a:schemeClr val="tx2"/>
                </a:solidFill>
              </a:rPr>
              <a:t>，后者执行时转核心态的中断处理程序，中断处理程序根据</a:t>
            </a:r>
            <a:r>
              <a:rPr lang="en-US" altLang="zh-CN" smtClean="0">
                <a:solidFill>
                  <a:schemeClr val="tx2"/>
                </a:solidFill>
              </a:rPr>
              <a:t>ax</a:t>
            </a:r>
            <a:r>
              <a:rPr lang="zh-CN" altLang="en-US" smtClean="0">
                <a:solidFill>
                  <a:schemeClr val="tx2"/>
                </a:solidFill>
              </a:rPr>
              <a:t>查表得到</a:t>
            </a:r>
            <a:r>
              <a:rPr lang="en-US" altLang="zh-CN" smtClean="0">
                <a:solidFill>
                  <a:schemeClr val="tx2"/>
                </a:solidFill>
              </a:rPr>
              <a:t>my_syscall()</a:t>
            </a:r>
            <a:r>
              <a:rPr lang="zh-CN" altLang="en-US" smtClean="0">
                <a:solidFill>
                  <a:schemeClr val="tx2"/>
                </a:solidFill>
              </a:rPr>
              <a:t>的地址，然后在核心态下调用</a:t>
            </a:r>
            <a:r>
              <a:rPr lang="en-US" altLang="zh-CN" smtClean="0">
                <a:solidFill>
                  <a:schemeClr val="tx2"/>
                </a:solidFill>
              </a:rPr>
              <a:t>my_syscall()</a:t>
            </a:r>
            <a:r>
              <a:rPr lang="zh-CN" altLang="en-US" smtClean="0">
                <a:solidFill>
                  <a:schemeClr val="tx2"/>
                </a:solidFill>
              </a:rPr>
              <a:t>。调用后返回用户态。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  知识要点回顾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my_syscall()</a:t>
            </a:r>
            <a:r>
              <a:rPr lang="zh-CN" altLang="en-US" smtClean="0"/>
              <a:t>的处理函数中为什么用</a:t>
            </a:r>
            <a:r>
              <a:rPr lang="en-US" altLang="zh-CN" smtClean="0"/>
              <a:t>printk</a:t>
            </a:r>
            <a:r>
              <a:rPr lang="zh-CN" altLang="en-US" smtClean="0"/>
              <a:t>，而不是</a:t>
            </a:r>
            <a:r>
              <a:rPr lang="en-US" altLang="zh-CN" smtClean="0"/>
              <a:t>printf</a:t>
            </a:r>
            <a:r>
              <a:rPr lang="zh-CN" altLang="en-US" smtClean="0"/>
              <a:t>？</a:t>
            </a:r>
          </a:p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因为中断的处理函数在核心态下执行，核心态不能调用任何</a:t>
            </a:r>
            <a:r>
              <a:rPr lang="en-US" altLang="zh-CN" smtClean="0">
                <a:solidFill>
                  <a:schemeClr val="tx2"/>
                </a:solidFill>
              </a:rPr>
              <a:t>C</a:t>
            </a:r>
            <a:r>
              <a:rPr lang="zh-CN" altLang="en-US" smtClean="0">
                <a:solidFill>
                  <a:schemeClr val="tx2"/>
                </a:solidFill>
              </a:rPr>
              <a:t>语言的库函数，包括</a:t>
            </a:r>
            <a:r>
              <a:rPr lang="en-US" altLang="zh-CN" smtClean="0">
                <a:solidFill>
                  <a:schemeClr val="tx2"/>
                </a:solidFill>
              </a:rPr>
              <a:t>printf</a:t>
            </a:r>
            <a:r>
              <a:rPr lang="zh-CN" altLang="en-US" smtClean="0">
                <a:solidFill>
                  <a:schemeClr val="tx2"/>
                </a:solidFill>
              </a:rPr>
              <a:t>。必须调用核心库函数，如</a:t>
            </a:r>
            <a:r>
              <a:rPr lang="en-US" altLang="zh-CN" smtClean="0">
                <a:solidFill>
                  <a:schemeClr val="tx2"/>
                </a:solidFill>
              </a:rPr>
              <a:t>printk</a:t>
            </a:r>
            <a:r>
              <a:rPr lang="zh-CN" altLang="en-US" smtClean="0">
                <a:solidFill>
                  <a:schemeClr val="tx2"/>
                </a:solidFill>
              </a:rPr>
              <a:t>等等。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  知识要点回顾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在内核中，不能使用任何一个</a:t>
            </a:r>
            <a:r>
              <a:rPr lang="en-US" altLang="zh-CN" smtClean="0"/>
              <a:t>C</a:t>
            </a:r>
            <a:r>
              <a:rPr lang="zh-CN" altLang="en-US" smtClean="0"/>
              <a:t>库函数。</a:t>
            </a:r>
          </a:p>
          <a:p>
            <a:pPr eaLnBrk="1" hangingPunct="1"/>
            <a:r>
              <a:rPr lang="zh-CN" altLang="en-US" smtClean="0"/>
              <a:t>但是在内核中，可以访问到很多用户无法知道的数据。比如：</a:t>
            </a:r>
          </a:p>
        </p:txBody>
      </p:sp>
      <p:graphicFrame>
        <p:nvGraphicFramePr>
          <p:cNvPr id="116796" name="Group 60"/>
          <p:cNvGraphicFramePr>
            <a:graphicFrameLocks noGrp="1"/>
          </p:cNvGraphicFramePr>
          <p:nvPr/>
        </p:nvGraphicFramePr>
        <p:xfrm>
          <a:off x="1331913" y="3573463"/>
          <a:ext cx="6932612" cy="3125787"/>
        </p:xfrm>
        <a:graphic>
          <a:graphicData uri="http://schemas.openxmlformats.org/drawingml/2006/table">
            <a:tbl>
              <a:tblPr/>
              <a:tblGrid>
                <a:gridCol w="2195512"/>
                <a:gridCol w="1606550"/>
                <a:gridCol w="313055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变量名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变量类型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是否正在运行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current-&gt;counter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剩下的时间片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current-&gt;nice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current-&gt;pgrp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进程组号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实验二的麻烦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05250"/>
          </a:xfrm>
        </p:spPr>
        <p:txBody>
          <a:bodyPr/>
          <a:lstStyle/>
          <a:p>
            <a:pPr eaLnBrk="1" hangingPunct="1"/>
            <a:r>
              <a:rPr lang="zh-CN" altLang="en-US" smtClean="0"/>
              <a:t>我们在实验二中遇到了很多的问题。</a:t>
            </a:r>
          </a:p>
          <a:p>
            <a:pPr eaLnBrk="1" hangingPunct="1"/>
            <a:r>
              <a:rPr lang="zh-CN" altLang="en-US" smtClean="0"/>
              <a:t>比如编译内核源代码非常耗费时间。</a:t>
            </a:r>
          </a:p>
          <a:p>
            <a:pPr eaLnBrk="1" hangingPunct="1"/>
            <a:r>
              <a:rPr lang="zh-CN" altLang="en-US" smtClean="0"/>
              <a:t>比如用新内核启动容易造成系统瘫痪。</a:t>
            </a:r>
          </a:p>
          <a:p>
            <a:pPr eaLnBrk="1" hangingPunct="1"/>
            <a:r>
              <a:rPr lang="zh-CN" altLang="en-US" smtClean="0"/>
              <a:t>比如用新内核启动会出现很多奇怪的问题，键盘鼠标不工作等等。</a:t>
            </a:r>
          </a:p>
          <a:p>
            <a:pPr eaLnBrk="1" hangingPunct="1"/>
            <a:r>
              <a:rPr lang="zh-CN" altLang="en-US" smtClean="0"/>
              <a:t>如果要扩展或者修改内核的功能，一定要重新编译和启动内核吗？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</a:t>
            </a:r>
            <a:r>
              <a:rPr lang="en-US" altLang="zh-CN" smtClean="0"/>
              <a:t>Intel Delivers</a:t>
            </a:r>
            <a:br>
              <a:rPr lang="en-US" altLang="zh-CN" smtClean="0"/>
            </a:br>
            <a:r>
              <a:rPr lang="zh-CN" altLang="en-US" smtClean="0"/>
              <a:t>到</a:t>
            </a:r>
            <a:r>
              <a:rPr lang="en-US" altLang="zh-CN" smtClean="0"/>
              <a:t>Intel Inside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264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1968</a:t>
            </a:r>
            <a:r>
              <a:rPr lang="zh-CN" altLang="en-US" smtClean="0"/>
              <a:t>年</a:t>
            </a:r>
            <a:r>
              <a:rPr lang="en-US" altLang="zh-CN" smtClean="0"/>
              <a:t>7</a:t>
            </a:r>
            <a:r>
              <a:rPr lang="zh-CN" altLang="en-US" smtClean="0"/>
              <a:t>月，</a:t>
            </a:r>
            <a:r>
              <a:rPr lang="en-US" altLang="zh-CN" smtClean="0"/>
              <a:t>Robert Noyce</a:t>
            </a:r>
            <a:r>
              <a:rPr lang="zh-CN" altLang="en-US" smtClean="0"/>
              <a:t>和</a:t>
            </a:r>
            <a:r>
              <a:rPr lang="en-US" altLang="zh-CN" smtClean="0"/>
              <a:t>Gordon Moore</a:t>
            </a:r>
            <a:r>
              <a:rPr lang="zh-CN" altLang="en-US" smtClean="0"/>
              <a:t>各出</a:t>
            </a:r>
            <a:r>
              <a:rPr lang="en-US" altLang="zh-CN" smtClean="0"/>
              <a:t>25</a:t>
            </a:r>
            <a:r>
              <a:rPr lang="zh-CN" altLang="en-US" smtClean="0"/>
              <a:t>万美元创立</a:t>
            </a:r>
            <a:r>
              <a:rPr lang="en-US" altLang="zh-CN" smtClean="0"/>
              <a:t>Intel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Robert Noyce</a:t>
            </a:r>
            <a:r>
              <a:rPr lang="zh-CN" altLang="en-US" smtClean="0"/>
              <a:t>：集成电路的发明人。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Gordon Moore</a:t>
            </a:r>
            <a:r>
              <a:rPr lang="zh-CN" altLang="en-US" smtClean="0"/>
              <a:t>：提出著名的</a:t>
            </a:r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摩尔定律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 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Intel</a:t>
            </a:r>
            <a:r>
              <a:rPr lang="zh-CN" altLang="en-US" smtClean="0"/>
              <a:t>创建以后，主要经营存储器业务。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Gordon Moore</a:t>
            </a:r>
            <a:r>
              <a:rPr lang="zh-CN" altLang="en-US" smtClean="0"/>
              <a:t>第一次将</a:t>
            </a:r>
            <a:r>
              <a:rPr lang="en-US" altLang="zh-CN" smtClean="0"/>
              <a:t>MOS</a:t>
            </a:r>
            <a:r>
              <a:rPr lang="zh-CN" altLang="en-US" smtClean="0"/>
              <a:t>（金属氧化物半导体）技术投入实际应用。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广告词：英特尔说到做到！（ </a:t>
            </a:r>
            <a:r>
              <a:rPr lang="en-US" altLang="zh-CN" smtClean="0"/>
              <a:t>Intel Delivers </a:t>
            </a:r>
            <a:r>
              <a:rPr lang="zh-CN" altLang="en-US" smtClean="0"/>
              <a:t>！）</a:t>
            </a:r>
          </a:p>
        </p:txBody>
      </p:sp>
      <p:pic>
        <p:nvPicPr>
          <p:cNvPr id="158731" name="Picture 11" descr="noyc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4005263"/>
            <a:ext cx="190817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36" name="Picture 16" descr="moor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4005263"/>
            <a:ext cx="18176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8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8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8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8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8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8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8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8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8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8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8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8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8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内核模块的概念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048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模块</a:t>
            </a:r>
            <a:r>
              <a:rPr lang="en-US" altLang="zh-CN" smtClean="0"/>
              <a:t>(module)</a:t>
            </a:r>
            <a:r>
              <a:rPr lang="zh-CN" altLang="en-US" smtClean="0"/>
              <a:t>是</a:t>
            </a:r>
            <a:r>
              <a:rPr lang="en-US" altLang="zh-CN" smtClean="0"/>
              <a:t>Linux</a:t>
            </a:r>
            <a:r>
              <a:rPr lang="zh-CN" altLang="en-US" smtClean="0"/>
              <a:t>特有的一种机制，可以用来动态地增加内核的功能。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可以作为独立程序来编译，但可以随时被链入内核中，成为内核的一部分；也可以随时被卸载。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使用模块简单灵活，避免了编译和启动内核的麻烦，却一样能够在核心态下工作。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219700" y="1844675"/>
            <a:ext cx="3673475" cy="4392613"/>
            <a:chOff x="3288" y="1162"/>
            <a:chExt cx="2314" cy="2767"/>
          </a:xfrm>
        </p:grpSpPr>
        <p:sp>
          <p:nvSpPr>
            <p:cNvPr id="23568" name="Rectangle 18"/>
            <p:cNvSpPr>
              <a:spLocks noChangeArrowheads="1"/>
            </p:cNvSpPr>
            <p:nvPr/>
          </p:nvSpPr>
          <p:spPr bwMode="auto">
            <a:xfrm>
              <a:off x="3288" y="1162"/>
              <a:ext cx="2314" cy="276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Text Box 19"/>
            <p:cNvSpPr txBox="1">
              <a:spLocks noChangeArrowheads="1"/>
            </p:cNvSpPr>
            <p:nvPr/>
          </p:nvSpPr>
          <p:spPr bwMode="auto">
            <a:xfrm>
              <a:off x="3923" y="3430"/>
              <a:ext cx="10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/>
                <a:t>核心态</a:t>
              </a: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内核模块的概念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23850" y="2133600"/>
            <a:ext cx="3311525" cy="3167063"/>
            <a:chOff x="204" y="1344"/>
            <a:chExt cx="2086" cy="1995"/>
          </a:xfrm>
        </p:grpSpPr>
        <p:sp>
          <p:nvSpPr>
            <p:cNvPr id="23563" name="Rectangle 5"/>
            <p:cNvSpPr>
              <a:spLocks noChangeArrowheads="1"/>
            </p:cNvSpPr>
            <p:nvPr/>
          </p:nvSpPr>
          <p:spPr bwMode="auto">
            <a:xfrm>
              <a:off x="204" y="1344"/>
              <a:ext cx="2086" cy="19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 sz="3600" b="1"/>
            </a:p>
            <a:p>
              <a:pPr algn="ctr"/>
              <a:r>
                <a:rPr lang="zh-CN" altLang="en-US" sz="3600" b="1"/>
                <a:t>内核</a:t>
              </a:r>
            </a:p>
          </p:txBody>
        </p:sp>
        <p:sp>
          <p:nvSpPr>
            <p:cNvPr id="23564" name="Rectangle 6"/>
            <p:cNvSpPr>
              <a:spLocks noChangeArrowheads="1"/>
            </p:cNvSpPr>
            <p:nvPr/>
          </p:nvSpPr>
          <p:spPr bwMode="auto">
            <a:xfrm>
              <a:off x="295" y="1525"/>
              <a:ext cx="408" cy="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3200"/>
                <a:t>U</a:t>
              </a:r>
            </a:p>
            <a:p>
              <a:pPr algn="ctr"/>
              <a:r>
                <a:rPr lang="zh-CN" altLang="en-US" sz="3200"/>
                <a:t>盘</a:t>
              </a:r>
            </a:p>
          </p:txBody>
        </p:sp>
        <p:sp>
          <p:nvSpPr>
            <p:cNvPr id="23565" name="Rectangle 7"/>
            <p:cNvSpPr>
              <a:spLocks noChangeArrowheads="1"/>
            </p:cNvSpPr>
            <p:nvPr/>
          </p:nvSpPr>
          <p:spPr bwMode="auto">
            <a:xfrm>
              <a:off x="794" y="1525"/>
              <a:ext cx="408" cy="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3200"/>
            </a:p>
            <a:p>
              <a:pPr algn="ctr"/>
              <a:endParaRPr lang="en-US" altLang="zh-CN" sz="3200"/>
            </a:p>
            <a:p>
              <a:pPr algn="ctr"/>
              <a:r>
                <a:rPr lang="zh-CN" altLang="en-US" sz="3200"/>
                <a:t>显</a:t>
              </a:r>
            </a:p>
            <a:p>
              <a:pPr algn="ctr"/>
              <a:r>
                <a:rPr lang="zh-CN" altLang="en-US" sz="3200"/>
                <a:t>示</a:t>
              </a:r>
            </a:p>
            <a:p>
              <a:pPr algn="ctr"/>
              <a:r>
                <a:rPr lang="zh-CN" altLang="en-US" sz="3200"/>
                <a:t>卡</a:t>
              </a:r>
            </a:p>
            <a:p>
              <a:pPr algn="ctr"/>
              <a:endParaRPr lang="zh-CN" altLang="en-US" sz="3200"/>
            </a:p>
            <a:p>
              <a:pPr algn="ctr"/>
              <a:endParaRPr lang="en-US" altLang="zh-CN" sz="3200"/>
            </a:p>
          </p:txBody>
        </p:sp>
        <p:sp>
          <p:nvSpPr>
            <p:cNvPr id="23566" name="Rectangle 8"/>
            <p:cNvSpPr>
              <a:spLocks noChangeArrowheads="1"/>
            </p:cNvSpPr>
            <p:nvPr/>
          </p:nvSpPr>
          <p:spPr bwMode="auto">
            <a:xfrm>
              <a:off x="1293" y="1525"/>
              <a:ext cx="408" cy="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3200"/>
                <a:t>声</a:t>
              </a:r>
            </a:p>
            <a:p>
              <a:pPr algn="ctr"/>
              <a:r>
                <a:rPr lang="zh-CN" altLang="en-US" sz="3200"/>
                <a:t>卡</a:t>
              </a:r>
            </a:p>
          </p:txBody>
        </p:sp>
        <p:sp>
          <p:nvSpPr>
            <p:cNvPr id="23567" name="Rectangle 9"/>
            <p:cNvSpPr>
              <a:spLocks noChangeArrowheads="1"/>
            </p:cNvSpPr>
            <p:nvPr/>
          </p:nvSpPr>
          <p:spPr bwMode="auto">
            <a:xfrm>
              <a:off x="1791" y="1525"/>
              <a:ext cx="408" cy="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3200"/>
                <a:t>网</a:t>
              </a:r>
            </a:p>
            <a:p>
              <a:pPr algn="ctr"/>
              <a:r>
                <a:rPr lang="zh-CN" altLang="en-US" sz="3200"/>
                <a:t>络</a:t>
              </a:r>
            </a:p>
          </p:txBody>
        </p:sp>
      </p:grp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5364163" y="4076700"/>
            <a:ext cx="3311525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600" b="1"/>
              <a:t>内核</a:t>
            </a:r>
          </a:p>
        </p:txBody>
      </p:sp>
      <p:sp>
        <p:nvSpPr>
          <p:cNvPr id="132109" name="AutoShape 13"/>
          <p:cNvSpPr>
            <a:spLocks noChangeArrowheads="1"/>
          </p:cNvSpPr>
          <p:nvPr/>
        </p:nvSpPr>
        <p:spPr bwMode="auto">
          <a:xfrm>
            <a:off x="3995738" y="3429000"/>
            <a:ext cx="1152525" cy="720725"/>
          </a:xfrm>
          <a:prstGeom prst="notchedRightArrow">
            <a:avLst>
              <a:gd name="adj1" fmla="val 50000"/>
              <a:gd name="adj2" fmla="val 3997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5365750" y="2133600"/>
            <a:ext cx="790575" cy="19431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/>
              <a:t>U</a:t>
            </a:r>
          </a:p>
          <a:p>
            <a:pPr algn="ctr"/>
            <a:r>
              <a:rPr lang="zh-CN" altLang="en-US" sz="3200"/>
              <a:t>盘</a:t>
            </a: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6156325" y="2133600"/>
            <a:ext cx="790575" cy="19431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/>
              <a:t>声</a:t>
            </a:r>
          </a:p>
          <a:p>
            <a:pPr algn="ctr"/>
            <a:r>
              <a:rPr lang="zh-CN" altLang="en-US" sz="3200"/>
              <a:t>卡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7885113" y="2133600"/>
            <a:ext cx="790575" cy="19431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/>
              <a:t>数</a:t>
            </a:r>
          </a:p>
          <a:p>
            <a:pPr algn="ctr"/>
            <a:r>
              <a:rPr lang="zh-CN" altLang="en-US" sz="3200"/>
              <a:t>码</a:t>
            </a:r>
          </a:p>
          <a:p>
            <a:pPr algn="ctr"/>
            <a:r>
              <a:rPr lang="zh-CN" altLang="en-US" sz="3200"/>
              <a:t>相</a:t>
            </a:r>
          </a:p>
          <a:p>
            <a:pPr algn="ctr"/>
            <a:r>
              <a:rPr lang="zh-CN" altLang="en-US" sz="3200"/>
              <a:t>机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6948488" y="2133600"/>
            <a:ext cx="9366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200">
                <a:latin typeface="Arial" charset="0"/>
              </a:rPr>
              <a:t>……</a:t>
            </a:r>
            <a:endParaRPr lang="en-US" altLang="zh-CN" sz="320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132107" grpId="0" animBg="1"/>
      <p:bldP spid="132109" grpId="0" animBg="1"/>
      <p:bldP spid="132110" grpId="0" animBg="1"/>
      <p:bldP spid="132110" grpId="1" animBg="1"/>
      <p:bldP spid="132111" grpId="0" animBg="1"/>
      <p:bldP spid="132112" grpId="0" animBg="1"/>
      <p:bldP spid="132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编写内核模块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4356100" y="476250"/>
            <a:ext cx="4787900" cy="5832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3381375" cy="3657600"/>
          </a:xfrm>
        </p:spPr>
        <p:txBody>
          <a:bodyPr/>
          <a:lstStyle/>
          <a:p>
            <a:pPr eaLnBrk="1" hangingPunct="1"/>
            <a:r>
              <a:rPr lang="zh-CN" altLang="en-US" smtClean="0"/>
              <a:t>请打开记事本（或其他文本编辑器）</a:t>
            </a:r>
          </a:p>
          <a:p>
            <a:pPr eaLnBrk="1" hangingPunct="1"/>
            <a:r>
              <a:rPr lang="zh-CN" altLang="en-US" smtClean="0"/>
              <a:t>输入右边的程序</a:t>
            </a:r>
          </a:p>
          <a:p>
            <a:pPr eaLnBrk="1" hangingPunct="1"/>
            <a:r>
              <a:rPr lang="zh-CN" altLang="en-US" smtClean="0"/>
              <a:t>保存为</a:t>
            </a:r>
            <a:r>
              <a:rPr lang="en-US" altLang="zh-CN" smtClean="0"/>
              <a:t>hello.c</a:t>
            </a:r>
          </a:p>
          <a:p>
            <a:pPr eaLnBrk="1" hangingPunct="1"/>
            <a:r>
              <a:rPr lang="zh-CN" altLang="en-US" smtClean="0"/>
              <a:t>注意第一行的</a:t>
            </a:r>
            <a:r>
              <a:rPr lang="en-US" altLang="zh-CN" smtClean="0"/>
              <a:t>KERNEL</a:t>
            </a:r>
            <a:r>
              <a:rPr lang="zh-CN" altLang="en-US" smtClean="0"/>
              <a:t>前后各有两个下划线。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643188" y="476250"/>
            <a:ext cx="6715125" cy="5832475"/>
          </a:xfrm>
          <a:noFill/>
        </p:spPr>
        <p:txBody>
          <a:bodyPr/>
          <a:lstStyle/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#define   __KERNEL__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#define   MODULE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#include  &lt;linux/module.h&gt;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#include  &lt;linux/kernel.h&gt;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int    init_module()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{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        printk(“Hello!</a:t>
            </a:r>
            <a:r>
              <a:rPr lang="zh-CN" altLang="en-US" sz="2400" smtClean="0">
                <a:latin typeface="Verdana" pitchFamily="34" charset="0"/>
              </a:rPr>
              <a:t>我的学号</a:t>
            </a:r>
            <a:r>
              <a:rPr lang="en-US" altLang="zh-CN" sz="2400" smtClean="0">
                <a:latin typeface="Verdana" pitchFamily="34" charset="0"/>
              </a:rPr>
              <a:t>\n");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        return  0;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}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void   cleanup_module()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{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        printk(“Quit...</a:t>
            </a:r>
            <a:r>
              <a:rPr lang="zh-CN" altLang="en-US" sz="2400" smtClean="0">
                <a:latin typeface="Verdana" pitchFamily="34" charset="0"/>
              </a:rPr>
              <a:t>我的学号</a:t>
            </a:r>
            <a:r>
              <a:rPr lang="en-US" altLang="zh-CN" sz="2400" smtClean="0">
                <a:latin typeface="Verdana" pitchFamily="34" charset="0"/>
              </a:rPr>
              <a:t>\n");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Verdana" pitchFamily="34" charset="0"/>
              </a:rPr>
              <a:t>}</a:t>
            </a:r>
          </a:p>
          <a:p>
            <a:pPr eaLnBrk="1" hangingPunct="1"/>
            <a:endParaRPr lang="en-US" altLang="zh-CN" sz="2400" smtClean="0">
              <a:latin typeface="Verdana" pitchFamily="34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4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4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4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4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4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4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4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4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4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4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4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4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4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4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4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áde">
                                      <p:cBhvr>
                                        <p:cTn id="98" dur="1000"/>
                                        <p:tgtEl>
                                          <p:spTgt spid="134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4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4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/>
      <p:bldP spid="134150" grpId="0" animBg="1"/>
      <p:bldP spid="134148" grpId="0" build="p"/>
      <p:bldP spid="13414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编写内核模块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编译这个程序，输入命令：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gcc 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c    </a:t>
            </a:r>
            <a:r>
              <a:rPr lang="en-US" altLang="zh-CN" smtClean="0">
                <a:latin typeface="Arial" charset="0"/>
              </a:rPr>
              <a:t>–</a:t>
            </a:r>
            <a:r>
              <a:rPr lang="en-US" altLang="zh-CN" smtClean="0"/>
              <a:t>I/usr/src/linux-2.4/include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	    </a:t>
            </a:r>
            <a:r>
              <a:rPr lang="en-US" altLang="zh-CN" sz="2800" smtClean="0">
                <a:latin typeface="Arial" charset="0"/>
              </a:rPr>
              <a:t>–</a:t>
            </a:r>
            <a:r>
              <a:rPr lang="en-US" altLang="zh-CN" sz="2800" smtClean="0"/>
              <a:t>Wall    hello.c   </a:t>
            </a:r>
            <a:r>
              <a:rPr lang="zh-CN" altLang="en-US" sz="2800" smtClean="0"/>
              <a:t>（注意在一行内输入）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看是否已经有文件</a:t>
            </a:r>
            <a:r>
              <a:rPr lang="en-US" altLang="zh-CN" smtClean="0"/>
              <a:t>hello.o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如果编译出错，试试把上面的</a:t>
            </a:r>
            <a:r>
              <a:rPr lang="en-US" altLang="zh-CN" smtClean="0"/>
              <a:t>linux-2.4</a:t>
            </a:r>
            <a:r>
              <a:rPr lang="zh-CN" altLang="en-US" smtClean="0"/>
              <a:t>换成</a:t>
            </a:r>
            <a:r>
              <a:rPr lang="en-US" altLang="zh-CN" smtClean="0"/>
              <a:t>linux-2.4.20-8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如果还是编译出错，请找我检查。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编写内核模块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7013" cy="3905250"/>
          </a:xfrm>
        </p:spPr>
        <p:txBody>
          <a:bodyPr/>
          <a:lstStyle/>
          <a:p>
            <a:pPr eaLnBrk="1" hangingPunct="1"/>
            <a:r>
              <a:rPr lang="zh-CN" altLang="en-US" smtClean="0"/>
              <a:t>如果编译成功，输入命令</a:t>
            </a:r>
            <a:r>
              <a:rPr lang="en-US" altLang="zh-CN" smtClean="0"/>
              <a:t>insmod  hello.o</a:t>
            </a:r>
            <a:r>
              <a:rPr lang="zh-CN" altLang="en-US" smtClean="0"/>
              <a:t>加载这个模块。</a:t>
            </a:r>
          </a:p>
          <a:p>
            <a:pPr eaLnBrk="1" hangingPunct="1"/>
            <a:r>
              <a:rPr lang="zh-CN" altLang="en-US" smtClean="0"/>
              <a:t>输入命令</a:t>
            </a:r>
            <a:r>
              <a:rPr lang="en-US" altLang="zh-CN" smtClean="0"/>
              <a:t>dmesg</a:t>
            </a:r>
            <a:r>
              <a:rPr lang="zh-CN" altLang="en-US" smtClean="0"/>
              <a:t>看系统日志（最后一行）</a:t>
            </a:r>
          </a:p>
          <a:p>
            <a:pPr eaLnBrk="1" hangingPunct="1"/>
            <a:r>
              <a:rPr lang="zh-CN" altLang="en-US" smtClean="0"/>
              <a:t>输入命令</a:t>
            </a:r>
            <a:r>
              <a:rPr lang="en-US" altLang="zh-CN" smtClean="0"/>
              <a:t>lsmod</a:t>
            </a:r>
            <a:r>
              <a:rPr lang="zh-CN" altLang="en-US" smtClean="0"/>
              <a:t>看系统中所有的模块，看看有没有</a:t>
            </a:r>
            <a:r>
              <a:rPr lang="en-US" altLang="zh-CN" smtClean="0"/>
              <a:t>hello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输入命令</a:t>
            </a:r>
            <a:r>
              <a:rPr lang="en-US" altLang="zh-CN" smtClean="0"/>
              <a:t>rmmod  hello</a:t>
            </a:r>
            <a:r>
              <a:rPr lang="zh-CN" altLang="en-US" smtClean="0"/>
              <a:t>卸载模块。</a:t>
            </a:r>
          </a:p>
          <a:p>
            <a:pPr eaLnBrk="1" hangingPunct="1"/>
            <a:r>
              <a:rPr lang="zh-CN" altLang="en-US" smtClean="0"/>
              <a:t>再次输入命令</a:t>
            </a:r>
            <a:r>
              <a:rPr lang="en-US" altLang="zh-CN" smtClean="0"/>
              <a:t>dmesg</a:t>
            </a:r>
            <a:r>
              <a:rPr lang="zh-CN" altLang="en-US" smtClean="0"/>
              <a:t>看系统日志。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分析内核模块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02550" cy="4552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寥寥几行程序，却也能够进入核心态并用</a:t>
            </a:r>
            <a:r>
              <a:rPr lang="en-US" altLang="zh-CN" smtClean="0"/>
              <a:t>printk</a:t>
            </a:r>
            <a:r>
              <a:rPr lang="zh-CN" altLang="en-US" smtClean="0"/>
              <a:t>输出了一行文字。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比增加系统调用的方式容易多了</a:t>
            </a:r>
            <a:r>
              <a:rPr lang="zh-CN" altLang="en-US" smtClean="0">
                <a:sym typeface="Wingdings" pitchFamily="2" charset="2"/>
              </a:rPr>
              <a:t>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我们来逐行分析这个程序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 smtClean="0">
                <a:latin typeface="Verdana" pitchFamily="34" charset="0"/>
              </a:rPr>
              <a:t>	</a:t>
            </a:r>
            <a:r>
              <a:rPr lang="en-US" altLang="zh-CN" sz="3200" smtClean="0">
                <a:latin typeface="Verdana" pitchFamily="34" charset="0"/>
              </a:rPr>
              <a:t>#define   __KERNEL__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>
                <a:latin typeface="Verdana" pitchFamily="34" charset="0"/>
              </a:rPr>
              <a:t>	#define   MODULE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>
                <a:latin typeface="Verdana" pitchFamily="34" charset="0"/>
              </a:rPr>
              <a:t>	#include  &lt;linux/module.h&gt;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 smtClean="0">
                <a:latin typeface="Verdana" pitchFamily="34" charset="0"/>
              </a:rPr>
              <a:t>	#include  &lt;linux/kernel.h&gt;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140293" name="AutoShape 5"/>
          <p:cNvSpPr>
            <a:spLocks noChangeArrowheads="1"/>
          </p:cNvSpPr>
          <p:nvPr/>
        </p:nvSpPr>
        <p:spPr bwMode="auto">
          <a:xfrm>
            <a:off x="1331913" y="692150"/>
            <a:ext cx="5184775" cy="2376488"/>
          </a:xfrm>
          <a:prstGeom prst="wedgeRectCallout">
            <a:avLst>
              <a:gd name="adj1" fmla="val 22782"/>
              <a:gd name="adj2" fmla="val 82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/>
              <a:t>下面这四行程序的意思是，我们要进行的是核心态编程，并且要编写的是一个模块。如果你不理解，那么只需要记住，编写内核模块的时候，总是先写这四行。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分析内核模块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02550" cy="455295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Verdana" pitchFamily="34" charset="0"/>
              </a:rPr>
              <a:t>int    init_module()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Verdana" pitchFamily="34" charset="0"/>
              </a:rPr>
              <a:t>{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Verdana" pitchFamily="34" charset="0"/>
              </a:rPr>
              <a:t>        printk("Hello!\n");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Verdana" pitchFamily="34" charset="0"/>
              </a:rPr>
              <a:t>        return  0;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Verdana" pitchFamily="34" charset="0"/>
              </a:rPr>
              <a:t>}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Verdana" pitchFamily="34" charset="0"/>
              </a:rPr>
              <a:t>void   cleanup_module()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Verdana" pitchFamily="34" charset="0"/>
              </a:rPr>
              <a:t>{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Verdana" pitchFamily="34" charset="0"/>
              </a:rPr>
              <a:t>        printk(“Quit...\n");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Verdana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900113" y="4076700"/>
            <a:ext cx="5184775" cy="1873250"/>
          </a:xfrm>
          <a:prstGeom prst="wedgeRectCallout">
            <a:avLst>
              <a:gd name="adj1" fmla="val -6704"/>
              <a:gd name="adj2" fmla="val -1451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/>
              <a:t>任何内核模块都必须有这个函数，这个函数会在内核模块被加载的时候，由系统调用，在核心态执行。</a:t>
            </a:r>
          </a:p>
        </p:txBody>
      </p:sp>
      <p:sp>
        <p:nvSpPr>
          <p:cNvPr id="139269" name="AutoShape 5"/>
          <p:cNvSpPr>
            <a:spLocks noChangeArrowheads="1"/>
          </p:cNvSpPr>
          <p:nvPr/>
        </p:nvSpPr>
        <p:spPr bwMode="auto">
          <a:xfrm>
            <a:off x="2700338" y="4076700"/>
            <a:ext cx="5184775" cy="1512888"/>
          </a:xfrm>
          <a:prstGeom prst="wedgeRectCallout">
            <a:avLst>
              <a:gd name="adj1" fmla="val -14727"/>
              <a:gd name="adj2" fmla="val -104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/>
              <a:t>由于现在是在核心态，所以不能调用</a:t>
            </a:r>
            <a:r>
              <a:rPr lang="en-US" altLang="zh-CN" sz="2800"/>
              <a:t>printf</a:t>
            </a:r>
            <a:r>
              <a:rPr lang="zh-CN" altLang="en-US" sz="2800"/>
              <a:t>，只能调用</a:t>
            </a:r>
            <a:r>
              <a:rPr lang="en-US" altLang="zh-CN" sz="2800"/>
              <a:t>printk</a:t>
            </a:r>
            <a:r>
              <a:rPr lang="zh-CN" altLang="en-US" sz="2800"/>
              <a:t>打印一行文字。</a:t>
            </a:r>
          </a:p>
        </p:txBody>
      </p:sp>
      <p:sp>
        <p:nvSpPr>
          <p:cNvPr id="139271" name="AutoShape 7"/>
          <p:cNvSpPr>
            <a:spLocks noChangeArrowheads="1"/>
          </p:cNvSpPr>
          <p:nvPr/>
        </p:nvSpPr>
        <p:spPr bwMode="auto">
          <a:xfrm>
            <a:off x="2124075" y="4508500"/>
            <a:ext cx="5184775" cy="1512888"/>
          </a:xfrm>
          <a:prstGeom prst="wedgeRectCallout">
            <a:avLst>
              <a:gd name="adj1" fmla="val -14727"/>
              <a:gd name="adj2" fmla="val -104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/>
              <a:t>返回值为</a:t>
            </a:r>
            <a:r>
              <a:rPr lang="en-US" altLang="zh-CN" sz="2800"/>
              <a:t>0</a:t>
            </a:r>
            <a:r>
              <a:rPr lang="zh-CN" altLang="en-US" sz="2800"/>
              <a:t>，也就是通知系统，模块加载已经成功。若返回值非</a:t>
            </a:r>
            <a:r>
              <a:rPr lang="en-US" altLang="zh-CN" sz="2800"/>
              <a:t>0</a:t>
            </a:r>
            <a:r>
              <a:rPr lang="zh-CN" altLang="en-US" sz="2800"/>
              <a:t>则说明模块加载不成功。</a:t>
            </a:r>
          </a:p>
        </p:txBody>
      </p:sp>
      <p:sp>
        <p:nvSpPr>
          <p:cNvPr id="139272" name="AutoShape 8"/>
          <p:cNvSpPr>
            <a:spLocks noChangeArrowheads="1"/>
          </p:cNvSpPr>
          <p:nvPr/>
        </p:nvSpPr>
        <p:spPr bwMode="auto">
          <a:xfrm>
            <a:off x="2987675" y="1700213"/>
            <a:ext cx="5184775" cy="1801812"/>
          </a:xfrm>
          <a:prstGeom prst="wedgeRectCallout">
            <a:avLst>
              <a:gd name="adj1" fmla="val -21125"/>
              <a:gd name="adj2" fmla="val 954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/>
              <a:t>任何模块都应该有这个函数，在模块将要被卸载的时候，由系统调用。这个函数仍然在核心态执行。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0" fill="hold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68" grpId="1" animBg="1"/>
      <p:bldP spid="139269" grpId="0" animBg="1"/>
      <p:bldP spid="139269" grpId="1" animBg="1"/>
      <p:bldP spid="139271" grpId="0" animBg="1"/>
      <p:bldP spid="139271" grpId="1" animBg="1"/>
      <p:bldP spid="1392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更高级的内核模块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目前为止，我们编写的内核模块还非常简单，除了在系统日志中打印了两句话以外，没有其他的作用。</a:t>
            </a:r>
          </a:p>
          <a:p>
            <a:pPr eaLnBrk="1" hangingPunct="1"/>
            <a:r>
              <a:rPr lang="zh-CN" altLang="en-US" smtClean="0"/>
              <a:t>我们将在这个基本的内核模块上扩充。</a:t>
            </a:r>
          </a:p>
          <a:p>
            <a:pPr eaLnBrk="1" hangingPunct="1"/>
            <a:r>
              <a:rPr lang="zh-CN" altLang="en-US" smtClean="0"/>
              <a:t>这个内核模块虽然简单，却是后面实验的基础。请认真对待。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WordArt 2"/>
          <p:cNvSpPr>
            <a:spLocks noChangeArrowheads="1" noChangeShapeType="1" noTextEdit="1"/>
          </p:cNvSpPr>
          <p:nvPr/>
        </p:nvSpPr>
        <p:spPr bwMode="auto">
          <a:xfrm>
            <a:off x="2122488" y="2205038"/>
            <a:ext cx="5329237" cy="223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谢谢！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28800"/>
            <a:ext cx="7775575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半夜，你独自一人坐上出租车，最怕听到话是什么？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你们好，请问两位去什么地方？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你看，你看，我终于领到驾照了耶！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上帝保佑啊，今天车子不要再刹车失灵了！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先生，你喜欢跳舞吗？我生前最喜欢跳舞了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我隐形眼镜掉哪去了</a:t>
            </a:r>
            <a:r>
              <a:rPr lang="en-US" altLang="zh-CN" smtClean="0">
                <a:latin typeface="Arial" charset="0"/>
              </a:rPr>
              <a:t>……</a:t>
            </a:r>
            <a:r>
              <a:rPr lang="zh-CN" altLang="en-US" smtClean="0"/>
              <a:t>算了，不找了，天亮了再找吧，先生，你去什么地方？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142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</a:t>
            </a:r>
            <a:r>
              <a:rPr lang="en-US" altLang="zh-CN" smtClean="0"/>
              <a:t>Intel Delivers</a:t>
            </a:r>
            <a:br>
              <a:rPr lang="en-US" altLang="zh-CN" smtClean="0"/>
            </a:br>
            <a:r>
              <a:rPr lang="zh-CN" altLang="en-US" smtClean="0"/>
              <a:t>到</a:t>
            </a:r>
            <a:r>
              <a:rPr lang="en-US" altLang="zh-CN" smtClean="0"/>
              <a:t>Intel Inside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1970</a:t>
            </a:r>
            <a:r>
              <a:rPr lang="zh-CN" altLang="en-US" smtClean="0"/>
              <a:t>年，为日本公司研制计算器使用的</a:t>
            </a:r>
            <a:r>
              <a:rPr lang="en-US" altLang="zh-CN" smtClean="0"/>
              <a:t>8</a:t>
            </a:r>
            <a:r>
              <a:rPr lang="zh-CN" altLang="en-US" smtClean="0"/>
              <a:t>种计算芯片，遇到人力资源问题。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Ted Hoff</a:t>
            </a:r>
            <a:r>
              <a:rPr lang="zh-CN" altLang="en-US" smtClean="0"/>
              <a:t>，</a:t>
            </a:r>
            <a:r>
              <a:rPr lang="en-US" altLang="zh-CN" smtClean="0"/>
              <a:t>Intel</a:t>
            </a:r>
            <a:r>
              <a:rPr lang="zh-CN" altLang="en-US" smtClean="0"/>
              <a:t>工程师。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设计了一种</a:t>
            </a:r>
            <a:r>
              <a:rPr lang="zh-CN" altLang="en-US" smtClean="0">
                <a:latin typeface="Arial" charset="0"/>
              </a:rPr>
              <a:t>“</a:t>
            </a:r>
            <a:r>
              <a:rPr lang="en-US" altLang="zh-CN" smtClean="0"/>
              <a:t>8</a:t>
            </a:r>
            <a:r>
              <a:rPr lang="zh-CN" altLang="en-US" smtClean="0"/>
              <a:t>合</a:t>
            </a:r>
            <a:r>
              <a:rPr lang="en-US" altLang="zh-CN" smtClean="0"/>
              <a:t>1</a:t>
            </a:r>
            <a:r>
              <a:rPr lang="en-US" altLang="zh-CN" smtClean="0">
                <a:latin typeface="Arial" charset="0"/>
              </a:rPr>
              <a:t>”</a:t>
            </a:r>
            <a:r>
              <a:rPr lang="zh-CN" altLang="en-US" smtClean="0"/>
              <a:t>方案，形成</a:t>
            </a:r>
            <a:r>
              <a:rPr lang="en-US" altLang="zh-CN" smtClean="0"/>
              <a:t>4004</a:t>
            </a:r>
            <a:r>
              <a:rPr lang="zh-CN" altLang="en-US" smtClean="0"/>
              <a:t>芯片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鼠目寸光的日本人对</a:t>
            </a:r>
            <a:r>
              <a:rPr lang="en-US" altLang="zh-CN" smtClean="0"/>
              <a:t>4004</a:t>
            </a:r>
            <a:r>
              <a:rPr lang="zh-CN" altLang="en-US" smtClean="0"/>
              <a:t>不满，</a:t>
            </a:r>
            <a:r>
              <a:rPr lang="en-US" altLang="zh-CN" smtClean="0"/>
              <a:t>Intel</a:t>
            </a:r>
            <a:r>
              <a:rPr lang="zh-CN" altLang="en-US" smtClean="0"/>
              <a:t>因此收回了</a:t>
            </a:r>
            <a:r>
              <a:rPr lang="en-US" altLang="zh-CN" smtClean="0"/>
              <a:t>4004</a:t>
            </a:r>
            <a:r>
              <a:rPr lang="zh-CN" altLang="en-US" smtClean="0"/>
              <a:t>的产权。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从</a:t>
            </a:r>
            <a:r>
              <a:rPr lang="en-US" altLang="zh-CN" smtClean="0"/>
              <a:t>4004</a:t>
            </a:r>
            <a:r>
              <a:rPr lang="zh-CN" altLang="en-US" smtClean="0"/>
              <a:t>到</a:t>
            </a:r>
            <a:r>
              <a:rPr lang="en-US" altLang="zh-CN" smtClean="0"/>
              <a:t>8008</a:t>
            </a:r>
            <a:r>
              <a:rPr lang="zh-CN" altLang="en-US" smtClean="0"/>
              <a:t>，到</a:t>
            </a:r>
            <a:r>
              <a:rPr lang="en-US" altLang="zh-CN" smtClean="0"/>
              <a:t>8080</a:t>
            </a:r>
            <a:r>
              <a:rPr lang="zh-CN" altLang="en-US" smtClean="0"/>
              <a:t>，</a:t>
            </a:r>
            <a:r>
              <a:rPr lang="en-US" altLang="zh-CN" smtClean="0"/>
              <a:t>8086</a:t>
            </a:r>
            <a:r>
              <a:rPr lang="zh-CN" altLang="en-US" smtClean="0"/>
              <a:t>。吹尽黄沙始见金。</a:t>
            </a:r>
          </a:p>
        </p:txBody>
      </p:sp>
      <p:pic>
        <p:nvPicPr>
          <p:cNvPr id="163850" name="Picture 10" descr="hoff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94138"/>
            <a:ext cx="3024187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3" name="Picture 13" descr="i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73238"/>
            <a:ext cx="597535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  <p:bldP spid="1638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28800"/>
            <a:ext cx="7775575" cy="3976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半夜，你独自一人坐上出租车，最怕听到话是什么？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等到半夜，总算来了个有点肉的</a:t>
            </a:r>
            <a:r>
              <a:rPr lang="en-US" altLang="zh-CN" smtClean="0">
                <a:latin typeface="Arial" charset="0"/>
              </a:rPr>
              <a:t>……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你怎么才来！货带来了吗？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快点！条子要来了！对了，子弹带够了吗？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尸体在车后箱。你该把剩下的报酬给我了。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先生，请你抬一下屁股，你压着我女朋友的脑袋了。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  <p:bldP spid="1443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Have a rest</a:t>
            </a:r>
            <a:r>
              <a:rPr lang="zh-CN" altLang="en-US" smtClean="0"/>
              <a:t>！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28800"/>
            <a:ext cx="7775575" cy="4264025"/>
          </a:xfrm>
        </p:spPr>
        <p:txBody>
          <a:bodyPr/>
          <a:lstStyle/>
          <a:p>
            <a:pPr eaLnBrk="1" hangingPunct="1"/>
            <a:r>
              <a:rPr lang="zh-CN" altLang="en-US" smtClean="0"/>
              <a:t>半夜，你独自一人坐上出租车，最怕听到话是什么？</a:t>
            </a:r>
          </a:p>
          <a:p>
            <a:pPr lvl="1" eaLnBrk="1" hangingPunct="1"/>
            <a:r>
              <a:rPr lang="zh-CN" altLang="en-US" smtClean="0"/>
              <a:t>基地万岁！基地万岁！基地万岁！</a:t>
            </a:r>
          </a:p>
          <a:p>
            <a:pPr lvl="1" eaLnBrk="1" hangingPunct="1"/>
            <a:r>
              <a:rPr lang="zh-CN" altLang="en-US" smtClean="0"/>
              <a:t>你喜欢足球吗</a:t>
            </a:r>
            <a:r>
              <a:rPr lang="en-US" altLang="zh-CN" smtClean="0">
                <a:latin typeface="Arial" charset="0"/>
              </a:rPr>
              <a:t>……</a:t>
            </a:r>
            <a:r>
              <a:rPr lang="zh-CN" altLang="en-US" smtClean="0"/>
              <a:t>我最喜欢足球了！对了，你喜欢蒸着吃还是煮着吃？</a:t>
            </a:r>
          </a:p>
          <a:p>
            <a:pPr lvl="1" eaLnBrk="1" hangingPunct="1"/>
            <a:r>
              <a:rPr lang="zh-CN" altLang="en-US" smtClean="0"/>
              <a:t>兄弟！谢谢你陪我走完人生的最后一程路！</a:t>
            </a:r>
          </a:p>
          <a:p>
            <a:pPr lvl="1" eaLnBrk="1" hangingPunct="1"/>
            <a:r>
              <a:rPr lang="zh-CN" altLang="en-US" smtClean="0"/>
              <a:t>我</a:t>
            </a:r>
            <a:r>
              <a:rPr lang="en-US" altLang="zh-CN" smtClean="0">
                <a:latin typeface="Arial" charset="0"/>
              </a:rPr>
              <a:t>……</a:t>
            </a:r>
            <a:r>
              <a:rPr lang="zh-CN" altLang="en-US" smtClean="0"/>
              <a:t>我没醉</a:t>
            </a:r>
            <a:r>
              <a:rPr lang="en-US" altLang="zh-CN" smtClean="0">
                <a:latin typeface="Arial" charset="0"/>
              </a:rPr>
              <a:t>……</a:t>
            </a:r>
            <a:r>
              <a:rPr lang="zh-CN" altLang="en-US" smtClean="0"/>
              <a:t>再</a:t>
            </a:r>
            <a:r>
              <a:rPr lang="en-US" altLang="zh-CN" smtClean="0">
                <a:latin typeface="Arial" charset="0"/>
              </a:rPr>
              <a:t>……</a:t>
            </a:r>
            <a:r>
              <a:rPr lang="zh-CN" altLang="en-US" smtClean="0"/>
              <a:t>再来一瓶</a:t>
            </a:r>
            <a:r>
              <a:rPr lang="en-US" altLang="zh-CN" smtClean="0">
                <a:latin typeface="Arial" charset="0"/>
              </a:rPr>
              <a:t>……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请系好安全带，飞机马上就要起飞了。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6" name="Picture 6" descr="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8" name="Picture 8" descr="i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0"/>
            <a:ext cx="4643437" cy="3482975"/>
          </a:xfrm>
        </p:spPr>
      </p:pic>
      <p:pic>
        <p:nvPicPr>
          <p:cNvPr id="148494" name="Picture 14" descr="i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500" name="Picture 20" descr="i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448050"/>
            <a:ext cx="4643437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i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561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8" descr="i4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0"/>
            <a:ext cx="477678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43561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2" descr="ppr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357563"/>
            <a:ext cx="47879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mm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7" descr="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9" descr="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0438"/>
            <a:ext cx="457200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1" descr="p3_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82975"/>
            <a:ext cx="45720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561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7" descr="p3_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0"/>
            <a:ext cx="4787900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9" descr="p4_4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538"/>
            <a:ext cx="4356100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1" descr="p4_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284538"/>
            <a:ext cx="47879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_b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4663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7" descr="p3_bj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0"/>
            <a:ext cx="485933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9" descr="p3_bj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6338"/>
            <a:ext cx="4284663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p2_xe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561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7" descr="p3_xe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0"/>
            <a:ext cx="47879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9" descr="p4_xe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43561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1" descr="itan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644900"/>
            <a:ext cx="47879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1528</TotalTime>
  <Words>1647</Words>
  <Application>Microsoft Office PowerPoint</Application>
  <PresentationFormat>全屏显示(4:3)</PresentationFormat>
  <Paragraphs>195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Comic Sans MS</vt:lpstr>
      <vt:lpstr>宋体</vt:lpstr>
      <vt:lpstr>Arial</vt:lpstr>
      <vt:lpstr>Calibri</vt:lpstr>
      <vt:lpstr>Wingdings</vt:lpstr>
      <vt:lpstr>Verdana</vt:lpstr>
      <vt:lpstr>Crayons</vt:lpstr>
      <vt:lpstr>实验5 编写内核模块</vt:lpstr>
      <vt:lpstr>从Intel Delivers 到Intel Inside</vt:lpstr>
      <vt:lpstr>从Intel Delivers 到Intel Inside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从Intel Delivers 到Intel Inside</vt:lpstr>
      <vt:lpstr>实验二做成功了？</vt:lpstr>
      <vt:lpstr>实验二  知识要点回顾</vt:lpstr>
      <vt:lpstr>实验二  知识要点回顾</vt:lpstr>
      <vt:lpstr>实验二  知识要点回顾</vt:lpstr>
      <vt:lpstr>实验二  知识要点回顾</vt:lpstr>
      <vt:lpstr>实验二  知识要点回顾</vt:lpstr>
      <vt:lpstr>实验二  知识要点回顾</vt:lpstr>
      <vt:lpstr>实验二  知识要点回顾</vt:lpstr>
      <vt:lpstr>实验二的麻烦</vt:lpstr>
      <vt:lpstr>内核模块的概念</vt:lpstr>
      <vt:lpstr>内核模块的概念</vt:lpstr>
      <vt:lpstr>编写内核模块</vt:lpstr>
      <vt:lpstr>编写内核模块</vt:lpstr>
      <vt:lpstr>编写内核模块</vt:lpstr>
      <vt:lpstr>分析内核模块</vt:lpstr>
      <vt:lpstr>分析内核模块</vt:lpstr>
      <vt:lpstr>更高级的内核模块</vt:lpstr>
      <vt:lpstr>PowerPoint 演示文稿</vt:lpstr>
      <vt:lpstr>Have a rest！</vt:lpstr>
      <vt:lpstr>Have a rest！</vt:lpstr>
      <vt:lpstr>Have a rest！</vt:lpstr>
    </vt:vector>
  </TitlesOfParts>
  <Company>Brothers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操作系统课程实践 2003.12</dc:title>
  <dc:creator>CR</dc:creator>
  <cp:lastModifiedBy>Dell</cp:lastModifiedBy>
  <cp:revision>242</cp:revision>
  <dcterms:created xsi:type="dcterms:W3CDTF">2003-11-30T13:52:19Z</dcterms:created>
  <dcterms:modified xsi:type="dcterms:W3CDTF">2024-09-11T01:34:09Z</dcterms:modified>
</cp:coreProperties>
</file>