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7" r:id="rId2"/>
    <p:sldId id="274" r:id="rId3"/>
    <p:sldId id="265" r:id="rId4"/>
    <p:sldId id="275" r:id="rId5"/>
    <p:sldId id="276" r:id="rId6"/>
    <p:sldId id="273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8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8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8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8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99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9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9664C50-A6CD-40C8-90DB-E7F7160794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866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F720563-D443-4736-9DD8-8EA06C7ACD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777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E6A837D-B8DB-4D10-A548-31AC4319B457}" type="slidenum">
              <a:rPr lang="en-US" altLang="zh-CN" sz="1200"/>
              <a:pPr eaLnBrk="1" hangingPunct="1"/>
              <a:t>1</a:t>
            </a:fld>
            <a:endParaRPr lang="en-US" altLang="zh-CN" sz="1200"/>
          </a:p>
        </p:txBody>
      </p:sp>
      <p:sp>
        <p:nvSpPr>
          <p:cNvPr id="102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模块使用计数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819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F4DBDC-B4F0-4574-A343-33F88C75A4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70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C1622-DACA-4A63-ADC2-9DADBBEC36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46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9A048-09E3-4DDC-8C04-6D05D0F7BE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253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B6289-C921-4090-B658-1E7524A3DB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749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E507E-FC8D-4FCA-A7EA-469B0C43B3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80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E63E9-8231-4E7F-B52A-CB09BE3E2E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759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DE2DD-DAB3-463B-BA88-86AC78949E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997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506D1-8BC2-4BAB-B336-5BC642EB85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046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6200C-418A-4186-970A-3252E1C848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002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46869-7C17-4C4A-B83E-BDFE715514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71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E0A5C-A65D-4A0E-896C-16CC2E6880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759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7171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172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173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99FEF33D-9A13-4708-9AC8-BFAEDE83F1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华文新魏" pitchFamily="2" charset="-122"/>
              </a:rPr>
              <a:t>实验</a:t>
            </a:r>
            <a:r>
              <a:rPr lang="en-US" altLang="zh-CN" smtClean="0">
                <a:ea typeface="华文新魏" pitchFamily="2" charset="-122"/>
              </a:rPr>
              <a:t>6 </a:t>
            </a:r>
            <a:r>
              <a:rPr lang="zh-CN" altLang="en-US" b="1" smtClean="0"/>
              <a:t>分析内核源码</a:t>
            </a:r>
            <a:r>
              <a:rPr lang="zh-CN" altLang="en-US" smtClean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637088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latin typeface="新宋体" pitchFamily="49" charset="-122"/>
                <a:ea typeface="新宋体" pitchFamily="49" charset="-122"/>
              </a:rPr>
              <a:t>Linux</a:t>
            </a:r>
            <a:r>
              <a:rPr lang="zh-CN" altLang="en-US" b="1" smtClean="0">
                <a:latin typeface="新宋体" pitchFamily="49" charset="-122"/>
                <a:ea typeface="新宋体" pitchFamily="49" charset="-122"/>
              </a:rPr>
              <a:t>源码结构</a:t>
            </a:r>
          </a:p>
          <a:p>
            <a:pPr lvl="1" eaLnBrk="1" hangingPunct="1"/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源码目录：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/usr/src/linux-2.4.32</a:t>
            </a:r>
          </a:p>
          <a:p>
            <a:pPr lvl="2" eaLnBrk="1" hangingPunct="1"/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arch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：硬件结构相关代码</a:t>
            </a:r>
          </a:p>
          <a:p>
            <a:pPr lvl="2" eaLnBrk="1" hangingPunct="1"/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kernel</a:t>
            </a:r>
            <a:r>
              <a:rPr lang="zh-CN" altLang="en-US" smtClean="0"/>
              <a:t>：</a:t>
            </a:r>
            <a:r>
              <a:rPr lang="zh-CN" altLang="en-US" b="1" smtClean="0">
                <a:ea typeface="楷体_GB2312" pitchFamily="49" charset="-122"/>
              </a:rPr>
              <a:t>进程调度和管理</a:t>
            </a:r>
          </a:p>
          <a:p>
            <a:pPr lvl="2" eaLnBrk="1" hangingPunct="1"/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mm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：内存管理</a:t>
            </a:r>
          </a:p>
          <a:p>
            <a:pPr lvl="2" eaLnBrk="1" hangingPunct="1"/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fs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：文件系统</a:t>
            </a:r>
            <a:endParaRPr lang="zh-CN" altLang="en-US" smtClean="0"/>
          </a:p>
          <a:p>
            <a:pPr lvl="2" eaLnBrk="1" hangingPunct="1"/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drivers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：驱动程序</a:t>
            </a:r>
          </a:p>
          <a:p>
            <a:pPr lvl="2" eaLnBrk="1" hangingPunct="1"/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ipc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：进程间通讯</a:t>
            </a:r>
          </a:p>
          <a:p>
            <a:pPr lvl="2" eaLnBrk="1" hangingPunct="1"/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include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：头文件，定义内核数据结构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华文新魏" pitchFamily="2" charset="-122"/>
              </a:rPr>
              <a:t>实验</a:t>
            </a:r>
            <a:r>
              <a:rPr lang="zh-CN" altLang="en-US" b="1" smtClean="0">
                <a:latin typeface="新宋体" pitchFamily="49" charset="-122"/>
                <a:ea typeface="新宋体" pitchFamily="49" charset="-122"/>
              </a:rPr>
              <a:t>资料</a:t>
            </a:r>
            <a:endParaRPr lang="zh-CN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637088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latin typeface="新宋体" pitchFamily="49" charset="-122"/>
                <a:ea typeface="新宋体" pitchFamily="49" charset="-122"/>
              </a:rPr>
              <a:t>参考资料</a:t>
            </a:r>
            <a:r>
              <a:rPr lang="en-US" altLang="zh-CN" b="1" smtClean="0">
                <a:latin typeface="新宋体" pitchFamily="49" charset="-122"/>
                <a:ea typeface="新宋体" pitchFamily="49" charset="-122"/>
              </a:rPr>
              <a:t>——</a:t>
            </a:r>
            <a:r>
              <a:rPr lang="zh-CN" altLang="en-US" b="1" smtClean="0">
                <a:latin typeface="新宋体" pitchFamily="49" charset="-122"/>
                <a:ea typeface="新宋体" pitchFamily="49" charset="-122"/>
              </a:rPr>
              <a:t>帮助了整体架构</a:t>
            </a:r>
          </a:p>
          <a:p>
            <a:pPr lvl="1" eaLnBrk="1" hangingPunct="1"/>
            <a:r>
              <a:rPr lang="zh-CN" altLang="en-US" b="1" smtClean="0">
                <a:latin typeface="新宋体" pitchFamily="49" charset="-122"/>
                <a:ea typeface="新宋体" pitchFamily="49" charset="-122"/>
              </a:rPr>
              <a:t>课本的第一部分</a:t>
            </a:r>
          </a:p>
          <a:p>
            <a:pPr lvl="1" eaLnBrk="1" hangingPunct="1"/>
            <a:r>
              <a:rPr lang="en-US" altLang="zh-CN" b="1" smtClean="0">
                <a:latin typeface="新宋体" pitchFamily="49" charset="-122"/>
                <a:ea typeface="新宋体" pitchFamily="49" charset="-122"/>
              </a:rPr>
              <a:t>《Linux</a:t>
            </a:r>
            <a:r>
              <a:rPr lang="zh-CN" altLang="en-US" b="1" smtClean="0">
                <a:latin typeface="新宋体" pitchFamily="49" charset="-122"/>
                <a:ea typeface="新宋体" pitchFamily="49" charset="-122"/>
              </a:rPr>
              <a:t>操作系统分析教程</a:t>
            </a:r>
            <a:r>
              <a:rPr lang="en-US" altLang="zh-CN" b="1" smtClean="0">
                <a:latin typeface="新宋体" pitchFamily="49" charset="-122"/>
                <a:ea typeface="新宋体" pitchFamily="49" charset="-122"/>
              </a:rPr>
              <a:t>》   </a:t>
            </a:r>
            <a:r>
              <a:rPr lang="zh-CN" altLang="en-US" b="1" smtClean="0">
                <a:latin typeface="新宋体" pitchFamily="49" charset="-122"/>
                <a:ea typeface="新宋体" pitchFamily="49" charset="-122"/>
              </a:rPr>
              <a:t>骆耀祖 主编</a:t>
            </a:r>
          </a:p>
          <a:p>
            <a:pPr lvl="1" eaLnBrk="1" hangingPunct="1"/>
            <a:r>
              <a:rPr lang="en-US" altLang="zh-CN" b="1" smtClean="0">
                <a:latin typeface="新宋体" pitchFamily="49" charset="-122"/>
                <a:ea typeface="新宋体" pitchFamily="49" charset="-122"/>
              </a:rPr>
              <a:t>《</a:t>
            </a:r>
            <a:r>
              <a:rPr lang="zh-CN" altLang="en-US" b="1" smtClean="0">
                <a:latin typeface="新宋体" pitchFamily="49" charset="-122"/>
                <a:ea typeface="新宋体" pitchFamily="49" charset="-122"/>
              </a:rPr>
              <a:t>深入理解</a:t>
            </a:r>
            <a:r>
              <a:rPr lang="en-US" altLang="zh-CN" b="1" smtClean="0">
                <a:latin typeface="新宋体" pitchFamily="49" charset="-122"/>
                <a:ea typeface="新宋体" pitchFamily="49" charset="-122"/>
              </a:rPr>
              <a:t>LINUX</a:t>
            </a:r>
            <a:r>
              <a:rPr lang="zh-CN" altLang="en-US" b="1" smtClean="0">
                <a:latin typeface="新宋体" pitchFamily="49" charset="-122"/>
                <a:ea typeface="新宋体" pitchFamily="49" charset="-122"/>
              </a:rPr>
              <a:t>内核</a:t>
            </a:r>
            <a:r>
              <a:rPr lang="en-US" altLang="zh-CN" b="1" smtClean="0">
                <a:latin typeface="新宋体" pitchFamily="49" charset="-122"/>
                <a:ea typeface="新宋体" pitchFamily="49" charset="-122"/>
              </a:rPr>
              <a:t>》   </a:t>
            </a:r>
            <a:r>
              <a:rPr lang="zh-CN" altLang="en-US" b="1" smtClean="0">
                <a:latin typeface="新宋体" pitchFamily="49" charset="-122"/>
                <a:ea typeface="新宋体" pitchFamily="49" charset="-122"/>
              </a:rPr>
              <a:t>陈莉君 等著</a:t>
            </a:r>
          </a:p>
          <a:p>
            <a:pPr eaLnBrk="1" hangingPunct="1"/>
            <a:r>
              <a:rPr lang="zh-CN" altLang="en-US" b="1" smtClean="0">
                <a:latin typeface="新宋体" pitchFamily="49" charset="-122"/>
                <a:ea typeface="新宋体" pitchFamily="49" charset="-122"/>
              </a:rPr>
              <a:t>阅读源码</a:t>
            </a:r>
            <a:r>
              <a:rPr lang="en-US" altLang="zh-CN" b="1" smtClean="0">
                <a:latin typeface="新宋体" pitchFamily="49" charset="-122"/>
                <a:ea typeface="新宋体" pitchFamily="49" charset="-122"/>
              </a:rPr>
              <a:t>——</a:t>
            </a:r>
            <a:r>
              <a:rPr lang="zh-CN" altLang="en-US" b="1" smtClean="0">
                <a:latin typeface="新宋体" pitchFamily="49" charset="-122"/>
                <a:ea typeface="新宋体" pitchFamily="49" charset="-122"/>
              </a:rPr>
              <a:t>了解实现细节</a:t>
            </a:r>
          </a:p>
          <a:p>
            <a:pPr lvl="1" eaLnBrk="1" hangingPunct="1"/>
            <a:r>
              <a:rPr lang="en-US" altLang="zh-CN" b="1" smtClean="0">
                <a:latin typeface="新宋体" pitchFamily="49" charset="-122"/>
                <a:ea typeface="新宋体" pitchFamily="49" charset="-122"/>
              </a:rPr>
              <a:t>linux-2.4.32</a:t>
            </a:r>
          </a:p>
          <a:p>
            <a:pPr lvl="2" eaLnBrk="1" hangingPunct="1"/>
            <a:endParaRPr lang="en-US" altLang="zh-CN" b="1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华文新魏" pitchFamily="2" charset="-122"/>
              </a:rPr>
              <a:t>实验重点</a:t>
            </a:r>
            <a:endParaRPr lang="zh-CN" altLang="en-US" b="1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83575" cy="4419600"/>
          </a:xfrm>
        </p:spPr>
        <p:txBody>
          <a:bodyPr/>
          <a:lstStyle/>
          <a:p>
            <a:pPr marL="609600" indent="-609600" eaLnBrk="1" hangingPunct="1"/>
            <a:r>
              <a:rPr lang="zh-CN" altLang="en-US" b="1" smtClean="0"/>
              <a:t>分析重点</a:t>
            </a:r>
          </a:p>
          <a:p>
            <a:pPr marL="990600" lvl="1" indent="-533400" eaLnBrk="1" hangingPunct="1"/>
            <a:r>
              <a:rPr lang="zh-CN" altLang="en-US" b="1" smtClean="0"/>
              <a:t>内核数据结构</a:t>
            </a:r>
            <a:r>
              <a:rPr lang="en-US" altLang="zh-CN" b="1" smtClean="0"/>
              <a:t>task_struct</a:t>
            </a:r>
            <a:r>
              <a:rPr lang="zh-CN" altLang="en-US" b="1" smtClean="0"/>
              <a:t>（在</a:t>
            </a:r>
            <a:r>
              <a:rPr lang="en-US" altLang="zh-CN" b="1" smtClean="0"/>
              <a:t>include/linux/sched.h</a:t>
            </a:r>
            <a:r>
              <a:rPr lang="zh-CN" altLang="en-US" b="1" smtClean="0"/>
              <a:t>中）</a:t>
            </a:r>
          </a:p>
          <a:p>
            <a:pPr marL="990600" lvl="1" indent="-533400" eaLnBrk="1" hangingPunct="1"/>
            <a:r>
              <a:rPr lang="zh-CN" altLang="en-US" b="1" smtClean="0"/>
              <a:t>调度函数</a:t>
            </a:r>
            <a:r>
              <a:rPr lang="en-US" altLang="zh-CN" b="1" smtClean="0"/>
              <a:t>schedule()</a:t>
            </a:r>
            <a:r>
              <a:rPr lang="zh-CN" altLang="en-US" b="1" smtClean="0"/>
              <a:t>（在</a:t>
            </a:r>
            <a:r>
              <a:rPr lang="en-US" altLang="zh-CN" b="1" smtClean="0"/>
              <a:t>kernel/sched.c</a:t>
            </a:r>
            <a:r>
              <a:rPr lang="zh-CN" altLang="en-US" b="1" smtClean="0"/>
              <a:t>中）</a:t>
            </a:r>
            <a:r>
              <a:rPr lang="zh-CN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研究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</a:t>
            </a:r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的进程调度策略和算法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smtClean="0"/>
              <a:t>进程调度队列是如何组织的</a:t>
            </a:r>
          </a:p>
          <a:p>
            <a:pPr eaLnBrk="1" hangingPunct="1"/>
            <a:r>
              <a:rPr lang="zh-CN" smtClean="0"/>
              <a:t>三种调度类型（</a:t>
            </a:r>
            <a:r>
              <a:rPr lang="en-US" altLang="zh-CN" smtClean="0"/>
              <a:t>SCHED_FIFO, SCHED_RR, SCHED_OHTER</a:t>
            </a:r>
            <a:r>
              <a:rPr lang="zh-CN" smtClean="0"/>
              <a:t>）的实现过程</a:t>
            </a:r>
          </a:p>
          <a:p>
            <a:pPr eaLnBrk="1" hangingPunct="1"/>
            <a:r>
              <a:rPr lang="zh-CN" smtClean="0"/>
              <a:t>优先级是如何定义和动态变化的</a:t>
            </a:r>
          </a:p>
          <a:p>
            <a:pPr eaLnBrk="1" hangingPunct="1"/>
            <a:r>
              <a:rPr lang="zh-CN" smtClean="0"/>
              <a:t>时间片的赋值？它与优先级的关系？</a:t>
            </a:r>
          </a:p>
          <a:p>
            <a:pPr eaLnBrk="1" hangingPunct="1"/>
            <a:r>
              <a:rPr lang="zh-CN" smtClean="0"/>
              <a:t>对实时进程和多</a:t>
            </a:r>
            <a:r>
              <a:rPr lang="en-US" altLang="zh-CN" smtClean="0"/>
              <a:t>CPU</a:t>
            </a:r>
            <a:r>
              <a:rPr lang="zh-CN" smtClean="0"/>
              <a:t>的支持</a:t>
            </a:r>
          </a:p>
          <a:p>
            <a:pPr eaLnBrk="1" hangingPunct="1"/>
            <a:r>
              <a:rPr lang="zh-CN" smtClean="0"/>
              <a:t>评价</a:t>
            </a:r>
            <a:r>
              <a:rPr lang="en-US" altLang="zh-CN" smtClean="0"/>
              <a:t>linux</a:t>
            </a:r>
            <a:r>
              <a:rPr lang="zh-CN" smtClean="0"/>
              <a:t>的调度策略，提出改进意见。</a:t>
            </a:r>
            <a:endParaRPr lang="zh-CN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z="6000" smtClean="0">
                <a:solidFill>
                  <a:schemeClr val="bg1"/>
                </a:solidFill>
              </a:rPr>
              <a:t>实验步骤：</a:t>
            </a:r>
            <a:endParaRPr lang="zh-CN" altLang="en-US" smtClean="0">
              <a:solidFill>
                <a:schemeClr val="bg1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smtClean="0"/>
              <a:t>使用</a:t>
            </a:r>
            <a:r>
              <a:rPr lang="en-US" altLang="zh-CN" smtClean="0"/>
              <a:t>grep</a:t>
            </a:r>
            <a:r>
              <a:rPr lang="zh-CN" smtClean="0"/>
              <a:t>命令查找相关变量或函数的引用情况，例如</a:t>
            </a:r>
          </a:p>
          <a:p>
            <a:pPr eaLnBrk="1" hangingPunct="1"/>
            <a:r>
              <a:rPr lang="en-US" altLang="zh-CN" smtClean="0"/>
              <a:t>grep  “schedule(”  *</a:t>
            </a:r>
            <a:endParaRPr lang="zh-CN" altLang="zh-CN" smtClean="0"/>
          </a:p>
          <a:p>
            <a:pPr eaLnBrk="1" hangingPunct="1"/>
            <a:r>
              <a:rPr lang="zh-CN" smtClean="0"/>
              <a:t>可以列出当前目录下所有文件中引用函数</a:t>
            </a:r>
            <a:r>
              <a:rPr lang="en-US" altLang="zh-CN" smtClean="0"/>
              <a:t>schedule()</a:t>
            </a:r>
            <a:r>
              <a:rPr lang="zh-CN" smtClean="0"/>
              <a:t>的代码行。</a:t>
            </a:r>
          </a:p>
          <a:p>
            <a:pPr eaLnBrk="1" hangingPunct="1"/>
            <a:r>
              <a:rPr lang="zh-CN" smtClean="0"/>
              <a:t>参考有关源码分析资料</a:t>
            </a:r>
          </a:p>
          <a:p>
            <a:pPr eaLnBrk="1" hangingPunct="1"/>
            <a:r>
              <a:rPr lang="zh-CN" smtClean="0"/>
              <a:t>以源码为依据，写出关于上述问题的分析报告。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WordArt 2"/>
          <p:cNvSpPr>
            <a:spLocks noChangeArrowheads="1" noChangeShapeType="1" noTextEdit="1"/>
          </p:cNvSpPr>
          <p:nvPr/>
        </p:nvSpPr>
        <p:spPr bwMode="auto">
          <a:xfrm>
            <a:off x="2122488" y="2492896"/>
            <a:ext cx="5329237" cy="194416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60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华文行楷"/>
                <a:ea typeface="华文行楷"/>
              </a:rPr>
              <a:t>祝你成功！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389</TotalTime>
  <Words>230</Words>
  <Application>Microsoft Office PowerPoint</Application>
  <PresentationFormat>全屏显示(4:3)</PresentationFormat>
  <Paragraphs>38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Arial Black</vt:lpstr>
      <vt:lpstr>华文新魏</vt:lpstr>
      <vt:lpstr>新宋体</vt:lpstr>
      <vt:lpstr>楷体_GB2312</vt:lpstr>
      <vt:lpstr>Radial</vt:lpstr>
      <vt:lpstr>实验6 分析内核源码 </vt:lpstr>
      <vt:lpstr>实验资料</vt:lpstr>
      <vt:lpstr>实验重点</vt:lpstr>
      <vt:lpstr>研究linux的进程调度策略和算法</vt:lpstr>
      <vt:lpstr>实验步骤：</vt:lpstr>
      <vt:lpstr>PowerPoint 演示文稿</vt:lpstr>
    </vt:vector>
  </TitlesOfParts>
  <Company>gfkd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操作系统课程设计</dc:title>
  <dc:creator>dsl</dc:creator>
  <cp:lastModifiedBy>Dell</cp:lastModifiedBy>
  <cp:revision>17</cp:revision>
  <dcterms:created xsi:type="dcterms:W3CDTF">2006-11-05T01:26:50Z</dcterms:created>
  <dcterms:modified xsi:type="dcterms:W3CDTF">2024-09-11T01:34:34Z</dcterms:modified>
</cp:coreProperties>
</file>