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4" r:id="rId22"/>
    <p:sldId id="273" r:id="rId23"/>
    <p:sldId id="28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09A"/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1DC9-29D5-4655-8D8D-2A6898171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70378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67355-B526-4D5F-9BE0-AFF53CBC1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07876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5AE1-146E-4AC3-9E57-11B70BE92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36656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15B05-929D-4AFE-A737-47DCE88A4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11660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949F-FFB9-4929-97CE-69767080F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514423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1FD6C-D4FB-406D-BFAA-CD938CF79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318155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67804-2DFE-4D26-923B-F594BF79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540408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D5526-2A0B-48C9-A7BE-581B725E2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17035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6DF1-3A03-49EE-A387-B9E0D7749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434695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BAFE-F76C-4E21-B760-97669830E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376662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3385-03AA-4F2B-9C3A-D9D639720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576061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EFA12C-3BFF-4712-95DF-5AA2E1A92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11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1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12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12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2"/>
                <a:gd name="T100" fmla="*/ 0 h 3266"/>
                <a:gd name="T101" fmla="*/ 772 w 772"/>
                <a:gd name="T102" fmla="*/ 3266 h 3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3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4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414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r?u=http://www.njkj.gov.cn/2002/kjgc/2000010.jpg&amp;f=http://www.njkj.gov.cn/2002/kjgc/kjgc2000.htm&amp;c=baidu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409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7  </a:t>
            </a:r>
            <a:r>
              <a:rPr lang="zh-CN" altLang="en-US" dirty="0" smtClean="0"/>
              <a:t>显示进程列表</a:t>
            </a:r>
            <a:endParaRPr lang="zh-CN" altLang="en-US" sz="3200" dirty="0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加载内核模块，卸载内核模块，分别用到</a:t>
            </a:r>
            <a:r>
              <a:rPr lang="en-US" altLang="zh-CN" smtClean="0"/>
              <a:t>Linux</a:t>
            </a:r>
            <a:r>
              <a:rPr lang="zh-CN" altLang="en-US" smtClean="0"/>
              <a:t>中的哪条命令？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我想查看当前系统中是否加载了内核模块</a:t>
            </a:r>
            <a:r>
              <a:rPr lang="en-US" altLang="zh-CN" smtClean="0"/>
              <a:t>hello</a:t>
            </a:r>
            <a:r>
              <a:rPr lang="zh-CN" altLang="en-US" smtClean="0"/>
              <a:t>，应该如何去做？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同上一题，你还能想到别的方法吗？（提示，用</a:t>
            </a:r>
            <a:r>
              <a:rPr lang="en-US" altLang="zh-CN" smtClean="0"/>
              <a:t>proc</a:t>
            </a:r>
            <a:r>
              <a:rPr lang="zh-CN" altLang="en-US" smtClean="0"/>
              <a:t>文件系统）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输入命令</a:t>
            </a:r>
            <a:r>
              <a:rPr lang="en-US" altLang="zh-CN" smtClean="0"/>
              <a:t>dmesg</a:t>
            </a:r>
            <a:r>
              <a:rPr lang="zh-CN" altLang="en-US" smtClean="0"/>
              <a:t>，看到的是什么东西？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5795963" y="2276475"/>
            <a:ext cx="20891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/>
              <a:t>382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5867400" y="3284538"/>
            <a:ext cx="208915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/>
              <a:t>377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5940425" y="4221163"/>
            <a:ext cx="208915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/>
              <a:t>抢答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924300" y="5300663"/>
            <a:ext cx="208915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/>
              <a:t>330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  <p:bldP spid="94212" grpId="0" animBg="1"/>
      <p:bldP spid="94213" grpId="0" animBg="1"/>
      <p:bldP spid="94214" grpId="0" animBg="1"/>
      <p:bldP spid="942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828800"/>
            <a:ext cx="7697787" cy="5029200"/>
          </a:xfrm>
          <a:noFill/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int    init_module()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        print</a:t>
            </a:r>
            <a:r>
              <a:rPr lang="zh-CN" altLang="en-US" sz="3200" smtClean="0"/>
              <a:t>？</a:t>
            </a:r>
            <a:r>
              <a:rPr lang="en-US" altLang="zh-CN" sz="3200" smtClean="0"/>
              <a:t>("Hello!\n");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        return  0;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void   cleanup_module()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        print</a:t>
            </a:r>
            <a:r>
              <a:rPr lang="zh-CN" altLang="en-US" sz="3200" smtClean="0"/>
              <a:t>？</a:t>
            </a:r>
            <a:r>
              <a:rPr lang="en-US" altLang="zh-CN" sz="3200" smtClean="0"/>
              <a:t>(</a:t>
            </a:r>
            <a:r>
              <a:rPr lang="en-US" altLang="zh-CN" sz="3200" smtClean="0">
                <a:latin typeface="Arial" charset="0"/>
              </a:rPr>
              <a:t>“</a:t>
            </a:r>
            <a:r>
              <a:rPr lang="en-US" altLang="zh-CN" sz="3200" smtClean="0"/>
              <a:t>Quit...\n");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Verdana" pitchFamily="34" charset="0"/>
            </a:endParaRPr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1692275" y="1773238"/>
            <a:ext cx="4967288" cy="6477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08175" y="4437063"/>
            <a:ext cx="4967288" cy="6477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6" grpId="0" build="p"/>
      <p:bldP spid="95237" grpId="0" animBg="1"/>
      <p:bldP spid="952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加载内核模块，卸载内核模块，分别用到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中的哪条命令？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insmod</a:t>
            </a:r>
            <a:r>
              <a:rPr lang="zh-CN" altLang="en-US" sz="2400" smtClean="0">
                <a:solidFill>
                  <a:schemeClr val="tx2"/>
                </a:solidFill>
              </a:rPr>
              <a:t>加载，</a:t>
            </a:r>
            <a:r>
              <a:rPr lang="en-US" altLang="zh-CN" sz="2400" smtClean="0">
                <a:solidFill>
                  <a:schemeClr val="tx2"/>
                </a:solidFill>
              </a:rPr>
              <a:t>rmmod</a:t>
            </a:r>
            <a:r>
              <a:rPr lang="zh-CN" altLang="en-US" sz="2400" smtClean="0">
                <a:solidFill>
                  <a:schemeClr val="tx2"/>
                </a:solidFill>
              </a:rPr>
              <a:t>卸载。</a:t>
            </a:r>
          </a:p>
          <a:p>
            <a:pPr eaLnBrk="1" hangingPunct="1"/>
            <a:r>
              <a:rPr lang="zh-CN" altLang="en-US" sz="2800" smtClean="0"/>
              <a:t>我想查看当前系统中是否加载了内核模块</a:t>
            </a:r>
            <a:r>
              <a:rPr lang="en-US" altLang="zh-CN" sz="2800" smtClean="0"/>
              <a:t>hello</a:t>
            </a:r>
            <a:r>
              <a:rPr lang="zh-CN" altLang="en-US" sz="2800" smtClean="0"/>
              <a:t>，应该如何去做？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lsmod</a:t>
            </a:r>
            <a:r>
              <a:rPr lang="zh-CN" altLang="en-US" sz="2400" smtClean="0">
                <a:solidFill>
                  <a:schemeClr val="tx2"/>
                </a:solidFill>
              </a:rPr>
              <a:t>可以看到系统中所有模块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/>
              <a:t>或者，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查看</a:t>
            </a:r>
            <a:r>
              <a:rPr lang="en-US" altLang="zh-CN" sz="2400" smtClean="0">
                <a:solidFill>
                  <a:schemeClr val="tx2"/>
                </a:solidFill>
              </a:rPr>
              <a:t>/proc/modules</a:t>
            </a:r>
            <a:r>
              <a:rPr lang="zh-CN" altLang="en-US" sz="2400" smtClean="0">
                <a:solidFill>
                  <a:schemeClr val="tx2"/>
                </a:solidFill>
              </a:rPr>
              <a:t>文件的内容即可。</a:t>
            </a:r>
          </a:p>
          <a:p>
            <a:pPr eaLnBrk="1" hangingPunct="1"/>
            <a:endParaRPr lang="en-US" altLang="zh-CN" sz="2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4084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输入命令</a:t>
            </a:r>
            <a:r>
              <a:rPr lang="en-US" altLang="zh-CN" sz="2800" smtClean="0"/>
              <a:t>dmesg</a:t>
            </a:r>
            <a:r>
              <a:rPr lang="zh-CN" altLang="en-US" sz="2800" smtClean="0"/>
              <a:t>，看到的是什么东西？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系统日志，可以在最后面找到用</a:t>
            </a:r>
            <a:r>
              <a:rPr lang="en-US" altLang="zh-CN" sz="2400" smtClean="0">
                <a:solidFill>
                  <a:schemeClr val="tx2"/>
                </a:solidFill>
              </a:rPr>
              <a:t>printk</a:t>
            </a:r>
            <a:r>
              <a:rPr lang="zh-CN" altLang="en-US" sz="2400" smtClean="0">
                <a:solidFill>
                  <a:schemeClr val="tx2"/>
                </a:solidFill>
              </a:rPr>
              <a:t>输出的内容。</a:t>
            </a:r>
          </a:p>
          <a:p>
            <a:pPr eaLnBrk="1" hangingPunct="1"/>
            <a:r>
              <a:rPr lang="zh-CN" altLang="en-US" sz="2800" smtClean="0"/>
              <a:t>函数</a:t>
            </a:r>
            <a:r>
              <a:rPr lang="en-US" altLang="zh-CN" sz="2800" smtClean="0"/>
              <a:t>init_module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cleanup_module</a:t>
            </a:r>
            <a:r>
              <a:rPr lang="zh-CN" altLang="en-US" sz="2800" smtClean="0"/>
              <a:t>分别在什么时候被调用？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前者在用</a:t>
            </a:r>
            <a:r>
              <a:rPr lang="en-US" altLang="zh-CN" sz="2400" smtClean="0">
                <a:solidFill>
                  <a:schemeClr val="tx2"/>
                </a:solidFill>
              </a:rPr>
              <a:t>insmod</a:t>
            </a:r>
            <a:r>
              <a:rPr lang="zh-CN" altLang="en-US" sz="2400" smtClean="0">
                <a:solidFill>
                  <a:schemeClr val="tx2"/>
                </a:solidFill>
              </a:rPr>
              <a:t>加载模块的时候调用。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后者在用</a:t>
            </a:r>
            <a:r>
              <a:rPr lang="en-US" altLang="zh-CN" sz="2400" smtClean="0">
                <a:solidFill>
                  <a:schemeClr val="tx2"/>
                </a:solidFill>
              </a:rPr>
              <a:t>rmmod</a:t>
            </a:r>
            <a:r>
              <a:rPr lang="zh-CN" altLang="en-US" sz="2400" smtClean="0">
                <a:solidFill>
                  <a:schemeClr val="tx2"/>
                </a:solidFill>
              </a:rPr>
              <a:t>卸载模块的时候调用。</a:t>
            </a:r>
          </a:p>
          <a:p>
            <a:pPr eaLnBrk="1" hangingPunct="1"/>
            <a:r>
              <a:rPr lang="zh-CN" altLang="en-US" sz="2800" smtClean="0"/>
              <a:t>用</a:t>
            </a:r>
            <a:r>
              <a:rPr lang="en-US" altLang="zh-CN" sz="2800" smtClean="0"/>
              <a:t>printf</a:t>
            </a:r>
            <a:r>
              <a:rPr lang="zh-CN" altLang="en-US" sz="2800" smtClean="0"/>
              <a:t>还是</a:t>
            </a:r>
            <a:r>
              <a:rPr lang="en-US" altLang="zh-CN" sz="2800" smtClean="0"/>
              <a:t>printk</a:t>
            </a:r>
            <a:r>
              <a:rPr lang="zh-CN" altLang="en-US" sz="2800" smtClean="0"/>
              <a:t>？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当然是</a:t>
            </a:r>
            <a:r>
              <a:rPr lang="en-US" altLang="zh-CN" sz="2400" smtClean="0">
                <a:solidFill>
                  <a:schemeClr val="tx2"/>
                </a:solidFill>
              </a:rPr>
              <a:t>printk</a:t>
            </a:r>
            <a:r>
              <a:rPr lang="zh-CN" altLang="en-US" sz="2400" smtClean="0">
                <a:solidFill>
                  <a:schemeClr val="tx2"/>
                </a:solidFill>
              </a:rPr>
              <a:t>，因为这是如假包换的核心态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		  程序。</a:t>
            </a:r>
            <a:r>
              <a:rPr lang="zh-CN" altLang="en-US" sz="2400" smtClean="0">
                <a:solidFill>
                  <a:schemeClr val="tx2"/>
                </a:solidFill>
                <a:sym typeface="Wingdings" pitchFamily="2" charset="2"/>
              </a:rPr>
              <a:t></a:t>
            </a:r>
            <a:endParaRPr lang="zh-CN" alt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今天的任务？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zh-CN" altLang="en-US" smtClean="0"/>
              <a:t>改进内核模块，能够在加载内核的时候，显示出当前系统中所有的进程。</a:t>
            </a:r>
          </a:p>
          <a:p>
            <a:pPr eaLnBrk="1" hangingPunct="1"/>
            <a:r>
              <a:rPr lang="zh-CN" altLang="en-US" smtClean="0"/>
              <a:t>需要打印出尽可能多的进程信息，如优先级，剩下的时间片等等。</a:t>
            </a:r>
          </a:p>
          <a:p>
            <a:pPr eaLnBrk="1" hangingPunct="1"/>
            <a:r>
              <a:rPr lang="zh-CN" altLang="en-US" smtClean="0"/>
              <a:t>不再手把手的辅导，发挥自己的聪明才智！</a:t>
            </a:r>
          </a:p>
          <a:p>
            <a:pPr eaLnBrk="1" hangingPunct="1"/>
            <a:r>
              <a:rPr lang="zh-CN" altLang="en-US" smtClean="0"/>
              <a:t>认真听课，认真思考。相信自己！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的进程管理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832225"/>
          </a:xfrm>
        </p:spPr>
        <p:txBody>
          <a:bodyPr/>
          <a:lstStyle/>
          <a:p>
            <a:pPr eaLnBrk="1" hangingPunct="1"/>
            <a:r>
              <a:rPr lang="zh-CN" altLang="en-US" smtClean="0"/>
              <a:t>为了管理进程，内核必须对每个进程的相关信息进行详细的描述。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内核中，使用</a:t>
            </a:r>
            <a:r>
              <a:rPr lang="zh-CN" altLang="en-US" smtClean="0">
                <a:solidFill>
                  <a:schemeClr val="tx2"/>
                </a:solidFill>
              </a:rPr>
              <a:t>结构</a:t>
            </a:r>
            <a:r>
              <a:rPr lang="en-US" altLang="zh-CN" smtClean="0">
                <a:solidFill>
                  <a:schemeClr val="tx2"/>
                </a:solidFill>
              </a:rPr>
              <a:t>task_struct</a:t>
            </a:r>
            <a:r>
              <a:rPr lang="zh-CN" altLang="en-US" smtClean="0"/>
              <a:t>来描述一个进程。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在文件</a:t>
            </a:r>
            <a:r>
              <a:rPr lang="en-US" altLang="zh-CN" smtClean="0"/>
              <a:t>/usr/src/linux-2.4.20-8/include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/linux/sched.h</a:t>
            </a:r>
            <a:r>
              <a:rPr lang="zh-CN" altLang="en-US" smtClean="0"/>
              <a:t>中，大约</a:t>
            </a:r>
            <a:r>
              <a:rPr lang="en-US" altLang="zh-CN" smtClean="0"/>
              <a:t>1/3</a:t>
            </a:r>
            <a:r>
              <a:rPr lang="zh-CN" altLang="en-US" smtClean="0"/>
              <a:t>处。</a:t>
            </a:r>
          </a:p>
          <a:p>
            <a:pPr eaLnBrk="1" hangingPunct="1"/>
            <a:r>
              <a:rPr lang="zh-CN" altLang="en-US" smtClean="0"/>
              <a:t>这个结构有将近一百个成员变量。</a:t>
            </a:r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的进程管理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8353425" cy="39052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也就是说，在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中，每个进程都用这个结构来描述。</a:t>
            </a:r>
          </a:p>
          <a:p>
            <a:pPr eaLnBrk="1" hangingPunct="1"/>
            <a:r>
              <a:rPr lang="zh-CN" altLang="en-US" sz="2800" smtClean="0"/>
              <a:t>我们的任务，就是找到所有进程的</a:t>
            </a:r>
            <a:r>
              <a:rPr lang="en-US" altLang="zh-CN" sz="2800" smtClean="0"/>
              <a:t>task_struct</a:t>
            </a:r>
            <a:r>
              <a:rPr lang="zh-CN" altLang="en-US" sz="2800" smtClean="0"/>
              <a:t>，打印出尽量多的成员变量。</a:t>
            </a:r>
          </a:p>
          <a:p>
            <a:pPr eaLnBrk="1" hangingPunct="1"/>
            <a:r>
              <a:rPr lang="zh-CN" altLang="en-US" sz="2800" smtClean="0"/>
              <a:t>所有进程的</a:t>
            </a:r>
            <a:r>
              <a:rPr lang="en-US" altLang="zh-CN" sz="2800" smtClean="0"/>
              <a:t>task_struct</a:t>
            </a:r>
            <a:r>
              <a:rPr lang="zh-CN" altLang="en-US" sz="2800" smtClean="0"/>
              <a:t>都通过成员变量</a:t>
            </a:r>
            <a:r>
              <a:rPr lang="en-US" altLang="zh-CN" sz="2800" smtClean="0"/>
              <a:t>next_task</a:t>
            </a:r>
            <a:r>
              <a:rPr lang="zh-CN" altLang="en-US" sz="2800" smtClean="0"/>
              <a:t>和</a:t>
            </a:r>
            <a:r>
              <a:rPr lang="en-US" altLang="zh-CN" sz="2800" smtClean="0"/>
              <a:t>prev_task</a:t>
            </a:r>
            <a:r>
              <a:rPr lang="zh-CN" altLang="en-US" sz="2800" smtClean="0"/>
              <a:t>构成了</a:t>
            </a:r>
            <a:r>
              <a:rPr lang="zh-CN" altLang="en-US" sz="2800" smtClean="0">
                <a:solidFill>
                  <a:schemeClr val="tx2"/>
                </a:solidFill>
              </a:rPr>
              <a:t>双向循环</a:t>
            </a:r>
            <a:r>
              <a:rPr lang="zh-CN" altLang="en-US" sz="2800" smtClean="0"/>
              <a:t>链表。</a:t>
            </a:r>
          </a:p>
          <a:p>
            <a:pPr eaLnBrk="1" hangingPunct="1"/>
            <a:r>
              <a:rPr lang="zh-CN" altLang="en-US" sz="2800" smtClean="0"/>
              <a:t>链头用全局变量</a:t>
            </a:r>
            <a:r>
              <a:rPr lang="en-US" altLang="zh-CN" sz="2800" smtClean="0"/>
              <a:t>init_task</a:t>
            </a:r>
            <a:r>
              <a:rPr lang="zh-CN" altLang="en-US" sz="2800" smtClean="0"/>
              <a:t>表示。</a:t>
            </a:r>
          </a:p>
          <a:p>
            <a:pPr eaLnBrk="1" hangingPunct="1"/>
            <a:r>
              <a:rPr lang="zh-CN" altLang="en-US" sz="2800" smtClean="0"/>
              <a:t>即： </a:t>
            </a:r>
            <a:r>
              <a:rPr lang="en-US" altLang="zh-CN" sz="2800" smtClean="0"/>
              <a:t>struct  task_struct   init_task</a:t>
            </a:r>
            <a:r>
              <a:rPr lang="zh-CN" altLang="en-US" sz="2800" smtClean="0"/>
              <a:t>；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9144000" cy="2374900"/>
          </a:xfrm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的进程管理</a:t>
            </a: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971550" y="3068638"/>
            <a:ext cx="936625" cy="7921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4941888"/>
            <a:ext cx="3311525" cy="1700212"/>
          </a:xfrm>
          <a:prstGeom prst="wedgeRectCallout">
            <a:avLst>
              <a:gd name="adj1" fmla="val -55273"/>
              <a:gd name="adj2" fmla="val -105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/>
              <a:t>全局变量，任何核心态的程序都可以直接访问。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203575" y="2565400"/>
            <a:ext cx="2520950" cy="1439863"/>
            <a:chOff x="2018" y="1616"/>
            <a:chExt cx="1588" cy="907"/>
          </a:xfrm>
        </p:grpSpPr>
        <p:sp>
          <p:nvSpPr>
            <p:cNvPr id="19466" name="Oval 11"/>
            <p:cNvSpPr>
              <a:spLocks noChangeArrowheads="1"/>
            </p:cNvSpPr>
            <p:nvPr/>
          </p:nvSpPr>
          <p:spPr bwMode="auto">
            <a:xfrm>
              <a:off x="2018" y="1616"/>
              <a:ext cx="590" cy="90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12"/>
            <p:cNvSpPr>
              <a:spLocks noChangeArrowheads="1"/>
            </p:cNvSpPr>
            <p:nvPr/>
          </p:nvSpPr>
          <p:spPr bwMode="auto">
            <a:xfrm>
              <a:off x="3016" y="1616"/>
              <a:ext cx="590" cy="90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39975" y="549275"/>
            <a:ext cx="6553200" cy="1439863"/>
            <a:chOff x="1474" y="346"/>
            <a:chExt cx="4128" cy="907"/>
          </a:xfrm>
        </p:grpSpPr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245" y="663"/>
              <a:ext cx="1451" cy="454"/>
            </a:xfrm>
            <a:prstGeom prst="wedgeRoundRectCallout">
              <a:avLst>
                <a:gd name="adj1" fmla="val 21537"/>
                <a:gd name="adj2" fmla="val 16079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9465" name="AutoShape 13"/>
            <p:cNvSpPr>
              <a:spLocks noChangeArrowheads="1"/>
            </p:cNvSpPr>
            <p:nvPr/>
          </p:nvSpPr>
          <p:spPr bwMode="auto">
            <a:xfrm>
              <a:off x="1474" y="346"/>
              <a:ext cx="4128" cy="907"/>
            </a:xfrm>
            <a:prstGeom prst="wedgeRectCallout">
              <a:avLst>
                <a:gd name="adj1" fmla="val -33551"/>
                <a:gd name="adj2" fmla="val 838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800"/>
                <a:t>每个进程的</a:t>
              </a:r>
              <a:r>
                <a:rPr lang="en-US" altLang="zh-CN" sz="2800"/>
                <a:t>task_struct</a:t>
              </a:r>
              <a:r>
                <a:rPr lang="zh-CN" altLang="en-US" sz="2800"/>
                <a:t>都有</a:t>
              </a:r>
              <a:r>
                <a:rPr lang="en-US" altLang="zh-CN" sz="2800"/>
                <a:t>prev_task</a:t>
              </a:r>
              <a:r>
                <a:rPr lang="zh-CN" altLang="en-US" sz="2800"/>
                <a:t>和</a:t>
              </a:r>
              <a:r>
                <a:rPr lang="en-US" altLang="zh-CN" sz="2800"/>
                <a:t>next_task</a:t>
              </a:r>
              <a:r>
                <a:rPr lang="zh-CN" altLang="en-US" sz="2800"/>
                <a:t>两个成员变量，分别指向前一个和后一个任务。构成循环链表</a:t>
              </a:r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3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3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uild="p"/>
      <p:bldP spid="101378" grpId="0"/>
      <p:bldP spid="19460" grpId="0" animBg="1"/>
      <p:bldP spid="1013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改进</a:t>
            </a:r>
            <a:br>
              <a:rPr lang="zh-CN" altLang="en-US" smtClean="0"/>
            </a:br>
            <a:r>
              <a:rPr lang="zh-CN" altLang="en-US" smtClean="0"/>
              <a:t>内核模块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2806700" cy="365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请输入如右边所示的程序：</a:t>
            </a:r>
          </a:p>
          <a:p>
            <a:pPr eaLnBrk="1" hangingPunct="1"/>
            <a:r>
              <a:rPr lang="zh-CN" altLang="en-US" smtClean="0"/>
              <a:t>请修改这个程序，添加一段代码，输出系统中所有的进程及其相关信息。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35375" y="0"/>
            <a:ext cx="5508625" cy="6669088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__NO_VERSION__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__KERNEL__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MODULE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#include  &lt;linux/module.h&gt;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#include  &lt;linux/kernel.h&gt;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#include  &lt;linux/sched.h&gt;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int    init_module( )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struct task_struct *p = &amp;init_task;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/*</a:t>
            </a:r>
            <a:r>
              <a:rPr lang="zh-CN" altLang="en-US" sz="2400" smtClean="0">
                <a:latin typeface="Verdana" pitchFamily="34" charset="0"/>
              </a:rPr>
              <a:t>请编程用指针</a:t>
            </a:r>
            <a:r>
              <a:rPr lang="en-US" altLang="zh-CN" sz="2400" smtClean="0">
                <a:latin typeface="Verdana" pitchFamily="34" charset="0"/>
              </a:rPr>
              <a:t>p</a:t>
            </a:r>
            <a:r>
              <a:rPr lang="zh-CN" altLang="en-US" sz="2400" smtClean="0">
                <a:latin typeface="Verdana" pitchFamily="34" charset="0"/>
              </a:rPr>
              <a:t>遍历链表并输出。*</a:t>
            </a:r>
            <a:r>
              <a:rPr lang="en-US" altLang="zh-CN" sz="2400" smtClean="0">
                <a:latin typeface="Verdana" pitchFamily="34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        return  0;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void   cleanup_module( )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  <p:bldP spid="10342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改进内核模块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需要参考文件</a:t>
            </a:r>
            <a:r>
              <a:rPr lang="en-US" altLang="zh-CN" sz="2800" smtClean="0"/>
              <a:t>/usr/src/linux-2.4.20-8/include/linux/sched.h</a:t>
            </a:r>
            <a:r>
              <a:rPr lang="zh-CN" altLang="en-US" sz="2800" smtClean="0"/>
              <a:t>中对</a:t>
            </a:r>
            <a:r>
              <a:rPr lang="en-US" altLang="zh-CN" sz="2800" smtClean="0"/>
              <a:t>task_struct</a:t>
            </a:r>
            <a:r>
              <a:rPr lang="zh-CN" altLang="en-US" sz="2800" smtClean="0"/>
              <a:t>的定义。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把所有的</a:t>
            </a:r>
            <a:r>
              <a:rPr lang="en-US" altLang="zh-CN" sz="2800" smtClean="0">
                <a:latin typeface="Verdana" pitchFamily="34" charset="0"/>
              </a:rPr>
              <a:t>p-&gt;next_task</a:t>
            </a:r>
            <a:r>
              <a:rPr lang="zh-CN" altLang="en-US" sz="2800" smtClean="0"/>
              <a:t>换成</a:t>
            </a:r>
            <a:r>
              <a:rPr lang="en-US" altLang="zh-CN" sz="2800" smtClean="0">
                <a:latin typeface="Verdana" pitchFamily="34" charset="0"/>
              </a:rPr>
              <a:t>next_task(p)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编写完成后，请编译这个程序：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gcc 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c   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I/usr/src/linux-2.4.20-8/include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Wall    hello.c   (</a:t>
            </a:r>
            <a:r>
              <a:rPr lang="zh-CN" altLang="en-US" sz="2400" smtClean="0"/>
              <a:t>注意 </a:t>
            </a:r>
            <a:r>
              <a:rPr lang="en-US" altLang="zh-CN" sz="2400" smtClean="0"/>
              <a:t>-Wall</a:t>
            </a:r>
            <a:r>
              <a:rPr lang="zh-CN" altLang="en-US" sz="2400" smtClean="0"/>
              <a:t>前面也有空格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加载模块并查看系统日志，看是否有预期的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/>
              <a:t>	结果。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991475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1996</a:t>
            </a:r>
            <a:r>
              <a:rPr lang="zh-CN" altLang="en-US" smtClean="0"/>
              <a:t>年</a:t>
            </a:r>
            <a:r>
              <a:rPr lang="en-US" altLang="zh-CN" smtClean="0"/>
              <a:t>7</a:t>
            </a:r>
            <a:r>
              <a:rPr lang="zh-CN" altLang="en-US" smtClean="0"/>
              <a:t>月</a:t>
            </a:r>
            <a:r>
              <a:rPr lang="en-US" altLang="zh-CN" smtClean="0"/>
              <a:t>31</a:t>
            </a:r>
            <a:r>
              <a:rPr lang="zh-CN" altLang="en-US" smtClean="0"/>
              <a:t>日，</a:t>
            </a:r>
            <a:r>
              <a:rPr lang="en-US" altLang="zh-CN" smtClean="0"/>
              <a:t>8:00AM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美国，新泽西州，</a:t>
            </a:r>
            <a:r>
              <a:rPr lang="en-US" altLang="zh-CN" smtClean="0"/>
              <a:t>Omega</a:t>
            </a:r>
            <a:r>
              <a:rPr lang="zh-CN" altLang="en-US" smtClean="0"/>
              <a:t>电子仪器公司。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工人开始上班，例行每天的第一项任务：登录公司服务器，启动生产线程序。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异常的信息：计算机出现问题，正在修复。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随后，服务器崩溃，全部文件丢失。</a:t>
            </a:r>
          </a:p>
        </p:txBody>
      </p:sp>
      <p:pic>
        <p:nvPicPr>
          <p:cNvPr id="4100" name="Picture 6" descr="j019619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改进内核模块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成功了？祝贺你！这个程序已经融入了你自己的创造，而不仅仅是机械的重复老师的动作。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内核从此将成为你发挥聪明才智的新的舞台！</a:t>
            </a:r>
          </a:p>
          <a:p>
            <a:pPr eaLnBrk="1" hangingPunct="1"/>
            <a:r>
              <a:rPr lang="zh-CN" altLang="en-US" smtClean="0"/>
              <a:t>没有成功？没关系，有我呢！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36576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大一女生，是樱桃，好看不好吃。</a:t>
            </a:r>
          </a:p>
          <a:p>
            <a:pPr eaLnBrk="1" hangingPunct="1"/>
            <a:r>
              <a:rPr lang="zh-CN" altLang="en-US" sz="3600" smtClean="0"/>
              <a:t>大二女生，是苹果，好看又好吃。</a:t>
            </a:r>
          </a:p>
          <a:p>
            <a:pPr eaLnBrk="1" hangingPunct="1"/>
            <a:r>
              <a:rPr lang="zh-CN" altLang="en-US" sz="3600" smtClean="0"/>
              <a:t>大三女生，是菠萝，好吃不好看。</a:t>
            </a:r>
          </a:p>
          <a:p>
            <a:pPr eaLnBrk="1" hangingPunct="1"/>
            <a:r>
              <a:rPr lang="zh-CN" altLang="en-US" sz="3600" smtClean="0"/>
              <a:t>大四女生，是番茄，</a:t>
            </a:r>
            <a:r>
              <a:rPr lang="en-US" altLang="zh-CN" sz="3600" smtClean="0"/>
              <a:t>Why</a:t>
            </a:r>
            <a:r>
              <a:rPr lang="zh-CN" altLang="en-US" sz="3600" smtClean="0"/>
              <a:t>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25603" name="WordArt 5" descr="深色木质"/>
          <p:cNvSpPr>
            <a:spLocks noChangeArrowheads="1" noChangeShapeType="1" noTextEdit="1"/>
          </p:cNvSpPr>
          <p:nvPr/>
        </p:nvSpPr>
        <p:spPr bwMode="auto">
          <a:xfrm>
            <a:off x="539750" y="2781300"/>
            <a:ext cx="8382000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你以为你还是水果呀！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89888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经理找备份磁带。可是备份磁带不见了。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其他几台计算机上面的相关软件都被删除。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公司全面停工，损失超过</a:t>
            </a:r>
            <a:r>
              <a:rPr lang="en-US" altLang="zh-CN" smtClean="0"/>
              <a:t>1000</a:t>
            </a:r>
            <a:r>
              <a:rPr lang="zh-CN" altLang="en-US" smtClean="0"/>
              <a:t>万美元，解雇</a:t>
            </a:r>
            <a:r>
              <a:rPr lang="en-US" altLang="zh-CN" smtClean="0"/>
              <a:t>80</a:t>
            </a:r>
            <a:r>
              <a:rPr lang="zh-CN" altLang="en-US" smtClean="0"/>
              <a:t>名员工，从此一蹶不振。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怀疑被解雇的员工</a:t>
            </a:r>
            <a:r>
              <a:rPr lang="en-US" altLang="zh-CN" smtClean="0"/>
              <a:t>Tim Lloyd</a:t>
            </a:r>
            <a:r>
              <a:rPr lang="zh-CN" altLang="en-US" smtClean="0"/>
              <a:t>捣鬼。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Tim Lloyd</a:t>
            </a:r>
            <a:r>
              <a:rPr lang="zh-CN" altLang="en-US" smtClean="0"/>
              <a:t>矢口否认。</a:t>
            </a:r>
          </a:p>
        </p:txBody>
      </p:sp>
      <p:pic>
        <p:nvPicPr>
          <p:cNvPr id="5124" name="Picture 6" descr="j019619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Omega</a:t>
            </a:r>
            <a:r>
              <a:rPr lang="zh-CN" altLang="en-US" sz="2800" smtClean="0"/>
              <a:t>公司报案，惊动联邦财政部。</a:t>
            </a:r>
          </a:p>
          <a:p>
            <a:pPr eaLnBrk="1" hangingPunct="1"/>
            <a:r>
              <a:rPr lang="zh-CN" altLang="en-US" sz="2800" smtClean="0"/>
              <a:t>联邦财政部派遣特工搜查</a:t>
            </a:r>
            <a:r>
              <a:rPr lang="en-US" altLang="zh-CN" sz="2800" smtClean="0"/>
              <a:t>Tim Lloyd</a:t>
            </a:r>
            <a:r>
              <a:rPr lang="zh-CN" altLang="en-US" sz="2800" smtClean="0"/>
              <a:t>家里</a:t>
            </a:r>
          </a:p>
          <a:p>
            <a:pPr eaLnBrk="1" hangingPunct="1"/>
            <a:r>
              <a:rPr lang="zh-CN" altLang="en-US" sz="2800" smtClean="0"/>
              <a:t>搜查发现了失踪的磁带，并没收了所有磁盘，但其中数据已经遭到破坏。</a:t>
            </a:r>
          </a:p>
          <a:p>
            <a:pPr eaLnBrk="1" hangingPunct="1"/>
            <a:r>
              <a:rPr lang="zh-CN" altLang="en-US" sz="2800" smtClean="0"/>
              <a:t>专家在一个磁盘的数据碎片中发现了一段仅有</a:t>
            </a:r>
            <a:r>
              <a:rPr lang="en-US" altLang="zh-CN" sz="2800" smtClean="0"/>
              <a:t>6</a:t>
            </a:r>
            <a:r>
              <a:rPr lang="zh-CN" altLang="en-US" sz="2800" smtClean="0"/>
              <a:t>行的可疑代码。</a:t>
            </a:r>
          </a:p>
          <a:p>
            <a:pPr eaLnBrk="1" hangingPunct="1"/>
            <a:r>
              <a:rPr lang="en-US" altLang="zh-CN" sz="2800" smtClean="0"/>
              <a:t>2000</a:t>
            </a:r>
            <a:r>
              <a:rPr lang="zh-CN" altLang="en-US" sz="2800" smtClean="0"/>
              <a:t>年</a:t>
            </a:r>
            <a:r>
              <a:rPr lang="en-US" altLang="zh-CN" sz="2800" smtClean="0"/>
              <a:t>7</a:t>
            </a:r>
            <a:r>
              <a:rPr lang="zh-CN" altLang="en-US" sz="2800" smtClean="0"/>
              <a:t>月， </a:t>
            </a:r>
            <a:r>
              <a:rPr lang="en-US" altLang="zh-CN" sz="2800" smtClean="0"/>
              <a:t>Tim Lloyd</a:t>
            </a:r>
            <a:r>
              <a:rPr lang="zh-CN" altLang="en-US" sz="2800" smtClean="0"/>
              <a:t>被判计算机破坏罪，有期徒刑</a:t>
            </a:r>
            <a:r>
              <a:rPr lang="en-US" altLang="zh-CN" sz="2800" smtClean="0"/>
              <a:t>4</a:t>
            </a:r>
            <a:r>
              <a:rPr lang="zh-CN" altLang="en-US" sz="2800" smtClean="0"/>
              <a:t>年。</a:t>
            </a:r>
          </a:p>
        </p:txBody>
      </p:sp>
      <p:pic>
        <p:nvPicPr>
          <p:cNvPr id="6148" name="Picture 6" descr="j019619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89888" cy="4048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Tim Lloyd</a:t>
            </a:r>
            <a:r>
              <a:rPr lang="zh-CN" altLang="en-US" smtClean="0"/>
              <a:t>是如何作案的？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1995</a:t>
            </a:r>
            <a:r>
              <a:rPr lang="zh-CN" altLang="en-US" smtClean="0"/>
              <a:t>年</a:t>
            </a:r>
            <a:r>
              <a:rPr lang="en-US" altLang="zh-CN" smtClean="0"/>
              <a:t>7</a:t>
            </a:r>
            <a:r>
              <a:rPr lang="zh-CN" altLang="en-US" smtClean="0"/>
              <a:t>月，</a:t>
            </a:r>
            <a:r>
              <a:rPr lang="en-US" altLang="zh-CN" smtClean="0"/>
              <a:t>Tim Lloyd</a:t>
            </a:r>
            <a:r>
              <a:rPr lang="zh-CN" altLang="en-US" smtClean="0"/>
              <a:t>在公司不受重视。故意刁难同事，阻碍工作进行。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1996</a:t>
            </a:r>
            <a:r>
              <a:rPr lang="zh-CN" altLang="en-US" smtClean="0"/>
              <a:t>年</a:t>
            </a:r>
            <a:r>
              <a:rPr lang="en-US" altLang="zh-CN" smtClean="0"/>
              <a:t>1-5</a:t>
            </a:r>
            <a:r>
              <a:rPr lang="zh-CN" altLang="en-US" smtClean="0"/>
              <a:t>月，编写一段仅有</a:t>
            </a:r>
            <a:r>
              <a:rPr lang="en-US" altLang="zh-CN" smtClean="0"/>
              <a:t>6</a:t>
            </a:r>
            <a:r>
              <a:rPr lang="zh-CN" altLang="en-US" smtClean="0"/>
              <a:t>行的程序。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1996</a:t>
            </a:r>
            <a:r>
              <a:rPr lang="zh-CN" altLang="en-US" smtClean="0"/>
              <a:t>年</a:t>
            </a:r>
            <a:r>
              <a:rPr lang="en-US" altLang="zh-CN" smtClean="0"/>
              <a:t>6-7</a:t>
            </a:r>
            <a:r>
              <a:rPr lang="zh-CN" altLang="en-US" smtClean="0"/>
              <a:t>月，利用职权把所有资料集中在一台服务器上，并拿走了备份磁带。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1996</a:t>
            </a:r>
            <a:r>
              <a:rPr lang="zh-CN" altLang="en-US" smtClean="0"/>
              <a:t>年</a:t>
            </a:r>
            <a:r>
              <a:rPr lang="en-US" altLang="zh-CN" smtClean="0"/>
              <a:t>7</a:t>
            </a:r>
            <a:r>
              <a:rPr lang="zh-CN" altLang="en-US" smtClean="0"/>
              <a:t>月，被正式解雇，离开前设定程序运行时间为</a:t>
            </a:r>
            <a:r>
              <a:rPr lang="en-US" altLang="zh-CN" smtClean="0"/>
              <a:t>7</a:t>
            </a:r>
            <a:r>
              <a:rPr lang="zh-CN" altLang="en-US" smtClean="0"/>
              <a:t>月</a:t>
            </a:r>
            <a:r>
              <a:rPr lang="en-US" altLang="zh-CN" smtClean="0"/>
              <a:t>31</a:t>
            </a:r>
            <a:r>
              <a:rPr lang="zh-CN" altLang="en-US" smtClean="0"/>
              <a:t>日。</a:t>
            </a:r>
          </a:p>
        </p:txBody>
      </p:sp>
      <p:pic>
        <p:nvPicPr>
          <p:cNvPr id="7172" name="Picture 8" descr="j019619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828800"/>
            <a:ext cx="8134350" cy="3657600"/>
          </a:xfrm>
        </p:spPr>
        <p:txBody>
          <a:bodyPr/>
          <a:lstStyle/>
          <a:p>
            <a:pPr marL="609600" indent="-609600" eaLnBrk="1" hangingPunct="1"/>
            <a:r>
              <a:rPr lang="zh-CN" altLang="en-US" smtClean="0"/>
              <a:t>这个</a:t>
            </a:r>
            <a:r>
              <a:rPr lang="en-US" altLang="zh-CN" smtClean="0"/>
              <a:t>6</a:t>
            </a:r>
            <a:r>
              <a:rPr lang="zh-CN" altLang="en-US" smtClean="0"/>
              <a:t>行的程序做了什么事情？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显示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系统出现问题，正在修复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的虚假信息。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删除服务器上所有文件。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清空回收站。</a:t>
            </a:r>
          </a:p>
        </p:txBody>
      </p:sp>
      <p:pic>
        <p:nvPicPr>
          <p:cNvPr id="114694" name="Picture 6" descr="BS01165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933825"/>
            <a:ext cx="36004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 descr="j019619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逻辑炸弹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的教训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8800"/>
            <a:ext cx="8278812" cy="419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2001</a:t>
            </a:r>
            <a:r>
              <a:rPr lang="zh-CN" altLang="en-US" sz="2800" smtClean="0"/>
              <a:t>年</a:t>
            </a:r>
            <a:r>
              <a:rPr lang="en-US" altLang="zh-CN" sz="2800" smtClean="0"/>
              <a:t>9</a:t>
            </a:r>
            <a:r>
              <a:rPr lang="zh-CN" altLang="en-US" sz="2800" smtClean="0"/>
              <a:t>月，南京银山电子有限公司。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2000</a:t>
            </a:r>
            <a:r>
              <a:rPr lang="zh-CN" altLang="en-US" sz="2800" smtClean="0"/>
              <a:t>年南京十大科技功臣，公司总工赵志中。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1968</a:t>
            </a:r>
            <a:r>
              <a:rPr lang="zh-CN" altLang="en-US" sz="2800" smtClean="0"/>
              <a:t>年出生，毕业于</a:t>
            </a:r>
            <a:r>
              <a:rPr lang="zh-CN" altLang="en-US" sz="2800" smtClean="0">
                <a:solidFill>
                  <a:schemeClr val="tx2"/>
                </a:solidFill>
              </a:rPr>
              <a:t>国防科技大学。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年薪</a:t>
            </a:r>
            <a:r>
              <a:rPr lang="en-US" altLang="zh-CN" sz="2800" smtClean="0"/>
              <a:t>10</a:t>
            </a:r>
            <a:r>
              <a:rPr lang="zh-CN" altLang="en-US" sz="2800" smtClean="0"/>
              <a:t>万和一辆桑塔纳，但赵仍跳槽其他公司。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银山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销售安装在全国</a:t>
            </a:r>
            <a:r>
              <a:rPr lang="en-US" altLang="zh-CN" sz="2800" smtClean="0"/>
              <a:t>147</a:t>
            </a:r>
            <a:r>
              <a:rPr lang="zh-CN" altLang="en-US" sz="2800" smtClean="0"/>
              <a:t>个电站的录波器频频发生质量问题，各大电网发出严重警告。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发现有人在录波器软件中设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逻辑炸弹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赵志中被刑事拘留，但最终因证据不足，不能定罪。</a:t>
            </a:r>
          </a:p>
        </p:txBody>
      </p:sp>
      <p:pic>
        <p:nvPicPr>
          <p:cNvPr id="9220" name="Picture 10" descr="j019619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6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5" name="Picture 15" descr="200001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33825"/>
            <a:ext cx="19145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7" name="Picture 17" descr="NewsMedia_1541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88913"/>
            <a:ext cx="2717800" cy="666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2" name="Picture 22" descr="NewsMedia_1541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84538"/>
            <a:ext cx="4968875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内核模块提供了一种非常简单的核心态程序的编写方法。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可以用短短九行程序进入核心态。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可以随时加载和卸载。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不需要编译内核，不需要用新内核启动。简单方便，是您居家旅行，修改内核必备之物！ </a:t>
            </a:r>
            <a:r>
              <a:rPr lang="zh-CN" altLang="en-US" smtClean="0">
                <a:sym typeface="Wingdings" pitchFamily="2" charset="2"/>
              </a:rPr>
              <a:t></a:t>
            </a:r>
            <a:endParaRPr lang="zh-CN" alt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内核模块回顾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8800"/>
            <a:ext cx="7991475" cy="42640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如果加载时出现版本不兼容的问题，请在程序最前面加一行：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 __NO_VERSION__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latin typeface="Verdana" pitchFamily="34" charset="0"/>
              </a:rPr>
              <a:t>（注意下划线分别是两个，一个，两个）</a:t>
            </a:r>
            <a:endParaRPr lang="zh-CN" altLang="en-US" sz="2400" smtClean="0"/>
          </a:p>
          <a:p>
            <a:pPr eaLnBrk="1" hangingPunct="1"/>
            <a:r>
              <a:rPr lang="zh-CN" altLang="en-US" sz="2800" smtClean="0"/>
              <a:t>编译的时候使用下面的命令：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gcc  </a:t>
            </a:r>
            <a:r>
              <a:rPr lang="en-US" altLang="zh-CN" sz="2800" smtClean="0">
                <a:latin typeface="Arial" charset="0"/>
              </a:rPr>
              <a:t>–</a:t>
            </a:r>
            <a:r>
              <a:rPr lang="en-US" altLang="zh-CN" sz="2800" smtClean="0"/>
              <a:t>c    </a:t>
            </a:r>
            <a:r>
              <a:rPr lang="en-US" altLang="zh-CN" sz="2800" smtClean="0">
                <a:latin typeface="Arial" charset="0"/>
              </a:rPr>
              <a:t>–</a:t>
            </a:r>
            <a:r>
              <a:rPr lang="en-US" altLang="zh-CN" sz="2800" smtClean="0"/>
              <a:t>I/usr/src/linux-2.4.20-8/include 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	   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Wall    hello.c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			(</a:t>
            </a:r>
            <a:r>
              <a:rPr lang="zh-CN" altLang="en-US" sz="2800" smtClean="0"/>
              <a:t>注意 </a:t>
            </a:r>
            <a:r>
              <a:rPr lang="en-US" altLang="zh-CN" sz="2800" smtClean="0"/>
              <a:t>-Wall</a:t>
            </a:r>
            <a:r>
              <a:rPr lang="zh-CN" altLang="en-US" sz="2800" smtClean="0"/>
              <a:t>前面也有空格</a:t>
            </a:r>
            <a:r>
              <a:rPr lang="en-US" altLang="zh-CN" sz="2800" smtClean="0"/>
              <a:t>)</a:t>
            </a:r>
          </a:p>
          <a:p>
            <a:pPr lvl="1" eaLnBrk="1" hangingPunct="1">
              <a:buFontTx/>
              <a:buNone/>
            </a:pPr>
            <a:endParaRPr lang="en-US" altLang="zh-CN" sz="2400" smtClean="0">
              <a:latin typeface="Verdana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966</TotalTime>
  <Words>1244</Words>
  <Application>Microsoft Office PowerPoint</Application>
  <PresentationFormat>全屏显示(4:3)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Comic Sans MS</vt:lpstr>
      <vt:lpstr>宋体</vt:lpstr>
      <vt:lpstr>Arial</vt:lpstr>
      <vt:lpstr>Calibri</vt:lpstr>
      <vt:lpstr>Wingdings</vt:lpstr>
      <vt:lpstr>Verdana</vt:lpstr>
      <vt:lpstr>Crayons</vt:lpstr>
      <vt:lpstr>实验7  显示进程列表</vt:lpstr>
      <vt:lpstr>“逻辑炸弹”的教训</vt:lpstr>
      <vt:lpstr>“逻辑炸弹”的教训</vt:lpstr>
      <vt:lpstr>“逻辑炸弹”的教训</vt:lpstr>
      <vt:lpstr>“逻辑炸弹”的教训</vt:lpstr>
      <vt:lpstr>“逻辑炸弹”的教训</vt:lpstr>
      <vt:lpstr>“逻辑炸弹”的教训</vt:lpstr>
      <vt:lpstr>内核模块回顾</vt:lpstr>
      <vt:lpstr>内核模块回顾</vt:lpstr>
      <vt:lpstr>内核模块回顾</vt:lpstr>
      <vt:lpstr>内核模块回顾</vt:lpstr>
      <vt:lpstr>内核模块回顾</vt:lpstr>
      <vt:lpstr>内核模块回顾</vt:lpstr>
      <vt:lpstr>今天的任务？</vt:lpstr>
      <vt:lpstr>Linux的进程管理</vt:lpstr>
      <vt:lpstr>Linux的进程管理</vt:lpstr>
      <vt:lpstr>Linux的进程管理</vt:lpstr>
      <vt:lpstr>改进 内核模块</vt:lpstr>
      <vt:lpstr>改进内核模块</vt:lpstr>
      <vt:lpstr>改进内核模块</vt:lpstr>
      <vt:lpstr>PowerPoint 演示文稿</vt:lpstr>
      <vt:lpstr>Have a rest！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232</cp:revision>
  <dcterms:created xsi:type="dcterms:W3CDTF">2003-11-30T13:52:19Z</dcterms:created>
  <dcterms:modified xsi:type="dcterms:W3CDTF">2024-09-11T01:34:53Z</dcterms:modified>
</cp:coreProperties>
</file>