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3" r:id="rId3"/>
    <p:sldId id="297" r:id="rId4"/>
    <p:sldId id="298" r:id="rId5"/>
    <p:sldId id="299" r:id="rId6"/>
    <p:sldId id="300" r:id="rId7"/>
    <p:sldId id="301" r:id="rId8"/>
    <p:sldId id="302" r:id="rId9"/>
    <p:sldId id="264" r:id="rId10"/>
    <p:sldId id="270" r:id="rId11"/>
    <p:sldId id="26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6" r:id="rId29"/>
    <p:sldId id="274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3294" y="-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89"/>
                  <a:gd name="T49" fmla="*/ 0 h 296"/>
                  <a:gd name="T50" fmla="*/ 489 w 489"/>
                  <a:gd name="T51" fmla="*/ 296 h 2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F2E8-59CA-4386-A5AC-2FDB60985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20530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25071-8A74-4EF0-A803-28B76DDF0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89827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2FE9-8DD0-47BA-90B1-A87D468C9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537351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696200" cy="365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010F2-281F-461B-9507-2230B91FE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667766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54A94-23C6-4FE1-B6F2-18D767972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494816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C4772-AADA-4823-89EF-E31C5E672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03807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59B5A-A337-4A34-B34E-E2BD415C0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619488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A51F4-8D4E-420B-A33B-3AFEE68A4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567847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48EA-3F8D-461C-8E3A-08F2D4BFD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017538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BCFF-CBB8-4FE0-B82F-0D8D3DB0A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807638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8021-3C96-453B-9C3C-86C9BA5D6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241280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EAFC-664B-48CB-8E9B-5CBC5C3BF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706219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DF87B8E-481B-413A-8FCC-D859D11D8B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2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5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"/>
                    <a:gd name="T28" fmla="*/ 0 h 335"/>
                    <a:gd name="T29" fmla="*/ 160 w 160"/>
                    <a:gd name="T30" fmla="*/ 335 h 3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4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9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speccy.org/horace/images/os/macintosh.gif&amp;imgrefurl=http://www.speccy.org/horace/archivo/emuladores.php&amp;h=199&amp;w=155&amp;prev=/images%3Fq%3Dmacintosh%26svnum%3D10%26hl%3Dzh-CN%26lr%3D%26ie%3DUTF-8%26oe%3DUTF-8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speccy.org/horace/images/os/macintosh.gif&amp;imgrefurl=http://www.speccy.org/horace/archivo/emuladores.php&amp;h=199&amp;w=155&amp;prev=/images%3Fq%3Dmacintosh%26svnum%3D10%26hl%3Dzh-CN%26lr%3D%26ie%3DUTF-8%26oe%3DUTF-8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speccy.org/horace/images/os/macintosh.gif&amp;imgrefurl=http://www.speccy.org/horace/archivo/emuladores.php&amp;h=199&amp;w=155&amp;prev=/images%3Fq%3Dmacintosh%26svnum%3D10%26hl%3Dzh-CN%26lr%3D%26ie%3DUTF-8%26oe%3DUTF-8%26sa%3D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e-media.com/telecom/1stapp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speccy.org/horace/images/os/macintosh.gif&amp;imgrefurl=http://www.speccy.org/horace/archivo/emuladores.php&amp;h=199&amp;w=155&amp;prev=/images%3Fq%3Dmacintosh%26svnum%3D10%26hl%3Dzh-CN%26lr%3D%26ie%3DUTF-8%26oe%3DUTF-8%26sa%3D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speccy.org/horace/images/os/macintosh.gif&amp;imgrefurl=http://www.speccy.org/horace/archivo/emuladores.php&amp;h=199&amp;w=155&amp;prev=/images%3Fq%3Dmacintosh%26svnum%3D10%26hl%3Dzh-CN%26lr%3D%26ie%3DUTF-8%26oe%3DUTF-8%26sa%3D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481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8  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proc</a:t>
            </a:r>
            <a:r>
              <a:rPr lang="zh-CN" altLang="en-US" dirty="0" smtClean="0"/>
              <a:t>文件</a:t>
            </a:r>
            <a:endParaRPr lang="zh-CN" altLang="en-US" sz="3200" dirty="0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其他的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graphicFrame>
        <p:nvGraphicFramePr>
          <p:cNvPr id="85071" name="Group 79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696200" cy="4144963"/>
        </p:xfrm>
        <a:graphic>
          <a:graphicData uri="http://schemas.openxmlformats.org/drawingml/2006/table">
            <a:tbl>
              <a:tblPr/>
              <a:tblGrid>
                <a:gridCol w="3756025"/>
                <a:gridCol w="3940175"/>
              </a:tblGrid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子目录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文件名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内容描述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apm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高级电源管理信息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bus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总线以及总线上的设备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devices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可用的设备信息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driver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已经启用的驱动程序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interrupts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中断信息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ioports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端口使用信息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version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内核版本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文件系统的特点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8135937" cy="3657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每个文件都规定了严格的权限</a:t>
            </a:r>
          </a:p>
          <a:p>
            <a:pPr lvl="1" eaLnBrk="1" hangingPunct="1"/>
            <a:r>
              <a:rPr lang="zh-CN" altLang="en-US" sz="2400" smtClean="0"/>
              <a:t>是否可读？是否可写？</a:t>
            </a:r>
          </a:p>
          <a:p>
            <a:pPr lvl="1" eaLnBrk="1" hangingPunct="1"/>
            <a:r>
              <a:rPr lang="zh-CN" altLang="en-US" sz="2400" smtClean="0"/>
              <a:t>哪个用户可读？哪个用户可写？</a:t>
            </a:r>
          </a:p>
          <a:p>
            <a:pPr eaLnBrk="1" hangingPunct="1"/>
            <a:r>
              <a:rPr lang="zh-CN" altLang="en-US" sz="2800" smtClean="0"/>
              <a:t>可以由任何文本编辑程序读取（</a:t>
            </a:r>
            <a:r>
              <a:rPr lang="en-US" altLang="zh-CN" sz="2800" smtClean="0"/>
              <a:t>more</a:t>
            </a:r>
            <a:r>
              <a:rPr lang="zh-CN" altLang="en-US" sz="2800" smtClean="0"/>
              <a:t>命令，</a:t>
            </a:r>
            <a:r>
              <a:rPr lang="en-US" altLang="zh-CN" sz="2800" smtClean="0"/>
              <a:t>cat</a:t>
            </a:r>
            <a:r>
              <a:rPr lang="zh-CN" altLang="en-US" sz="2800" smtClean="0"/>
              <a:t>命令，</a:t>
            </a:r>
            <a:r>
              <a:rPr lang="en-US" altLang="zh-CN" sz="2800" smtClean="0"/>
              <a:t>vi</a:t>
            </a:r>
            <a:r>
              <a:rPr lang="zh-CN" altLang="en-US" sz="2800" smtClean="0"/>
              <a:t>程序，自己编的读文件程序，等等）</a:t>
            </a:r>
          </a:p>
          <a:p>
            <a:pPr eaLnBrk="1" hangingPunct="1"/>
            <a:r>
              <a:rPr lang="zh-CN" altLang="en-US" sz="2800" smtClean="0"/>
              <a:t>不仅可以有文件，还可以有子目录（文件夹）。</a:t>
            </a:r>
          </a:p>
          <a:p>
            <a:pPr eaLnBrk="1" hangingPunct="1"/>
            <a:r>
              <a:rPr lang="zh-CN" altLang="en-US" sz="2800" smtClean="0"/>
              <a:t>可以自己写程序添加一个</a:t>
            </a:r>
            <a:r>
              <a:rPr lang="en-US" altLang="zh-CN" sz="2800" smtClean="0"/>
              <a:t>/proc</a:t>
            </a:r>
            <a:r>
              <a:rPr lang="zh-CN" altLang="en-US" sz="2800" smtClean="0"/>
              <a:t>目录下的文件。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请大家互相用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  <a:r>
              <a:rPr lang="en-US" altLang="zh-CN" smtClean="0"/>
              <a:t>copy</a:t>
            </a:r>
            <a:r>
              <a:rPr lang="zh-CN" altLang="en-US" smtClean="0"/>
              <a:t>上面的例子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proc_test.c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U</a:t>
            </a:r>
            <a:r>
              <a:rPr lang="zh-CN" altLang="en-US" smtClean="0"/>
              <a:t>盘的方法：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打开一个终端窗口，插入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2.</a:t>
            </a:r>
            <a:r>
              <a:rPr lang="zh-CN" altLang="en-US" smtClean="0"/>
              <a:t>输入 </a:t>
            </a:r>
            <a:r>
              <a:rPr lang="en-US" altLang="zh-CN" smtClean="0"/>
              <a:t>mount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tvfat /dev/sdb1 /mnt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3.U</a:t>
            </a:r>
            <a:r>
              <a:rPr lang="zh-CN" altLang="en-US" smtClean="0"/>
              <a:t>盘的内容可以在</a:t>
            </a:r>
            <a:r>
              <a:rPr lang="en-US" altLang="zh-CN" smtClean="0"/>
              <a:t>/mnt</a:t>
            </a:r>
            <a:r>
              <a:rPr lang="zh-CN" altLang="en-US" smtClean="0"/>
              <a:t>下读写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4.</a:t>
            </a:r>
            <a:r>
              <a:rPr lang="zh-CN" altLang="en-US" smtClean="0"/>
              <a:t>使用完毕，输入 </a:t>
            </a:r>
            <a:r>
              <a:rPr lang="en-US" altLang="zh-CN" smtClean="0"/>
              <a:t>umount /dev/sdb1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5.</a:t>
            </a:r>
            <a:r>
              <a:rPr lang="zh-CN" altLang="en-US" smtClean="0"/>
              <a:t>取出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3988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编译这个模块。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>
                <a:latin typeface="Verdana" pitchFamily="34" charset="0"/>
              </a:rPr>
              <a:t>gcc   -c   -I/usr/src/linux-2.4.20-8/include    proc_test.c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加载这个模块。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>
                <a:latin typeface="Verdana" pitchFamily="34" charset="0"/>
              </a:rPr>
              <a:t>insmod	  proc_test.o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用</a:t>
            </a:r>
            <a:r>
              <a:rPr lang="en-US" altLang="zh-CN" smtClean="0"/>
              <a:t>lsmod</a:t>
            </a:r>
            <a:r>
              <a:rPr lang="zh-CN" altLang="en-US" smtClean="0"/>
              <a:t>命令检查是否已经加载成功。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如果加载不成功，请找我检查。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8800"/>
            <a:ext cx="7847012" cy="4048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看看是不是多了一个</a:t>
            </a:r>
            <a:r>
              <a:rPr lang="en-US" altLang="zh-CN" smtClean="0"/>
              <a:t>/proc/proc_test</a:t>
            </a:r>
            <a:r>
              <a:rPr lang="zh-CN" altLang="en-US" smtClean="0"/>
              <a:t>目录。（输入以下两行命令）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cd   /proc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ls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看看有没有三个文件，名字叫</a:t>
            </a:r>
            <a:r>
              <a:rPr lang="en-US" altLang="zh-CN" smtClean="0"/>
              <a:t>current</a:t>
            </a:r>
            <a:r>
              <a:rPr lang="zh-CN" altLang="en-US" smtClean="0"/>
              <a:t>，</a:t>
            </a:r>
            <a:r>
              <a:rPr lang="en-US" altLang="zh-CN" smtClean="0"/>
              <a:t>current_too</a:t>
            </a:r>
            <a:r>
              <a:rPr lang="zh-CN" altLang="en-US" smtClean="0"/>
              <a:t>和</a:t>
            </a:r>
            <a:r>
              <a:rPr lang="en-US" altLang="zh-CN" smtClean="0"/>
              <a:t>hello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cd   /proc/proc_test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ls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看看</a:t>
            </a:r>
            <a:r>
              <a:rPr lang="en-US" altLang="zh-CN" smtClean="0"/>
              <a:t>current</a:t>
            </a:r>
            <a:r>
              <a:rPr lang="zh-CN" altLang="en-US" smtClean="0"/>
              <a:t>文件的内容：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more    current</a:t>
            </a:r>
          </a:p>
          <a:p>
            <a:pPr eaLnBrk="1" hangingPunct="1"/>
            <a:r>
              <a:rPr lang="zh-CN" altLang="en-US" smtClean="0"/>
              <a:t>看看</a:t>
            </a:r>
            <a:r>
              <a:rPr lang="en-US" altLang="zh-CN" smtClean="0"/>
              <a:t>current_too</a:t>
            </a:r>
            <a:r>
              <a:rPr lang="zh-CN" altLang="en-US" smtClean="0"/>
              <a:t>文件的内容：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可以看出这个文件的内容和</a:t>
            </a:r>
            <a:r>
              <a:rPr lang="en-US" altLang="zh-CN" smtClean="0"/>
              <a:t>current</a:t>
            </a:r>
            <a:r>
              <a:rPr lang="zh-CN" altLang="en-US" smtClean="0"/>
              <a:t>差不多，其实这个文件是一个链接，指向</a:t>
            </a:r>
            <a:r>
              <a:rPr lang="en-US" altLang="zh-CN" smtClean="0"/>
              <a:t>current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看看</a:t>
            </a:r>
            <a:r>
              <a:rPr lang="en-US" altLang="zh-CN" smtClean="0"/>
              <a:t>hello</a:t>
            </a:r>
            <a:r>
              <a:rPr lang="zh-CN" altLang="en-US" smtClean="0"/>
              <a:t>文件的内容。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一个例子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28800"/>
            <a:ext cx="7918450" cy="365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试试写一下</a:t>
            </a:r>
            <a:r>
              <a:rPr lang="en-US" altLang="zh-CN" smtClean="0"/>
              <a:t>hello</a:t>
            </a:r>
            <a:r>
              <a:rPr lang="zh-CN" altLang="en-US" smtClean="0"/>
              <a:t>这个文件。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打开任意文本编辑器，如</a:t>
            </a:r>
            <a:r>
              <a:rPr lang="en-US" altLang="zh-CN" smtClean="0"/>
              <a:t>gedit</a:t>
            </a:r>
            <a:r>
              <a:rPr lang="zh-CN" altLang="en-US" smtClean="0"/>
              <a:t>，用编辑器打开</a:t>
            </a:r>
            <a:r>
              <a:rPr lang="en-US" altLang="zh-CN" smtClean="0"/>
              <a:t>/proc/proc_test/hello</a:t>
            </a:r>
            <a:r>
              <a:rPr lang="zh-CN" altLang="en-US" smtClean="0"/>
              <a:t>这个文件，然后清除里面的全部内容，再随便写一句话，保存。</a:t>
            </a:r>
          </a:p>
          <a:p>
            <a:pPr eaLnBrk="1" hangingPunct="1"/>
            <a:r>
              <a:rPr lang="zh-CN" altLang="en-US" smtClean="0"/>
              <a:t>再次看看</a:t>
            </a:r>
            <a:r>
              <a:rPr lang="en-US" altLang="zh-CN" smtClean="0"/>
              <a:t>hello</a:t>
            </a:r>
            <a:r>
              <a:rPr lang="zh-CN" altLang="en-US" smtClean="0"/>
              <a:t>文件的内容：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more    hello</a:t>
            </a:r>
          </a:p>
          <a:p>
            <a:pPr eaLnBrk="1" hangingPunct="1"/>
            <a:r>
              <a:rPr lang="zh-CN" altLang="en-US" smtClean="0"/>
              <a:t>卸载模块：  </a:t>
            </a:r>
            <a:r>
              <a:rPr lang="en-US" altLang="zh-CN" smtClean="0"/>
              <a:t>rmmod   proc_test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8280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在上面的例子中，我们通过编写一段程序，在</a:t>
            </a:r>
            <a:r>
              <a:rPr lang="en-US" altLang="zh-CN" smtClean="0"/>
              <a:t>/proc_test</a:t>
            </a:r>
            <a:r>
              <a:rPr lang="zh-CN" altLang="en-US" smtClean="0"/>
              <a:t>目录下创建了如下内容：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一个名叫</a:t>
            </a:r>
            <a:r>
              <a:rPr lang="en-US" altLang="zh-CN" smtClean="0"/>
              <a:t>ljw20183566</a:t>
            </a:r>
            <a:r>
              <a:rPr lang="zh-CN" altLang="en-US" smtClean="0"/>
              <a:t>的子目录。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一个名叫</a:t>
            </a:r>
            <a:r>
              <a:rPr lang="en-US" altLang="zh-CN" smtClean="0"/>
              <a:t>ljw </a:t>
            </a:r>
            <a:r>
              <a:rPr lang="zh-CN" altLang="en-US" smtClean="0"/>
              <a:t>的文件，只读，读出的内容是读它的进程的情况。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一个名叫</a:t>
            </a:r>
            <a:r>
              <a:rPr lang="en-US" altLang="zh-CN" smtClean="0"/>
              <a:t>ljw_too</a:t>
            </a:r>
            <a:r>
              <a:rPr lang="zh-CN" altLang="en-US" smtClean="0"/>
              <a:t>的链接，指向</a:t>
            </a:r>
            <a:r>
              <a:rPr lang="en-US" altLang="zh-CN" smtClean="0"/>
              <a:t>ljw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一个名叫</a:t>
            </a:r>
            <a:r>
              <a:rPr lang="en-US" altLang="zh-CN" smtClean="0"/>
              <a:t>20183566</a:t>
            </a:r>
            <a:r>
              <a:rPr lang="zh-CN" altLang="en-US" smtClean="0"/>
              <a:t>的文件，可读可写。读出的内容是上次写的内容前面加两句话。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分析这个程序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总体结构</a:t>
            </a:r>
            <a:r>
              <a:rPr lang="en-US" altLang="zh-CN" smtClean="0">
                <a:latin typeface="Arial" charset="0"/>
              </a:rPr>
              <a:t>——</a:t>
            </a:r>
            <a:r>
              <a:rPr lang="zh-CN" altLang="en-US" smtClean="0"/>
              <a:t>五个函数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init_module	</a:t>
            </a:r>
            <a:r>
              <a:rPr lang="zh-CN" altLang="en-US" smtClean="0"/>
              <a:t>（创建所有的</a:t>
            </a:r>
            <a:r>
              <a:rPr lang="en-US" altLang="zh-CN" smtClean="0"/>
              <a:t>proc</a:t>
            </a:r>
            <a:r>
              <a:rPr lang="zh-CN" altLang="en-US" smtClean="0"/>
              <a:t>文件）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cleanup_module    </a:t>
            </a:r>
            <a:r>
              <a:rPr lang="zh-CN" altLang="en-US" smtClean="0"/>
              <a:t>（清除所有创建的内容）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proc_read_current    </a:t>
            </a:r>
            <a:r>
              <a:rPr lang="zh-CN" altLang="en-US" smtClean="0"/>
              <a:t>（当需要读</a:t>
            </a:r>
            <a:r>
              <a:rPr lang="en-US" altLang="zh-CN" smtClean="0"/>
              <a:t>current</a:t>
            </a:r>
            <a:r>
              <a:rPr lang="zh-CN" altLang="en-US" smtClean="0"/>
              <a:t>文件的内容时，由内核调用这个函数）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proc_read_hello	</a:t>
            </a:r>
            <a:r>
              <a:rPr lang="zh-CN" altLang="en-US" smtClean="0"/>
              <a:t>（和上面类似）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proc_write_hello	</a:t>
            </a:r>
            <a:r>
              <a:rPr lang="zh-CN" altLang="en-US" smtClean="0"/>
              <a:t>（和上面类似）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程序工作流程 </a:t>
            </a:r>
            <a:r>
              <a:rPr lang="en-US" altLang="zh-CN" smtClean="0"/>
              <a:t>(1)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1979613" y="2636838"/>
            <a:ext cx="4681537" cy="7921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/>
              <a:t>内核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979613" y="4941888"/>
            <a:ext cx="2736850" cy="1223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/>
              <a:t>init_module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16463" y="4941888"/>
            <a:ext cx="1727200" cy="1223962"/>
            <a:chOff x="2971" y="3113"/>
            <a:chExt cx="1088" cy="771"/>
          </a:xfrm>
        </p:grpSpPr>
        <p:sp>
          <p:nvSpPr>
            <p:cNvPr id="21519" name="Rectangle 6"/>
            <p:cNvSpPr>
              <a:spLocks noChangeArrowheads="1"/>
            </p:cNvSpPr>
            <p:nvPr/>
          </p:nvSpPr>
          <p:spPr bwMode="auto">
            <a:xfrm>
              <a:off x="2971" y="3113"/>
              <a:ext cx="544" cy="77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hello_</a:t>
              </a:r>
            </a:p>
            <a:p>
              <a:pPr algn="ctr"/>
              <a:r>
                <a:rPr lang="en-US" altLang="zh-CN" sz="2000" b="1"/>
                <a:t>read</a:t>
              </a:r>
            </a:p>
            <a:p>
              <a:pPr algn="ctr"/>
              <a:endParaRPr lang="en-US" altLang="zh-CN" sz="2000" b="1"/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3515" y="3113"/>
              <a:ext cx="544" cy="77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hello_</a:t>
              </a:r>
            </a:p>
            <a:p>
              <a:pPr algn="ctr"/>
              <a:r>
                <a:rPr lang="en-US" altLang="zh-CN" sz="2000" b="1"/>
                <a:t>write</a:t>
              </a:r>
            </a:p>
            <a:p>
              <a:pPr algn="ctr"/>
              <a:endParaRPr lang="en-US" altLang="zh-CN" sz="2000" b="1"/>
            </a:p>
          </p:txBody>
        </p:sp>
      </p:grp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827088" y="836613"/>
            <a:ext cx="936625" cy="1008062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692275" y="1700213"/>
            <a:ext cx="1223963" cy="8651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2268538" y="3429000"/>
            <a:ext cx="0" cy="14398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V="1">
            <a:off x="3276600" y="3500438"/>
            <a:ext cx="0" cy="14398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4284663" y="3500438"/>
            <a:ext cx="0" cy="14398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2916238" y="476250"/>
            <a:ext cx="2663825" cy="1223963"/>
          </a:xfrm>
          <a:prstGeom prst="wedgeRectCallout">
            <a:avLst>
              <a:gd name="adj1" fmla="val -65079"/>
              <a:gd name="adj2" fmla="val 7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我要加载模块</a:t>
            </a:r>
            <a:r>
              <a:rPr lang="en-US" altLang="zh-CN" sz="3200" b="1"/>
              <a:t>proc_test</a:t>
            </a:r>
          </a:p>
        </p:txBody>
      </p:sp>
      <p:sp>
        <p:nvSpPr>
          <p:cNvPr id="98320" name="AutoShape 16"/>
          <p:cNvSpPr>
            <a:spLocks noChangeArrowheads="1"/>
          </p:cNvSpPr>
          <p:nvPr/>
        </p:nvSpPr>
        <p:spPr bwMode="auto">
          <a:xfrm>
            <a:off x="73025" y="2565400"/>
            <a:ext cx="1619250" cy="2087563"/>
          </a:xfrm>
          <a:prstGeom prst="wedgeRectCallout">
            <a:avLst>
              <a:gd name="adj1" fmla="val 80491"/>
              <a:gd name="adj2" fmla="val 29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用户要加载你们这个模块了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3889375" y="260350"/>
            <a:ext cx="5003800" cy="2016125"/>
          </a:xfrm>
          <a:prstGeom prst="wedgeRectCallout">
            <a:avLst>
              <a:gd name="adj1" fmla="val -58472"/>
              <a:gd name="adj2" fmla="val 153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/>
              <a:t>可以加载，不过要给我创建一个叫</a:t>
            </a:r>
            <a:r>
              <a:rPr lang="en-US" altLang="zh-CN" sz="2800" b="1"/>
              <a:t>hello</a:t>
            </a:r>
            <a:r>
              <a:rPr lang="zh-CN" altLang="en-US" sz="2800" b="1"/>
              <a:t>的</a:t>
            </a:r>
            <a:r>
              <a:rPr lang="en-US" altLang="zh-CN" sz="2800" b="1"/>
              <a:t>proc</a:t>
            </a:r>
            <a:r>
              <a:rPr lang="zh-CN" altLang="en-US" sz="2800" b="1"/>
              <a:t>文件，到时候如果读写这个文件，你就找</a:t>
            </a:r>
            <a:r>
              <a:rPr lang="en-US" altLang="zh-CN" sz="2800" b="1"/>
              <a:t>hello_read</a:t>
            </a:r>
            <a:r>
              <a:rPr lang="zh-CN" altLang="en-US" sz="2800" b="1"/>
              <a:t>和</a:t>
            </a:r>
            <a:r>
              <a:rPr lang="en-US" altLang="zh-CN" sz="2800" b="1"/>
              <a:t>hello_write</a:t>
            </a:r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877050" y="3068638"/>
            <a:ext cx="1582738" cy="2305050"/>
          </a:xfrm>
          <a:prstGeom prst="wedgeRectCallout">
            <a:avLst>
              <a:gd name="adj1" fmla="val -197444"/>
              <a:gd name="adj2" fmla="val 4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好吧，我同意创建文件。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8" grpId="0" animBg="1"/>
      <p:bldP spid="98309" grpId="0" animBg="1"/>
      <p:bldP spid="98312" grpId="0" animBg="1"/>
      <p:bldP spid="98313" grpId="0" animBg="1"/>
      <p:bldP spid="98315" grpId="0" animBg="1"/>
      <p:bldP spid="98316" grpId="0" animBg="1"/>
      <p:bldP spid="98317" grpId="0" animBg="1"/>
      <p:bldP spid="98319" grpId="0" animBg="1"/>
      <p:bldP spid="98319" grpId="1" animBg="1"/>
      <p:bldP spid="98320" grpId="0" animBg="1"/>
      <p:bldP spid="98320" grpId="1" animBg="1"/>
      <p:bldP spid="98321" grpId="0" animBg="1"/>
      <p:bldP spid="98321" grpId="1" animBg="1"/>
      <p:bldP spid="983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hrist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程序工作流程 </a:t>
            </a:r>
            <a:r>
              <a:rPr lang="en-US" altLang="zh-CN" smtClean="0"/>
              <a:t>(2)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979613" y="2636838"/>
            <a:ext cx="4032250" cy="7921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/>
              <a:t>内核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827088" y="836613"/>
            <a:ext cx="936625" cy="1008062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1692275" y="1700213"/>
            <a:ext cx="1223963" cy="8651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916238" y="476250"/>
            <a:ext cx="2303462" cy="1223963"/>
          </a:xfrm>
          <a:prstGeom prst="wedgeRectCallout">
            <a:avLst>
              <a:gd name="adj1" fmla="val -67435"/>
              <a:gd name="adj2" fmla="val 7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我要写文件</a:t>
            </a:r>
            <a:r>
              <a:rPr lang="en-US" altLang="zh-CN" sz="3200" b="1"/>
              <a:t>hello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484438" y="5229225"/>
            <a:ext cx="3455987" cy="7921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/>
              <a:t>hello_write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3348038" y="3429000"/>
            <a:ext cx="0" cy="17287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AutoShape 10"/>
          <p:cNvSpPr>
            <a:spLocks noChangeArrowheads="1"/>
          </p:cNvSpPr>
          <p:nvPr/>
        </p:nvSpPr>
        <p:spPr bwMode="auto">
          <a:xfrm>
            <a:off x="323850" y="3284538"/>
            <a:ext cx="2303463" cy="2665412"/>
          </a:xfrm>
          <a:prstGeom prst="wedgeRectCallout">
            <a:avLst>
              <a:gd name="adj1" fmla="val 76949"/>
              <a:gd name="adj2" fmla="val -16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用户要写文件了，要写的内容是：我的学号。怎么办？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V="1">
            <a:off x="4356100" y="3500438"/>
            <a:ext cx="0" cy="17287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5435600" y="3716338"/>
            <a:ext cx="2663825" cy="1154112"/>
          </a:xfrm>
          <a:prstGeom prst="wedgeRectCallout">
            <a:avLst>
              <a:gd name="adj1" fmla="val -89213"/>
              <a:gd name="adj2" fmla="val 10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知道了，我已经记下来了。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484438" y="6021388"/>
            <a:ext cx="3455987" cy="503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/>
              <a:t>我的学号</a:t>
            </a:r>
            <a:endParaRPr lang="en-US" altLang="zh-CN" sz="2400" b="1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58" grpId="0" animBg="1"/>
      <p:bldP spid="100359" grpId="0" animBg="1"/>
      <p:bldP spid="100359" grpId="1" animBg="1"/>
      <p:bldP spid="100360" grpId="0" animBg="1"/>
      <p:bldP spid="100361" grpId="0" animBg="1"/>
      <p:bldP spid="100362" grpId="0" animBg="1"/>
      <p:bldP spid="100362" grpId="1" animBg="1"/>
      <p:bldP spid="100363" grpId="0" animBg="1"/>
      <p:bldP spid="100364" grpId="0" animBg="1"/>
      <p:bldP spid="1003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程序工作流程 </a:t>
            </a:r>
            <a:r>
              <a:rPr lang="en-US" altLang="zh-CN" smtClean="0"/>
              <a:t>(3)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1979613" y="2636838"/>
            <a:ext cx="4032250" cy="7921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/>
              <a:t>内核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827088" y="836613"/>
            <a:ext cx="936625" cy="1008062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484438" y="5229225"/>
            <a:ext cx="3455987" cy="7921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/>
              <a:t>hello_read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484438" y="6021388"/>
            <a:ext cx="3455987" cy="503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/>
              <a:t>我的学号</a:t>
            </a:r>
            <a:endParaRPr lang="en-US" altLang="zh-CN" sz="2400" b="1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1692275" y="1700213"/>
            <a:ext cx="1223963" cy="8651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2916238" y="476250"/>
            <a:ext cx="2303462" cy="1223963"/>
          </a:xfrm>
          <a:prstGeom prst="wedgeRectCallout">
            <a:avLst>
              <a:gd name="adj1" fmla="val -67435"/>
              <a:gd name="adj2" fmla="val 7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我要读文件</a:t>
            </a:r>
            <a:r>
              <a:rPr lang="en-US" altLang="zh-CN" sz="3200" b="1"/>
              <a:t>hello</a:t>
            </a:r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3348038" y="3429000"/>
            <a:ext cx="0" cy="17287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23850" y="3284538"/>
            <a:ext cx="2303463" cy="2089150"/>
          </a:xfrm>
          <a:prstGeom prst="wedgeRectCallout">
            <a:avLst>
              <a:gd name="adj1" fmla="val 76949"/>
              <a:gd name="adj2" fmla="val -7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用户要读文件了，老大，赶快准备一下撒！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V="1">
            <a:off x="4356100" y="3500438"/>
            <a:ext cx="0" cy="17287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AutoShape 15"/>
          <p:cNvSpPr>
            <a:spLocks noChangeArrowheads="1"/>
          </p:cNvSpPr>
          <p:nvPr/>
        </p:nvSpPr>
        <p:spPr bwMode="auto">
          <a:xfrm>
            <a:off x="5795963" y="3500438"/>
            <a:ext cx="2663825" cy="2089150"/>
          </a:xfrm>
          <a:prstGeom prst="wedgeRectCallout">
            <a:avLst>
              <a:gd name="adj1" fmla="val -102741"/>
              <a:gd name="adj2" fmla="val -6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就把我上次读到的内容前面加两句话，然后交给他。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 flipV="1">
            <a:off x="1835150" y="1412875"/>
            <a:ext cx="1657350" cy="1152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AutoShape 17"/>
          <p:cNvSpPr>
            <a:spLocks noChangeArrowheads="1"/>
          </p:cNvSpPr>
          <p:nvPr/>
        </p:nvSpPr>
        <p:spPr bwMode="auto">
          <a:xfrm>
            <a:off x="4643438" y="260350"/>
            <a:ext cx="3889375" cy="2089150"/>
          </a:xfrm>
          <a:prstGeom prst="wedgeRectCallout">
            <a:avLst>
              <a:gd name="adj1" fmla="val -82407"/>
              <a:gd name="adj2" fmla="val 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/>
              <a:t>这个文件可以读。读出的内容是：</a:t>
            </a:r>
          </a:p>
          <a:p>
            <a:r>
              <a:rPr lang="en-US" altLang="zh-CN" sz="2800" b="1"/>
              <a:t>hello message:</a:t>
            </a:r>
          </a:p>
          <a:p>
            <a:r>
              <a:rPr lang="en-US" altLang="zh-CN" sz="2800" b="1"/>
              <a:t>More write: </a:t>
            </a:r>
            <a:r>
              <a:rPr lang="zh-CN" altLang="en-US" sz="2800" b="1"/>
              <a:t>我的学号</a:t>
            </a:r>
            <a:endParaRPr lang="en-US" altLang="zh-CN" sz="28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6" grpId="0" animBg="1"/>
      <p:bldP spid="102407" grpId="0" animBg="1"/>
      <p:bldP spid="102408" grpId="0" animBg="1"/>
      <p:bldP spid="102410" grpId="0" animBg="1"/>
      <p:bldP spid="102411" grpId="0" animBg="1"/>
      <p:bldP spid="102411" grpId="1" animBg="1"/>
      <p:bldP spid="102412" grpId="0" animBg="1"/>
      <p:bldP spid="102413" grpId="0" animBg="1"/>
      <p:bldP spid="102413" grpId="1" animBg="1"/>
      <p:bldP spid="102414" grpId="0" animBg="1"/>
      <p:bldP spid="102415" grpId="0" animBg="1"/>
      <p:bldP spid="102415" grpId="1" animBg="1"/>
      <p:bldP spid="102416" grpId="0" animBg="1"/>
      <p:bldP spid="1024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558088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proc_mkdir</a:t>
            </a:r>
            <a:r>
              <a:rPr lang="zh-CN" altLang="en-US" smtClean="0"/>
              <a:t>函数：创建一个目录。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参数</a:t>
            </a:r>
            <a:r>
              <a:rPr lang="en-US" altLang="zh-CN" smtClean="0"/>
              <a:t>1</a:t>
            </a:r>
            <a:r>
              <a:rPr lang="zh-CN" altLang="en-US" smtClean="0"/>
              <a:t>：字符串，要创建的目录名。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参数</a:t>
            </a:r>
            <a:r>
              <a:rPr lang="en-US" altLang="zh-CN" smtClean="0"/>
              <a:t>2</a:t>
            </a:r>
            <a:r>
              <a:rPr lang="zh-CN" altLang="en-US" smtClean="0"/>
              <a:t>：在哪个目录下创建，一般用</a:t>
            </a:r>
            <a:r>
              <a:rPr lang="en-US" altLang="zh-CN" smtClean="0"/>
              <a:t>NULL</a:t>
            </a:r>
            <a:r>
              <a:rPr lang="zh-CN" altLang="en-US" smtClean="0"/>
              <a:t>表示在</a:t>
            </a:r>
            <a:r>
              <a:rPr lang="en-US" altLang="zh-CN" smtClean="0"/>
              <a:t>/proc</a:t>
            </a:r>
            <a:r>
              <a:rPr lang="zh-CN" altLang="en-US" smtClean="0"/>
              <a:t>下创建。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返回值：一个指向</a:t>
            </a:r>
            <a:r>
              <a:rPr lang="en-US" altLang="zh-CN" smtClean="0"/>
              <a:t>proc_dir_entry</a:t>
            </a:r>
            <a:r>
              <a:rPr lang="zh-CN" altLang="en-US" smtClean="0"/>
              <a:t>结构的指针。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注意，以下几个函数都要在调用后，对返回的</a:t>
            </a:r>
            <a:r>
              <a:rPr lang="en-US" altLang="zh-CN" smtClean="0"/>
              <a:t>proc_dir_entry</a:t>
            </a:r>
            <a:r>
              <a:rPr lang="zh-CN" altLang="en-US" smtClean="0"/>
              <a:t>结构进行设置。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60475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39875"/>
            <a:ext cx="7697788" cy="44100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create_proc_read_entry</a:t>
            </a:r>
            <a:r>
              <a:rPr lang="zh-CN" altLang="en-US" sz="2800" smtClean="0"/>
              <a:t>函数：创建一个只读的</a:t>
            </a:r>
            <a:r>
              <a:rPr lang="en-US" altLang="zh-CN" sz="2800" smtClean="0"/>
              <a:t>proc</a:t>
            </a:r>
            <a:r>
              <a:rPr lang="zh-CN" altLang="en-US" sz="2800" smtClean="0"/>
              <a:t>文件。</a:t>
            </a:r>
          </a:p>
          <a:p>
            <a:pPr lvl="1" eaLnBrk="1" hangingPunct="1"/>
            <a:r>
              <a:rPr lang="zh-CN" altLang="en-US" sz="2400" smtClean="0"/>
              <a:t>参数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：字符串型，要创建的文件名。</a:t>
            </a:r>
          </a:p>
          <a:p>
            <a:pPr lvl="1" eaLnBrk="1" hangingPunct="1"/>
            <a:r>
              <a:rPr lang="zh-CN" altLang="en-US" sz="2400" smtClean="0"/>
              <a:t>参数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：整数型，文件的访问权限。</a:t>
            </a:r>
          </a:p>
          <a:p>
            <a:pPr lvl="1" eaLnBrk="1" hangingPunct="1"/>
            <a:r>
              <a:rPr lang="zh-CN" altLang="en-US" sz="2400" smtClean="0"/>
              <a:t>参数</a:t>
            </a:r>
            <a:r>
              <a:rPr lang="en-US" altLang="zh-CN" sz="2400" smtClean="0"/>
              <a:t>3</a:t>
            </a:r>
            <a:r>
              <a:rPr lang="zh-CN" altLang="en-US" sz="2400" smtClean="0"/>
              <a:t>：在哪个目录下创建。</a:t>
            </a:r>
          </a:p>
          <a:p>
            <a:pPr lvl="1" eaLnBrk="1" hangingPunct="1"/>
            <a:r>
              <a:rPr lang="zh-CN" altLang="en-US" sz="2400" smtClean="0"/>
              <a:t>参数</a:t>
            </a:r>
            <a:r>
              <a:rPr lang="en-US" altLang="zh-CN" sz="2400" smtClean="0"/>
              <a:t>4</a:t>
            </a:r>
            <a:r>
              <a:rPr lang="zh-CN" altLang="en-US" sz="2400" smtClean="0"/>
              <a:t>：读函数。告诉内核如果用户要读这个文件的时候应该找谁处理。</a:t>
            </a:r>
          </a:p>
          <a:p>
            <a:pPr lvl="1" eaLnBrk="1" hangingPunct="1"/>
            <a:r>
              <a:rPr lang="zh-CN" altLang="en-US" sz="2400" smtClean="0"/>
              <a:t>参数</a:t>
            </a:r>
            <a:r>
              <a:rPr lang="en-US" altLang="zh-CN" sz="2400" smtClean="0"/>
              <a:t>5</a:t>
            </a:r>
            <a:r>
              <a:rPr lang="zh-CN" altLang="en-US" sz="2400" smtClean="0"/>
              <a:t>：告诉内核在找读函数的时候，顺便给它一个指针，一般不用的话（或者你看不懂的话）就置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create_proc_entry</a:t>
            </a:r>
            <a:r>
              <a:rPr lang="zh-CN" altLang="en-US" smtClean="0"/>
              <a:t>函数：创建一个普通的</a:t>
            </a:r>
            <a:r>
              <a:rPr lang="en-US" altLang="zh-CN" smtClean="0"/>
              <a:t>proc</a:t>
            </a:r>
            <a:r>
              <a:rPr lang="zh-CN" altLang="en-US" smtClean="0"/>
              <a:t>文件。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参数</a:t>
            </a:r>
            <a:r>
              <a:rPr lang="en-US" altLang="zh-CN" smtClean="0"/>
              <a:t>1</a:t>
            </a:r>
            <a:r>
              <a:rPr lang="zh-CN" altLang="en-US" smtClean="0"/>
              <a:t>：字符串型，要创建的文件名。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参数</a:t>
            </a:r>
            <a:r>
              <a:rPr lang="en-US" altLang="zh-CN" smtClean="0"/>
              <a:t>2</a:t>
            </a:r>
            <a:r>
              <a:rPr lang="zh-CN" altLang="en-US" smtClean="0"/>
              <a:t>：整数型，文件的访问权限。</a:t>
            </a:r>
            <a:r>
              <a:rPr lang="en-US" altLang="zh-CN" smtClean="0"/>
              <a:t>0666</a:t>
            </a:r>
            <a:r>
              <a:rPr lang="zh-CN" altLang="en-US" smtClean="0"/>
              <a:t>表示所有用户都可以访问。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参数</a:t>
            </a:r>
            <a:r>
              <a:rPr lang="en-US" altLang="zh-CN" smtClean="0"/>
              <a:t>3</a:t>
            </a:r>
            <a:r>
              <a:rPr lang="zh-CN" altLang="en-US" smtClean="0"/>
              <a:t>：在哪个目录下创建，可以用</a:t>
            </a:r>
            <a:r>
              <a:rPr lang="en-US" altLang="zh-CN" smtClean="0"/>
              <a:t>NULL</a:t>
            </a:r>
            <a:r>
              <a:rPr lang="zh-CN" altLang="en-US" smtClean="0"/>
              <a:t>表示在</a:t>
            </a:r>
            <a:r>
              <a:rPr lang="en-US" altLang="zh-CN" smtClean="0"/>
              <a:t>/proc</a:t>
            </a:r>
            <a:r>
              <a:rPr lang="zh-CN" altLang="en-US" smtClean="0"/>
              <a:t>下创建。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创建之后，还要设定读函数和写函数。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文件和用户的交互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89888" cy="39052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当用户（用户态程序）写</a:t>
            </a:r>
            <a:r>
              <a:rPr lang="en-US" altLang="zh-CN" sz="2800" smtClean="0"/>
              <a:t>proc</a:t>
            </a:r>
            <a:r>
              <a:rPr lang="zh-CN" altLang="en-US" sz="2800" smtClean="0"/>
              <a:t>文件时，内核调用预先设定的写函数。（回调）</a:t>
            </a:r>
          </a:p>
          <a:p>
            <a:pPr eaLnBrk="1" hangingPunct="1"/>
            <a:r>
              <a:rPr lang="zh-CN" altLang="en-US" sz="2800" smtClean="0"/>
              <a:t>写函数的例子，请看例子程序里面的</a:t>
            </a:r>
            <a:r>
              <a:rPr lang="en-US" altLang="zh-CN" sz="2800" smtClean="0"/>
              <a:t>proc_write_hello</a:t>
            </a:r>
            <a:r>
              <a:rPr lang="zh-CN" altLang="en-US" sz="2800" smtClean="0"/>
              <a:t>函数。</a:t>
            </a:r>
          </a:p>
          <a:p>
            <a:pPr eaLnBrk="1" hangingPunct="1"/>
            <a:r>
              <a:rPr lang="zh-CN" altLang="en-US" sz="2800" smtClean="0"/>
              <a:t>参数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</a:t>
            </a:r>
            <a:r>
              <a:rPr lang="en-US" altLang="zh-CN" sz="2800" smtClean="0"/>
              <a:t>3</a:t>
            </a:r>
            <a:r>
              <a:rPr lang="zh-CN" altLang="en-US" sz="2800" smtClean="0"/>
              <a:t>对我们有用，分别表示要写什么东西进去，要写多少字节。</a:t>
            </a:r>
          </a:p>
          <a:p>
            <a:pPr eaLnBrk="1" hangingPunct="1"/>
            <a:r>
              <a:rPr lang="zh-CN" altLang="en-US" sz="2800" smtClean="0"/>
              <a:t>注意要用</a:t>
            </a:r>
            <a:r>
              <a:rPr lang="en-US" altLang="zh-CN" sz="2800" smtClean="0"/>
              <a:t>copy_from_user</a:t>
            </a:r>
            <a:r>
              <a:rPr lang="zh-CN" altLang="en-US" sz="2800" smtClean="0"/>
              <a:t>函数。</a:t>
            </a:r>
          </a:p>
          <a:p>
            <a:pPr eaLnBrk="1" hangingPunct="1"/>
            <a:r>
              <a:rPr lang="en-US" altLang="zh-CN" sz="2800" smtClean="0"/>
              <a:t>global_buffer</a:t>
            </a:r>
            <a:r>
              <a:rPr lang="zh-CN" altLang="en-US" sz="2800" smtClean="0"/>
              <a:t>是我们用来保存数据的缓冲区。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文件和用户的交互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当用户（用户态程序）读</a:t>
            </a:r>
            <a:r>
              <a:rPr lang="en-US" altLang="zh-CN" sz="2800" smtClean="0"/>
              <a:t>proc</a:t>
            </a:r>
            <a:r>
              <a:rPr lang="zh-CN" altLang="en-US" sz="2800" smtClean="0"/>
              <a:t>文件时，内核调用预先设定的读函数。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读函数的例子，请看例子程序里面的</a:t>
            </a:r>
            <a:r>
              <a:rPr lang="en-US" altLang="en-US" sz="2800" smtClean="0"/>
              <a:t>proc_read_hello</a:t>
            </a:r>
            <a:r>
              <a:rPr lang="zh-CN" altLang="en-US" sz="2800" smtClean="0"/>
              <a:t>函数。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参数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</a:t>
            </a:r>
            <a:r>
              <a:rPr lang="en-US" altLang="zh-CN" sz="2800" smtClean="0"/>
              <a:t>4</a:t>
            </a:r>
            <a:r>
              <a:rPr lang="zh-CN" altLang="en-US" sz="2800" smtClean="0"/>
              <a:t>对我们有用，分别表示读到哪里去、从什么位置开始读、以及要读多少个字节。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返回值：实际读出的字节数。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更多的任务？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请参照课件，读懂这个示例程序。</a:t>
            </a:r>
          </a:p>
          <a:p>
            <a:pPr eaLnBrk="1" hangingPunct="1"/>
            <a:r>
              <a:rPr lang="zh-CN" altLang="en-US" smtClean="0"/>
              <a:t>请注意理解上面所说的几个函数，不过不必记住具体的格式。</a:t>
            </a:r>
          </a:p>
          <a:p>
            <a:pPr eaLnBrk="1" hangingPunct="1"/>
            <a:r>
              <a:rPr lang="zh-CN" altLang="en-US" smtClean="0"/>
              <a:t>可以自己试试再加一个</a:t>
            </a:r>
            <a:r>
              <a:rPr lang="en-US" altLang="zh-CN" smtClean="0"/>
              <a:t>proc</a:t>
            </a:r>
            <a:r>
              <a:rPr lang="zh-CN" altLang="en-US" smtClean="0"/>
              <a:t>文件，多练习有助于你的理解。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甜苹果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的兴衰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8800"/>
            <a:ext cx="791845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IT</a:t>
            </a:r>
            <a:r>
              <a:rPr lang="zh-CN" altLang="en-US" sz="2800" smtClean="0"/>
              <a:t>界的传奇人物－－</a:t>
            </a:r>
            <a:r>
              <a:rPr lang="en-US" altLang="zh-CN" sz="2800" smtClean="0"/>
              <a:t>Steve Jobs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1955</a:t>
            </a:r>
            <a:r>
              <a:rPr lang="zh-CN" altLang="en-US" sz="2800" smtClean="0"/>
              <a:t>年出生于美国加利福尼亚。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自幼成为孤儿，内心充斥着孤独和焦虑，思想独特而混乱。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尝试过吸毒、修道、追求女歌星，等等。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1974</a:t>
            </a:r>
            <a:r>
              <a:rPr lang="zh-CN" altLang="en-US" sz="2800" smtClean="0"/>
              <a:t>年，大二时被勒令退学。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参加了一个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电脑俱乐部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，发明一种设备冒充基辛格给罗马教皇打越洋电话。</a:t>
            </a:r>
          </a:p>
        </p:txBody>
      </p:sp>
      <p:pic>
        <p:nvPicPr>
          <p:cNvPr id="5124" name="Picture 5" descr="macintos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3025"/>
            <a:ext cx="1336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10" descr="jo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068638"/>
            <a:ext cx="2789237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9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我是一名黑客，现在我接到一项最具挑战性的生意，是去黑别人的电脑。工欲善其事，必先利其器，于是我把自己从头武装到脚，包装上了全黑的紧身夜行衣和戴上墨镜。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一出门，我就给车撞了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司机下车后，打着强光手电筒找了好半天才找到躺在地上的我，说了一句：原来木乃伊也有黑色的。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我的任务是窃取那人的上网密码。对于一个娴熟的黑客高手来说，应该怎样窃取呢？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最好的方法是我趴在他窗前，密切注视他的举动，等他在键盘上打密码时迅速记下来，然后用手提电脑已打开的记事本写上，再立即通过无线上网传真到家里的传真机上保存下来。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让他重启简直是易如反掌，具体操作就是用一块红砖扔他的电脑。我用了将近两小时才在一个很远的地方找到。</a:t>
            </a:r>
          </a:p>
          <a:p>
            <a:pPr eaLnBrk="1" hangingPunct="1"/>
            <a:r>
              <a:rPr lang="zh-CN" altLang="en-US" sz="2800" smtClean="0"/>
              <a:t>但是太远我不会回到原来的地方了。终于辛苦问路后才回到目的地，可惜又把红砖忘了拿。</a:t>
            </a:r>
          </a:p>
          <a:p>
            <a:pPr eaLnBrk="1" hangingPunct="1"/>
            <a:r>
              <a:rPr lang="zh-CN" altLang="en-US" sz="2800" smtClean="0"/>
              <a:t>于是我决定剪他家门外的电线，让他没电重启。当他隔壁邻居的一整片屋子都断电漆黑一片时，我触电晕过去了。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约莫一小时后，因为手机有来电才把我弄醒的。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作为一个黑客，手机当然不能有铃响声，但我又是如何得知有来电而被弄醒的呢？这里有个窍门，是经过我历时半年反复实验解决的。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就是将手机调为振动。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828800"/>
            <a:ext cx="7989887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电话是客户打来的，他说不需要黑别人电脑了，只要能把病毒给他安装上就行。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我在附近偷了人家晾衣服的竹竿，再做一个抓钩绑在竹竿上，趁他上厕所的时候把他的手提电脑从窗户给钩了出来，再把我自己的电脑给换回去，然后就溜了。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我自己的手提电脑早就中了病毒木马蠕虫一大堆，这次他死定了！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甜苹果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的兴衰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牵牛星</a:t>
            </a:r>
            <a:r>
              <a:rPr lang="en-US" altLang="zh-CN" smtClean="0"/>
              <a:t>8800</a:t>
            </a:r>
            <a:r>
              <a:rPr lang="zh-CN" altLang="en-US" smtClean="0"/>
              <a:t>，硬件爱好者的福音。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软件爱好者是硬件爱好者的</a:t>
            </a:r>
            <a:r>
              <a:rPr lang="en-US" altLang="zh-CN" smtClean="0"/>
              <a:t>1000</a:t>
            </a:r>
            <a:r>
              <a:rPr lang="zh-CN" altLang="en-US" smtClean="0"/>
              <a:t>倍。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卖掉汽车，和搭档</a:t>
            </a:r>
            <a:r>
              <a:rPr lang="en-US" altLang="zh-CN" smtClean="0"/>
              <a:t>Steve Woz</a:t>
            </a:r>
            <a:r>
              <a:rPr lang="zh-CN" altLang="en-US" smtClean="0"/>
              <a:t>在车库里打造了</a:t>
            </a:r>
            <a:r>
              <a:rPr lang="en-US" altLang="zh-CN" smtClean="0"/>
              <a:t>Apple I</a:t>
            </a:r>
            <a:r>
              <a:rPr lang="zh-CN" altLang="en-US" smtClean="0"/>
              <a:t>，木制外壳。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雇不起工人，只好找</a:t>
            </a:r>
            <a:r>
              <a:rPr lang="en-US" altLang="zh-CN" smtClean="0"/>
              <a:t>Jobs</a:t>
            </a:r>
            <a:r>
              <a:rPr lang="zh-CN" altLang="en-US" smtClean="0"/>
              <a:t>的妹妹和一批中学生。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Apple I</a:t>
            </a:r>
            <a:r>
              <a:rPr lang="zh-CN" altLang="en-US" smtClean="0"/>
              <a:t>定价</a:t>
            </a:r>
            <a:r>
              <a:rPr lang="en-US" altLang="zh-CN" smtClean="0"/>
              <a:t>666</a:t>
            </a:r>
            <a:r>
              <a:rPr lang="zh-CN" altLang="en-US" smtClean="0"/>
              <a:t>美金，卖出了</a:t>
            </a:r>
            <a:r>
              <a:rPr lang="en-US" altLang="zh-CN" smtClean="0"/>
              <a:t>175</a:t>
            </a:r>
            <a:r>
              <a:rPr lang="zh-CN" altLang="en-US" smtClean="0"/>
              <a:t>台。</a:t>
            </a:r>
          </a:p>
        </p:txBody>
      </p:sp>
      <p:pic>
        <p:nvPicPr>
          <p:cNvPr id="6148" name="Picture 4" descr="macintos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3025"/>
            <a:ext cx="1336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9" name="Picture 9" descr="Apple I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565400"/>
            <a:ext cx="432117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甜苹果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的兴衰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开始设计</a:t>
            </a:r>
            <a:r>
              <a:rPr lang="en-US" altLang="zh-CN" smtClean="0"/>
              <a:t>Apple II</a:t>
            </a:r>
            <a:r>
              <a:rPr lang="zh-CN" altLang="en-US" smtClean="0"/>
              <a:t>，部件包括主机、软驱、键盘、显示器（或电视机）等等。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内置</a:t>
            </a:r>
            <a:r>
              <a:rPr lang="en-US" altLang="zh-CN" smtClean="0"/>
              <a:t>Basic</a:t>
            </a:r>
            <a:r>
              <a:rPr lang="zh-CN" altLang="en-US" smtClean="0"/>
              <a:t>语言解释器，可以直接写</a:t>
            </a:r>
            <a:r>
              <a:rPr lang="en-US" altLang="zh-CN" smtClean="0"/>
              <a:t>Basic</a:t>
            </a:r>
            <a:r>
              <a:rPr lang="zh-CN" altLang="en-US" smtClean="0"/>
              <a:t>程序。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1977</a:t>
            </a:r>
            <a:r>
              <a:rPr lang="zh-CN" altLang="en-US" smtClean="0"/>
              <a:t>年，引人</a:t>
            </a:r>
            <a:r>
              <a:rPr lang="en-US" altLang="zh-CN" smtClean="0"/>
              <a:t>9</a:t>
            </a:r>
            <a:r>
              <a:rPr lang="zh-CN" altLang="en-US" smtClean="0"/>
              <a:t>万美金风险投资，创办</a:t>
            </a:r>
            <a:r>
              <a:rPr lang="en-US" altLang="zh-CN" smtClean="0"/>
              <a:t>Apple</a:t>
            </a:r>
            <a:r>
              <a:rPr lang="zh-CN" altLang="en-US" smtClean="0"/>
              <a:t>公司。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在当年的计算机展览会上大出风头。</a:t>
            </a:r>
          </a:p>
        </p:txBody>
      </p:sp>
      <p:pic>
        <p:nvPicPr>
          <p:cNvPr id="7172" name="Picture 4" descr="macintos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3025"/>
            <a:ext cx="1336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3" name="Picture 9" descr="apple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68638"/>
            <a:ext cx="34575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甜苹果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的兴衰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9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VisCalc</a:t>
            </a:r>
            <a:r>
              <a:rPr lang="zh-CN" altLang="en-US" smtClean="0"/>
              <a:t>成为了</a:t>
            </a:r>
            <a:r>
              <a:rPr lang="en-US" altLang="zh-CN" smtClean="0"/>
              <a:t>Apple II</a:t>
            </a:r>
            <a:r>
              <a:rPr lang="zh-CN" altLang="en-US" smtClean="0"/>
              <a:t>的杀手锏应用。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1980</a:t>
            </a:r>
            <a:r>
              <a:rPr lang="zh-CN" altLang="en-US" smtClean="0"/>
              <a:t>年</a:t>
            </a:r>
            <a:r>
              <a:rPr lang="en-US" altLang="zh-CN" smtClean="0"/>
              <a:t>Apple</a:t>
            </a:r>
            <a:r>
              <a:rPr lang="zh-CN" altLang="en-US" smtClean="0"/>
              <a:t>公司上市，造就了</a:t>
            </a:r>
            <a:r>
              <a:rPr lang="en-US" altLang="zh-CN" smtClean="0"/>
              <a:t>4</a:t>
            </a:r>
            <a:r>
              <a:rPr lang="zh-CN" altLang="en-US" smtClean="0"/>
              <a:t>个亿万富翁和</a:t>
            </a:r>
            <a:r>
              <a:rPr lang="en-US" altLang="zh-CN" smtClean="0"/>
              <a:t>40</a:t>
            </a:r>
            <a:r>
              <a:rPr lang="zh-CN" altLang="en-US" smtClean="0"/>
              <a:t>多个百万富翁。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Jobs</a:t>
            </a:r>
            <a:r>
              <a:rPr lang="zh-CN" altLang="en-US" smtClean="0"/>
              <a:t>为此登上了</a:t>
            </a:r>
            <a:r>
              <a:rPr lang="en-US" altLang="zh-CN" smtClean="0"/>
              <a:t>《</a:t>
            </a:r>
            <a:r>
              <a:rPr lang="zh-CN" altLang="en-US" smtClean="0"/>
              <a:t>时代</a:t>
            </a:r>
            <a:r>
              <a:rPr lang="en-US" altLang="zh-CN" smtClean="0"/>
              <a:t>》</a:t>
            </a:r>
            <a:r>
              <a:rPr lang="zh-CN" altLang="en-US" smtClean="0"/>
              <a:t>周刊的封面。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1983</a:t>
            </a:r>
            <a:r>
              <a:rPr lang="zh-CN" altLang="en-US" smtClean="0"/>
              <a:t>年</a:t>
            </a:r>
            <a:r>
              <a:rPr lang="en-US" altLang="zh-CN" smtClean="0"/>
              <a:t>Scully</a:t>
            </a:r>
            <a:r>
              <a:rPr lang="zh-CN" altLang="en-US" smtClean="0"/>
              <a:t>从百事可乐公司到</a:t>
            </a:r>
            <a:r>
              <a:rPr lang="en-US" altLang="zh-CN" smtClean="0"/>
              <a:t>Apple</a:t>
            </a:r>
            <a:r>
              <a:rPr lang="zh-CN" altLang="en-US" smtClean="0"/>
              <a:t>任职。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Jobs</a:t>
            </a:r>
            <a:r>
              <a:rPr lang="zh-CN" altLang="en-US" smtClean="0"/>
              <a:t>独断专行，和</a:t>
            </a:r>
            <a:r>
              <a:rPr lang="en-US" altLang="zh-CN" smtClean="0"/>
              <a:t>Scully</a:t>
            </a:r>
            <a:r>
              <a:rPr lang="zh-CN" altLang="en-US" smtClean="0"/>
              <a:t>分歧严重，二虎相争导致</a:t>
            </a:r>
            <a:r>
              <a:rPr lang="en-US" altLang="zh-CN" smtClean="0"/>
              <a:t>Jobs</a:t>
            </a:r>
            <a:r>
              <a:rPr lang="zh-CN" altLang="en-US" smtClean="0"/>
              <a:t>离开苹果。 </a:t>
            </a:r>
          </a:p>
        </p:txBody>
      </p:sp>
      <p:pic>
        <p:nvPicPr>
          <p:cNvPr id="8196" name="Picture 4" descr="macintos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3025"/>
            <a:ext cx="1336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“</a:t>
            </a:r>
            <a:r>
              <a:rPr lang="zh-CN" altLang="en-US" smtClean="0"/>
              <a:t>甜苹果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的兴衰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28800"/>
            <a:ext cx="813435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1984</a:t>
            </a:r>
            <a:r>
              <a:rPr lang="zh-CN" altLang="en-US" smtClean="0"/>
              <a:t>年</a:t>
            </a:r>
            <a:r>
              <a:rPr lang="en-US" altLang="zh-CN" smtClean="0"/>
              <a:t>Macintosh</a:t>
            </a:r>
            <a:r>
              <a:rPr lang="zh-CN" altLang="en-US" smtClean="0"/>
              <a:t>问世，</a:t>
            </a:r>
            <a:r>
              <a:rPr lang="en-US" altLang="zh-CN" smtClean="0"/>
              <a:t>1994</a:t>
            </a:r>
            <a:r>
              <a:rPr lang="zh-CN" altLang="en-US" smtClean="0"/>
              <a:t>年推出掌上电脑，但都在商业上失败。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Jobs</a:t>
            </a:r>
            <a:r>
              <a:rPr lang="zh-CN" altLang="en-US" smtClean="0"/>
              <a:t>离开苹果，创办动画片公司，制作了</a:t>
            </a:r>
            <a:r>
              <a:rPr lang="en-US" altLang="zh-CN" smtClean="0"/>
              <a:t>《</a:t>
            </a:r>
            <a:r>
              <a:rPr lang="zh-CN" altLang="en-US" smtClean="0"/>
              <a:t>玩具总动员</a:t>
            </a:r>
            <a:r>
              <a:rPr lang="en-US" altLang="zh-CN" smtClean="0"/>
              <a:t>》</a:t>
            </a:r>
            <a:r>
              <a:rPr lang="zh-CN" altLang="en-US" smtClean="0"/>
              <a:t>和</a:t>
            </a:r>
            <a:r>
              <a:rPr lang="en-US" altLang="zh-CN" smtClean="0"/>
              <a:t>《</a:t>
            </a:r>
            <a:r>
              <a:rPr lang="zh-CN" altLang="en-US" smtClean="0"/>
              <a:t>虫虫特工队</a:t>
            </a:r>
            <a:r>
              <a:rPr lang="en-US" altLang="zh-CN" smtClean="0"/>
              <a:t>》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1996</a:t>
            </a:r>
            <a:r>
              <a:rPr lang="zh-CN" altLang="en-US" smtClean="0"/>
              <a:t>年回到</a:t>
            </a:r>
            <a:r>
              <a:rPr lang="en-US" altLang="zh-CN" smtClean="0"/>
              <a:t>Apple</a:t>
            </a:r>
            <a:r>
              <a:rPr lang="zh-CN" altLang="en-US" smtClean="0"/>
              <a:t>公司，推出</a:t>
            </a:r>
            <a:r>
              <a:rPr lang="en-US" altLang="zh-CN" smtClean="0"/>
              <a:t>iMac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1997</a:t>
            </a:r>
            <a:r>
              <a:rPr lang="zh-CN" altLang="en-US" smtClean="0"/>
              <a:t>年，再次成为</a:t>
            </a:r>
            <a:r>
              <a:rPr lang="en-US" altLang="zh-CN" smtClean="0"/>
              <a:t>《</a:t>
            </a:r>
            <a:r>
              <a:rPr lang="zh-CN" altLang="en-US" smtClean="0"/>
              <a:t>时代</a:t>
            </a:r>
            <a:r>
              <a:rPr lang="en-US" altLang="zh-CN" smtClean="0"/>
              <a:t>》</a:t>
            </a:r>
            <a:r>
              <a:rPr lang="zh-CN" altLang="en-US" smtClean="0"/>
              <a:t>周刊封面人物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Apple</a:t>
            </a:r>
            <a:r>
              <a:rPr lang="zh-CN" altLang="en-US" smtClean="0"/>
              <a:t>却再也难振雄风。 </a:t>
            </a:r>
          </a:p>
        </p:txBody>
      </p:sp>
      <p:pic>
        <p:nvPicPr>
          <p:cNvPr id="9220" name="Picture 4" descr="macintos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3025"/>
            <a:ext cx="1336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8" name="Picture 6" descr="jobs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68638"/>
            <a:ext cx="295433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47813" y="188913"/>
            <a:ext cx="5903912" cy="3527425"/>
            <a:chOff x="975" y="119"/>
            <a:chExt cx="3719" cy="2222"/>
          </a:xfrm>
        </p:grpSpPr>
        <p:pic>
          <p:nvPicPr>
            <p:cNvPr id="9223" name="Picture 8" descr="job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9"/>
              <a:ext cx="1881" cy="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10" descr="Apple's iMac compu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4"/>
              <a:ext cx="1814" cy="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当我查看</a:t>
            </a:r>
            <a:r>
              <a:rPr lang="en-US" altLang="zh-CN" smtClean="0"/>
              <a:t>/proc/meminfo</a:t>
            </a:r>
            <a:r>
              <a:rPr lang="zh-CN" altLang="en-US" smtClean="0"/>
              <a:t>文件时，看到的内容是什么？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如何查看当前</a:t>
            </a:r>
            <a:r>
              <a:rPr lang="en-US" altLang="zh-CN" smtClean="0"/>
              <a:t>Linux</a:t>
            </a:r>
            <a:r>
              <a:rPr lang="zh-CN" altLang="en-US" smtClean="0"/>
              <a:t>内核的版本号？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文件系统的概念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proc</a:t>
            </a:r>
            <a:r>
              <a:rPr lang="zh-CN" altLang="en-US" smtClean="0"/>
              <a:t>文件系统是一种在用户态检查内核状态的机制。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</a:t>
            </a:r>
            <a:r>
              <a:rPr lang="en-US" altLang="zh-CN" smtClean="0"/>
              <a:t>/proc/meminfo</a:t>
            </a:r>
            <a:r>
              <a:rPr lang="zh-CN" altLang="en-US" smtClean="0"/>
              <a:t>，可以读出当前的内存使用情况。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/proc/meminfo</a:t>
            </a:r>
            <a:r>
              <a:rPr lang="zh-CN" altLang="en-US" smtClean="0"/>
              <a:t>是磁盘文件吗？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如果是普通的磁盘文件，效率太低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它是一种特殊的文件，只有当用户读它的时候，才去准备有关内容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1000</TotalTime>
  <Words>1960</Words>
  <Application>Microsoft Office PowerPoint</Application>
  <PresentationFormat>全屏显示(4:3)</PresentationFormat>
  <Paragraphs>194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Comic Sans MS</vt:lpstr>
      <vt:lpstr>宋体</vt:lpstr>
      <vt:lpstr>Arial</vt:lpstr>
      <vt:lpstr>Calibri</vt:lpstr>
      <vt:lpstr>Times New Roman</vt:lpstr>
      <vt:lpstr>Verdana</vt:lpstr>
      <vt:lpstr>Crayons</vt:lpstr>
      <vt:lpstr>实验8   创建proc文件</vt:lpstr>
      <vt:lpstr>PowerPoint 演示文稿</vt:lpstr>
      <vt:lpstr>“甜苹果”的兴衰</vt:lpstr>
      <vt:lpstr>“甜苹果”的兴衰</vt:lpstr>
      <vt:lpstr>“甜苹果”的兴衰</vt:lpstr>
      <vt:lpstr>“甜苹果”的兴衰</vt:lpstr>
      <vt:lpstr>“甜苹果”的兴衰</vt:lpstr>
      <vt:lpstr>proc文件系统</vt:lpstr>
      <vt:lpstr>proc文件系统的概念</vt:lpstr>
      <vt:lpstr>其他的proc文件</vt:lpstr>
      <vt:lpstr>proc文件系统的特点</vt:lpstr>
      <vt:lpstr>一个例子</vt:lpstr>
      <vt:lpstr>一个例子</vt:lpstr>
      <vt:lpstr>一个例子</vt:lpstr>
      <vt:lpstr>一个例子</vt:lpstr>
      <vt:lpstr>一个例子</vt:lpstr>
      <vt:lpstr>创建proc文件</vt:lpstr>
      <vt:lpstr>分析这个程序</vt:lpstr>
      <vt:lpstr>程序工作流程 (1)</vt:lpstr>
      <vt:lpstr>程序工作流程 (2)</vt:lpstr>
      <vt:lpstr>程序工作流程 (3)</vt:lpstr>
      <vt:lpstr>创建proc文件</vt:lpstr>
      <vt:lpstr>创建proc文件</vt:lpstr>
      <vt:lpstr>创建proc文件</vt:lpstr>
      <vt:lpstr>PowerPoint 演示文稿</vt:lpstr>
      <vt:lpstr>proc文件和用户的交互</vt:lpstr>
      <vt:lpstr>proc文件和用户的交互</vt:lpstr>
      <vt:lpstr>更多的任务？</vt:lpstr>
      <vt:lpstr>PowerPoint 演示文稿</vt:lpstr>
      <vt:lpstr>Have a rest！</vt:lpstr>
      <vt:lpstr>Have a rest！</vt:lpstr>
      <vt:lpstr>Have a rest！</vt:lpstr>
      <vt:lpstr>Have a rest！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254</cp:revision>
  <dcterms:created xsi:type="dcterms:W3CDTF">2003-11-30T13:52:19Z</dcterms:created>
  <dcterms:modified xsi:type="dcterms:W3CDTF">2024-09-11T01:35:08Z</dcterms:modified>
</cp:coreProperties>
</file>