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59" r:id="rId4"/>
    <p:sldId id="257" r:id="rId5"/>
    <p:sldId id="265" r:id="rId6"/>
    <p:sldId id="261" r:id="rId7"/>
    <p:sldId id="260" r:id="rId8"/>
    <p:sldId id="262" r:id="rId9"/>
    <p:sldId id="263" r:id="rId10"/>
    <p:sldId id="264"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8CCD5C-9285-816B-C760-A95FFAF68F02}" v="35" dt="2024-08-13T08:26:52.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D9F51C13-CBC3-48DD-9CE0-2AC078B5223E}" type="datetimeFigureOut">
              <a:t>8/13/2024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7130FF85-5D13-44CD-B0BD-BE10605E142A}" type="slidenum">
              <a:t>‹#›</a:t>
            </a:fld>
            <a:endParaRPr lang="en-US"/>
          </a:p>
        </p:txBody>
      </p:sp>
    </p:spTree>
    <p:extLst>
      <p:ext uri="{BB962C8B-B14F-4D97-AF65-F5344CB8AC3E}">
        <p14:creationId xmlns:p14="http://schemas.microsoft.com/office/powerpoint/2010/main" val="1879728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9399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905368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135667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610" y="2195513"/>
            <a:ext cx="4869061" cy="3838456"/>
          </a:xfrm>
          <a:prstGeom prst="rect">
            <a:avLst/>
          </a:prstGeom>
        </p:spPr>
      </p:pic>
      <p:sp>
        <p:nvSpPr>
          <p:cNvPr id="6" name="Text 1"/>
          <p:cNvSpPr/>
          <p:nvPr/>
        </p:nvSpPr>
        <p:spPr>
          <a:xfrm>
            <a:off x="6350437" y="2730103"/>
            <a:ext cx="7415927" cy="2004060"/>
          </a:xfrm>
          <a:prstGeom prst="rect">
            <a:avLst/>
          </a:prstGeom>
          <a:noFill/>
          <a:ln/>
        </p:spPr>
        <p:txBody>
          <a:bodyPr wrap="square" rtlCol="0" anchor="t"/>
          <a:lstStyle/>
          <a:p>
            <a:pPr marL="0" indent="0">
              <a:lnSpc>
                <a:spcPts val="7890"/>
              </a:lnSpc>
              <a:buNone/>
            </a:pPr>
            <a:r>
              <a:rPr lang="en-US" sz="6312" dirty="0">
                <a:solidFill>
                  <a:srgbClr val="FFFFFF"/>
                </a:solidFill>
                <a:latin typeface="Unbounded" pitchFamily="34" charset="0"/>
                <a:ea typeface="Unbounded" pitchFamily="34" charset="-122"/>
                <a:cs typeface="Unbounded" pitchFamily="34" charset="-120"/>
              </a:rPr>
              <a:t>Job Searching Portal</a:t>
            </a:r>
            <a:endParaRPr lang="en-US" sz="6312" dirty="0"/>
          </a:p>
        </p:txBody>
      </p:sp>
      <p:sp>
        <p:nvSpPr>
          <p:cNvPr id="7" name="Text 2"/>
          <p:cNvSpPr/>
          <p:nvPr/>
        </p:nvSpPr>
        <p:spPr>
          <a:xfrm>
            <a:off x="6350437" y="5104448"/>
            <a:ext cx="7415927" cy="395049"/>
          </a:xfrm>
          <a:prstGeom prst="rect">
            <a:avLst/>
          </a:prstGeom>
          <a:noFill/>
          <a:ln/>
        </p:spPr>
        <p:txBody>
          <a:bodyPr wrap="none" rtlCol="0" anchor="t"/>
          <a:lstStyle/>
          <a:p>
            <a:pPr marL="0" indent="0">
              <a:lnSpc>
                <a:spcPts val="3110"/>
              </a:lnSpc>
              <a:buNone/>
            </a:pPr>
            <a:endParaRPr lang="en-US" sz="1944"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flipH="1">
            <a:off x="14630400" y="0"/>
            <a:ext cx="24714" cy="8229600"/>
          </a:xfrm>
          <a:prstGeom prst="rect">
            <a:avLst/>
          </a:prstGeom>
        </p:spPr>
      </p:pic>
      <p:sp>
        <p:nvSpPr>
          <p:cNvPr id="6" name="Text 1"/>
          <p:cNvSpPr/>
          <p:nvPr/>
        </p:nvSpPr>
        <p:spPr>
          <a:xfrm>
            <a:off x="1160599" y="818552"/>
            <a:ext cx="7415927" cy="1452086"/>
          </a:xfrm>
          <a:prstGeom prst="rect">
            <a:avLst/>
          </a:prstGeom>
          <a:noFill/>
          <a:ln/>
        </p:spPr>
        <p:txBody>
          <a:bodyPr wrap="square" lIns="91440" tIns="45720" rIns="91440" bIns="45720" rtlCol="0" anchor="t"/>
          <a:lstStyle/>
          <a:p>
            <a:pPr>
              <a:lnSpc>
                <a:spcPts val="5718"/>
              </a:lnSpc>
            </a:pPr>
            <a:r>
              <a:rPr lang="en-US" sz="4550" u="sng" dirty="0">
                <a:solidFill>
                  <a:srgbClr val="FFFFFF"/>
                </a:solidFill>
                <a:latin typeface="Unbounded"/>
                <a:ea typeface="Unbounded"/>
              </a:rPr>
              <a:t>Application</a:t>
            </a:r>
            <a:r>
              <a:rPr lang="en-US" sz="4550" dirty="0">
                <a:solidFill>
                  <a:srgbClr val="FFFFFF"/>
                </a:solidFill>
                <a:latin typeface="Unbounded"/>
                <a:ea typeface="Unbounded"/>
              </a:rPr>
              <a:t>:</a:t>
            </a:r>
          </a:p>
          <a:p>
            <a:pPr>
              <a:lnSpc>
                <a:spcPts val="5718"/>
              </a:lnSpc>
            </a:pPr>
            <a:endParaRPr lang="en-US" sz="4550" dirty="0">
              <a:solidFill>
                <a:srgbClr val="FFFFFF"/>
              </a:solidFill>
              <a:latin typeface="Unbounded"/>
              <a:ea typeface="Unbounded"/>
            </a:endParaRPr>
          </a:p>
          <a:p>
            <a:pPr>
              <a:lnSpc>
                <a:spcPts val="5718"/>
              </a:lnSpc>
            </a:pPr>
            <a:r>
              <a:rPr lang="en-US" sz="2800" dirty="0">
                <a:solidFill>
                  <a:srgbClr val="FFFFFF"/>
                </a:solidFill>
                <a:latin typeface="Unbounded"/>
                <a:ea typeface="Unbounded"/>
              </a:rPr>
              <a:t>The fields inside ' Application ' table consists of -</a:t>
            </a:r>
          </a:p>
          <a:p>
            <a:pPr marL="685800" indent="-685800">
              <a:lnSpc>
                <a:spcPts val="5718"/>
              </a:lnSpc>
              <a:buFont typeface="Arial"/>
              <a:buChar char="•"/>
            </a:pPr>
            <a:r>
              <a:rPr lang="en-US" sz="2800" dirty="0">
                <a:solidFill>
                  <a:srgbClr val="FFFFFF"/>
                </a:solidFill>
                <a:ea typeface="Unbounded"/>
                <a:cs typeface="Calibri" panose="020F0502020204030204"/>
              </a:rPr>
              <a:t>Name</a:t>
            </a:r>
          </a:p>
          <a:p>
            <a:pPr marL="685800" indent="-685800">
              <a:lnSpc>
                <a:spcPts val="5718"/>
              </a:lnSpc>
              <a:buFont typeface="Arial"/>
              <a:buChar char="•"/>
            </a:pPr>
            <a:r>
              <a:rPr lang="en-US" sz="2800" dirty="0">
                <a:solidFill>
                  <a:srgbClr val="FFFFFF"/>
                </a:solidFill>
                <a:latin typeface="Unbounded"/>
                <a:ea typeface="Unbounded"/>
              </a:rPr>
              <a:t>Education</a:t>
            </a:r>
          </a:p>
          <a:p>
            <a:pPr marL="685800" indent="-685800">
              <a:lnSpc>
                <a:spcPts val="5718"/>
              </a:lnSpc>
              <a:buFont typeface="Arial"/>
              <a:buChar char="•"/>
            </a:pPr>
            <a:r>
              <a:rPr lang="en-US" sz="2800" dirty="0">
                <a:solidFill>
                  <a:srgbClr val="FFFFFF"/>
                </a:solidFill>
                <a:latin typeface="Unbounded"/>
                <a:ea typeface="Unbounded"/>
              </a:rPr>
              <a:t>Year of Graduation</a:t>
            </a:r>
          </a:p>
          <a:p>
            <a:pPr marL="685800" indent="-685800">
              <a:lnSpc>
                <a:spcPts val="5718"/>
              </a:lnSpc>
              <a:buFont typeface="Arial"/>
              <a:buChar char="•"/>
            </a:pPr>
            <a:r>
              <a:rPr lang="en-US" sz="2800" dirty="0">
                <a:solidFill>
                  <a:srgbClr val="FFFFFF"/>
                </a:solidFill>
                <a:latin typeface="Unbounded"/>
                <a:ea typeface="Unbounded"/>
              </a:rPr>
              <a:t>Skills</a:t>
            </a:r>
          </a:p>
          <a:p>
            <a:pPr marL="685800" indent="-685800">
              <a:lnSpc>
                <a:spcPts val="5718"/>
              </a:lnSpc>
              <a:buFont typeface="Arial"/>
              <a:buChar char="•"/>
            </a:pPr>
            <a:r>
              <a:rPr lang="en-US" sz="2800" dirty="0">
                <a:solidFill>
                  <a:srgbClr val="FFFFFF"/>
                </a:solidFill>
                <a:latin typeface="Unbounded"/>
                <a:ea typeface="Unbounded"/>
              </a:rPr>
              <a:t>Language</a:t>
            </a:r>
          </a:p>
          <a:p>
            <a:pPr marL="685800" indent="-685800">
              <a:lnSpc>
                <a:spcPts val="5718"/>
              </a:lnSpc>
              <a:buFont typeface="Arial"/>
              <a:buChar char="•"/>
            </a:pPr>
            <a:r>
              <a:rPr lang="en-US" sz="2800" dirty="0">
                <a:solidFill>
                  <a:srgbClr val="FFFFFF"/>
                </a:solidFill>
                <a:latin typeface="Unbounded"/>
                <a:ea typeface="Unbounded"/>
              </a:rPr>
              <a:t>CGPA</a:t>
            </a:r>
          </a:p>
          <a:p>
            <a:pPr marL="685800" indent="-685800">
              <a:lnSpc>
                <a:spcPts val="5718"/>
              </a:lnSpc>
              <a:buFont typeface="Arial"/>
              <a:buChar char="•"/>
            </a:pPr>
            <a:r>
              <a:rPr lang="en-US" sz="2800" dirty="0">
                <a:solidFill>
                  <a:srgbClr val="FFFFFF"/>
                </a:solidFill>
                <a:latin typeface="Unbounded"/>
                <a:ea typeface="Unbounded"/>
              </a:rPr>
              <a:t>Phone Number</a:t>
            </a:r>
          </a:p>
          <a:p>
            <a:pPr marL="685800" indent="-685800">
              <a:lnSpc>
                <a:spcPts val="5718"/>
              </a:lnSpc>
              <a:buFont typeface="Arial"/>
              <a:buChar char="•"/>
            </a:pPr>
            <a:endParaRPr lang="en-US" sz="3200" dirty="0">
              <a:solidFill>
                <a:srgbClr val="FFFFFF"/>
              </a:solidFill>
              <a:latin typeface="Unbounded"/>
              <a:ea typeface="Unbounded"/>
            </a:endParaRPr>
          </a:p>
        </p:txBody>
      </p:sp>
      <p:pic>
        <p:nvPicPr>
          <p:cNvPr id="5" name="Picture 4" descr="A screenshot of a computer program">
            <a:extLst>
              <a:ext uri="{FF2B5EF4-FFF2-40B4-BE49-F238E27FC236}">
                <a16:creationId xmlns:a16="http://schemas.microsoft.com/office/drawing/2014/main" id="{147288DE-4A3A-6EBE-144B-C071CC2A6FEE}"/>
              </a:ext>
            </a:extLst>
          </p:cNvPr>
          <p:cNvPicPr>
            <a:picLocks noChangeAspect="1"/>
          </p:cNvPicPr>
          <p:nvPr/>
        </p:nvPicPr>
        <p:blipFill>
          <a:blip r:embed="rId5"/>
          <a:stretch>
            <a:fillRect/>
          </a:stretch>
        </p:blipFill>
        <p:spPr>
          <a:xfrm>
            <a:off x="6134744" y="3023545"/>
            <a:ext cx="7340685" cy="3875386"/>
          </a:xfrm>
          <a:prstGeom prst="rect">
            <a:avLst/>
          </a:prstGeom>
        </p:spPr>
      </p:pic>
    </p:spTree>
    <p:extLst>
      <p:ext uri="{BB962C8B-B14F-4D97-AF65-F5344CB8AC3E}">
        <p14:creationId xmlns:p14="http://schemas.microsoft.com/office/powerpoint/2010/main" val="110433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968693" y="847606"/>
            <a:ext cx="12692896" cy="6534388"/>
          </a:xfrm>
          <a:prstGeom prst="rect">
            <a:avLst/>
          </a:prstGeom>
          <a:noFill/>
          <a:ln/>
        </p:spPr>
        <p:txBody>
          <a:bodyPr wrap="square" lIns="91440" tIns="45720" rIns="91440" bIns="45720" rtlCol="0" anchor="t"/>
          <a:lstStyle/>
          <a:p>
            <a:pPr>
              <a:lnSpc>
                <a:spcPct val="90000"/>
              </a:lnSpc>
              <a:spcBef>
                <a:spcPts val="1000"/>
              </a:spcBef>
            </a:pPr>
            <a:r>
              <a:rPr lang="en-US" sz="4000" dirty="0">
                <a:solidFill>
                  <a:schemeClr val="bg1"/>
                </a:solidFill>
                <a:latin typeface="Calibri"/>
                <a:ea typeface="Unbounded"/>
                <a:cs typeface="Calibri"/>
              </a:rPr>
              <a:t>Problem Statement : </a:t>
            </a:r>
            <a:endParaRPr lang="en-US"/>
          </a:p>
          <a:p>
            <a:pPr marL="285750" indent="-285750">
              <a:lnSpc>
                <a:spcPct val="90000"/>
              </a:lnSpc>
              <a:spcBef>
                <a:spcPts val="1000"/>
              </a:spcBef>
              <a:buFont typeface="Arial"/>
              <a:buChar char="•"/>
            </a:pPr>
            <a:endParaRPr lang="en-US" sz="3200" dirty="0">
              <a:solidFill>
                <a:schemeClr val="bg1"/>
              </a:solidFill>
              <a:latin typeface="Calibri"/>
              <a:ea typeface="Unbounded"/>
              <a:cs typeface="Calibri"/>
            </a:endParaRPr>
          </a:p>
          <a:p>
            <a:pPr marL="285750" indent="-285750">
              <a:lnSpc>
                <a:spcPct val="90000"/>
              </a:lnSpc>
              <a:spcBef>
                <a:spcPts val="1000"/>
              </a:spcBef>
              <a:buFont typeface="Arial"/>
              <a:buChar char="•"/>
            </a:pPr>
            <a:r>
              <a:rPr lang="en-US" sz="3200" dirty="0">
                <a:solidFill>
                  <a:schemeClr val="bg1"/>
                </a:solidFill>
                <a:latin typeface="Calibri"/>
                <a:ea typeface="Unbounded"/>
                <a:cs typeface="Calibri"/>
              </a:rPr>
              <a:t>Job seekers and employers often struggle with complicated job search websites that are hard to use. These platforms might not meet the specific needs of each user, causing frustration and making job searching and hiring less efficient. We need a simple, easy-to-use, and responsive interface that caters to both Seekers and Employers, with straightforward access to job listings, application forms, and dashboards. Using React will help make the site fast and interactive, improving the overall user experience.</a:t>
            </a:r>
            <a:endParaRPr lang="en-IN" sz="3200">
              <a:solidFill>
                <a:schemeClr val="bg1"/>
              </a:solidFill>
              <a:latin typeface="Calibri"/>
              <a:ea typeface="Unbounded"/>
              <a:cs typeface="Calibri"/>
            </a:endParaRPr>
          </a:p>
          <a:p>
            <a:pPr marL="0" indent="0">
              <a:lnSpc>
                <a:spcPts val="5718"/>
              </a:lnSpc>
              <a:buNone/>
            </a:pPr>
            <a:endParaRPr lang="en-US" sz="4550" dirty="0">
              <a:solidFill>
                <a:srgbClr val="FFFFFF"/>
              </a:solidFill>
              <a:latin typeface="Unbound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968693" y="2658785"/>
            <a:ext cx="6051828" cy="726043"/>
          </a:xfrm>
          <a:prstGeom prst="rect">
            <a:avLst/>
          </a:prstGeom>
          <a:noFill/>
          <a:ln/>
        </p:spPr>
        <p:txBody>
          <a:bodyPr wrap="none" rtlCol="0" anchor="t"/>
          <a:lstStyle/>
          <a:p>
            <a:pPr marL="0" indent="0">
              <a:lnSpc>
                <a:spcPts val="5718"/>
              </a:lnSpc>
              <a:buNone/>
            </a:pPr>
            <a:r>
              <a:rPr lang="en-US" sz="4574" dirty="0">
                <a:solidFill>
                  <a:srgbClr val="FFFFFF"/>
                </a:solidFill>
                <a:latin typeface="Unbounded" pitchFamily="34" charset="0"/>
                <a:ea typeface="Unbounded" pitchFamily="34" charset="-122"/>
                <a:cs typeface="Unbounded" pitchFamily="34" charset="-120"/>
              </a:rPr>
              <a:t>Project Overview:</a:t>
            </a:r>
            <a:endParaRPr lang="en-US" sz="4574" dirty="0"/>
          </a:p>
        </p:txBody>
      </p:sp>
      <p:sp>
        <p:nvSpPr>
          <p:cNvPr id="5" name="Text 2"/>
          <p:cNvSpPr/>
          <p:nvPr/>
        </p:nvSpPr>
        <p:spPr>
          <a:xfrm>
            <a:off x="968693" y="3755112"/>
            <a:ext cx="12692896" cy="2396470"/>
          </a:xfrm>
          <a:prstGeom prst="rect">
            <a:avLst/>
          </a:prstGeom>
          <a:noFill/>
          <a:ln/>
        </p:spPr>
        <p:txBody>
          <a:bodyPr wrap="square" lIns="91440" tIns="45720" rIns="91440" bIns="45720" rtlCol="0" anchor="t"/>
          <a:lstStyle/>
          <a:p>
            <a:pPr marL="0" indent="0">
              <a:lnSpc>
                <a:spcPts val="2859"/>
              </a:lnSpc>
              <a:buNone/>
            </a:pPr>
            <a:r>
              <a:rPr lang="en-US" sz="2800" dirty="0">
                <a:solidFill>
                  <a:srgbClr val="FFFFFF"/>
                </a:solidFill>
                <a:latin typeface="Unbounded"/>
                <a:ea typeface="Unbounded"/>
                <a:cs typeface="Unbounded" pitchFamily="34" charset="-120"/>
              </a:rPr>
              <a:t>A job searching portal is a web-based platform that connects job seekers with employers, facilitating the process of finding and applying for job opportunities. It serves as a centralized platform where job seekers can explore job listings, submit applications, and manage their job search process</a:t>
            </a:r>
            <a:endParaRPr lang="en-US" sz="2800">
              <a:latin typeface="Unbounded"/>
              <a:ea typeface="Unbounded"/>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2357"/>
            <a:ext cx="14630400" cy="8229600"/>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a:off x="0" y="0"/>
            <a:ext cx="14630400" cy="3086100"/>
          </a:xfrm>
          <a:prstGeom prst="rect">
            <a:avLst/>
          </a:prstGeom>
        </p:spPr>
      </p:pic>
      <p:sp>
        <p:nvSpPr>
          <p:cNvPr id="5" name="Text 1"/>
          <p:cNvSpPr/>
          <p:nvPr/>
        </p:nvSpPr>
        <p:spPr>
          <a:xfrm>
            <a:off x="968693" y="4116351"/>
            <a:ext cx="5917168" cy="726043"/>
          </a:xfrm>
          <a:prstGeom prst="rect">
            <a:avLst/>
          </a:prstGeom>
          <a:noFill/>
          <a:ln/>
        </p:spPr>
        <p:txBody>
          <a:bodyPr wrap="none" rtlCol="0" anchor="t"/>
          <a:lstStyle/>
          <a:p>
            <a:pPr marL="0" indent="0">
              <a:lnSpc>
                <a:spcPts val="5718"/>
              </a:lnSpc>
              <a:buNone/>
            </a:pPr>
            <a:r>
              <a:rPr lang="en-US" sz="4574" dirty="0">
                <a:solidFill>
                  <a:srgbClr val="FFFFFF"/>
                </a:solidFill>
                <a:latin typeface="Unbounded" pitchFamily="34" charset="0"/>
                <a:ea typeface="Unbounded" pitchFamily="34" charset="-122"/>
                <a:cs typeface="Unbounded" pitchFamily="34" charset="-120"/>
              </a:rPr>
              <a:t>Project Objective</a:t>
            </a:r>
            <a:endParaRPr lang="en-US" sz="4574" dirty="0"/>
          </a:p>
        </p:txBody>
      </p:sp>
      <p:sp>
        <p:nvSpPr>
          <p:cNvPr id="6" name="Text 2"/>
          <p:cNvSpPr/>
          <p:nvPr/>
        </p:nvSpPr>
        <p:spPr>
          <a:xfrm>
            <a:off x="968693" y="5842873"/>
            <a:ext cx="12692896" cy="1269978"/>
          </a:xfrm>
          <a:prstGeom prst="rect">
            <a:avLst/>
          </a:prstGeom>
          <a:noFill/>
          <a:ln/>
        </p:spPr>
        <p:txBody>
          <a:bodyPr wrap="square" lIns="91440" tIns="45720" rIns="91440" bIns="45720" rtlCol="0" anchor="t"/>
          <a:lstStyle/>
          <a:p>
            <a:pPr>
              <a:lnSpc>
                <a:spcPts val="2859"/>
              </a:lnSpc>
            </a:pPr>
            <a:r>
              <a:rPr lang="en-US" sz="2400" dirty="0">
                <a:solidFill>
                  <a:schemeClr val="bg1"/>
                </a:solidFill>
                <a:latin typeface="Unbounded"/>
                <a:ea typeface="Unbounded"/>
                <a:cs typeface="Calibri"/>
              </a:rPr>
              <a:t>We have done our project using:</a:t>
            </a:r>
          </a:p>
          <a:p>
            <a:pPr marL="342900" indent="-342900">
              <a:lnSpc>
                <a:spcPts val="2859"/>
              </a:lnSpc>
              <a:buFont typeface="Arial"/>
              <a:buChar char="•"/>
            </a:pPr>
            <a:r>
              <a:rPr lang="en-US" sz="2400" dirty="0">
                <a:solidFill>
                  <a:schemeClr val="bg1"/>
                </a:solidFill>
                <a:latin typeface="Unbounded"/>
                <a:ea typeface="Unbounded"/>
                <a:cs typeface="Calibri"/>
              </a:rPr>
              <a:t>         React JS( Front end)</a:t>
            </a:r>
          </a:p>
          <a:p>
            <a:pPr marL="342900" indent="-342900">
              <a:lnSpc>
                <a:spcPts val="2859"/>
              </a:lnSpc>
              <a:buFont typeface="Arial"/>
              <a:buChar char="•"/>
            </a:pPr>
            <a:r>
              <a:rPr lang="en-US" sz="2250" dirty="0">
                <a:solidFill>
                  <a:schemeClr val="bg1"/>
                </a:solidFill>
                <a:latin typeface="Unbounded"/>
                <a:ea typeface="Unbounded"/>
                <a:cs typeface="Calibri"/>
              </a:rPr>
              <a:t>  Django ( Framework)</a:t>
            </a:r>
          </a:p>
          <a:p>
            <a:pPr marL="342900" indent="-342900">
              <a:lnSpc>
                <a:spcPts val="2859"/>
              </a:lnSpc>
              <a:buFont typeface="Arial"/>
              <a:buChar char="•"/>
            </a:pPr>
            <a:r>
              <a:rPr lang="en-US" sz="2250" dirty="0">
                <a:solidFill>
                  <a:schemeClr val="bg1"/>
                </a:solidFill>
                <a:latin typeface="Unbounded"/>
                <a:ea typeface="Unbounded"/>
                <a:cs typeface="Calibri"/>
              </a:rPr>
              <a:t>     MySQL (Database)</a:t>
            </a:r>
          </a:p>
          <a:p>
            <a:pPr marL="342900" indent="-342900">
              <a:lnSpc>
                <a:spcPts val="2859"/>
              </a:lnSpc>
              <a:buFont typeface="Arial"/>
              <a:buChar char="•"/>
            </a:pPr>
            <a:r>
              <a:rPr lang="en-US" sz="2250" dirty="0">
                <a:solidFill>
                  <a:schemeClr val="bg1"/>
                </a:solidFill>
                <a:latin typeface="Unbounded"/>
                <a:ea typeface="Unbounded"/>
                <a:cs typeface="Calibri"/>
              </a:rPr>
              <a:t>     Postman (CRUD Operations) </a:t>
            </a:r>
          </a:p>
          <a:p>
            <a:pPr>
              <a:lnSpc>
                <a:spcPts val="2859"/>
              </a:lnSpc>
            </a:pPr>
            <a:r>
              <a:rPr lang="en-US" sz="2250" dirty="0">
                <a:solidFill>
                  <a:schemeClr val="bg1"/>
                </a:solidFill>
                <a:latin typeface="Unbounded"/>
                <a:ea typeface="Unbounded"/>
                <a:cs typeface="Calibri"/>
              </a:rPr>
              <a:t>      </a:t>
            </a:r>
          </a:p>
          <a:p>
            <a:pPr>
              <a:lnSpc>
                <a:spcPts val="2859"/>
              </a:lnSpc>
            </a:pPr>
            <a:r>
              <a:rPr lang="en-US" sz="2250" dirty="0">
                <a:solidFill>
                  <a:schemeClr val="bg1"/>
                </a:solidFill>
                <a:latin typeface="Unbounded"/>
                <a:ea typeface="Unbounded"/>
                <a:cs typeface="Calibri"/>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a:off x="7871255" y="0"/>
            <a:ext cx="6759145" cy="8229600"/>
          </a:xfrm>
          <a:prstGeom prst="rect">
            <a:avLst/>
          </a:prstGeom>
        </p:spPr>
      </p:pic>
      <p:pic>
        <p:nvPicPr>
          <p:cNvPr id="5" name="Image 2" descr="preencoded.png"/>
          <p:cNvPicPr>
            <a:picLocks noChangeAspect="1"/>
          </p:cNvPicPr>
          <p:nvPr/>
        </p:nvPicPr>
        <p:blipFill>
          <a:blip r:embed="rId5"/>
          <a:stretch>
            <a:fillRect/>
          </a:stretch>
        </p:blipFill>
        <p:spPr>
          <a:xfrm>
            <a:off x="8019226" y="124099"/>
            <a:ext cx="6351872" cy="7919618"/>
          </a:xfrm>
          <a:prstGeom prst="rect">
            <a:avLst/>
          </a:prstGeom>
        </p:spPr>
      </p:pic>
      <p:sp>
        <p:nvSpPr>
          <p:cNvPr id="6" name="Text 1"/>
          <p:cNvSpPr/>
          <p:nvPr/>
        </p:nvSpPr>
        <p:spPr>
          <a:xfrm>
            <a:off x="864037" y="3388757"/>
            <a:ext cx="7415927" cy="1452086"/>
          </a:xfrm>
          <a:prstGeom prst="rect">
            <a:avLst/>
          </a:prstGeom>
          <a:noFill/>
          <a:ln/>
        </p:spPr>
        <p:txBody>
          <a:bodyPr wrap="square" rtlCol="0" anchor="t"/>
          <a:lstStyle/>
          <a:p>
            <a:pPr marL="0" indent="0">
              <a:lnSpc>
                <a:spcPts val="5718"/>
              </a:lnSpc>
              <a:buNone/>
            </a:pPr>
            <a:r>
              <a:rPr lang="en-US" sz="4574" dirty="0">
                <a:solidFill>
                  <a:srgbClr val="FFFFFF"/>
                </a:solidFill>
                <a:latin typeface="Unbounded" pitchFamily="34" charset="0"/>
                <a:ea typeface="Unbounded" pitchFamily="34" charset="-122"/>
                <a:cs typeface="Unbounded" pitchFamily="34" charset="-120"/>
              </a:rPr>
              <a:t>Entity Relationship Diagram</a:t>
            </a:r>
            <a:endParaRPr lang="en-US" sz="4574" dirty="0"/>
          </a:p>
        </p:txBody>
      </p:sp>
    </p:spTree>
    <p:extLst>
      <p:ext uri="{BB962C8B-B14F-4D97-AF65-F5344CB8AC3E}">
        <p14:creationId xmlns:p14="http://schemas.microsoft.com/office/powerpoint/2010/main" val="2406233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968693" y="1328976"/>
            <a:ext cx="6413659" cy="726043"/>
          </a:xfrm>
          <a:prstGeom prst="rect">
            <a:avLst/>
          </a:prstGeom>
          <a:noFill/>
          <a:ln/>
        </p:spPr>
        <p:txBody>
          <a:bodyPr wrap="none" rtlCol="0" anchor="t"/>
          <a:lstStyle/>
          <a:p>
            <a:pPr marL="0" indent="0">
              <a:lnSpc>
                <a:spcPts val="5718"/>
              </a:lnSpc>
              <a:buNone/>
            </a:pPr>
            <a:r>
              <a:rPr lang="en-US" sz="4574" dirty="0">
                <a:solidFill>
                  <a:srgbClr val="FFFFFF"/>
                </a:solidFill>
                <a:latin typeface="Unbounded" pitchFamily="34" charset="0"/>
                <a:ea typeface="Unbounded" pitchFamily="34" charset="-122"/>
                <a:cs typeface="Unbounded" pitchFamily="34" charset="-120"/>
              </a:rPr>
              <a:t>Use Case Diagram</a:t>
            </a:r>
            <a:endParaRPr lang="en-US" sz="4574" dirty="0"/>
          </a:p>
        </p:txBody>
      </p:sp>
      <p:pic>
        <p:nvPicPr>
          <p:cNvPr id="5" name="Image 1" descr="preencoded.png"/>
          <p:cNvPicPr>
            <a:picLocks noChangeAspect="1"/>
          </p:cNvPicPr>
          <p:nvPr/>
        </p:nvPicPr>
        <p:blipFill>
          <a:blip r:embed="rId4"/>
          <a:stretch>
            <a:fillRect/>
          </a:stretch>
        </p:blipFill>
        <p:spPr>
          <a:xfrm>
            <a:off x="968693" y="2548771"/>
            <a:ext cx="12692896" cy="43517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flipH="1">
            <a:off x="14630400" y="0"/>
            <a:ext cx="24714" cy="8229600"/>
          </a:xfrm>
          <a:prstGeom prst="rect">
            <a:avLst/>
          </a:prstGeom>
        </p:spPr>
      </p:pic>
      <p:sp>
        <p:nvSpPr>
          <p:cNvPr id="6" name="Text 1"/>
          <p:cNvSpPr/>
          <p:nvPr/>
        </p:nvSpPr>
        <p:spPr>
          <a:xfrm>
            <a:off x="1160599" y="818552"/>
            <a:ext cx="7415927" cy="1452086"/>
          </a:xfrm>
          <a:prstGeom prst="rect">
            <a:avLst/>
          </a:prstGeom>
          <a:noFill/>
          <a:ln/>
        </p:spPr>
        <p:txBody>
          <a:bodyPr wrap="square" lIns="91440" tIns="45720" rIns="91440" bIns="45720" rtlCol="0" anchor="t"/>
          <a:lstStyle/>
          <a:p>
            <a:pPr>
              <a:lnSpc>
                <a:spcPts val="5718"/>
              </a:lnSpc>
            </a:pPr>
            <a:r>
              <a:rPr lang="en-US" sz="4550" dirty="0">
                <a:solidFill>
                  <a:srgbClr val="FFFFFF"/>
                </a:solidFill>
                <a:latin typeface="Unbounded"/>
                <a:ea typeface="Unbounded"/>
              </a:rPr>
              <a:t>Database Tables:</a:t>
            </a:r>
          </a:p>
          <a:p>
            <a:pPr marL="914400" indent="-914400">
              <a:lnSpc>
                <a:spcPts val="5718"/>
              </a:lnSpc>
              <a:buAutoNum type="arabicPeriod"/>
            </a:pPr>
            <a:r>
              <a:rPr lang="en-US" sz="4550" dirty="0">
                <a:solidFill>
                  <a:srgbClr val="FFFFFF"/>
                </a:solidFill>
                <a:latin typeface="Unbounded"/>
                <a:ea typeface="Unbounded"/>
              </a:rPr>
              <a:t>Users</a:t>
            </a:r>
          </a:p>
          <a:p>
            <a:pPr marL="914400" indent="-914400">
              <a:lnSpc>
                <a:spcPts val="5718"/>
              </a:lnSpc>
              <a:buAutoNum type="arabicPeriod"/>
            </a:pPr>
            <a:r>
              <a:rPr lang="en-US" sz="4550" dirty="0">
                <a:solidFill>
                  <a:srgbClr val="FFFFFF"/>
                </a:solidFill>
                <a:latin typeface="Unbounded"/>
                <a:ea typeface="Unbounded"/>
              </a:rPr>
              <a:t>Roles</a:t>
            </a:r>
          </a:p>
          <a:p>
            <a:pPr marL="914400" indent="-914400">
              <a:lnSpc>
                <a:spcPts val="5718"/>
              </a:lnSpc>
              <a:buAutoNum type="arabicPeriod"/>
            </a:pPr>
            <a:r>
              <a:rPr lang="en-US" sz="4550" dirty="0">
                <a:solidFill>
                  <a:srgbClr val="FFFFFF"/>
                </a:solidFill>
                <a:latin typeface="Unbounded"/>
                <a:ea typeface="Unbounded"/>
              </a:rPr>
              <a:t>Application</a:t>
            </a:r>
          </a:p>
        </p:txBody>
      </p:sp>
      <p:pic>
        <p:nvPicPr>
          <p:cNvPr id="5" name="Picture 4" descr="A screenshot of a computer&#10;&#10;Description automatically generated">
            <a:extLst>
              <a:ext uri="{FF2B5EF4-FFF2-40B4-BE49-F238E27FC236}">
                <a16:creationId xmlns:a16="http://schemas.microsoft.com/office/drawing/2014/main" id="{21068F2A-06CA-26F9-FA73-B83148A885C1}"/>
              </a:ext>
            </a:extLst>
          </p:cNvPr>
          <p:cNvPicPr>
            <a:picLocks noChangeAspect="1"/>
          </p:cNvPicPr>
          <p:nvPr/>
        </p:nvPicPr>
        <p:blipFill>
          <a:blip r:embed="rId5"/>
          <a:stretch>
            <a:fillRect/>
          </a:stretch>
        </p:blipFill>
        <p:spPr>
          <a:xfrm>
            <a:off x="7607162" y="2261773"/>
            <a:ext cx="5657850" cy="480598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flipH="1">
            <a:off x="14630400" y="0"/>
            <a:ext cx="24714" cy="8229600"/>
          </a:xfrm>
          <a:prstGeom prst="rect">
            <a:avLst/>
          </a:prstGeom>
        </p:spPr>
      </p:pic>
      <p:sp>
        <p:nvSpPr>
          <p:cNvPr id="6" name="Text 1"/>
          <p:cNvSpPr/>
          <p:nvPr/>
        </p:nvSpPr>
        <p:spPr>
          <a:xfrm>
            <a:off x="1160599" y="818552"/>
            <a:ext cx="7415927" cy="1452086"/>
          </a:xfrm>
          <a:prstGeom prst="rect">
            <a:avLst/>
          </a:prstGeom>
          <a:noFill/>
          <a:ln/>
        </p:spPr>
        <p:txBody>
          <a:bodyPr wrap="square" lIns="91440" tIns="45720" rIns="91440" bIns="45720" rtlCol="0" anchor="t"/>
          <a:lstStyle/>
          <a:p>
            <a:pPr>
              <a:lnSpc>
                <a:spcPts val="5718"/>
              </a:lnSpc>
            </a:pPr>
            <a:r>
              <a:rPr lang="en-US" sz="4550" b="1" u="sng" dirty="0">
                <a:solidFill>
                  <a:srgbClr val="FFFFFF"/>
                </a:solidFill>
                <a:latin typeface="Unbounded"/>
                <a:ea typeface="Unbounded"/>
              </a:rPr>
              <a:t>Users </a:t>
            </a:r>
            <a:r>
              <a:rPr lang="en-US" sz="4550" dirty="0">
                <a:solidFill>
                  <a:srgbClr val="FFFFFF"/>
                </a:solidFill>
                <a:latin typeface="Unbounded"/>
                <a:ea typeface="Unbounded"/>
              </a:rPr>
              <a:t>:</a:t>
            </a:r>
          </a:p>
          <a:p>
            <a:pPr>
              <a:lnSpc>
                <a:spcPts val="5718"/>
              </a:lnSpc>
            </a:pPr>
            <a:endParaRPr lang="en-US" sz="4550" dirty="0">
              <a:solidFill>
                <a:srgbClr val="FFFFFF"/>
              </a:solidFill>
              <a:latin typeface="Unbounded"/>
              <a:ea typeface="Unbounded"/>
            </a:endParaRPr>
          </a:p>
          <a:p>
            <a:pPr>
              <a:lnSpc>
                <a:spcPts val="5718"/>
              </a:lnSpc>
            </a:pPr>
            <a:r>
              <a:rPr lang="en-US" sz="4550" dirty="0">
                <a:solidFill>
                  <a:srgbClr val="FFFFFF"/>
                </a:solidFill>
                <a:latin typeface="Unbounded"/>
                <a:ea typeface="Unbounded"/>
              </a:rPr>
              <a:t>The fields inside ' Users ' table consists of -</a:t>
            </a:r>
          </a:p>
          <a:p>
            <a:pPr marL="685800" indent="-685800">
              <a:lnSpc>
                <a:spcPts val="5718"/>
              </a:lnSpc>
              <a:buFont typeface="Arial"/>
              <a:buChar char="•"/>
            </a:pPr>
            <a:r>
              <a:rPr lang="en-US" sz="4550" dirty="0">
                <a:solidFill>
                  <a:srgbClr val="FFFFFF"/>
                </a:solidFill>
                <a:latin typeface="Unbounded"/>
                <a:ea typeface="Unbounded"/>
              </a:rPr>
              <a:t>Email </a:t>
            </a:r>
            <a:endParaRPr lang="en-US" dirty="0">
              <a:cs typeface="Calibri" panose="020F0502020204030204"/>
            </a:endParaRPr>
          </a:p>
          <a:p>
            <a:pPr marL="685800" indent="-685800">
              <a:lnSpc>
                <a:spcPts val="5718"/>
              </a:lnSpc>
              <a:buFont typeface="Arial"/>
              <a:buChar char="•"/>
            </a:pPr>
            <a:r>
              <a:rPr lang="en-US" sz="4550" dirty="0">
                <a:solidFill>
                  <a:srgbClr val="FFFFFF"/>
                </a:solidFill>
                <a:latin typeface="Unbounded"/>
                <a:ea typeface="Unbounded"/>
              </a:rPr>
              <a:t>Name</a:t>
            </a:r>
          </a:p>
          <a:p>
            <a:pPr marL="685800" indent="-685800">
              <a:lnSpc>
                <a:spcPts val="5718"/>
              </a:lnSpc>
              <a:buFont typeface="Arial"/>
              <a:buChar char="•"/>
            </a:pPr>
            <a:r>
              <a:rPr lang="en-US" sz="4550" dirty="0">
                <a:solidFill>
                  <a:srgbClr val="FFFFFF"/>
                </a:solidFill>
                <a:latin typeface="Unbounded"/>
                <a:ea typeface="Unbounded"/>
              </a:rPr>
              <a:t>Password</a:t>
            </a:r>
          </a:p>
        </p:txBody>
      </p:sp>
      <p:pic>
        <p:nvPicPr>
          <p:cNvPr id="5" name="Picture 4" descr="A screenshot of a computer&#10;&#10;Description automatically generated">
            <a:extLst>
              <a:ext uri="{FF2B5EF4-FFF2-40B4-BE49-F238E27FC236}">
                <a16:creationId xmlns:a16="http://schemas.microsoft.com/office/drawing/2014/main" id="{9F5C0BBF-5092-A1B9-8B7B-E10935191DB4}"/>
              </a:ext>
            </a:extLst>
          </p:cNvPr>
          <p:cNvPicPr>
            <a:picLocks noChangeAspect="1"/>
          </p:cNvPicPr>
          <p:nvPr/>
        </p:nvPicPr>
        <p:blipFill>
          <a:blip r:embed="rId5"/>
          <a:stretch>
            <a:fillRect/>
          </a:stretch>
        </p:blipFill>
        <p:spPr>
          <a:xfrm>
            <a:off x="5110677" y="3521676"/>
            <a:ext cx="7745369" cy="3311610"/>
          </a:xfrm>
          <a:prstGeom prst="rect">
            <a:avLst/>
          </a:prstGeom>
        </p:spPr>
      </p:pic>
    </p:spTree>
    <p:extLst>
      <p:ext uri="{BB962C8B-B14F-4D97-AF65-F5344CB8AC3E}">
        <p14:creationId xmlns:p14="http://schemas.microsoft.com/office/powerpoint/2010/main" val="234884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flipH="1">
            <a:off x="14630400" y="0"/>
            <a:ext cx="24714" cy="8229600"/>
          </a:xfrm>
          <a:prstGeom prst="rect">
            <a:avLst/>
          </a:prstGeom>
        </p:spPr>
      </p:pic>
      <p:sp>
        <p:nvSpPr>
          <p:cNvPr id="6" name="Text 1"/>
          <p:cNvSpPr/>
          <p:nvPr/>
        </p:nvSpPr>
        <p:spPr>
          <a:xfrm>
            <a:off x="1160599" y="818552"/>
            <a:ext cx="7415927" cy="1452086"/>
          </a:xfrm>
          <a:prstGeom prst="rect">
            <a:avLst/>
          </a:prstGeom>
          <a:noFill/>
          <a:ln/>
        </p:spPr>
        <p:txBody>
          <a:bodyPr wrap="square" lIns="91440" tIns="45720" rIns="91440" bIns="45720" rtlCol="0" anchor="t"/>
          <a:lstStyle/>
          <a:p>
            <a:pPr>
              <a:lnSpc>
                <a:spcPts val="5718"/>
              </a:lnSpc>
            </a:pPr>
            <a:r>
              <a:rPr lang="en-US" sz="4550" b="1" u="sng" dirty="0">
                <a:solidFill>
                  <a:srgbClr val="FFFFFF"/>
                </a:solidFill>
                <a:latin typeface="Unbounded"/>
                <a:ea typeface="Unbounded"/>
              </a:rPr>
              <a:t>Roles</a:t>
            </a:r>
            <a:r>
              <a:rPr lang="en-US" sz="4550" dirty="0">
                <a:solidFill>
                  <a:srgbClr val="FFFFFF"/>
                </a:solidFill>
                <a:latin typeface="Unbounded"/>
                <a:ea typeface="Unbounded"/>
              </a:rPr>
              <a:t>:</a:t>
            </a:r>
          </a:p>
          <a:p>
            <a:pPr>
              <a:lnSpc>
                <a:spcPts val="5718"/>
              </a:lnSpc>
            </a:pPr>
            <a:endParaRPr lang="en-US" sz="4550" dirty="0">
              <a:solidFill>
                <a:srgbClr val="FFFFFF"/>
              </a:solidFill>
              <a:latin typeface="Unbounded"/>
              <a:ea typeface="Unbounded"/>
            </a:endParaRPr>
          </a:p>
          <a:p>
            <a:pPr>
              <a:lnSpc>
                <a:spcPts val="5718"/>
              </a:lnSpc>
            </a:pPr>
            <a:r>
              <a:rPr lang="en-US" sz="3200" dirty="0">
                <a:solidFill>
                  <a:srgbClr val="FFFFFF"/>
                </a:solidFill>
                <a:latin typeface="Unbounded"/>
                <a:ea typeface="Unbounded"/>
              </a:rPr>
              <a:t>The fields inside ' Roles ' table consists of -</a:t>
            </a:r>
          </a:p>
          <a:p>
            <a:pPr marL="685800" indent="-685800">
              <a:lnSpc>
                <a:spcPts val="5718"/>
              </a:lnSpc>
              <a:buFont typeface="Arial"/>
              <a:buChar char="•"/>
            </a:pPr>
            <a:r>
              <a:rPr lang="en-US" sz="3200" dirty="0">
                <a:solidFill>
                  <a:srgbClr val="FFFFFF"/>
                </a:solidFill>
                <a:ea typeface="Unbounded"/>
                <a:cs typeface="Calibri" panose="020F0502020204030204"/>
              </a:rPr>
              <a:t>Role</a:t>
            </a:r>
          </a:p>
          <a:p>
            <a:pPr marL="685800" indent="-685800">
              <a:lnSpc>
                <a:spcPts val="5718"/>
              </a:lnSpc>
              <a:buFont typeface="Arial"/>
              <a:buChar char="•"/>
            </a:pPr>
            <a:r>
              <a:rPr lang="en-US" sz="3200" dirty="0">
                <a:solidFill>
                  <a:srgbClr val="FFFFFF"/>
                </a:solidFill>
                <a:latin typeface="Unbounded"/>
                <a:ea typeface="Unbounded"/>
              </a:rPr>
              <a:t>Company Name</a:t>
            </a:r>
          </a:p>
          <a:p>
            <a:pPr marL="685800" indent="-685800">
              <a:lnSpc>
                <a:spcPts val="5718"/>
              </a:lnSpc>
              <a:buFont typeface="Arial"/>
              <a:buChar char="•"/>
            </a:pPr>
            <a:r>
              <a:rPr lang="en-US" sz="3200" dirty="0">
                <a:solidFill>
                  <a:srgbClr val="FFFFFF"/>
                </a:solidFill>
                <a:latin typeface="Unbounded"/>
                <a:ea typeface="Unbounded"/>
              </a:rPr>
              <a:t>Location</a:t>
            </a:r>
          </a:p>
          <a:p>
            <a:pPr marL="685800" indent="-685800">
              <a:lnSpc>
                <a:spcPts val="5718"/>
              </a:lnSpc>
              <a:buFont typeface="Arial"/>
              <a:buChar char="•"/>
            </a:pPr>
            <a:r>
              <a:rPr lang="en-US" sz="3200" dirty="0">
                <a:solidFill>
                  <a:srgbClr val="FFFFFF"/>
                </a:solidFill>
                <a:latin typeface="Unbounded"/>
                <a:ea typeface="Unbounded"/>
              </a:rPr>
              <a:t>Skills</a:t>
            </a:r>
          </a:p>
          <a:p>
            <a:pPr marL="685800" indent="-685800">
              <a:lnSpc>
                <a:spcPts val="5718"/>
              </a:lnSpc>
              <a:buFont typeface="Arial"/>
              <a:buChar char="•"/>
            </a:pPr>
            <a:r>
              <a:rPr lang="en-US" sz="3200" dirty="0">
                <a:solidFill>
                  <a:srgbClr val="FFFFFF"/>
                </a:solidFill>
                <a:latin typeface="Unbounded"/>
                <a:ea typeface="Unbounded"/>
              </a:rPr>
              <a:t>Years of  Experience</a:t>
            </a:r>
          </a:p>
          <a:p>
            <a:pPr marL="685800" indent="-685800">
              <a:lnSpc>
                <a:spcPts val="5718"/>
              </a:lnSpc>
              <a:buFont typeface="Arial"/>
              <a:buChar char="•"/>
            </a:pPr>
            <a:r>
              <a:rPr lang="en-US" sz="3200" dirty="0">
                <a:solidFill>
                  <a:srgbClr val="FFFFFF"/>
                </a:solidFill>
                <a:latin typeface="Unbounded"/>
                <a:ea typeface="Unbounded"/>
              </a:rPr>
              <a:t>Salary</a:t>
            </a:r>
          </a:p>
        </p:txBody>
      </p:sp>
      <p:pic>
        <p:nvPicPr>
          <p:cNvPr id="5" name="Picture 4" descr="A screenshot of a computer&#10;&#10;Description automatically generated">
            <a:extLst>
              <a:ext uri="{FF2B5EF4-FFF2-40B4-BE49-F238E27FC236}">
                <a16:creationId xmlns:a16="http://schemas.microsoft.com/office/drawing/2014/main" id="{18A6D3E7-1535-4332-5788-598425604516}"/>
              </a:ext>
            </a:extLst>
          </p:cNvPr>
          <p:cNvPicPr>
            <a:picLocks noChangeAspect="1"/>
          </p:cNvPicPr>
          <p:nvPr/>
        </p:nvPicPr>
        <p:blipFill>
          <a:blip r:embed="rId5"/>
          <a:stretch>
            <a:fillRect/>
          </a:stretch>
        </p:blipFill>
        <p:spPr>
          <a:xfrm>
            <a:off x="5872806" y="3272610"/>
            <a:ext cx="7876917" cy="3167191"/>
          </a:xfrm>
          <a:prstGeom prst="rect">
            <a:avLst/>
          </a:prstGeom>
        </p:spPr>
      </p:pic>
    </p:spTree>
    <p:extLst>
      <p:ext uri="{BB962C8B-B14F-4D97-AF65-F5344CB8AC3E}">
        <p14:creationId xmlns:p14="http://schemas.microsoft.com/office/powerpoint/2010/main" val="3317204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179</cp:revision>
  <dcterms:created xsi:type="dcterms:W3CDTF">2024-07-29T16:46:36Z</dcterms:created>
  <dcterms:modified xsi:type="dcterms:W3CDTF">2024-08-13T08:28:36Z</dcterms:modified>
</cp:coreProperties>
</file>