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6" r:id="rId5"/>
    <p:sldId id="267" r:id="rId6"/>
    <p:sldId id="261" r:id="rId7"/>
    <p:sldId id="268" r:id="rId8"/>
    <p:sldId id="269" r:id="rId9"/>
    <p:sldId id="270" r:id="rId10"/>
    <p:sldId id="271" r:id="rId11"/>
    <p:sldId id="277" r:id="rId12"/>
    <p:sldId id="273" r:id="rId13"/>
    <p:sldId id="279" r:id="rId14"/>
    <p:sldId id="281" r:id="rId15"/>
    <p:sldId id="274" r:id="rId16"/>
    <p:sldId id="275" r:id="rId17"/>
    <p:sldId id="276" r:id="rId18"/>
    <p:sldId id="280" r:id="rId19"/>
    <p:sldId id="272" r:id="rId20"/>
    <p:sldId id="278" r:id="rId21"/>
    <p:sldId id="257" r:id="rId22"/>
    <p:sldId id="258" r:id="rId23"/>
    <p:sldId id="262" r:id="rId24"/>
    <p:sldId id="260" r:id="rId25"/>
    <p:sldId id="26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F46"/>
    <a:srgbClr val="507E32"/>
    <a:srgbClr val="22B14C"/>
    <a:srgbClr val="79AB03"/>
    <a:srgbClr val="E3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437434383433261E-2"/>
          <c:y val="1.867891513560805E-2"/>
          <c:w val="0.93033617461479357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4B-416C-8389-AFED5850658A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4B-416C-8389-AFED5850658A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4B-416C-8389-AFED5850658A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4B-416C-8389-AFED5850658A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8-4891-A29B-5289F6468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451328042193576E-2"/>
          <c:y val="1.8679192164190648E-2"/>
          <c:w val="0.93033617461479357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18-4851-8A75-EF74D88E6442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18-4851-8A75-EF74D88E6442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18-4851-8A75-EF74D88E6442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18-4851-8A75-EF74D88E644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6.2</c:v>
                </c:pt>
                <c:pt idx="1">
                  <c:v>5</c:v>
                </c:pt>
                <c:pt idx="2">
                  <c:v>2.6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18-4851-8A75-EF74D88E6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451328042193576E-2"/>
          <c:y val="1.8679192164190648E-2"/>
          <c:w val="0.93033617461479357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6-477C-BF11-72331AE15086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6-477C-BF11-72331AE15086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6-477C-BF11-72331AE15086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6-477C-BF11-72331AE1508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3.2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816-477C-BF11-72331AE15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0F-400A-8A59-3E91FC5C2C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0F-400A-8A59-3E91FC5C2C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0F-400A-8A59-3E91FC5C2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7080224"/>
        <c:axId val="427701328"/>
      </c:lineChart>
      <c:catAx>
        <c:axId val="427080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7701328"/>
        <c:crosses val="autoZero"/>
        <c:auto val="1"/>
        <c:lblAlgn val="ctr"/>
        <c:lblOffset val="100"/>
        <c:noMultiLvlLbl val="0"/>
      </c:catAx>
      <c:valAx>
        <c:axId val="4277013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708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E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8575" cap="rnd">
              <a:noFill/>
              <a:round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599D-4E6C-BCA8-C52F3DAEDBA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99D-4E6C-BCA8-C52F3DAEDBA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599D-4E6C-BCA8-C52F3DAEDBA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599D-4E6C-BCA8-C52F3DAEDBA7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8D77E528-B3C6-4B73-BC5B-2D95A806DA16}" type="VALUE">
                      <a:rPr lang="en-US" altLang="ko-KR" smtClean="0"/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9D-4E6C-BCA8-C52F3DAEDB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Light" pitchFamily="34" charset="-127"/>
                    <a:ea typeface="Noto Sans CJK KR Light" pitchFamily="34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_(* #,##0_);_(* \(#,##0\);_(* "-"_);_(@_)</c:formatCode>
                <c:ptCount val="4"/>
                <c:pt idx="0">
                  <c:v>7000</c:v>
                </c:pt>
                <c:pt idx="1">
                  <c:v>10000</c:v>
                </c:pt>
                <c:pt idx="2">
                  <c:v>12500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9D-4E6C-BCA8-C52F3DAED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6"/>
        <c:overlap val="50"/>
        <c:axId val="343810352"/>
        <c:axId val="254060776"/>
      </c:barChart>
      <c:catAx>
        <c:axId val="343810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4060776"/>
        <c:crosses val="autoZero"/>
        <c:auto val="1"/>
        <c:lblAlgn val="ctr"/>
        <c:lblOffset val="100"/>
        <c:noMultiLvlLbl val="0"/>
      </c:catAx>
      <c:valAx>
        <c:axId val="254060776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34381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50E5D-9590-472F-BE62-76CDDD18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AD9C4-EAF1-4D08-991D-9B7672CA1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3129-6740-495D-AEAF-CF414FFD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9B2F3-E0EB-48AF-A4EE-4F5B5FA8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66A88-3A97-4CC1-BF01-7D42E0A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CC74-1F74-4435-974B-7592EE7B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39F72-8B9F-4EFD-95E1-DB6490C5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F31F9-BB4B-4C81-9210-20CF4760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5B7CE-2BA4-4B1C-A1DA-1A3FEBD1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137B-A658-43BC-BB3D-58759175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1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81B587-6B22-456D-9DB7-D95BF94ED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8094B3-3C73-47BF-99FE-291DC6107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D02F1-D555-4B94-8414-891C38C8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80B39-00C6-4B9A-A2CE-C4465A00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DCAB5-FE85-4699-B723-825E022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5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B282E-9474-41BE-AD75-DA5CD674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B4420-3042-40AD-AAB9-2C564499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8C5DF-08C0-4EAB-92B7-1F30FD75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98CF6-3714-4426-9CBF-3E37B448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C3788-0C2C-426D-B94B-EC8EBEDF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DC09-6032-457B-BF37-0A031441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DBA42-37F8-47F7-BCB9-9D6DF04F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6A511-3FDB-4B8E-B162-F7E7F801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F43AB-968F-4CD0-8AD2-1227AF84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425DD-C4EC-40A9-A75B-CBEAED37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9664F-FA7E-4E7E-8173-798F33D6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D75EB-E7B5-4D4E-B58C-48D5E4A29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805B5-1146-428C-A595-35688CEB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AF610-BAA5-4F61-BE60-E8709227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4DEF9-D45C-4FBA-B50D-D2E089C2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314C6-BB6D-4C7F-B9B6-89929B04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AFB28-9DA0-457B-8F1F-02B719AA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A7AD0-E3E0-40A9-9EB4-5987EFD6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60FCF-3DF3-46E9-8384-810A9A71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828396-737B-46AE-8D8B-A1D39563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87525-5EC6-4192-BB73-EE48B18BB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59B6A4-6A2D-4C42-B1E1-CD536E30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A3CC1-8309-465F-8EB8-D5318682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E6E84B-DE52-4587-B0B2-B5600F2F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46DC8-E382-471B-BB8E-7E7B35AC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80C0E-6011-4F2A-BC3A-5ED71D1B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B2AD3-38FD-42CE-B9A3-EA82ABA7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919BF4-7EAA-44EF-B2F4-3F98CF11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A8A375-209D-40D5-8DAA-A0701D2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D656E6-156E-4828-821A-6C2C8549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74536-9711-4F4B-851B-56147B52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2A2C-D598-4E73-B8D0-30A46DDF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08D86-8C41-4564-97B5-4F2E3A60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BEA6-39C2-4B37-8926-1F6CFDE0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3EA5DC-54B5-4828-85EA-39F48766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A81E2-0DB7-4402-AE82-878BA34A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D5C2F-DCB3-41D2-9432-110076C9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C63F-C990-48BD-AA3A-8650F28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F7C44-A8E2-4A2F-BFE1-74F6E66D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AA1B0-5963-4586-88E1-D370A6B8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2E4E3-EA47-4FD7-BCBB-1664363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E395E-8BB0-4304-B3FD-0F62E68B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34B5-F24E-4B6C-B597-43F763A9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D5D328-9E58-4A55-A44C-730D5CB2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03F97-D672-4109-B3AE-89A115DC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57D55-0005-48DF-8290-43D4B7E4C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96A636AB-8848-4A3E-B2A9-34E7697DBA9D}" type="datetimeFigureOut">
              <a:rPr lang="ko-KR" altLang="en-US" smtClean="0"/>
              <a:pPr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8BA8E-4F97-4C1E-A778-B62B0E3C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3EFD7-B394-4769-93D1-655430CD6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17C12541-920F-48D9-9924-BF700A0DCD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00" y="2277991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9204-3A16-4822-9DF9-BA1FDB31E467}"/>
              </a:ext>
            </a:extLst>
          </p:cNvPr>
          <p:cNvSpPr txBox="1"/>
          <p:nvPr/>
        </p:nvSpPr>
        <p:spPr>
          <a:xfrm>
            <a:off x="4242487" y="2921169"/>
            <a:ext cx="3707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게임 기획서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632590-44FD-4A75-8145-D4E4306D1144}"/>
              </a:ext>
            </a:extLst>
          </p:cNvPr>
          <p:cNvCxnSpPr>
            <a:cxnSpLocks/>
          </p:cNvCxnSpPr>
          <p:nvPr/>
        </p:nvCxnSpPr>
        <p:spPr>
          <a:xfrm>
            <a:off x="6096000" y="4422371"/>
            <a:ext cx="0" cy="18000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ABB5D2-17D9-4EFB-ADAC-659105947A5B}"/>
              </a:ext>
            </a:extLst>
          </p:cNvPr>
          <p:cNvSpPr txBox="1"/>
          <p:nvPr/>
        </p:nvSpPr>
        <p:spPr>
          <a:xfrm>
            <a:off x="4992172" y="3919106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한성대 유니티활용 </a:t>
            </a:r>
            <a:r>
              <a:rPr lang="en-US" altLang="ko-KR" sz="1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3D</a:t>
            </a:r>
            <a:r>
              <a:rPr lang="ko-KR" altLang="en-US" sz="1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콘텐츠</a:t>
            </a:r>
            <a:r>
              <a:rPr lang="en-US" altLang="ko-KR" sz="1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, </a:t>
            </a:r>
          </a:p>
          <a:p>
            <a:pPr algn="r"/>
            <a:r>
              <a:rPr lang="en-US" altLang="ko-KR" sz="1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VR </a:t>
            </a:r>
            <a:r>
              <a:rPr lang="ko-KR" altLang="en-US" sz="1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네트워크 메타버스 플랫폼 개발</a:t>
            </a:r>
            <a:endParaRPr lang="ko-KR" altLang="en-US" sz="1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ACDC2-7880-486F-8B50-A4658AD76DD4}"/>
              </a:ext>
            </a:extLst>
          </p:cNvPr>
          <p:cNvSpPr txBox="1"/>
          <p:nvPr/>
        </p:nvSpPr>
        <p:spPr>
          <a:xfrm>
            <a:off x="5657418" y="47055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남준구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6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710256" y="2925254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4.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주 소비층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73DE2F-EF2A-4740-821D-B10D83F4E3B1}"/>
              </a:ext>
            </a:extLst>
          </p:cNvPr>
          <p:cNvGrpSpPr/>
          <p:nvPr/>
        </p:nvGrpSpPr>
        <p:grpSpPr>
          <a:xfrm>
            <a:off x="4820822" y="3755078"/>
            <a:ext cx="5998439" cy="2708278"/>
            <a:chOff x="4493651" y="911137"/>
            <a:chExt cx="5998439" cy="27082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0B2E42-500A-4490-9A13-F88A07328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651" y="911137"/>
              <a:ext cx="5998439" cy="25178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3AD323-FA01-4AF4-89AA-464DC51E8F69}"/>
                </a:ext>
              </a:extLst>
            </p:cNvPr>
            <p:cNvSpPr txBox="1"/>
            <p:nvPr/>
          </p:nvSpPr>
          <p:spPr>
            <a:xfrm>
              <a:off x="4493651" y="3434749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85E7C7-0BA3-47B0-9B47-66456DBD6602}"/>
              </a:ext>
            </a:extLst>
          </p:cNvPr>
          <p:cNvGrpSpPr/>
          <p:nvPr/>
        </p:nvGrpSpPr>
        <p:grpSpPr>
          <a:xfrm>
            <a:off x="4746720" y="646313"/>
            <a:ext cx="3189261" cy="3103015"/>
            <a:chOff x="4746720" y="646314"/>
            <a:chExt cx="2904039" cy="28596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AEDDE8E-187F-401A-80B6-DA326D69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822" y="646314"/>
              <a:ext cx="2829937" cy="2707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718636-8EF0-43FA-BFFC-9BF54B1A3EAF}"/>
                </a:ext>
              </a:extLst>
            </p:cNvPr>
            <p:cNvSpPr txBox="1"/>
            <p:nvPr/>
          </p:nvSpPr>
          <p:spPr>
            <a:xfrm>
              <a:off x="4746720" y="3336667"/>
              <a:ext cx="108555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5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FCFDA5-6D5F-415F-ABAB-D048D2083BD4}"/>
              </a:ext>
            </a:extLst>
          </p:cNvPr>
          <p:cNvSpPr/>
          <p:nvPr/>
        </p:nvSpPr>
        <p:spPr>
          <a:xfrm>
            <a:off x="4974672" y="1057013"/>
            <a:ext cx="394282" cy="244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486974B-EBD7-46FA-ADC9-F38E44B9E99F}"/>
              </a:ext>
            </a:extLst>
          </p:cNvPr>
          <p:cNvGrpSpPr/>
          <p:nvPr/>
        </p:nvGrpSpPr>
        <p:grpSpPr>
          <a:xfrm>
            <a:off x="295531" y="1290669"/>
            <a:ext cx="11553569" cy="4704972"/>
            <a:chOff x="295531" y="1290669"/>
            <a:chExt cx="11553569" cy="4704972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3EEAB73-D90B-4E73-9754-DCFB0475F653}"/>
                </a:ext>
              </a:extLst>
            </p:cNvPr>
            <p:cNvGrpSpPr/>
            <p:nvPr/>
          </p:nvGrpSpPr>
          <p:grpSpPr>
            <a:xfrm>
              <a:off x="295531" y="1290669"/>
              <a:ext cx="11553569" cy="4704972"/>
              <a:chOff x="295531" y="1290668"/>
              <a:chExt cx="15344231" cy="523529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1010942-E4B2-44AE-93B2-31D64D26616D}"/>
                  </a:ext>
                </a:extLst>
              </p:cNvPr>
              <p:cNvSpPr/>
              <p:nvPr/>
            </p:nvSpPr>
            <p:spPr>
              <a:xfrm>
                <a:off x="295531" y="293405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마을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en-US" altLang="ko-KR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(</a:t>
                </a:r>
                <a:r>
                  <a:rPr lang="ko-KR" altLang="en-US" dirty="0" err="1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문파</a:t>
                </a:r>
                <a:r>
                  <a:rPr lang="en-US" altLang="ko-KR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)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F478E67-2493-4BE3-86BE-858816CA7DF0}"/>
                  </a:ext>
                </a:extLst>
              </p:cNvPr>
              <p:cNvSpPr/>
              <p:nvPr/>
            </p:nvSpPr>
            <p:spPr>
              <a:xfrm>
                <a:off x="2390768" y="4577435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임무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901B535-9C43-419D-A316-373F0A1E2E11}"/>
                  </a:ext>
                </a:extLst>
              </p:cNvPr>
              <p:cNvSpPr/>
              <p:nvPr/>
            </p:nvSpPr>
            <p:spPr>
              <a:xfrm>
                <a:off x="2415935" y="293405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무기 선택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AB57402-F018-44A9-BFAF-F9E2EB54A064}"/>
                  </a:ext>
                </a:extLst>
              </p:cNvPr>
              <p:cNvSpPr/>
              <p:nvPr/>
            </p:nvSpPr>
            <p:spPr>
              <a:xfrm>
                <a:off x="2415935" y="1290668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수련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50067DD0-D361-475C-A338-9E6E8D9BCE12}"/>
                  </a:ext>
                </a:extLst>
              </p:cNvPr>
              <p:cNvCxnSpPr>
                <a:cxnSpLocks/>
                <a:stCxn id="27" idx="3"/>
                <a:endCxn id="34" idx="1"/>
              </p:cNvCxnSpPr>
              <p:nvPr/>
            </p:nvCxnSpPr>
            <p:spPr>
              <a:xfrm>
                <a:off x="1973329" y="3429000"/>
                <a:ext cx="417439" cy="1643384"/>
              </a:xfrm>
              <a:prstGeom prst="bentConnector3">
                <a:avLst>
                  <a:gd name="adj1" fmla="val 47990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1" name="연결선: 꺾임 40">
                <a:extLst>
                  <a:ext uri="{FF2B5EF4-FFF2-40B4-BE49-F238E27FC236}">
                    <a16:creationId xmlns:a16="http://schemas.microsoft.com/office/drawing/2014/main" id="{1E7ADB5D-3C48-4DDA-964F-07EFAB56B3C8}"/>
                  </a:ext>
                </a:extLst>
              </p:cNvPr>
              <p:cNvCxnSpPr>
                <a:cxnSpLocks/>
                <a:stCxn id="27" idx="3"/>
                <a:endCxn id="36" idx="1"/>
              </p:cNvCxnSpPr>
              <p:nvPr/>
            </p:nvCxnSpPr>
            <p:spPr>
              <a:xfrm flipV="1">
                <a:off x="1973329" y="1785617"/>
                <a:ext cx="442606" cy="1643383"/>
              </a:xfrm>
              <a:prstGeom prst="bentConnector3">
                <a:avLst>
                  <a:gd name="adj1" fmla="val 45133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8F7882AF-CBBD-4B45-A620-C7408823FDCE}"/>
                  </a:ext>
                </a:extLst>
              </p:cNvPr>
              <p:cNvCxnSpPr>
                <a:cxnSpLocks/>
                <a:stCxn id="27" idx="3"/>
                <a:endCxn id="35" idx="1"/>
              </p:cNvCxnSpPr>
              <p:nvPr/>
            </p:nvCxnSpPr>
            <p:spPr>
              <a:xfrm flipV="1">
                <a:off x="1973329" y="3428999"/>
                <a:ext cx="44260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9226640-10FE-4290-9658-A45E52D6072F}"/>
                  </a:ext>
                </a:extLst>
              </p:cNvPr>
              <p:cNvSpPr/>
              <p:nvPr/>
            </p:nvSpPr>
            <p:spPr>
              <a:xfrm>
                <a:off x="4741083" y="292988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출두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ECFFE1D8-D12B-4F6D-9C87-FED2440EB93D}"/>
                  </a:ext>
                </a:extLst>
              </p:cNvPr>
              <p:cNvCxnSpPr>
                <a:cxnSpLocks/>
                <a:stCxn id="36" idx="3"/>
                <a:endCxn id="53" idx="1"/>
              </p:cNvCxnSpPr>
              <p:nvPr/>
            </p:nvCxnSpPr>
            <p:spPr>
              <a:xfrm>
                <a:off x="4093733" y="1785617"/>
                <a:ext cx="647350" cy="16392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E6C20FC2-C71C-4B4B-ABCB-111B535ACED8}"/>
                  </a:ext>
                </a:extLst>
              </p:cNvPr>
              <p:cNvCxnSpPr>
                <a:cxnSpLocks/>
                <a:stCxn id="34" idx="3"/>
                <a:endCxn id="53" idx="1"/>
              </p:cNvCxnSpPr>
              <p:nvPr/>
            </p:nvCxnSpPr>
            <p:spPr>
              <a:xfrm flipV="1">
                <a:off x="4068566" y="3424830"/>
                <a:ext cx="672517" cy="1647554"/>
              </a:xfrm>
              <a:prstGeom prst="bentConnector3">
                <a:avLst>
                  <a:gd name="adj1" fmla="val 51889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3FDB63BC-C32F-4050-A5B8-CC4C8CFF2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3732" y="3424831"/>
                <a:ext cx="647350" cy="4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DB4A3-0DEC-4888-AD5A-95C73E3173D0}"/>
                  </a:ext>
                </a:extLst>
              </p:cNvPr>
              <p:cNvSpPr/>
              <p:nvPr/>
            </p:nvSpPr>
            <p:spPr>
              <a:xfrm>
                <a:off x="8208067" y="4590339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사망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68" name="연결선: 꺾임 67">
                <a:extLst>
                  <a:ext uri="{FF2B5EF4-FFF2-40B4-BE49-F238E27FC236}">
                    <a16:creationId xmlns:a16="http://schemas.microsoft.com/office/drawing/2014/main" id="{5E2ADF53-4E95-4069-8E6D-17E17742D73F}"/>
                  </a:ext>
                </a:extLst>
              </p:cNvPr>
              <p:cNvCxnSpPr>
                <a:cxnSpLocks/>
                <a:stCxn id="63" idx="2"/>
                <a:endCxn id="27" idx="2"/>
              </p:cNvCxnSpPr>
              <p:nvPr/>
            </p:nvCxnSpPr>
            <p:spPr>
              <a:xfrm rot="5400000" flipH="1">
                <a:off x="4262554" y="795825"/>
                <a:ext cx="1656288" cy="7912536"/>
              </a:xfrm>
              <a:prstGeom prst="bentConnector3">
                <a:avLst>
                  <a:gd name="adj1" fmla="val -38465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91F01CE-17BC-44C5-814E-C25A5FD57301}"/>
                  </a:ext>
                </a:extLst>
              </p:cNvPr>
              <p:cNvSpPr txBox="1"/>
              <p:nvPr/>
            </p:nvSpPr>
            <p:spPr>
              <a:xfrm>
                <a:off x="7575238" y="6217742"/>
                <a:ext cx="659784" cy="308221"/>
              </a:xfrm>
              <a:prstGeom prst="rect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회귀</a:t>
                </a:r>
                <a:endPara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380DA83-B1DA-4514-A535-FBE23DD68533}"/>
                  </a:ext>
                </a:extLst>
              </p:cNvPr>
              <p:cNvSpPr/>
              <p:nvPr/>
            </p:nvSpPr>
            <p:spPr>
              <a:xfrm>
                <a:off x="7053648" y="292988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스테이지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클리어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1231197E-01AE-4706-BAD8-2B802C7B5EF0}"/>
                  </a:ext>
                </a:extLst>
              </p:cNvPr>
              <p:cNvCxnSpPr>
                <a:cxnSpLocks/>
                <a:stCxn id="53" idx="3"/>
                <a:endCxn id="78" idx="1"/>
              </p:cNvCxnSpPr>
              <p:nvPr/>
            </p:nvCxnSpPr>
            <p:spPr>
              <a:xfrm flipV="1">
                <a:off x="6418881" y="3424829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BD89790-0F71-4F41-9501-7627B26FF5DE}"/>
                  </a:ext>
                </a:extLst>
              </p:cNvPr>
              <p:cNvSpPr/>
              <p:nvPr/>
            </p:nvSpPr>
            <p:spPr>
              <a:xfrm>
                <a:off x="11666195" y="292988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최종 보스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54FE47B6-E1DE-4C0D-B927-89D15D1C6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29" y="342482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EA88E04-B9D8-4735-80FB-2BF542C13F9E}"/>
                  </a:ext>
                </a:extLst>
              </p:cNvPr>
              <p:cNvSpPr/>
              <p:nvPr/>
            </p:nvSpPr>
            <p:spPr>
              <a:xfrm>
                <a:off x="13961964" y="293405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클리어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E7E7CBF9-7D3B-48F1-AE78-D90AC26E9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1428" y="342482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CD84B2CC-DBE6-4592-A9CB-653ED3311130}"/>
                  </a:ext>
                </a:extLst>
              </p:cNvPr>
              <p:cNvCxnSpPr>
                <a:cxnSpLocks/>
                <a:stCxn id="88" idx="2"/>
                <a:endCxn id="27" idx="2"/>
              </p:cNvCxnSpPr>
              <p:nvPr/>
            </p:nvCxnSpPr>
            <p:spPr>
              <a:xfrm rot="5400000">
                <a:off x="7967647" y="-2909268"/>
                <a:ext cx="12700" cy="13666433"/>
              </a:xfrm>
              <a:prstGeom prst="bentConnector3">
                <a:avLst>
                  <a:gd name="adj1" fmla="val 18112488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902CB0C-5D27-487B-B80D-C5D78AEF8EF1}"/>
                  </a:ext>
                </a:extLst>
              </p:cNvPr>
              <p:cNvSpPr/>
              <p:nvPr/>
            </p:nvSpPr>
            <p:spPr>
              <a:xfrm>
                <a:off x="9366213" y="2929879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보상 선택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B72C5E98-C8B7-4624-A9C5-695504BFC2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43993" y="342373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FCFC4FF-AA95-4CA6-B41E-595D8C837248}"/>
                  </a:ext>
                </a:extLst>
              </p:cNvPr>
              <p:cNvSpPr/>
              <p:nvPr/>
            </p:nvSpPr>
            <p:spPr>
              <a:xfrm>
                <a:off x="6870700" y="2762609"/>
                <a:ext cx="4356099" cy="131987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24D30FE-15C5-4F99-9831-8EBEDA8F4E47}"/>
                  </a:ext>
                </a:extLst>
              </p:cNvPr>
              <p:cNvSpPr txBox="1"/>
              <p:nvPr/>
            </p:nvSpPr>
            <p:spPr>
              <a:xfrm>
                <a:off x="8609313" y="2360462"/>
                <a:ext cx="875305" cy="410961"/>
              </a:xfrm>
              <a:prstGeom prst="rect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반복</a:t>
                </a:r>
              </a:p>
            </p:txBody>
          </p:sp>
        </p:grp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F7E63472-C4C3-49B9-9651-88E42D6AF7FB}"/>
                </a:ext>
              </a:extLst>
            </p:cNvPr>
            <p:cNvCxnSpPr>
              <a:cxnSpLocks/>
              <a:stCxn id="53" idx="2"/>
              <a:endCxn id="63" idx="1"/>
            </p:cNvCxnSpPr>
            <p:nvPr/>
          </p:nvCxnSpPr>
          <p:spPr>
            <a:xfrm rot="16200000" flipH="1">
              <a:off x="4740199" y="3187760"/>
              <a:ext cx="1047446" cy="1978839"/>
            </a:xfrm>
            <a:prstGeom prst="bentConnector2">
              <a:avLst/>
            </a:prstGeom>
            <a:ln w="12700">
              <a:solidFill>
                <a:srgbClr val="507E3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98B47789-488F-489D-A6BC-9F7676A05A82}"/>
                </a:ext>
              </a:extLst>
            </p:cNvPr>
            <p:cNvCxnSpPr>
              <a:cxnSpLocks/>
              <a:stCxn id="82" idx="2"/>
              <a:endCxn id="63" idx="3"/>
            </p:cNvCxnSpPr>
            <p:nvPr/>
          </p:nvCxnSpPr>
          <p:spPr>
            <a:xfrm rot="5400000">
              <a:off x="7979017" y="3191094"/>
              <a:ext cx="1047447" cy="1972171"/>
            </a:xfrm>
            <a:prstGeom prst="bentConnector2">
              <a:avLst/>
            </a:prstGeom>
            <a:ln>
              <a:solidFill>
                <a:srgbClr val="317F46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0494666-D56A-4787-B4AC-13233B92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9" y="1262333"/>
            <a:ext cx="11752381" cy="4333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조작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A4E1B-6A18-47D8-AA69-BDA294A20B57}"/>
              </a:ext>
            </a:extLst>
          </p:cNvPr>
          <p:cNvSpPr txBox="1"/>
          <p:nvPr/>
        </p:nvSpPr>
        <p:spPr>
          <a:xfrm>
            <a:off x="4278385" y="4427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대쉬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C12D8-4928-4FA7-AE16-65E57F6F9CC9}"/>
              </a:ext>
            </a:extLst>
          </p:cNvPr>
          <p:cNvSpPr txBox="1"/>
          <p:nvPr/>
        </p:nvSpPr>
        <p:spPr>
          <a:xfrm>
            <a:off x="3439486" y="51145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공격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C029B7-E125-4D6A-AC5B-26CC080F9F14}"/>
              </a:ext>
            </a:extLst>
          </p:cNvPr>
          <p:cNvSpPr txBox="1"/>
          <p:nvPr/>
        </p:nvSpPr>
        <p:spPr>
          <a:xfrm>
            <a:off x="4506867" y="51087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특수공격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2D376D-53F5-46AD-81E4-905D3FBEA25B}"/>
              </a:ext>
            </a:extLst>
          </p:cNvPr>
          <p:cNvSpPr/>
          <p:nvPr/>
        </p:nvSpPr>
        <p:spPr>
          <a:xfrm>
            <a:off x="219809" y="5660875"/>
            <a:ext cx="498152" cy="51172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A19FDA-D0B1-4D22-B2A0-666B56F20707}"/>
              </a:ext>
            </a:extLst>
          </p:cNvPr>
          <p:cNvSpPr/>
          <p:nvPr/>
        </p:nvSpPr>
        <p:spPr>
          <a:xfrm>
            <a:off x="219809" y="6230998"/>
            <a:ext cx="498152" cy="511729"/>
          </a:xfrm>
          <a:prstGeom prst="ellipse">
            <a:avLst/>
          </a:prstGeom>
          <a:solidFill>
            <a:srgbClr val="22B1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5EC21-DBAC-415C-A399-93CE5895BE87}"/>
              </a:ext>
            </a:extLst>
          </p:cNvPr>
          <p:cNvSpPr txBox="1"/>
          <p:nvPr/>
        </p:nvSpPr>
        <p:spPr>
          <a:xfrm>
            <a:off x="736496" y="6318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이동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D2B533-E308-448F-8A8F-9377256499BA}"/>
              </a:ext>
            </a:extLst>
          </p:cNvPr>
          <p:cNvSpPr txBox="1"/>
          <p:nvPr/>
        </p:nvSpPr>
        <p:spPr>
          <a:xfrm>
            <a:off x="736495" y="574544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스킬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(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)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F8B92E-B2F1-4F07-8136-B4B35A9F4724}"/>
              </a:ext>
            </a:extLst>
          </p:cNvPr>
          <p:cNvSpPr/>
          <p:nvPr/>
        </p:nvSpPr>
        <p:spPr>
          <a:xfrm>
            <a:off x="3130607" y="4949505"/>
            <a:ext cx="2439683" cy="56206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인게임</a:t>
            </a:r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UI / UX</a:t>
            </a:r>
            <a:endParaRPr lang="ko-KR" altLang="en-US" sz="105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0897D-9B87-4F2A-9937-2DEB8CB90D58}"/>
              </a:ext>
            </a:extLst>
          </p:cNvPr>
          <p:cNvSpPr/>
          <p:nvPr/>
        </p:nvSpPr>
        <p:spPr>
          <a:xfrm>
            <a:off x="170576" y="1010113"/>
            <a:ext cx="11870422" cy="57548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91621-0C47-4C0A-AFC1-0AF95E589F28}"/>
              </a:ext>
            </a:extLst>
          </p:cNvPr>
          <p:cNvSpPr/>
          <p:nvPr/>
        </p:nvSpPr>
        <p:spPr>
          <a:xfrm>
            <a:off x="343949" y="6241409"/>
            <a:ext cx="3196205" cy="334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HP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254233-7BFF-4A86-8CCE-58C29F991FAF}"/>
              </a:ext>
            </a:extLst>
          </p:cNvPr>
          <p:cNvSpPr/>
          <p:nvPr/>
        </p:nvSpPr>
        <p:spPr>
          <a:xfrm>
            <a:off x="10410738" y="5310231"/>
            <a:ext cx="1437313" cy="126612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F16E5-0AB9-4291-8FFC-292DFCA83BB2}"/>
              </a:ext>
            </a:extLst>
          </p:cNvPr>
          <p:cNvSpPr txBox="1"/>
          <p:nvPr/>
        </p:nvSpPr>
        <p:spPr>
          <a:xfrm>
            <a:off x="10410738" y="498068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보유중인 재화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192FF6-CC6E-4054-A3BC-0B9163A93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7" y="5880795"/>
            <a:ext cx="295316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7F3516-E043-4A00-80EF-6D2D4046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882487"/>
            <a:ext cx="295316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957621-97F7-44F9-830F-1492D5D0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62" y="5881190"/>
            <a:ext cx="295316" cy="2857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2EE273-C587-457D-845B-9DCF0C17F106}"/>
              </a:ext>
            </a:extLst>
          </p:cNvPr>
          <p:cNvSpPr/>
          <p:nvPr/>
        </p:nvSpPr>
        <p:spPr>
          <a:xfrm>
            <a:off x="327171" y="5847887"/>
            <a:ext cx="1149291" cy="33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2003A-7DB8-4DCF-960D-069B689CCA1F}"/>
              </a:ext>
            </a:extLst>
          </p:cNvPr>
          <p:cNvSpPr txBox="1"/>
          <p:nvPr/>
        </p:nvSpPr>
        <p:spPr>
          <a:xfrm>
            <a:off x="324586" y="5552643"/>
            <a:ext cx="114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남은 생명</a:t>
            </a:r>
            <a:endParaRPr lang="ko-KR" altLang="en-US" sz="1200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3F8A7-6341-42F2-9D91-65649446EAC6}"/>
              </a:ext>
            </a:extLst>
          </p:cNvPr>
          <p:cNvSpPr/>
          <p:nvPr/>
        </p:nvSpPr>
        <p:spPr>
          <a:xfrm>
            <a:off x="246077" y="1853967"/>
            <a:ext cx="1557556" cy="361304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EE02E-E5C9-4CEC-B124-A0DC209C5DD3}"/>
              </a:ext>
            </a:extLst>
          </p:cNvPr>
          <p:cNvSpPr txBox="1"/>
          <p:nvPr/>
        </p:nvSpPr>
        <p:spPr>
          <a:xfrm>
            <a:off x="246077" y="1516042"/>
            <a:ext cx="155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보유중인 무공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CC8B09-C7A1-4704-A254-CFFD077FC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6255391"/>
            <a:ext cx="494722" cy="320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72D560-D318-48B9-8A61-5D1D97A3226C}"/>
              </a:ext>
            </a:extLst>
          </p:cNvPr>
          <p:cNvSpPr txBox="1"/>
          <p:nvPr/>
        </p:nvSpPr>
        <p:spPr>
          <a:xfrm>
            <a:off x="3917431" y="6260087"/>
            <a:ext cx="75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 / 3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BCA61-83B9-4A9E-B2EF-D476074BE491}"/>
              </a:ext>
            </a:extLst>
          </p:cNvPr>
          <p:cNvSpPr txBox="1"/>
          <p:nvPr/>
        </p:nvSpPr>
        <p:spPr>
          <a:xfrm>
            <a:off x="3653291" y="5937323"/>
            <a:ext cx="23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</a:p>
        </p:txBody>
      </p:sp>
    </p:spTree>
    <p:extLst>
      <p:ext uri="{BB962C8B-B14F-4D97-AF65-F5344CB8AC3E}">
        <p14:creationId xmlns:p14="http://schemas.microsoft.com/office/powerpoint/2010/main" val="16804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인게임</a:t>
            </a:r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UI / UX</a:t>
            </a:r>
            <a:endParaRPr lang="ko-KR" altLang="en-US" sz="105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0897D-9B87-4F2A-9937-2DEB8CB90D58}"/>
              </a:ext>
            </a:extLst>
          </p:cNvPr>
          <p:cNvSpPr/>
          <p:nvPr/>
        </p:nvSpPr>
        <p:spPr>
          <a:xfrm>
            <a:off x="170576" y="1010113"/>
            <a:ext cx="11870422" cy="57548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91621-0C47-4C0A-AFC1-0AF95E589F28}"/>
              </a:ext>
            </a:extLst>
          </p:cNvPr>
          <p:cNvSpPr/>
          <p:nvPr/>
        </p:nvSpPr>
        <p:spPr>
          <a:xfrm>
            <a:off x="343949" y="6241409"/>
            <a:ext cx="3196205" cy="334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HP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254233-7BFF-4A86-8CCE-58C29F991FAF}"/>
              </a:ext>
            </a:extLst>
          </p:cNvPr>
          <p:cNvSpPr/>
          <p:nvPr/>
        </p:nvSpPr>
        <p:spPr>
          <a:xfrm>
            <a:off x="10410738" y="5310231"/>
            <a:ext cx="1437313" cy="126612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192FF6-CC6E-4054-A3BC-0B9163A93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7" y="5880795"/>
            <a:ext cx="295316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7F3516-E043-4A00-80EF-6D2D4046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882487"/>
            <a:ext cx="295316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957621-97F7-44F9-830F-1492D5D0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62" y="5881190"/>
            <a:ext cx="295316" cy="2857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2EE273-C587-457D-845B-9DCF0C17F106}"/>
              </a:ext>
            </a:extLst>
          </p:cNvPr>
          <p:cNvSpPr/>
          <p:nvPr/>
        </p:nvSpPr>
        <p:spPr>
          <a:xfrm>
            <a:off x="327171" y="5847887"/>
            <a:ext cx="1149291" cy="33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2003A-7DB8-4DCF-960D-069B689CCA1F}"/>
              </a:ext>
            </a:extLst>
          </p:cNvPr>
          <p:cNvSpPr txBox="1"/>
          <p:nvPr/>
        </p:nvSpPr>
        <p:spPr>
          <a:xfrm>
            <a:off x="324586" y="5552643"/>
            <a:ext cx="114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남은 생명</a:t>
            </a:r>
            <a:endParaRPr lang="ko-KR" altLang="en-US" sz="1200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CC8B09-C7A1-4704-A254-CFFD077FC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6255391"/>
            <a:ext cx="494722" cy="320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72D560-D318-48B9-8A61-5D1D97A3226C}"/>
              </a:ext>
            </a:extLst>
          </p:cNvPr>
          <p:cNvSpPr txBox="1"/>
          <p:nvPr/>
        </p:nvSpPr>
        <p:spPr>
          <a:xfrm>
            <a:off x="3917431" y="6260087"/>
            <a:ext cx="75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 / 3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BCA61-83B9-4A9E-B2EF-D476074BE491}"/>
              </a:ext>
            </a:extLst>
          </p:cNvPr>
          <p:cNvSpPr txBox="1"/>
          <p:nvPr/>
        </p:nvSpPr>
        <p:spPr>
          <a:xfrm>
            <a:off x="3653291" y="5937323"/>
            <a:ext cx="23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9B5B03-192E-4812-B6F4-75837497A5D3}"/>
              </a:ext>
            </a:extLst>
          </p:cNvPr>
          <p:cNvSpPr/>
          <p:nvPr/>
        </p:nvSpPr>
        <p:spPr>
          <a:xfrm>
            <a:off x="1183789" y="1996384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최대 체력 증가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9B84D6-4D83-413A-B087-318B80D23845}"/>
              </a:ext>
            </a:extLst>
          </p:cNvPr>
          <p:cNvSpPr/>
          <p:nvPr/>
        </p:nvSpPr>
        <p:spPr>
          <a:xfrm>
            <a:off x="4437661" y="1996384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내공 사용 가능 횟수</a:t>
            </a:r>
            <a:endParaRPr lang="en-US" altLang="ko-KR" dirty="0"/>
          </a:p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8C17BC-D5A2-41F7-A6F2-7469D723F7FB}"/>
              </a:ext>
            </a:extLst>
          </p:cNvPr>
          <p:cNvSpPr/>
          <p:nvPr/>
        </p:nvSpPr>
        <p:spPr>
          <a:xfrm>
            <a:off x="4034876" y="1155075"/>
            <a:ext cx="3322269" cy="571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클리어 보상 예시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0C358-F5E8-4507-8420-AA8F89B90F4A}"/>
              </a:ext>
            </a:extLst>
          </p:cNvPr>
          <p:cNvSpPr/>
          <p:nvPr/>
        </p:nvSpPr>
        <p:spPr>
          <a:xfrm>
            <a:off x="7691533" y="1984952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공격 강화</a:t>
            </a:r>
          </a:p>
        </p:txBody>
      </p:sp>
    </p:spTree>
    <p:extLst>
      <p:ext uri="{BB962C8B-B14F-4D97-AF65-F5344CB8AC3E}">
        <p14:creationId xmlns:p14="http://schemas.microsoft.com/office/powerpoint/2010/main" val="21250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검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도끼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활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게임 내에서 획득한 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재화를 통해 플레이어를 영구 성장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564444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영구 강화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매번 다른 무공 획득</a:t>
              </a: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8957590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랜덤 강화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7CDCB-C52A-4106-AA1D-E173818B9E93}"/>
              </a:ext>
            </a:extLst>
          </p:cNvPr>
          <p:cNvSpPr txBox="1"/>
          <p:nvPr/>
        </p:nvSpPr>
        <p:spPr>
          <a:xfrm>
            <a:off x="5513615" y="2948649"/>
            <a:ext cx="111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92995-0790-4D2E-BBAD-3FDF536A1B56}"/>
              </a:ext>
            </a:extLst>
          </p:cNvPr>
          <p:cNvSpPr txBox="1"/>
          <p:nvPr/>
        </p:nvSpPr>
        <p:spPr>
          <a:xfrm>
            <a:off x="8957590" y="2974049"/>
            <a:ext cx="111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비급서</a:t>
            </a:r>
          </a:p>
        </p:txBody>
      </p:sp>
    </p:spTree>
    <p:extLst>
      <p:ext uri="{BB962C8B-B14F-4D97-AF65-F5344CB8AC3E}">
        <p14:creationId xmlns:p14="http://schemas.microsoft.com/office/powerpoint/2010/main" val="295569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은자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비영구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보석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영약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재화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문파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→ 중원 → </a:t>
              </a:r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마교로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구성된 스테이지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564444" y="25256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스테이지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체력 회복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비급서 등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구매 및 판매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191628" y="25337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상점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03F06-3E7D-48ED-9096-8B2E433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08" y="3858936"/>
            <a:ext cx="382636" cy="2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danawa.com/prod_img/500000/712/094/img/10094712_1.jpg?_v=20200316173717">
            <a:extLst>
              <a:ext uri="{FF2B5EF4-FFF2-40B4-BE49-F238E27FC236}">
                <a16:creationId xmlns:a16="http://schemas.microsoft.com/office/drawing/2014/main" id="{2A0BFBDC-8173-47C3-B721-2CBDA294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78" y="4153933"/>
            <a:ext cx="286608" cy="2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1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업적 달성 시 칭호 부여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업적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798482" y="2551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영물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191628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임무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722A0-807A-480C-8399-18DC10C73C9A}"/>
              </a:ext>
            </a:extLst>
          </p:cNvPr>
          <p:cNvSpPr/>
          <p:nvPr/>
        </p:nvSpPr>
        <p:spPr>
          <a:xfrm>
            <a:off x="4839223" y="3979111"/>
            <a:ext cx="251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플레이어의 능력치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혹은 확률을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상승시켜주는 아이템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34E2B-7BB8-47D7-8F70-73ACE6831BAE}"/>
              </a:ext>
            </a:extLst>
          </p:cNvPr>
          <p:cNvSpPr/>
          <p:nvPr/>
        </p:nvSpPr>
        <p:spPr>
          <a:xfrm>
            <a:off x="8232369" y="3979111"/>
            <a:ext cx="251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다회차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플레이 및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고난이도 유저를 위한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시스템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완료 시 영물 획득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5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낮은 확률로 등장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상점에서 특수 인물과 전투 진행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승리 시 영물 및 재화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획득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205460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특수 임무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359259" y="2533195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일격필살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모드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722A0-807A-480C-8399-18DC10C73C9A}"/>
              </a:ext>
            </a:extLst>
          </p:cNvPr>
          <p:cNvSpPr/>
          <p:nvPr/>
        </p:nvSpPr>
        <p:spPr>
          <a:xfrm>
            <a:off x="4839223" y="3979111"/>
            <a:ext cx="2513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스토리만 진행하고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싶은 유저들을 위한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GOD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모드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2BE849-40E2-4A6D-8AE1-8318DAD1AEA6}"/>
              </a:ext>
            </a:extLst>
          </p:cNvPr>
          <p:cNvGrpSpPr/>
          <p:nvPr/>
        </p:nvGrpSpPr>
        <p:grpSpPr>
          <a:xfrm>
            <a:off x="4157649" y="3705781"/>
            <a:ext cx="4596138" cy="2708404"/>
            <a:chOff x="4157649" y="3705781"/>
            <a:chExt cx="4596138" cy="270840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66CB64A-2733-4B1C-A9F8-FF0F94C3F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49" y="3705781"/>
              <a:ext cx="4596138" cy="242503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DAABC7-94CA-49F7-916D-7AA0B2BE6CB9}"/>
                </a:ext>
              </a:extLst>
            </p:cNvPr>
            <p:cNvSpPr txBox="1"/>
            <p:nvPr/>
          </p:nvSpPr>
          <p:spPr>
            <a:xfrm>
              <a:off x="4157649" y="6198741"/>
              <a:ext cx="16241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2023 </a:t>
              </a:r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대한민국 게임백서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131EEE-531E-4514-A2C8-23782B9C0096}"/>
              </a:ext>
            </a:extLst>
          </p:cNvPr>
          <p:cNvGrpSpPr/>
          <p:nvPr/>
        </p:nvGrpSpPr>
        <p:grpSpPr>
          <a:xfrm>
            <a:off x="4157649" y="942627"/>
            <a:ext cx="5801535" cy="2701816"/>
            <a:chOff x="4157649" y="942627"/>
            <a:chExt cx="5801535" cy="270181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AD53B2B-7539-48B2-BBD1-86622EB5E4D5}"/>
                </a:ext>
              </a:extLst>
            </p:cNvPr>
            <p:cNvGrpSpPr/>
            <p:nvPr/>
          </p:nvGrpSpPr>
          <p:grpSpPr>
            <a:xfrm>
              <a:off x="4157649" y="942627"/>
              <a:ext cx="5801535" cy="2701816"/>
              <a:chOff x="4157649" y="942627"/>
              <a:chExt cx="5801535" cy="270181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4E90E9D-FD15-4D4A-804F-8895C7298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7649" y="942627"/>
                <a:ext cx="5801535" cy="248637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812524-82C5-4AFC-8A80-CE348ACF1BD6}"/>
                  </a:ext>
                </a:extLst>
              </p:cNvPr>
              <p:cNvSpPr txBox="1"/>
              <p:nvPr/>
            </p:nvSpPr>
            <p:spPr>
              <a:xfrm>
                <a:off x="4157649" y="3428999"/>
                <a:ext cx="36904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출처 </a:t>
                </a:r>
                <a:r>
                  <a:rPr lang="en-US" altLang="ko-KR" sz="800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: https://www.hankyung.com/article/202401131423i (24.01)</a:t>
                </a:r>
                <a:endPara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532735E-29BD-4836-854E-47CB99126891}"/>
                </a:ext>
              </a:extLst>
            </p:cNvPr>
            <p:cNvCxnSpPr/>
            <p:nvPr/>
          </p:nvCxnSpPr>
          <p:spPr>
            <a:xfrm>
              <a:off x="5426579" y="3076486"/>
              <a:ext cx="306794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60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E99DA-5594-43E2-AB1C-7384FB65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C92FA-0BC7-4C84-BD4B-C1A4F945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게임 컨셉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장르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주 소비층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게임 구성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플랫폼과 비즈니스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37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2FCCA-1200-44EA-A5EB-B6C899A92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65" y="641136"/>
            <a:ext cx="4963554" cy="278786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092395-EDD1-4A84-8896-973C169E60CE}"/>
              </a:ext>
            </a:extLst>
          </p:cNvPr>
          <p:cNvGrpSpPr/>
          <p:nvPr/>
        </p:nvGrpSpPr>
        <p:grpSpPr>
          <a:xfrm>
            <a:off x="4150074" y="3741219"/>
            <a:ext cx="5633273" cy="2782686"/>
            <a:chOff x="5547250" y="3741219"/>
            <a:chExt cx="5633273" cy="278268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B61B8B4-3141-440A-B0A6-0782AFCF5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250" y="3741219"/>
              <a:ext cx="5342536" cy="247046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B092A-1A26-4718-8681-E48A1F0329D0}"/>
                </a:ext>
              </a:extLst>
            </p:cNvPr>
            <p:cNvSpPr txBox="1"/>
            <p:nvPr/>
          </p:nvSpPr>
          <p:spPr>
            <a:xfrm>
              <a:off x="5547250" y="6323850"/>
              <a:ext cx="56332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https://gameworldobserver.com/2023/10/19/steam-deck-sales-3-4-million-units-report-gamediscoverco</a:t>
              </a:r>
              <a:endParaRPr lang="ko-KR" altLang="en-US" sz="7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0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9204-3A16-4822-9DF9-BA1FDB31E467}"/>
              </a:ext>
            </a:extLst>
          </p:cNvPr>
          <p:cNvSpPr txBox="1"/>
          <p:nvPr/>
        </p:nvSpPr>
        <p:spPr>
          <a:xfrm>
            <a:off x="1221971" y="281527"/>
            <a:ext cx="123859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PPT </a:t>
            </a:r>
            <a:r>
              <a:rPr lang="ko-KR" altLang="en-US" sz="2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제목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50AB71-4136-4BF7-A52E-40523A53103E}"/>
              </a:ext>
            </a:extLst>
          </p:cNvPr>
          <p:cNvCxnSpPr/>
          <p:nvPr/>
        </p:nvCxnSpPr>
        <p:spPr>
          <a:xfrm>
            <a:off x="1590502" y="3574473"/>
            <a:ext cx="9010996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E27877-69F4-4B03-8DF6-06F8C2DD7ECE}"/>
              </a:ext>
            </a:extLst>
          </p:cNvPr>
          <p:cNvSpPr/>
          <p:nvPr/>
        </p:nvSpPr>
        <p:spPr>
          <a:xfrm>
            <a:off x="2942707" y="3528754"/>
            <a:ext cx="91437" cy="91437"/>
          </a:xfrm>
          <a:prstGeom prst="rect">
            <a:avLst/>
          </a:prstGeom>
          <a:solidFill>
            <a:srgbClr val="79AB03"/>
          </a:solidFill>
          <a:ln w="28575">
            <a:solidFill>
              <a:srgbClr val="79A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E8241-33B3-4281-BF08-DFB7B0202249}"/>
              </a:ext>
            </a:extLst>
          </p:cNvPr>
          <p:cNvSpPr/>
          <p:nvPr/>
        </p:nvSpPr>
        <p:spPr>
          <a:xfrm>
            <a:off x="4995951" y="3528753"/>
            <a:ext cx="91437" cy="91437"/>
          </a:xfrm>
          <a:prstGeom prst="rect">
            <a:avLst/>
          </a:prstGeom>
          <a:solidFill>
            <a:srgbClr val="79AB03"/>
          </a:solidFill>
          <a:ln w="28575">
            <a:solidFill>
              <a:srgbClr val="79A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F35998-BADA-4656-B2EF-B35ACE5CED16}"/>
              </a:ext>
            </a:extLst>
          </p:cNvPr>
          <p:cNvSpPr/>
          <p:nvPr/>
        </p:nvSpPr>
        <p:spPr>
          <a:xfrm>
            <a:off x="7058895" y="3528752"/>
            <a:ext cx="91437" cy="91437"/>
          </a:xfrm>
          <a:prstGeom prst="rect">
            <a:avLst/>
          </a:prstGeom>
          <a:solidFill>
            <a:srgbClr val="79AB03"/>
          </a:solidFill>
          <a:ln w="28575">
            <a:solidFill>
              <a:srgbClr val="79A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9587B6-2758-429A-A596-D66D0B57DCF9}"/>
              </a:ext>
            </a:extLst>
          </p:cNvPr>
          <p:cNvSpPr/>
          <p:nvPr/>
        </p:nvSpPr>
        <p:spPr>
          <a:xfrm>
            <a:off x="9102439" y="3528752"/>
            <a:ext cx="91437" cy="91437"/>
          </a:xfrm>
          <a:prstGeom prst="rect">
            <a:avLst/>
          </a:prstGeom>
          <a:solidFill>
            <a:srgbClr val="79AB03"/>
          </a:solidFill>
          <a:ln w="28575">
            <a:solidFill>
              <a:srgbClr val="79A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79BCB-F678-40A9-8B76-2CE2C2B7FCF0}"/>
              </a:ext>
            </a:extLst>
          </p:cNvPr>
          <p:cNvSpPr txBox="1"/>
          <p:nvPr/>
        </p:nvSpPr>
        <p:spPr>
          <a:xfrm>
            <a:off x="2428816" y="288489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내용을 입력하세요</a:t>
            </a:r>
            <a:endParaRPr lang="en-US" altLang="ko-KR" sz="110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CBC6FEE-DE98-4169-AC8D-59030A578FC4}"/>
              </a:ext>
            </a:extLst>
          </p:cNvPr>
          <p:cNvGrpSpPr/>
          <p:nvPr/>
        </p:nvGrpSpPr>
        <p:grpSpPr>
          <a:xfrm>
            <a:off x="1829550" y="2733681"/>
            <a:ext cx="548640" cy="548640"/>
            <a:chOff x="1829550" y="2733681"/>
            <a:chExt cx="548640" cy="54864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8A6FA80-9255-4DFD-A1BB-43033A276617}"/>
                </a:ext>
              </a:extLst>
            </p:cNvPr>
            <p:cNvSpPr/>
            <p:nvPr/>
          </p:nvSpPr>
          <p:spPr>
            <a:xfrm>
              <a:off x="1829550" y="2733681"/>
              <a:ext cx="548640" cy="548640"/>
            </a:xfrm>
            <a:prstGeom prst="ellipse">
              <a:avLst/>
            </a:prstGeom>
            <a:noFill/>
            <a:ln>
              <a:solidFill>
                <a:srgbClr val="79A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5DEEE53-4764-41D2-B494-3D9974D37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1870" y="2846001"/>
              <a:ext cx="324000" cy="3240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B2230D2-0461-41E4-8EEB-F88D21A4C62C}"/>
              </a:ext>
            </a:extLst>
          </p:cNvPr>
          <p:cNvSpPr txBox="1"/>
          <p:nvPr/>
        </p:nvSpPr>
        <p:spPr>
          <a:xfrm>
            <a:off x="4635844" y="288489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내용을 입력하세요</a:t>
            </a:r>
            <a:endParaRPr lang="en-US" altLang="ko-KR" sz="110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4624D-1E69-4BDE-88AC-797601D9A7EB}"/>
              </a:ext>
            </a:extLst>
          </p:cNvPr>
          <p:cNvGrpSpPr/>
          <p:nvPr/>
        </p:nvGrpSpPr>
        <p:grpSpPr>
          <a:xfrm>
            <a:off x="4036578" y="2733681"/>
            <a:ext cx="548640" cy="548640"/>
            <a:chOff x="4036578" y="2733681"/>
            <a:chExt cx="548640" cy="54864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8EB77A9-FC5A-4D0D-A5C9-E325A2278403}"/>
                </a:ext>
              </a:extLst>
            </p:cNvPr>
            <p:cNvSpPr/>
            <p:nvPr/>
          </p:nvSpPr>
          <p:spPr>
            <a:xfrm>
              <a:off x="4036578" y="2733681"/>
              <a:ext cx="548640" cy="548640"/>
            </a:xfrm>
            <a:prstGeom prst="ellipse">
              <a:avLst/>
            </a:prstGeom>
            <a:noFill/>
            <a:ln>
              <a:solidFill>
                <a:srgbClr val="79A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A85F161-947A-42F5-9D9B-6D2D2A87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524" y="2854314"/>
              <a:ext cx="324000" cy="3240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AA0A056-6134-44BB-B369-A50D1C908A61}"/>
              </a:ext>
            </a:extLst>
          </p:cNvPr>
          <p:cNvSpPr txBox="1"/>
          <p:nvPr/>
        </p:nvSpPr>
        <p:spPr>
          <a:xfrm>
            <a:off x="6412635" y="4062180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내용을 입력하세요</a:t>
            </a:r>
            <a:endParaRPr lang="en-US" altLang="ko-KR" sz="110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D93E5E-3AA7-4EFD-BC3E-10C7E2ECCEA7}"/>
              </a:ext>
            </a:extLst>
          </p:cNvPr>
          <p:cNvGrpSpPr/>
          <p:nvPr/>
        </p:nvGrpSpPr>
        <p:grpSpPr>
          <a:xfrm>
            <a:off x="7698105" y="3910971"/>
            <a:ext cx="548640" cy="548640"/>
            <a:chOff x="7698105" y="3910971"/>
            <a:chExt cx="548640" cy="54864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EF08C25-832B-4057-9A4A-B9B84FE52D04}"/>
                </a:ext>
              </a:extLst>
            </p:cNvPr>
            <p:cNvSpPr/>
            <p:nvPr/>
          </p:nvSpPr>
          <p:spPr>
            <a:xfrm>
              <a:off x="7698105" y="3910971"/>
              <a:ext cx="548640" cy="548640"/>
            </a:xfrm>
            <a:prstGeom prst="ellipse">
              <a:avLst/>
            </a:prstGeom>
            <a:noFill/>
            <a:ln>
              <a:solidFill>
                <a:srgbClr val="79A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pic>
          <p:nvPicPr>
            <p:cNvPr id="37" name="그림 36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CFC45082-6B2C-43C9-A9A6-2867DFC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425" y="4023290"/>
              <a:ext cx="324000" cy="3240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5E60E93-D8B2-479F-9455-E0F2D26D4A84}"/>
              </a:ext>
            </a:extLst>
          </p:cNvPr>
          <p:cNvSpPr txBox="1"/>
          <p:nvPr/>
        </p:nvSpPr>
        <p:spPr>
          <a:xfrm>
            <a:off x="8609963" y="4056726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내용을 입력하세요</a:t>
            </a:r>
            <a:endParaRPr lang="en-US" altLang="ko-KR" sz="110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B27B7CC-7E48-418A-ACF6-A6A46817925F}"/>
              </a:ext>
            </a:extLst>
          </p:cNvPr>
          <p:cNvGrpSpPr/>
          <p:nvPr/>
        </p:nvGrpSpPr>
        <p:grpSpPr>
          <a:xfrm>
            <a:off x="9878810" y="3905517"/>
            <a:ext cx="548640" cy="548640"/>
            <a:chOff x="9878810" y="3905517"/>
            <a:chExt cx="548640" cy="54864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0066BA6-4C8F-4C64-8D0F-21584C388A4B}"/>
                </a:ext>
              </a:extLst>
            </p:cNvPr>
            <p:cNvSpPr/>
            <p:nvPr/>
          </p:nvSpPr>
          <p:spPr>
            <a:xfrm>
              <a:off x="9878810" y="3905517"/>
              <a:ext cx="548640" cy="548640"/>
            </a:xfrm>
            <a:prstGeom prst="ellipse">
              <a:avLst/>
            </a:prstGeom>
            <a:noFill/>
            <a:ln>
              <a:solidFill>
                <a:srgbClr val="79A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FFC6AE8-AF6F-4470-9A6C-B866312B2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1130" y="4017837"/>
              <a:ext cx="324000" cy="3240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651FB6D-5AC3-49BE-99B5-FD69DE771E0E}"/>
              </a:ext>
            </a:extLst>
          </p:cNvPr>
          <p:cNvSpPr txBox="1"/>
          <p:nvPr/>
        </p:nvSpPr>
        <p:spPr>
          <a:xfrm>
            <a:off x="1263536" y="687343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해당 목차를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7130FB-3D46-4806-B23C-6079610960D5}"/>
              </a:ext>
            </a:extLst>
          </p:cNvPr>
          <p:cNvSpPr/>
          <p:nvPr/>
        </p:nvSpPr>
        <p:spPr>
          <a:xfrm>
            <a:off x="5054690" y="6519548"/>
            <a:ext cx="208262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>
                <a:solidFill>
                  <a:schemeClr val="bg2">
                    <a:lumMod val="90000"/>
                  </a:schemeClr>
                </a:solidFill>
              </a:rPr>
              <a:t>Copyright 2020. hyeo_ongz All rights reserved</a:t>
            </a:r>
            <a:endParaRPr lang="ko-KR" altLang="en-US" sz="70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8D1C7-8CA1-4332-824A-77A28ED800F3}"/>
              </a:ext>
            </a:extLst>
          </p:cNvPr>
          <p:cNvSpPr txBox="1"/>
          <p:nvPr/>
        </p:nvSpPr>
        <p:spPr>
          <a:xfrm>
            <a:off x="1213265" y="2026037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보충 내용을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736CC-A9E0-46FC-91BA-0E3F992E2E0C}"/>
              </a:ext>
            </a:extLst>
          </p:cNvPr>
          <p:cNvSpPr txBox="1"/>
          <p:nvPr/>
        </p:nvSpPr>
        <p:spPr>
          <a:xfrm>
            <a:off x="4405746" y="714118"/>
            <a:ext cx="2169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내용을 입력하세요</a:t>
            </a: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7E6B3E6A-0B2E-49CE-8852-9A9CD6B5D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366213"/>
              </p:ext>
            </p:extLst>
          </p:nvPr>
        </p:nvGraphicFramePr>
        <p:xfrm>
          <a:off x="4788646" y="1533457"/>
          <a:ext cx="1337834" cy="1292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차트 49">
            <a:extLst>
              <a:ext uri="{FF2B5EF4-FFF2-40B4-BE49-F238E27FC236}">
                <a16:creationId xmlns:a16="http://schemas.microsoft.com/office/drawing/2014/main" id="{200D942B-5F17-496F-900E-4D1C2B494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695997"/>
              </p:ext>
            </p:extLst>
          </p:nvPr>
        </p:nvGraphicFramePr>
        <p:xfrm>
          <a:off x="7142535" y="1533457"/>
          <a:ext cx="1337834" cy="1292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86E9EDCF-7670-4375-BF6F-574157E24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435233"/>
              </p:ext>
            </p:extLst>
          </p:nvPr>
        </p:nvGraphicFramePr>
        <p:xfrm>
          <a:off x="9496424" y="1533457"/>
          <a:ext cx="1337834" cy="1292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CE74B9C1-FDCA-4E28-9467-8FA27C2B5C53}"/>
              </a:ext>
            </a:extLst>
          </p:cNvPr>
          <p:cNvSpPr txBox="1"/>
          <p:nvPr/>
        </p:nvSpPr>
        <p:spPr>
          <a:xfrm>
            <a:off x="4405746" y="3483904"/>
            <a:ext cx="2169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CD88CD-3C46-416B-B38E-DA58E384E803}"/>
              </a:ext>
            </a:extLst>
          </p:cNvPr>
          <p:cNvSpPr txBox="1"/>
          <p:nvPr/>
        </p:nvSpPr>
        <p:spPr>
          <a:xfrm>
            <a:off x="1213265" y="3453127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내용을 입력하세요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944F04-0F76-48BF-A6C0-2AE6C14C7AFE}"/>
              </a:ext>
            </a:extLst>
          </p:cNvPr>
          <p:cNvSpPr txBox="1"/>
          <p:nvPr/>
        </p:nvSpPr>
        <p:spPr>
          <a:xfrm>
            <a:off x="1213265" y="3791681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보충 내용을 입력하세요</a:t>
            </a:r>
          </a:p>
        </p:txBody>
      </p:sp>
      <p:graphicFrame>
        <p:nvGraphicFramePr>
          <p:cNvPr id="61" name="차트 60">
            <a:extLst>
              <a:ext uri="{FF2B5EF4-FFF2-40B4-BE49-F238E27FC236}">
                <a16:creationId xmlns:a16="http://schemas.microsoft.com/office/drawing/2014/main" id="{6D508E00-805F-4651-81BF-D3310D6ED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832069"/>
              </p:ext>
            </p:extLst>
          </p:nvPr>
        </p:nvGraphicFramePr>
        <p:xfrm>
          <a:off x="4957548" y="3867571"/>
          <a:ext cx="5707808" cy="2617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AA7688C-66D0-46D8-910E-2AE3D2F86BED}"/>
              </a:ext>
            </a:extLst>
          </p:cNvPr>
          <p:cNvSpPr txBox="1"/>
          <p:nvPr/>
        </p:nvSpPr>
        <p:spPr>
          <a:xfrm>
            <a:off x="1221971" y="281527"/>
            <a:ext cx="123859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PPT </a:t>
            </a:r>
            <a:r>
              <a:rPr lang="ko-KR" altLang="en-US" sz="2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제목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FC98F6-185B-45AA-8587-F37EF53C3131}"/>
              </a:ext>
            </a:extLst>
          </p:cNvPr>
          <p:cNvSpPr txBox="1"/>
          <p:nvPr/>
        </p:nvSpPr>
        <p:spPr>
          <a:xfrm>
            <a:off x="1263536" y="687343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해당 목차를 입력하세요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1A2815-8871-49B1-9AC9-113EF2FF190D}"/>
              </a:ext>
            </a:extLst>
          </p:cNvPr>
          <p:cNvSpPr txBox="1"/>
          <p:nvPr/>
        </p:nvSpPr>
        <p:spPr>
          <a:xfrm>
            <a:off x="5327508" y="19952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A</a:t>
            </a:r>
            <a:endParaRPr lang="ko-KR" altLang="en-US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BA3BE7-8DC3-43A3-9992-5E13EBACB45B}"/>
              </a:ext>
            </a:extLst>
          </p:cNvPr>
          <p:cNvSpPr txBox="1"/>
          <p:nvPr/>
        </p:nvSpPr>
        <p:spPr>
          <a:xfrm>
            <a:off x="7651793" y="199525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B</a:t>
            </a:r>
            <a:endParaRPr lang="ko-KR" altLang="en-US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7FA5B7-3964-4D89-B139-D10941CE0BA8}"/>
              </a:ext>
            </a:extLst>
          </p:cNvPr>
          <p:cNvSpPr txBox="1"/>
          <p:nvPr/>
        </p:nvSpPr>
        <p:spPr>
          <a:xfrm>
            <a:off x="10000071" y="199525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C</a:t>
            </a:r>
            <a:endParaRPr lang="ko-KR" altLang="en-US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45FCFE-B0C3-406C-9E3E-0834BDEDF3BE}"/>
              </a:ext>
            </a:extLst>
          </p:cNvPr>
          <p:cNvSpPr/>
          <p:nvPr/>
        </p:nvSpPr>
        <p:spPr>
          <a:xfrm>
            <a:off x="5054690" y="6519548"/>
            <a:ext cx="208262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>
                <a:solidFill>
                  <a:schemeClr val="bg2">
                    <a:lumMod val="90000"/>
                  </a:schemeClr>
                </a:solidFill>
              </a:rPr>
              <a:t>Copyright 2020. hyeo_ongz All rights reserved</a:t>
            </a:r>
            <a:endParaRPr lang="ko-KR" altLang="en-US" sz="70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8D1C7-8CA1-4332-824A-77A28ED800F3}"/>
              </a:ext>
            </a:extLst>
          </p:cNvPr>
          <p:cNvSpPr txBox="1"/>
          <p:nvPr/>
        </p:nvSpPr>
        <p:spPr>
          <a:xfrm>
            <a:off x="1213265" y="2026037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75000"/>
                  </a:schemeClr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보충 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7E9197-BF53-4BA6-9755-53430932A4AA}"/>
              </a:ext>
            </a:extLst>
          </p:cNvPr>
          <p:cNvSpPr txBox="1"/>
          <p:nvPr/>
        </p:nvSpPr>
        <p:spPr>
          <a:xfrm>
            <a:off x="1221971" y="281527"/>
            <a:ext cx="123859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PPT </a:t>
            </a:r>
            <a:r>
              <a:rPr lang="ko-KR" altLang="en-US" sz="2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6ED-788F-4092-AA58-872858B57333}"/>
              </a:ext>
            </a:extLst>
          </p:cNvPr>
          <p:cNvSpPr txBox="1"/>
          <p:nvPr/>
        </p:nvSpPr>
        <p:spPr>
          <a:xfrm>
            <a:off x="1263536" y="687343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해당 목차를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C0157-E689-4531-AA99-36A16E526E14}"/>
              </a:ext>
            </a:extLst>
          </p:cNvPr>
          <p:cNvSpPr txBox="1"/>
          <p:nvPr/>
        </p:nvSpPr>
        <p:spPr>
          <a:xfrm>
            <a:off x="4405746" y="714118"/>
            <a:ext cx="2169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내용을 입력하세요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57B2ED-45DF-4C22-AD2F-F3291C442969}"/>
              </a:ext>
            </a:extLst>
          </p:cNvPr>
          <p:cNvGrpSpPr/>
          <p:nvPr/>
        </p:nvGrpSpPr>
        <p:grpSpPr>
          <a:xfrm>
            <a:off x="4755725" y="2556345"/>
            <a:ext cx="6266951" cy="2589793"/>
            <a:chOff x="4306838" y="2544922"/>
            <a:chExt cx="7224509" cy="2589793"/>
          </a:xfrm>
        </p:grpSpPr>
        <p:graphicFrame>
          <p:nvGraphicFramePr>
            <p:cNvPr id="15" name="차트 14">
              <a:extLst>
                <a:ext uri="{FF2B5EF4-FFF2-40B4-BE49-F238E27FC236}">
                  <a16:creationId xmlns:a16="http://schemas.microsoft.com/office/drawing/2014/main" id="{1D9100CC-6B1A-4A78-AE9F-432F2B51CF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0624609"/>
                </p:ext>
              </p:extLst>
            </p:nvPr>
          </p:nvGraphicFramePr>
          <p:xfrm>
            <a:off x="4306838" y="2544922"/>
            <a:ext cx="7224509" cy="25897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80F1851-DAB1-44B9-B8AA-684BD9345730}"/>
                </a:ext>
              </a:extLst>
            </p:cNvPr>
            <p:cNvCxnSpPr/>
            <p:nvPr/>
          </p:nvCxnSpPr>
          <p:spPr>
            <a:xfrm>
              <a:off x="4889856" y="4989529"/>
              <a:ext cx="60584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654B16-898B-45B0-BE43-9320398433F8}"/>
              </a:ext>
            </a:extLst>
          </p:cNvPr>
          <p:cNvSpPr/>
          <p:nvPr/>
        </p:nvSpPr>
        <p:spPr>
          <a:xfrm>
            <a:off x="5054690" y="6519548"/>
            <a:ext cx="208262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>
                <a:solidFill>
                  <a:schemeClr val="bg2">
                    <a:lumMod val="90000"/>
                  </a:schemeClr>
                </a:solidFill>
              </a:rPr>
              <a:t>Copyright 2020. hyeo_ongz All rights reserved</a:t>
            </a:r>
            <a:endParaRPr lang="ko-KR" altLang="en-US" sz="70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11D8B0-EF0B-4F1D-A727-067D279C4FFF}"/>
              </a:ext>
            </a:extLst>
          </p:cNvPr>
          <p:cNvGrpSpPr/>
          <p:nvPr/>
        </p:nvGrpSpPr>
        <p:grpSpPr>
          <a:xfrm>
            <a:off x="1293678" y="2098962"/>
            <a:ext cx="2513551" cy="3196247"/>
            <a:chOff x="1293678" y="2098962"/>
            <a:chExt cx="2513551" cy="31962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908FD0-ACAD-46CD-969B-E67BD3A09FE0}"/>
                </a:ext>
              </a:extLst>
            </p:cNvPr>
            <p:cNvSpPr/>
            <p:nvPr/>
          </p:nvSpPr>
          <p:spPr>
            <a:xfrm>
              <a:off x="1293678" y="2098962"/>
              <a:ext cx="2513551" cy="752303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en-US" altLang="ko-KR" sz="2800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01</a:t>
              </a:r>
              <a:r>
                <a:rPr lang="en-US" altLang="ko-KR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en-US" altLang="ko-KR" sz="2000">
                  <a:solidFill>
                    <a:schemeClr val="bg1">
                      <a:lumMod val="50000"/>
                    </a:schemeClr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Text</a:t>
              </a:r>
              <a:endParaRPr lang="ko-KR" altLang="en-US">
                <a:solidFill>
                  <a:schemeClr val="bg1">
                    <a:lumMod val="50000"/>
                  </a:schemeClr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9C21EF-0045-4849-A941-CDA46165DD48}"/>
                </a:ext>
              </a:extLst>
            </p:cNvPr>
            <p:cNvSpPr/>
            <p:nvPr/>
          </p:nvSpPr>
          <p:spPr>
            <a:xfrm>
              <a:off x="1293678" y="2909456"/>
              <a:ext cx="2513551" cy="23857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50000"/>
                    </a:schemeClr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내용을 입력하세요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E283BF9-7346-4B0E-9A58-0A9AE4E4067D}"/>
              </a:ext>
            </a:extLst>
          </p:cNvPr>
          <p:cNvGrpSpPr/>
          <p:nvPr/>
        </p:nvGrpSpPr>
        <p:grpSpPr>
          <a:xfrm>
            <a:off x="4839224" y="2098962"/>
            <a:ext cx="2513551" cy="3196247"/>
            <a:chOff x="4839224" y="2098962"/>
            <a:chExt cx="2513551" cy="319624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C7AEE9-2D8A-4E29-812B-254618D40443}"/>
                </a:ext>
              </a:extLst>
            </p:cNvPr>
            <p:cNvSpPr/>
            <p:nvPr/>
          </p:nvSpPr>
          <p:spPr>
            <a:xfrm>
              <a:off x="4839224" y="2098962"/>
              <a:ext cx="2513551" cy="752303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en-US" altLang="ko-KR" sz="2800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02</a:t>
              </a:r>
              <a:r>
                <a:rPr lang="en-US" altLang="ko-KR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en-US" altLang="ko-KR" sz="2000">
                  <a:solidFill>
                    <a:schemeClr val="bg1">
                      <a:lumMod val="50000"/>
                    </a:schemeClr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Text</a:t>
              </a:r>
              <a:endParaRPr lang="ko-KR" altLang="en-US">
                <a:solidFill>
                  <a:schemeClr val="bg1">
                    <a:lumMod val="50000"/>
                  </a:schemeClr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6CF64CA-0545-4707-AB3D-8F5B3A64A783}"/>
                </a:ext>
              </a:extLst>
            </p:cNvPr>
            <p:cNvSpPr/>
            <p:nvPr/>
          </p:nvSpPr>
          <p:spPr>
            <a:xfrm>
              <a:off x="4839224" y="2909456"/>
              <a:ext cx="2513551" cy="23857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50000"/>
                    </a:schemeClr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내용을 입력하세요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9C9B58C-6595-4FF6-92D1-813471C2BDEF}"/>
              </a:ext>
            </a:extLst>
          </p:cNvPr>
          <p:cNvGrpSpPr/>
          <p:nvPr/>
        </p:nvGrpSpPr>
        <p:grpSpPr>
          <a:xfrm>
            <a:off x="8384769" y="2098962"/>
            <a:ext cx="2513552" cy="3196247"/>
            <a:chOff x="8384769" y="2098962"/>
            <a:chExt cx="2513552" cy="319624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18F36A-B04C-40DC-AADE-063FD855E22F}"/>
                </a:ext>
              </a:extLst>
            </p:cNvPr>
            <p:cNvSpPr/>
            <p:nvPr/>
          </p:nvSpPr>
          <p:spPr>
            <a:xfrm>
              <a:off x="8384770" y="2098962"/>
              <a:ext cx="2513551" cy="752303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en-US" altLang="ko-KR" sz="2800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03</a:t>
              </a:r>
              <a:r>
                <a:rPr lang="en-US" altLang="ko-KR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en-US" altLang="ko-KR" sz="2000">
                  <a:solidFill>
                    <a:schemeClr val="bg1">
                      <a:lumMod val="50000"/>
                    </a:schemeClr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Text</a:t>
              </a:r>
              <a:endParaRPr lang="ko-KR" altLang="en-US">
                <a:solidFill>
                  <a:schemeClr val="bg1">
                    <a:lumMod val="50000"/>
                  </a:schemeClr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90508A1-7ADE-4545-A005-4B07715137CE}"/>
                </a:ext>
              </a:extLst>
            </p:cNvPr>
            <p:cNvSpPr/>
            <p:nvPr/>
          </p:nvSpPr>
          <p:spPr>
            <a:xfrm>
              <a:off x="8384769" y="2909456"/>
              <a:ext cx="2513551" cy="23857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50000"/>
                    </a:schemeClr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내용을 입력하세요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D57AC35-1991-4CBF-A07A-A980900B2BED}"/>
              </a:ext>
            </a:extLst>
          </p:cNvPr>
          <p:cNvSpPr txBox="1"/>
          <p:nvPr/>
        </p:nvSpPr>
        <p:spPr>
          <a:xfrm>
            <a:off x="1221971" y="281527"/>
            <a:ext cx="123859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PPT </a:t>
            </a:r>
            <a:r>
              <a:rPr lang="ko-KR" altLang="en-US" sz="20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5072FC-67C0-4985-ABD0-A5EF51CC37F1}"/>
              </a:ext>
            </a:extLst>
          </p:cNvPr>
          <p:cNvSpPr txBox="1"/>
          <p:nvPr/>
        </p:nvSpPr>
        <p:spPr>
          <a:xfrm>
            <a:off x="1263536" y="687343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해당 목차를 입력하세요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DB9EE0-3C40-49B0-8BC4-35B99E8CE787}"/>
              </a:ext>
            </a:extLst>
          </p:cNvPr>
          <p:cNvSpPr/>
          <p:nvPr/>
        </p:nvSpPr>
        <p:spPr>
          <a:xfrm>
            <a:off x="5054690" y="6519548"/>
            <a:ext cx="208262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>
                <a:solidFill>
                  <a:schemeClr val="bg2">
                    <a:lumMod val="90000"/>
                  </a:schemeClr>
                </a:solidFill>
              </a:rPr>
              <a:t>Copyright 2020. hyeo_ongz All rights reserved</a:t>
            </a:r>
            <a:endParaRPr lang="ko-KR" altLang="en-US" sz="70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3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00" y="2277991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9204-3A16-4822-9DF9-BA1FDB31E467}"/>
              </a:ext>
            </a:extLst>
          </p:cNvPr>
          <p:cNvSpPr txBox="1"/>
          <p:nvPr/>
        </p:nvSpPr>
        <p:spPr>
          <a:xfrm>
            <a:off x="4242486" y="3110416"/>
            <a:ext cx="3707027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Thank you : )</a:t>
            </a:r>
            <a:endParaRPr lang="ko-KR" altLang="en-US" sz="24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15855-5B7B-450F-9847-2B5EDA387DDE}"/>
              </a:ext>
            </a:extLst>
          </p:cNvPr>
          <p:cNvSpPr txBox="1"/>
          <p:nvPr/>
        </p:nvSpPr>
        <p:spPr>
          <a:xfrm>
            <a:off x="5696692" y="3994607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hyeo_ongz</a:t>
            </a:r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F298F-2116-4AC1-946F-4594C573D641}"/>
              </a:ext>
            </a:extLst>
          </p:cNvPr>
          <p:cNvSpPr txBox="1"/>
          <p:nvPr/>
        </p:nvSpPr>
        <p:spPr>
          <a:xfrm>
            <a:off x="5316731" y="4729127"/>
            <a:ext cx="1558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hyeo_ongz@naver.com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632590-44FD-4A75-8145-D4E4306D1144}"/>
              </a:ext>
            </a:extLst>
          </p:cNvPr>
          <p:cNvCxnSpPr>
            <a:cxnSpLocks/>
          </p:cNvCxnSpPr>
          <p:nvPr/>
        </p:nvCxnSpPr>
        <p:spPr>
          <a:xfrm>
            <a:off x="6096000" y="4422371"/>
            <a:ext cx="0" cy="18000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DDFFAF-AF99-41CA-AE6E-352D813114A2}"/>
              </a:ext>
            </a:extLst>
          </p:cNvPr>
          <p:cNvSpPr/>
          <p:nvPr/>
        </p:nvSpPr>
        <p:spPr>
          <a:xfrm>
            <a:off x="5054690" y="6519548"/>
            <a:ext cx="208262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>
                <a:solidFill>
                  <a:schemeClr val="bg2">
                    <a:lumMod val="90000"/>
                  </a:schemeClr>
                </a:solidFill>
              </a:rPr>
              <a:t>Copyright 2020. hyeo_ongz All rights reserved</a:t>
            </a:r>
            <a:endParaRPr lang="ko-KR" altLang="en-US" sz="70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의 전성기를 맞이한 무협 장르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69824B-5A4E-4CEA-897E-8AB4CB16B99E}"/>
              </a:ext>
            </a:extLst>
          </p:cNvPr>
          <p:cNvGrpSpPr/>
          <p:nvPr/>
        </p:nvGrpSpPr>
        <p:grpSpPr>
          <a:xfrm>
            <a:off x="4157649" y="1010469"/>
            <a:ext cx="3154051" cy="2887890"/>
            <a:chOff x="4149964" y="641137"/>
            <a:chExt cx="3154051" cy="28878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9210172-EF6C-4712-8C35-C7120CA91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964" y="641137"/>
              <a:ext cx="3154051" cy="26919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585B0-DE72-4EF8-B24F-60B565D01167}"/>
                </a:ext>
              </a:extLst>
            </p:cNvPr>
            <p:cNvSpPr txBox="1"/>
            <p:nvPr/>
          </p:nvSpPr>
          <p:spPr>
            <a:xfrm>
              <a:off x="4149964" y="3328972"/>
              <a:ext cx="15616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2023 </a:t>
              </a:r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웹툰 사업체 실태조사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AFA2BB-B1B5-456A-B4B3-044A8C0AA138}"/>
              </a:ext>
            </a:extLst>
          </p:cNvPr>
          <p:cNvGrpSpPr/>
          <p:nvPr/>
        </p:nvGrpSpPr>
        <p:grpSpPr>
          <a:xfrm>
            <a:off x="4157649" y="4265147"/>
            <a:ext cx="6925642" cy="1711078"/>
            <a:chOff x="4157649" y="4265147"/>
            <a:chExt cx="6925642" cy="17110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49D4466-2CF4-4D55-9B85-CF3A64BAA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49" y="4265147"/>
              <a:ext cx="6925642" cy="14956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DE0D85-0CB1-46DB-A47D-62447E9C5749}"/>
                </a:ext>
              </a:extLst>
            </p:cNvPr>
            <p:cNvSpPr txBox="1"/>
            <p:nvPr/>
          </p:nvSpPr>
          <p:spPr>
            <a:xfrm>
              <a:off x="4157649" y="5760781"/>
              <a:ext cx="39308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https://www.yna.co.kr/view/AKR20230206034900005 (23.02)</a:t>
              </a:r>
              <a:endParaRPr lang="ko-KR" altLang="en-US" sz="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8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최대 게임 수출국 →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중국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65F5C8-3CE4-45E2-99F0-77AE834D6758}"/>
              </a:ext>
            </a:extLst>
          </p:cNvPr>
          <p:cNvGrpSpPr/>
          <p:nvPr/>
        </p:nvGrpSpPr>
        <p:grpSpPr>
          <a:xfrm>
            <a:off x="4157649" y="3095387"/>
            <a:ext cx="4060869" cy="2720946"/>
            <a:chOff x="4157649" y="3095387"/>
            <a:chExt cx="4060869" cy="272094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C2EA416-11DC-434B-8CD9-29145026F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50" y="3095387"/>
              <a:ext cx="4060868" cy="27209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75D219-64E4-4DD8-8B0E-9DA05E217ABA}"/>
                </a:ext>
              </a:extLst>
            </p:cNvPr>
            <p:cNvSpPr txBox="1"/>
            <p:nvPr/>
          </p:nvSpPr>
          <p:spPr>
            <a:xfrm>
              <a:off x="4157649" y="4999839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4D6282-4A54-44A5-8826-26F905446356}"/>
              </a:ext>
            </a:extLst>
          </p:cNvPr>
          <p:cNvGrpSpPr/>
          <p:nvPr/>
        </p:nvGrpSpPr>
        <p:grpSpPr>
          <a:xfrm>
            <a:off x="4157649" y="1010469"/>
            <a:ext cx="3990257" cy="2072081"/>
            <a:chOff x="4157649" y="1010469"/>
            <a:chExt cx="3990257" cy="207208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1707A48-101B-4CA7-9F62-93B0B03AF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50" y="1010469"/>
              <a:ext cx="3990256" cy="191728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D52397-DB7B-45AD-9596-B5BD2D57EB84}"/>
                </a:ext>
              </a:extLst>
            </p:cNvPr>
            <p:cNvSpPr txBox="1"/>
            <p:nvPr/>
          </p:nvSpPr>
          <p:spPr>
            <a:xfrm>
              <a:off x="4157649" y="2897884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73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3. </a:t>
            </a:r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로그라이크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+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회귀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AFB93-AE56-49BC-A0DE-A52511F34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49" y="1770991"/>
            <a:ext cx="3316018" cy="3316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90450A-CD5C-4780-A953-04EE736E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32" y="1770991"/>
            <a:ext cx="4145023" cy="33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무협 장르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의 전성기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죽으면 처음부터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!</a:t>
              </a:r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809479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회귀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다양한 플레이 스타일</a:t>
              </a: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089036" y="25256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랜덤성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237282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9D0345-D9AD-4401-869C-C4AAF71D68AA}"/>
              </a:ext>
            </a:extLst>
          </p:cNvPr>
          <p:cNvGrpSpPr/>
          <p:nvPr/>
        </p:nvGrpSpPr>
        <p:grpSpPr>
          <a:xfrm>
            <a:off x="3140973" y="2259751"/>
            <a:ext cx="2513551" cy="3138056"/>
            <a:chOff x="1446078" y="2251362"/>
            <a:chExt cx="2513551" cy="313805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4FEAFC1-F394-44BD-8D68-53BE2A2D7476}"/>
                </a:ext>
              </a:extLst>
            </p:cNvPr>
            <p:cNvGrpSpPr/>
            <p:nvPr/>
          </p:nvGrpSpPr>
          <p:grpSpPr>
            <a:xfrm>
              <a:off x="1446078" y="2251362"/>
              <a:ext cx="2513551" cy="3138056"/>
              <a:chOff x="1293678" y="2098962"/>
              <a:chExt cx="2513551" cy="313805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4E8A3E5-8D9E-4FF7-8C27-FF7276E181BD}"/>
                  </a:ext>
                </a:extLst>
              </p:cNvPr>
              <p:cNvSpPr/>
              <p:nvPr/>
            </p:nvSpPr>
            <p:spPr>
              <a:xfrm>
                <a:off x="1293678" y="2098962"/>
                <a:ext cx="2513551" cy="1240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8DAD462-5D82-4C30-8F41-0A694C74EBB9}"/>
                  </a:ext>
                </a:extLst>
              </p:cNvPr>
              <p:cNvSpPr/>
              <p:nvPr/>
            </p:nvSpPr>
            <p:spPr>
              <a:xfrm>
                <a:off x="1293678" y="3339735"/>
                <a:ext cx="2513551" cy="1897283"/>
              </a:xfrm>
              <a:prstGeom prst="rect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3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개의 스테이지 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+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보스</a:t>
                </a:r>
                <a:endParaRPr lang="en-US" altLang="ko-KR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endParaRPr lang="en-US" altLang="ko-KR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1.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문파에서 가장 강해진다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</a:p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2.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중원에서 가장 강해진다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</a:p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3.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강호를 침략한 </a:t>
                </a:r>
                <a:endParaRPr lang="en-US" altLang="ko-KR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ko-KR" altLang="en-US" sz="1500" dirty="0" err="1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마교를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 저지하라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  <a:endParaRPr lang="ko-KR" altLang="en-US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5DAF036-47F6-4F4D-8834-8849F7CBDF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468" y="2929938"/>
              <a:ext cx="11647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586B42-539F-49CB-83AF-2E25F34B154A}"/>
                </a:ext>
              </a:extLst>
            </p:cNvPr>
            <p:cNvSpPr txBox="1"/>
            <p:nvPr/>
          </p:nvSpPr>
          <p:spPr>
            <a:xfrm>
              <a:off x="2200151" y="25256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스테이지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330825-96B5-48B7-A2D5-C1B30620DE1C}"/>
              </a:ext>
            </a:extLst>
          </p:cNvPr>
          <p:cNvGrpSpPr/>
          <p:nvPr/>
        </p:nvGrpSpPr>
        <p:grpSpPr>
          <a:xfrm>
            <a:off x="6534120" y="2259751"/>
            <a:ext cx="2513551" cy="3138056"/>
            <a:chOff x="4839225" y="2251362"/>
            <a:chExt cx="2513551" cy="313805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2B0FEA8-C4B0-4AF6-B5E8-FD48A826F800}"/>
                </a:ext>
              </a:extLst>
            </p:cNvPr>
            <p:cNvGrpSpPr/>
            <p:nvPr/>
          </p:nvGrpSpPr>
          <p:grpSpPr>
            <a:xfrm>
              <a:off x="4839225" y="2251362"/>
              <a:ext cx="2513551" cy="3138056"/>
              <a:chOff x="1293678" y="2098962"/>
              <a:chExt cx="2513551" cy="31380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27C5C45-3D04-4CE2-9F27-3D724805A051}"/>
                  </a:ext>
                </a:extLst>
              </p:cNvPr>
              <p:cNvSpPr/>
              <p:nvPr/>
            </p:nvSpPr>
            <p:spPr>
              <a:xfrm>
                <a:off x="1293678" y="2098962"/>
                <a:ext cx="2513551" cy="1240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62C5C20-DCB6-47A5-AFB2-E6C8973403D9}"/>
                  </a:ext>
                </a:extLst>
              </p:cNvPr>
              <p:cNvSpPr/>
              <p:nvPr/>
            </p:nvSpPr>
            <p:spPr>
              <a:xfrm>
                <a:off x="1293678" y="3339735"/>
                <a:ext cx="2513551" cy="1897283"/>
              </a:xfrm>
              <a:prstGeom prst="rect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플레이 타임 ↑</a:t>
                </a:r>
              </a:p>
            </p:txBody>
          </p: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89AD12B-09A2-4B6C-B090-F2895A859A76}"/>
                </a:ext>
              </a:extLst>
            </p:cNvPr>
            <p:cNvCxnSpPr>
              <a:cxnSpLocks/>
            </p:cNvCxnSpPr>
            <p:nvPr/>
          </p:nvCxnSpPr>
          <p:spPr>
            <a:xfrm>
              <a:off x="5513615" y="2929938"/>
              <a:ext cx="11647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B8F32D-4F8B-4C3F-937C-278B0A5A6866}"/>
                </a:ext>
              </a:extLst>
            </p:cNvPr>
            <p:cNvSpPr txBox="1"/>
            <p:nvPr/>
          </p:nvSpPr>
          <p:spPr>
            <a:xfrm>
              <a:off x="5809479" y="252562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업적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68A991-B852-406A-8B14-03C6C5A01D32}"/>
                </a:ext>
              </a:extLst>
            </p:cNvPr>
            <p:cNvSpPr txBox="1"/>
            <p:nvPr/>
          </p:nvSpPr>
          <p:spPr>
            <a:xfrm>
              <a:off x="6003633" y="3011478"/>
              <a:ext cx="1847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118157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678172" y="1901659"/>
            <a:ext cx="6479659" cy="305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지형지물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, 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적과 플레이어의 위치를 파악하기 쉽다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 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좁은 시야를 극복할 수 있다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구조물이나 </a:t>
            </a:r>
            <a:r>
              <a:rPr lang="ko-KR" altLang="en-US" sz="2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기둥뒤의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오브젝트를 알아차리기 힘들다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3D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에 비해 입체감이 떨어진다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  <a:endParaRPr lang="ko-KR" altLang="en-US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C089DD-996C-4CB5-A9E7-84AB59ECCD20}"/>
              </a:ext>
            </a:extLst>
          </p:cNvPr>
          <p:cNvGrpSpPr/>
          <p:nvPr/>
        </p:nvGrpSpPr>
        <p:grpSpPr>
          <a:xfrm>
            <a:off x="710256" y="2925254"/>
            <a:ext cx="3033203" cy="1007490"/>
            <a:chOff x="710256" y="1687483"/>
            <a:chExt cx="3033203" cy="10074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B57C26-A1E7-4324-AF89-C47F46B8062B}"/>
                </a:ext>
              </a:extLst>
            </p:cNvPr>
            <p:cNvSpPr txBox="1"/>
            <p:nvPr/>
          </p:nvSpPr>
          <p:spPr>
            <a:xfrm>
              <a:off x="1213265" y="1687483"/>
              <a:ext cx="1667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 </a:t>
              </a:r>
              <a:r>
                <a:rPr lang="ko-KR" altLang="en-US" sz="3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장르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A853DB-85F5-420A-94E1-D1396C4B809C}"/>
                </a:ext>
              </a:extLst>
            </p:cNvPr>
            <p:cNvSpPr txBox="1"/>
            <p:nvPr/>
          </p:nvSpPr>
          <p:spPr>
            <a:xfrm>
              <a:off x="710256" y="2356419"/>
              <a:ext cx="3033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쿼터뷰</a:t>
              </a:r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액션 </a:t>
              </a:r>
              <a:r>
                <a:rPr lang="ko-KR" altLang="en-US" sz="1600" dirty="0" err="1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로그라이크</a:t>
              </a:r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en-US" altLang="ko-KR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(RPG)</a:t>
              </a:r>
              <a:endPara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6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824498" y="1274802"/>
            <a:ext cx="5707012" cy="459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무협 장르를 좋아하는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PC 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게임을 선호하는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멀티 플레이보다 싱글 플레이를 선호하는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도전 정신이 강한 유저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난이도 높은 게임을 즐기는 유저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710256" y="2925254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4.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주 소비층</a:t>
            </a:r>
          </a:p>
        </p:txBody>
      </p:sp>
    </p:spTree>
    <p:extLst>
      <p:ext uri="{BB962C8B-B14F-4D97-AF65-F5344CB8AC3E}">
        <p14:creationId xmlns:p14="http://schemas.microsoft.com/office/powerpoint/2010/main" val="13973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603</Words>
  <Application>Microsoft Office PowerPoint</Application>
  <PresentationFormat>와이드스크린</PresentationFormat>
  <Paragraphs>185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KoPub돋움체 Medium</vt:lpstr>
      <vt:lpstr>Noto Sans CJK KR Light</vt:lpstr>
      <vt:lpstr>맑은 고딕</vt:lpstr>
      <vt:lpstr>여기어때 잘난체 2</vt:lpstr>
      <vt:lpstr>여기어때 잘난체 고딕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JIHYEONG</dc:creator>
  <cp:lastModifiedBy>user</cp:lastModifiedBy>
  <cp:revision>137</cp:revision>
  <dcterms:created xsi:type="dcterms:W3CDTF">2018-01-24T13:35:45Z</dcterms:created>
  <dcterms:modified xsi:type="dcterms:W3CDTF">2024-03-18T09:39:59Z</dcterms:modified>
</cp:coreProperties>
</file>