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314" r:id="rId5"/>
    <p:sldId id="299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68352-3B01-BC0B-1192-68DC99993F11}" v="1065" dt="2024-08-20T17:21:17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6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49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03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1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987" y="884255"/>
            <a:ext cx="5148105" cy="285751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B5661-7CA8-2748-8523-AD0DFD354C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8057" y="4552915"/>
            <a:ext cx="5030036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 b="1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057" y="4928790"/>
            <a:ext cx="5030036" cy="150267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63268" y="4083933"/>
            <a:ext cx="1253208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F9B1CD-0F75-2582-F5BC-0027F62F80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8657" y="1064814"/>
            <a:ext cx="4884723" cy="5024485"/>
          </a:xfrm>
          <a:prstGeom prst="ellipse">
            <a:avLst/>
          </a:prstGeom>
          <a:ln w="952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65548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  <p:sldLayoutId id="214748371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d10data.com/ICD10CM/Codes/Changes/New_Codes/1?year=202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134" y="3222574"/>
            <a:ext cx="7418280" cy="209334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Automating </a:t>
            </a:r>
            <a:r>
              <a:rPr lang="en-US" sz="3600" err="1"/>
              <a:t>MEDIcal</a:t>
            </a:r>
            <a:r>
              <a:rPr lang="en-US" sz="3600" dirty="0"/>
              <a:t> coding using </a:t>
            </a:r>
            <a:r>
              <a:rPr lang="en-US" sz="3600" err="1"/>
              <a:t>nlp</a:t>
            </a:r>
            <a:r>
              <a:rPr lang="en-US" sz="3600" dirty="0"/>
              <a:t> for improved content management in healthcare</a:t>
            </a:r>
            <a:br>
              <a:rPr lang="en-US" sz="3600" dirty="0"/>
            </a:br>
            <a:br>
              <a:rPr lang="en-US" sz="3600" dirty="0"/>
            </a:br>
            <a:r>
              <a:rPr lang="en-US" sz="1600" dirty="0"/>
              <a:t>By- JK Vishwanath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BD28-376C-83FF-3BDA-B0F5DCD0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4" y="1508125"/>
            <a:ext cx="8153401" cy="3860683"/>
          </a:xfrm>
        </p:spPr>
        <p:txBody>
          <a:bodyPr anchor="ctr">
            <a:normAutofit/>
          </a:bodyPr>
          <a:lstStyle/>
          <a:p>
            <a:r>
              <a:rPr lang="en-US" sz="2400" b="0" dirty="0"/>
              <a:t>a data SCIENCE Graduate Student with over six years of </a:t>
            </a:r>
            <a:r>
              <a:rPr lang="en-US" sz="2400" dirty="0"/>
              <a:t>professional experience</a:t>
            </a:r>
            <a:r>
              <a:rPr lang="en-US" sz="2400" b="0" dirty="0"/>
              <a:t> in data </a:t>
            </a:r>
            <a:r>
              <a:rPr lang="en-US" sz="2400" dirty="0"/>
              <a:t>analytics</a:t>
            </a:r>
            <a:r>
              <a:rPr lang="en-US" sz="2400" b="0" dirty="0"/>
              <a:t>, business intelligence, and cloud solutions</a:t>
            </a:r>
            <a:r>
              <a:rPr lang="en-US" sz="2400" dirty="0"/>
              <a:t>.</a:t>
            </a:r>
            <a:r>
              <a:rPr lang="en-US" sz="2400" b="0" dirty="0"/>
              <a:t> </a:t>
            </a:r>
            <a:r>
              <a:rPr lang="en-US" sz="2400" dirty="0"/>
              <a:t> Currently I am pursuing</a:t>
            </a:r>
            <a:r>
              <a:rPr lang="en-US" sz="2400" b="0" dirty="0"/>
              <a:t>  Master of Science in Data Analytics and Visualization from Yeshiva University with a GPA of 3.89.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5B7F8C-C34D-CBDA-83D2-0FA4F6FCF89B}"/>
              </a:ext>
            </a:extLst>
          </p:cNvPr>
          <p:cNvSpPr txBox="1">
            <a:spLocks/>
          </p:cNvSpPr>
          <p:nvPr/>
        </p:nvSpPr>
        <p:spPr>
          <a:xfrm>
            <a:off x="180621" y="187806"/>
            <a:ext cx="3310129" cy="116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8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3600" b="1" kern="1200" dirty="0"/>
              <a:t>About me</a:t>
            </a:r>
            <a:endParaRPr lang="en-US" sz="3600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AC8FD428-320F-DDCB-622B-473BD5A78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0" name="Picture Placeholder 9" descr="A person sitting in a chair&#10;&#10;Description automatically generated">
            <a:extLst>
              <a:ext uri="{FF2B5EF4-FFF2-40B4-BE49-F238E27FC236}">
                <a16:creationId xmlns:a16="http://schemas.microsoft.com/office/drawing/2014/main" id="{3B249526-D038-B7B4-88AE-1D6E9B207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1" r="1391"/>
          <a:stretch/>
        </p:blipFill>
        <p:spPr>
          <a:xfrm>
            <a:off x="8157657" y="1716365"/>
            <a:ext cx="3069142" cy="315695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1395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44" y="5088"/>
            <a:ext cx="8427156" cy="1360869"/>
          </a:xfrm>
        </p:spPr>
        <p:txBody>
          <a:bodyPr/>
          <a:lstStyle/>
          <a:p>
            <a:r>
              <a:rPr lang="en-US" dirty="0"/>
              <a:t>Problem Statement and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9844" y="2266245"/>
            <a:ext cx="6564488" cy="35664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The process of mapping relevant standardized codes like  ICD codes based on the patient healthcare information like clinical notes is called medical coding. 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Content management in healthcare is critical for billing and medical coding.</a:t>
            </a:r>
            <a:endParaRPr lang="en-US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Manual coding is time-consuming and prone to errors.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The solution: Automating medical coding using NLP to map clinical text to ICD codes.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45" y="-1694"/>
            <a:ext cx="6381044" cy="118159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BF0C767-C16F-C743-766C-D450B6567169}"/>
              </a:ext>
            </a:extLst>
          </p:cNvPr>
          <p:cNvSpPr txBox="1">
            <a:spLocks/>
          </p:cNvSpPr>
          <p:nvPr/>
        </p:nvSpPr>
        <p:spPr>
          <a:xfrm>
            <a:off x="1069622" y="1518356"/>
            <a:ext cx="10840154" cy="411674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The project involves aligning provided text with ICD Codes (international Classification of Diseases ) using Natural Language Processing and Machine Learning. </a:t>
            </a: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Data Preparation: ICD codes and descriptions collected from this </a:t>
            </a:r>
            <a:r>
              <a:rPr lang="en-US" dirty="0">
                <a:ea typeface="+mn-lt"/>
                <a:cs typeface="+mn-lt"/>
                <a:hlinkClick r:id="rId3"/>
              </a:rPr>
              <a:t>Link</a:t>
            </a:r>
            <a:r>
              <a:rPr lang="en-US" dirty="0">
                <a:ea typeface="+mn-lt"/>
                <a:cs typeface="+mn-lt"/>
              </a:rPr>
              <a:t>. For POC purpose, this dataset is manually created with 100 ICD Codes and its relevant description obtained from a public website. </a:t>
            </a:r>
            <a:endParaRPr lang="en-US" dirty="0"/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The objective is to build a ML model which could provide closest N number of ICD Codes for a given input text. </a:t>
            </a: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Text Processing: Tokenization, embedding, and cleaning.</a:t>
            </a: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Model Development: KNN Classification Algorithm using Cosine Similarity and TF-IDF used for Vectorization.</a:t>
            </a:r>
            <a:endParaRPr lang="en-US" dirty="0"/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Deployment: Model wrapped in a Flask API for easy integration.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44" y="5088"/>
            <a:ext cx="8427156" cy="1360869"/>
          </a:xfrm>
        </p:spPr>
        <p:txBody>
          <a:bodyPr/>
          <a:lstStyle/>
          <a:p>
            <a:r>
              <a:rPr lang="en-US" dirty="0"/>
              <a:t>Data Preprocessing and model building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9844" y="1715912"/>
            <a:ext cx="6564488" cy="35664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dirty="0"/>
              <a:t>Load dataset and preprocess text by converting text to lowercase, removing punctuation and tokenizing.  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Lemmatize tokens and remove </a:t>
            </a:r>
            <a:r>
              <a:rPr lang="en-US" dirty="0" err="1">
                <a:ea typeface="+mn-lt"/>
                <a:cs typeface="+mn-lt"/>
              </a:rPr>
              <a:t>stopwords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Apply TF-IDF Vectorization to processed text. .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Implement KNN Classification with Cosine Similarity.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Fit the model with TF-IDF Vectors. </a:t>
            </a:r>
          </a:p>
          <a:p>
            <a:pPr marL="342900" indent="-342900">
              <a:buChar char="•"/>
            </a:pPr>
            <a:r>
              <a:rPr lang="en-US" dirty="0"/>
              <a:t>Function to get closest ICD codes for given text. </a:t>
            </a:r>
          </a:p>
          <a:p>
            <a:pPr marL="342900" indent="-342900">
              <a:buChar char="•"/>
            </a:pPr>
            <a:r>
              <a:rPr lang="en-US" dirty="0"/>
              <a:t>Create Flask API Model wrapper for easy integration.</a:t>
            </a:r>
          </a:p>
          <a:p>
            <a:pPr marL="342900" indent="-342900"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7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45" y="478083"/>
            <a:ext cx="9457266" cy="701820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of concept Demonstration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BF0C767-C16F-C743-766C-D450B6567169}"/>
              </a:ext>
            </a:extLst>
          </p:cNvPr>
          <p:cNvSpPr txBox="1">
            <a:spLocks/>
          </p:cNvSpPr>
          <p:nvPr/>
        </p:nvSpPr>
        <p:spPr>
          <a:xfrm>
            <a:off x="1559783" y="1593703"/>
            <a:ext cx="4916949" cy="220535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User enters input text and N number of closes ICD Codes for the given text. </a:t>
            </a:r>
          </a:p>
          <a:p>
            <a:pPr marL="342900" indent="-342900" algn="l">
              <a:buChar char="•"/>
            </a:pPr>
            <a:r>
              <a:rPr lang="en-US" dirty="0"/>
              <a:t>NLP Model analyzes and maps the closes ICD codes based on input Text and N. </a:t>
            </a: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Flask API returns relevant ICD Codes. </a:t>
            </a:r>
          </a:p>
          <a:p>
            <a:pPr algn="l"/>
            <a:endParaRPr lang="en-US" dirty="0">
              <a:ea typeface="+mn-lt"/>
              <a:cs typeface="+mn-l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29E7267-5136-0E3B-6AC8-71B8B06A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255" y="1715177"/>
            <a:ext cx="4307524" cy="2201574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4D89EA39-D2CD-30DA-1E60-0C90ACE3D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92" y="4465571"/>
            <a:ext cx="11933208" cy="19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4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44" y="5088"/>
            <a:ext cx="8427156" cy="1360869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9844" y="1715912"/>
            <a:ext cx="6564488" cy="35664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Pilot Testing: Implement the solution in select healthcare facilities.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Collaboration: Work with healthcare providers to refine the model.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Continuous Improvement: Update the model regularly with new data and ICD codes.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Integration: Consider full-scale integration after successful pilot testing.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179" y="209972"/>
            <a:ext cx="4236155" cy="701820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BF0C767-C16F-C743-766C-D450B6567169}"/>
              </a:ext>
            </a:extLst>
          </p:cNvPr>
          <p:cNvSpPr txBox="1">
            <a:spLocks/>
          </p:cNvSpPr>
          <p:nvPr/>
        </p:nvSpPr>
        <p:spPr>
          <a:xfrm>
            <a:off x="1489227" y="2313370"/>
            <a:ext cx="9291393" cy="2529905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Automated ICD Coding offers accurate and much faster coding. </a:t>
            </a:r>
          </a:p>
          <a:p>
            <a:pPr marL="342900" indent="-342900" algn="l">
              <a:buChar char="•"/>
            </a:pPr>
            <a:r>
              <a:rPr lang="en-US" dirty="0"/>
              <a:t>Next steps for this would include further testing, refining model and scaling solution. </a:t>
            </a: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This approach can enhance healthcare content management, automate manual processes and reduce errors in healthcare billing. </a:t>
            </a:r>
          </a:p>
          <a:p>
            <a:pPr algn="l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16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44" y="5088"/>
            <a:ext cx="8427156" cy="136086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9844" y="1715912"/>
            <a:ext cx="6564488" cy="35664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Dataset was created referring the below mentioned website: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https://www.icd10data.com/ICD10CM/Codes/Changes/New_Codes/1?year=2024</a:t>
            </a:r>
          </a:p>
          <a:p>
            <a:pPr marL="342900" indent="-342900"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87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Automating MEDIcal coding using nlp for improved content management in healthcare  By- JK Vishwanath</vt:lpstr>
      <vt:lpstr>a data SCIENCE Graduate Student with over six years of professional experience in data analytics, business intelligence, and cloud solutions.  Currently I am pursuing  Master of Science in Data Analytics and Visualization from Yeshiva University with a GPA of 3.89.</vt:lpstr>
      <vt:lpstr>Problem Statement and introduction</vt:lpstr>
      <vt:lpstr>Project Overview</vt:lpstr>
      <vt:lpstr>Data Preprocessing and model building</vt:lpstr>
      <vt:lpstr>Proof of concept Demonstration</vt:lpstr>
      <vt:lpstr>Recommendations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242</cp:revision>
  <dcterms:created xsi:type="dcterms:W3CDTF">2024-08-20T16:28:32Z</dcterms:created>
  <dcterms:modified xsi:type="dcterms:W3CDTF">2024-08-20T17:30:28Z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