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docProps/core1.xml" ContentType="application/vnd.openxmlformats-package.core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1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sldIdLst>
    <p:sldId id="256" r:id="rId3"/>
    <p:sldId id="257" r:id="rId4"/>
    <p:sldId id="258" r:id="rId5"/>
    <p:sldId id="273" r:id="rId6"/>
    <p:sldId id="26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74" r:id="rId15"/>
    <p:sldId id="275" r:id="rId16"/>
    <p:sldId id="272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44240" y="3907080"/>
            <a:ext cx="8255520" cy="833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0" y="152280"/>
            <a:ext cx="9143640" cy="357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82320" y="479160"/>
            <a:ext cx="7542720" cy="701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435240" y="3864600"/>
            <a:ext cx="1651680" cy="91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Kodchasan SemiBold"/>
                <a:ea typeface="Kodchasan SemiBold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8120" y="1459440"/>
            <a:ext cx="8991000" cy="3605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1714680" y="228600"/>
            <a:ext cx="6903360" cy="48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714680" y="228600"/>
            <a:ext cx="6903360" cy="48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38" name="Google Shape;26;p5"/>
          <p:cNvGrpSpPr/>
          <p:nvPr/>
        </p:nvGrpSpPr>
        <p:grpSpPr>
          <a:xfrm>
            <a:off x="318600" y="310320"/>
            <a:ext cx="698400" cy="270360"/>
            <a:chOff x="318600" y="310320"/>
            <a:chExt cx="698400" cy="270360"/>
          </a:xfrm>
        </p:grpSpPr>
        <p:sp>
          <p:nvSpPr>
            <p:cNvPr id="39" name="Google Shape;27;p5"/>
            <p:cNvSpPr/>
            <p:nvPr/>
          </p:nvSpPr>
          <p:spPr>
            <a:xfrm>
              <a:off x="318600" y="310320"/>
              <a:ext cx="698400" cy="270360"/>
            </a:xfrm>
            <a:prstGeom prst="roundRect">
              <a:avLst>
                <a:gd name="adj" fmla="val 17792"/>
              </a:avLst>
            </a:prstGeom>
            <a:solidFill>
              <a:schemeClr val="lt2"/>
            </a:solidFill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0" name="Google Shape;28;p5"/>
            <p:cNvSpPr/>
            <p:nvPr/>
          </p:nvSpPr>
          <p:spPr>
            <a:xfrm>
              <a:off x="382320" y="373320"/>
              <a:ext cx="131040" cy="1310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1" name="Google Shape;29;p5"/>
            <p:cNvSpPr/>
            <p:nvPr/>
          </p:nvSpPr>
          <p:spPr>
            <a:xfrm>
              <a:off x="602280" y="373320"/>
              <a:ext cx="131040" cy="1310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2" name="Google Shape;30;p5"/>
            <p:cNvSpPr/>
            <p:nvPr/>
          </p:nvSpPr>
          <p:spPr>
            <a:xfrm>
              <a:off x="822240" y="373320"/>
              <a:ext cx="131040" cy="1310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714680" y="228600"/>
            <a:ext cx="6903360" cy="48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44" name="Google Shape;33;p6"/>
          <p:cNvGrpSpPr/>
          <p:nvPr/>
        </p:nvGrpSpPr>
        <p:grpSpPr>
          <a:xfrm>
            <a:off x="318600" y="310320"/>
            <a:ext cx="698400" cy="270360"/>
            <a:chOff x="318600" y="310320"/>
            <a:chExt cx="698400" cy="270360"/>
          </a:xfrm>
        </p:grpSpPr>
        <p:sp>
          <p:nvSpPr>
            <p:cNvPr id="45" name="Google Shape;34;p6"/>
            <p:cNvSpPr/>
            <p:nvPr/>
          </p:nvSpPr>
          <p:spPr>
            <a:xfrm>
              <a:off x="318600" y="310320"/>
              <a:ext cx="698400" cy="270360"/>
            </a:xfrm>
            <a:prstGeom prst="roundRect">
              <a:avLst>
                <a:gd name="adj" fmla="val 17792"/>
              </a:avLst>
            </a:prstGeom>
            <a:solidFill>
              <a:schemeClr val="lt2"/>
            </a:solidFill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6" name="Google Shape;35;p6"/>
            <p:cNvSpPr/>
            <p:nvPr/>
          </p:nvSpPr>
          <p:spPr>
            <a:xfrm>
              <a:off x="382320" y="373320"/>
              <a:ext cx="131040" cy="1310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7" name="Google Shape;36;p6"/>
            <p:cNvSpPr/>
            <p:nvPr/>
          </p:nvSpPr>
          <p:spPr>
            <a:xfrm>
              <a:off x="602280" y="373320"/>
              <a:ext cx="131040" cy="1310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8" name="Google Shape;37;p6"/>
            <p:cNvSpPr/>
            <p:nvPr/>
          </p:nvSpPr>
          <p:spPr>
            <a:xfrm>
              <a:off x="822240" y="373320"/>
              <a:ext cx="131040" cy="1310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body"/>
          </p:nvPr>
        </p:nvSpPr>
        <p:spPr>
          <a:xfrm>
            <a:off x="5175720" y="1336320"/>
            <a:ext cx="3255120" cy="2982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1714680" y="228600"/>
            <a:ext cx="6903360" cy="48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68680" y="1307160"/>
            <a:ext cx="560664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135520" y="1655640"/>
            <a:ext cx="4872600" cy="1161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0" y="-13680"/>
            <a:ext cx="9143640" cy="5157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84120" y="1057680"/>
            <a:ext cx="6575760" cy="171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accent1"/>
                </a:solidFill>
                <a:effectLst/>
                <a:uFillTx/>
                <a:latin typeface="Kodchasan SemiBold"/>
                <a:ea typeface="Kodchasan SemiBold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120;p23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3;p24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8600" y="1123200"/>
            <a:ext cx="617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Kodchasan SemiBold"/>
                <a:ea typeface="Kodchasan SemiBold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318600" y="2098440"/>
            <a:ext cx="617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Kodchasan SemiBold"/>
                <a:ea typeface="Kodchasan SemiBold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1922040" y="228600"/>
            <a:ext cx="6903360" cy="48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318600" y="3073320"/>
            <a:ext cx="617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Kodchasan SemiBold"/>
                <a:ea typeface="Kodchasan SemiBold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318600" y="4048560"/>
            <a:ext cx="61740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Kodchasan SemiBold"/>
                <a:ea typeface="Kodchasan SemiBold"/>
              </a:rPr>
              <a:t>xx%</a:t>
            </a:r>
            <a:endParaRPr lang="fr-FR" sz="24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body"/>
          </p:nvPr>
        </p:nvSpPr>
        <p:spPr>
          <a:xfrm>
            <a:off x="5418000" y="979560"/>
            <a:ext cx="3608280" cy="41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71;p14"/>
          <p:cNvSpPr/>
          <p:nvPr/>
        </p:nvSpPr>
        <p:spPr>
          <a:xfrm>
            <a:off x="1167120" y="310320"/>
            <a:ext cx="7657920" cy="451080"/>
          </a:xfrm>
          <a:prstGeom prst="roundRect">
            <a:avLst>
              <a:gd name="adj" fmla="val 17792"/>
            </a:avLst>
          </a:prstGeom>
          <a:solidFill>
            <a:schemeClr val="lt2"/>
          </a:solidFill>
          <a:ln w="0">
            <a:noFill/>
          </a:ln>
          <a:effectLst>
            <a:outerShdw blurRad="57240" dist="19080" dir="5400000" algn="bl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96720" y="209520"/>
            <a:ext cx="7321320" cy="72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11" name="Google Shape;73;p14"/>
          <p:cNvGrpSpPr/>
          <p:nvPr/>
        </p:nvGrpSpPr>
        <p:grpSpPr>
          <a:xfrm>
            <a:off x="318600" y="310320"/>
            <a:ext cx="698400" cy="270360"/>
            <a:chOff x="318600" y="310320"/>
            <a:chExt cx="698400" cy="270360"/>
          </a:xfrm>
        </p:grpSpPr>
        <p:sp>
          <p:nvSpPr>
            <p:cNvPr id="12" name="Google Shape;74;p14"/>
            <p:cNvSpPr/>
            <p:nvPr/>
          </p:nvSpPr>
          <p:spPr>
            <a:xfrm>
              <a:off x="318600" y="310320"/>
              <a:ext cx="698400" cy="270360"/>
            </a:xfrm>
            <a:prstGeom prst="roundRect">
              <a:avLst>
                <a:gd name="adj" fmla="val 17792"/>
              </a:avLst>
            </a:prstGeom>
            <a:solidFill>
              <a:schemeClr val="lt2"/>
            </a:solidFill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" name="Google Shape;75;p14"/>
            <p:cNvSpPr/>
            <p:nvPr/>
          </p:nvSpPr>
          <p:spPr>
            <a:xfrm>
              <a:off x="382320" y="373320"/>
              <a:ext cx="131040" cy="1310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4" name="Google Shape;76;p14"/>
            <p:cNvSpPr/>
            <p:nvPr/>
          </p:nvSpPr>
          <p:spPr>
            <a:xfrm>
              <a:off x="602280" y="373320"/>
              <a:ext cx="131040" cy="1310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5" name="Google Shape;77;p14"/>
            <p:cNvSpPr/>
            <p:nvPr/>
          </p:nvSpPr>
          <p:spPr>
            <a:xfrm>
              <a:off x="822240" y="373320"/>
              <a:ext cx="131040" cy="1310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440" bIns="46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body"/>
          </p:nvPr>
        </p:nvSpPr>
        <p:spPr>
          <a:xfrm>
            <a:off x="0" y="1049400"/>
            <a:ext cx="4083120" cy="409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1296720" y="209520"/>
            <a:ext cx="7321320" cy="723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14680" y="228600"/>
            <a:ext cx="6903360" cy="48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760" y="1060920"/>
            <a:ext cx="3801960" cy="3811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14680" y="228600"/>
            <a:ext cx="6903360" cy="48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0" y="1049400"/>
            <a:ext cx="4083120" cy="409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103;p18"/>
          <p:cNvGrpSpPr/>
          <p:nvPr/>
        </p:nvGrpSpPr>
        <p:grpSpPr>
          <a:xfrm>
            <a:off x="318600" y="310320"/>
            <a:ext cx="8506800" cy="942120"/>
            <a:chOff x="318600" y="310320"/>
            <a:chExt cx="8506800" cy="942120"/>
          </a:xfrm>
        </p:grpSpPr>
        <p:grpSp>
          <p:nvGrpSpPr>
            <p:cNvPr id="24" name="Google Shape;104;p18"/>
            <p:cNvGrpSpPr/>
            <p:nvPr/>
          </p:nvGrpSpPr>
          <p:grpSpPr>
            <a:xfrm>
              <a:off x="318600" y="310320"/>
              <a:ext cx="698400" cy="270360"/>
              <a:chOff x="318600" y="310320"/>
              <a:chExt cx="698400" cy="270360"/>
            </a:xfrm>
          </p:grpSpPr>
          <p:sp>
            <p:nvSpPr>
              <p:cNvPr id="25" name="Google Shape;105;p18"/>
              <p:cNvSpPr/>
              <p:nvPr/>
            </p:nvSpPr>
            <p:spPr>
              <a:xfrm>
                <a:off x="318600" y="310320"/>
                <a:ext cx="698400" cy="270360"/>
              </a:xfrm>
              <a:prstGeom prst="roundRect">
                <a:avLst>
                  <a:gd name="adj" fmla="val 17792"/>
                </a:avLst>
              </a:prstGeom>
              <a:solidFill>
                <a:schemeClr val="lt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" name="Google Shape;106;p18"/>
              <p:cNvSpPr/>
              <p:nvPr/>
            </p:nvSpPr>
            <p:spPr>
              <a:xfrm>
                <a:off x="382320" y="373320"/>
                <a:ext cx="131040" cy="1310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" name="Google Shape;107;p18"/>
              <p:cNvSpPr/>
              <p:nvPr/>
            </p:nvSpPr>
            <p:spPr>
              <a:xfrm>
                <a:off x="602280" y="373320"/>
                <a:ext cx="131040" cy="1310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8" name="Google Shape;108;p18"/>
              <p:cNvSpPr/>
              <p:nvPr/>
            </p:nvSpPr>
            <p:spPr>
              <a:xfrm>
                <a:off x="822240" y="373320"/>
                <a:ext cx="131040" cy="13104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440" bIns="46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sp>
          <p:nvSpPr>
            <p:cNvPr id="29" name="Google Shape;109;p18"/>
            <p:cNvSpPr/>
            <p:nvPr/>
          </p:nvSpPr>
          <p:spPr>
            <a:xfrm>
              <a:off x="1167120" y="310320"/>
              <a:ext cx="7658280" cy="942120"/>
            </a:xfrm>
            <a:prstGeom prst="roundRect">
              <a:avLst>
                <a:gd name="adj" fmla="val 17792"/>
              </a:avLst>
            </a:prstGeom>
            <a:solidFill>
              <a:schemeClr val="lt2"/>
            </a:solidFill>
            <a:ln w="0">
              <a:noFill/>
            </a:ln>
            <a:effectLst>
              <a:outerShdw blurRad="57240" dist="19080" dir="5400000" algn="bl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54400" y="310320"/>
            <a:ext cx="7218720" cy="94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3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" name="Google Shape;112;p18"/>
          <p:cNvSpPr/>
          <p:nvPr/>
        </p:nvSpPr>
        <p:spPr>
          <a:xfrm>
            <a:off x="318600" y="3781800"/>
            <a:ext cx="578448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1" u="none" strike="noStrike">
                <a:solidFill>
                  <a:schemeClr val="dk1"/>
                </a:solidFill>
                <a:effectLst/>
                <a:uFillTx/>
                <a:latin typeface="Amiko"/>
                <a:ea typeface="Amiko"/>
              </a:rPr>
              <a:t>CREDITS: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Amiko"/>
                <a:ea typeface="Amiko"/>
              </a:rPr>
              <a:t> This presentation template was created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Amiko"/>
                <a:ea typeface="Amiko"/>
                <a:hlinkClick r:id="rId2"/>
              </a:rPr>
              <a:t>Slidesgo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Amiko"/>
                <a:ea typeface="Amiko"/>
              </a:rPr>
              <a:t>, and includes icons, infographics &amp; images by </a:t>
            </a:r>
            <a:r>
              <a:rPr lang="en" sz="1200" b="1" u="sng" strike="noStrike">
                <a:solidFill>
                  <a:schemeClr val="dk1"/>
                </a:solidFill>
                <a:effectLst/>
                <a:uFillTx/>
                <a:latin typeface="Amiko"/>
                <a:ea typeface="Amiko"/>
                <a:hlinkClick r:id="rId3"/>
              </a:rPr>
              <a:t>Freepik</a:t>
            </a: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Amiko"/>
                <a:ea typeface="Amiko"/>
              </a:rPr>
              <a:t>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130;p25"/>
          <p:cNvPicPr/>
          <p:nvPr/>
        </p:nvPicPr>
        <p:blipFill>
          <a:blip r:embed="rId2"/>
          <a:srcRect t="10623" b="30643"/>
          <a:stretch/>
        </p:blipFill>
        <p:spPr>
          <a:xfrm>
            <a:off x="0" y="152280"/>
            <a:ext cx="9143640" cy="357912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61" name="Google Shape;131;p25"/>
          <p:cNvGrpSpPr/>
          <p:nvPr/>
        </p:nvGrpSpPr>
        <p:grpSpPr>
          <a:xfrm>
            <a:off x="0" y="0"/>
            <a:ext cx="9148680" cy="5136480"/>
            <a:chOff x="0" y="0"/>
            <a:chExt cx="9148680" cy="5136480"/>
          </a:xfrm>
        </p:grpSpPr>
        <p:sp>
          <p:nvSpPr>
            <p:cNvPr id="62" name="Google Shape;132;p25"/>
            <p:cNvSpPr/>
            <p:nvPr/>
          </p:nvSpPr>
          <p:spPr>
            <a:xfrm>
              <a:off x="0" y="0"/>
              <a:ext cx="9148680" cy="5136480"/>
            </a:xfrm>
            <a:custGeom>
              <a:avLst/>
              <a:gdLst>
                <a:gd name="textAreaLeft" fmla="*/ 0 w 9148680"/>
                <a:gd name="textAreaRight" fmla="*/ 9149040 w 9148680"/>
                <a:gd name="textAreaTop" fmla="*/ 0 h 5136480"/>
                <a:gd name="textAreaBottom" fmla="*/ 5136840 h 5136480"/>
              </a:gdLst>
              <a:ahLst/>
              <a:cxnLst/>
              <a:rect l="textAreaLeft" t="textAreaTop" r="textAreaRight" b="textAreaBottom"/>
              <a:pathLst>
                <a:path w="4430471" h="2487524">
                  <a:moveTo>
                    <a:pt x="0" y="0"/>
                  </a:moveTo>
                  <a:lnTo>
                    <a:pt x="0" y="2487525"/>
                  </a:lnTo>
                  <a:lnTo>
                    <a:pt x="4430471" y="2487525"/>
                  </a:lnTo>
                  <a:lnTo>
                    <a:pt x="4430471" y="0"/>
                  </a:lnTo>
                  <a:lnTo>
                    <a:pt x="0" y="0"/>
                  </a:lnTo>
                  <a:close/>
                  <a:moveTo>
                    <a:pt x="4154720" y="1250731"/>
                  </a:moveTo>
                  <a:lnTo>
                    <a:pt x="2775598" y="1250501"/>
                  </a:lnTo>
                  <a:cubicBezTo>
                    <a:pt x="2772644" y="1250501"/>
                    <a:pt x="2769645" y="1250547"/>
                    <a:pt x="2766737" y="1250824"/>
                  </a:cubicBezTo>
                  <a:cubicBezTo>
                    <a:pt x="2715602" y="1255900"/>
                    <a:pt x="2674066" y="1299882"/>
                    <a:pt x="2668020" y="1350417"/>
                  </a:cubicBezTo>
                  <a:cubicBezTo>
                    <a:pt x="2656345" y="1448072"/>
                    <a:pt x="2684312" y="1589432"/>
                    <a:pt x="2665482" y="1680164"/>
                  </a:cubicBezTo>
                  <a:cubicBezTo>
                    <a:pt x="2661052" y="1701393"/>
                    <a:pt x="2647899" y="1721700"/>
                    <a:pt x="2630639" y="1736975"/>
                  </a:cubicBezTo>
                  <a:cubicBezTo>
                    <a:pt x="2611809" y="1753636"/>
                    <a:pt x="2587257" y="1762451"/>
                    <a:pt x="2562059" y="1762681"/>
                  </a:cubicBezTo>
                  <a:cubicBezTo>
                    <a:pt x="1794295" y="1769927"/>
                    <a:pt x="1023623" y="1772835"/>
                    <a:pt x="256137" y="1761251"/>
                  </a:cubicBezTo>
                  <a:cubicBezTo>
                    <a:pt x="233938" y="1760928"/>
                    <a:pt x="212063" y="1754097"/>
                    <a:pt x="194433" y="1740575"/>
                  </a:cubicBezTo>
                  <a:cubicBezTo>
                    <a:pt x="173619" y="1724607"/>
                    <a:pt x="159220" y="1701993"/>
                    <a:pt x="153959" y="1674626"/>
                  </a:cubicBezTo>
                  <a:cubicBezTo>
                    <a:pt x="152759" y="1668488"/>
                    <a:pt x="152344" y="1662211"/>
                    <a:pt x="152390" y="1655981"/>
                  </a:cubicBezTo>
                  <a:lnTo>
                    <a:pt x="154328" y="449001"/>
                  </a:lnTo>
                  <a:cubicBezTo>
                    <a:pt x="154328" y="426617"/>
                    <a:pt x="160928" y="404465"/>
                    <a:pt x="174496" y="386697"/>
                  </a:cubicBezTo>
                  <a:cubicBezTo>
                    <a:pt x="251752" y="285119"/>
                    <a:pt x="470507" y="394727"/>
                    <a:pt x="547071" y="304780"/>
                  </a:cubicBezTo>
                  <a:cubicBezTo>
                    <a:pt x="577807" y="268643"/>
                    <a:pt x="566777" y="236661"/>
                    <a:pt x="578223" y="197479"/>
                  </a:cubicBezTo>
                  <a:cubicBezTo>
                    <a:pt x="586345" y="169604"/>
                    <a:pt x="606467" y="147867"/>
                    <a:pt x="631250" y="134022"/>
                  </a:cubicBezTo>
                  <a:cubicBezTo>
                    <a:pt x="646803" y="125345"/>
                    <a:pt x="664432" y="121146"/>
                    <a:pt x="682200" y="121146"/>
                  </a:cubicBezTo>
                  <a:lnTo>
                    <a:pt x="4158597" y="122069"/>
                  </a:lnTo>
                  <a:cubicBezTo>
                    <a:pt x="4182549" y="122069"/>
                    <a:pt x="4206133" y="129730"/>
                    <a:pt x="4224685" y="144959"/>
                  </a:cubicBezTo>
                  <a:cubicBezTo>
                    <a:pt x="4240053" y="157559"/>
                    <a:pt x="4251960" y="173804"/>
                    <a:pt x="4258883" y="192910"/>
                  </a:cubicBezTo>
                  <a:cubicBezTo>
                    <a:pt x="4262759" y="203571"/>
                    <a:pt x="4264329" y="214924"/>
                    <a:pt x="4264421" y="226277"/>
                  </a:cubicBezTo>
                  <a:lnTo>
                    <a:pt x="4269128" y="1127970"/>
                  </a:lnTo>
                  <a:cubicBezTo>
                    <a:pt x="4269128" y="1131478"/>
                    <a:pt x="4269036" y="1134985"/>
                    <a:pt x="4268713" y="1138446"/>
                  </a:cubicBezTo>
                  <a:cubicBezTo>
                    <a:pt x="4262898" y="1194658"/>
                    <a:pt x="4232023" y="1234948"/>
                    <a:pt x="4178073" y="1248147"/>
                  </a:cubicBezTo>
                  <a:cubicBezTo>
                    <a:pt x="4170458" y="1249993"/>
                    <a:pt x="4162612" y="1250731"/>
                    <a:pt x="4154767" y="125073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63" name="Google Shape;133;p25"/>
            <p:cNvGrpSpPr/>
            <p:nvPr/>
          </p:nvGrpSpPr>
          <p:grpSpPr>
            <a:xfrm>
              <a:off x="318600" y="310320"/>
              <a:ext cx="8506440" cy="4516200"/>
              <a:chOff x="318600" y="310320"/>
              <a:chExt cx="8506440" cy="4516200"/>
            </a:xfrm>
          </p:grpSpPr>
          <p:sp>
            <p:nvSpPr>
              <p:cNvPr id="64" name="Google Shape;134;p25"/>
              <p:cNvSpPr/>
              <p:nvPr/>
            </p:nvSpPr>
            <p:spPr>
              <a:xfrm>
                <a:off x="318600" y="3884400"/>
                <a:ext cx="8506440" cy="942120"/>
              </a:xfrm>
              <a:prstGeom prst="roundRect">
                <a:avLst>
                  <a:gd name="adj" fmla="val 17792"/>
                </a:avLst>
              </a:prstGeom>
              <a:solidFill>
                <a:schemeClr val="lt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  <p:grpSp>
            <p:nvGrpSpPr>
              <p:cNvPr id="65" name="Google Shape;135;p25"/>
              <p:cNvGrpSpPr/>
              <p:nvPr/>
            </p:nvGrpSpPr>
            <p:grpSpPr>
              <a:xfrm>
                <a:off x="318600" y="310320"/>
                <a:ext cx="698400" cy="270360"/>
                <a:chOff x="318600" y="310320"/>
                <a:chExt cx="698400" cy="270360"/>
              </a:xfrm>
            </p:grpSpPr>
            <p:sp>
              <p:nvSpPr>
                <p:cNvPr id="66" name="Google Shape;136;p25"/>
                <p:cNvSpPr/>
                <p:nvPr/>
              </p:nvSpPr>
              <p:spPr>
                <a:xfrm>
                  <a:off x="318600" y="310320"/>
                  <a:ext cx="698400" cy="270360"/>
                </a:xfrm>
                <a:prstGeom prst="roundRect">
                  <a:avLst>
                    <a:gd name="adj" fmla="val 17792"/>
                  </a:avLst>
                </a:prstGeom>
                <a:solidFill>
                  <a:schemeClr val="l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67" name="Google Shape;137;p25"/>
                <p:cNvSpPr/>
                <p:nvPr/>
              </p:nvSpPr>
              <p:spPr>
                <a:xfrm>
                  <a:off x="382320" y="373320"/>
                  <a:ext cx="131040" cy="13104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68" name="Google Shape;138;p25"/>
                <p:cNvSpPr/>
                <p:nvPr/>
              </p:nvSpPr>
              <p:spPr>
                <a:xfrm>
                  <a:off x="602280" y="373320"/>
                  <a:ext cx="131040" cy="131040"/>
                </a:xfrm>
                <a:prstGeom prst="ellipse">
                  <a:avLst/>
                </a:prstGeom>
                <a:solidFill>
                  <a:schemeClr val="accent1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69" name="Google Shape;139;p25"/>
                <p:cNvSpPr/>
                <p:nvPr/>
              </p:nvSpPr>
              <p:spPr>
                <a:xfrm>
                  <a:off x="822240" y="373320"/>
                  <a:ext cx="131040" cy="13104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</p:grpSp>
      </p:grp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47840" y="3905280"/>
            <a:ext cx="8257680" cy="828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200" b="0" u="none" strike="noStrike">
                <a:solidFill>
                  <a:srgbClr val="252525"/>
                </a:solidFill>
                <a:effectLst/>
                <a:uFillTx/>
                <a:latin typeface="Calibri"/>
                <a:ea typeface="Kodchasan SemiBold"/>
              </a:rPr>
              <a:t>Baby's First Bites</a:t>
            </a:r>
            <a:endParaRPr lang="fr-FR" sz="42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676840" y="2638440"/>
            <a:ext cx="3142800" cy="1037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6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Multimodal Baby Food </a:t>
            </a:r>
            <a:r>
              <a:rPr lang="en-US" sz="1600" b="0" u="none" strike="noStrike" dirty="0" err="1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Chatbot</a:t>
            </a:r>
            <a:r>
              <a:rPr lang="en-US" sz="16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with </a:t>
            </a:r>
            <a:r>
              <a:rPr lang="en-US" sz="1600" b="0" u="none" strike="noStrike" dirty="0" err="1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LangChain</a:t>
            </a:r>
            <a:endParaRPr lang="en-US" sz="1600" b="0" u="none" strike="noStrike" dirty="0" smtClean="0">
              <a:solidFill>
                <a:srgbClr val="252525"/>
              </a:solidFill>
              <a:effectLst/>
              <a:uFillTx/>
              <a:latin typeface="Calibri"/>
              <a:ea typeface="Amiko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GB" sz="1600" dirty="0" smtClean="0">
                <a:solidFill>
                  <a:srgbClr val="252525"/>
                </a:solidFill>
                <a:latin typeface="Calibri"/>
              </a:rPr>
              <a:t>By JASMEET KAUR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295280" y="209520"/>
            <a:ext cx="732420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900" b="0" u="none" strike="noStrike">
                <a:solidFill>
                  <a:srgbClr val="252525"/>
                </a:solidFill>
                <a:effectLst/>
                <a:uFillTx/>
                <a:latin typeface="Calibri"/>
                <a:ea typeface="Kodchasan SemiBold"/>
              </a:rPr>
              <a:t>Backend Technologies: LangChain and APIs</a:t>
            </a:r>
            <a:endParaRPr lang="fr-FR" sz="29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362240" y="1428742"/>
            <a:ext cx="6419520" cy="344745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- The 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backend utilizes </a:t>
            </a:r>
            <a:r>
              <a:rPr lang="en-US" b="1" u="none" strike="noStrike" dirty="0" err="1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LangChain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for advanced conversational </a:t>
            </a:r>
            <a:r>
              <a:rPr lang="en-US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capabilities</a:t>
            </a:r>
          </a:p>
          <a:p>
            <a:pPr indent="0">
              <a:lnSpc>
                <a:spcPct val="120000"/>
              </a:lnSpc>
              <a:buFontTx/>
              <a:buChar char="-"/>
              <a:tabLst>
                <a:tab pos="0" algn="l"/>
              </a:tabLst>
            </a:pPr>
            <a:r>
              <a:rPr lang="en-US" dirty="0" smtClean="0">
                <a:solidFill>
                  <a:srgbClr val="252525"/>
                </a:solidFill>
                <a:latin typeface="Calibri"/>
                <a:ea typeface="Amiko"/>
              </a:rPr>
              <a:t>I</a:t>
            </a:r>
            <a:r>
              <a:rPr lang="en-US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ntegrating 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various </a:t>
            </a:r>
            <a:r>
              <a:rPr lang="en-US" b="0" i="1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API Whisper and tts-1</a:t>
            </a:r>
            <a:r>
              <a:rPr lang="en-US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for </a:t>
            </a:r>
            <a:r>
              <a:rPr lang="en-US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speech recognition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and </a:t>
            </a:r>
            <a:r>
              <a:rPr lang="en-US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text generation</a:t>
            </a:r>
            <a:r>
              <a:rPr lang="en-US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.</a:t>
            </a:r>
          </a:p>
          <a:p>
            <a:pPr indent="0">
              <a:lnSpc>
                <a:spcPct val="120000"/>
              </a:lnSpc>
              <a:buFontTx/>
              <a:buChar char="-"/>
              <a:tabLst>
                <a:tab pos="0" algn="l"/>
              </a:tabLst>
            </a:pPr>
            <a:r>
              <a:rPr lang="en-US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This architecture facilitates efficient data retrieval and interaction, ensuring responses are contextually relevant and timely.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235;p30"/>
          <p:cNvPicPr/>
          <p:nvPr/>
        </p:nvPicPr>
        <p:blipFill>
          <a:blip r:embed="rId2"/>
          <a:srcRect l="16759" r="16759"/>
          <a:stretch/>
        </p:blipFill>
        <p:spPr>
          <a:xfrm>
            <a:off x="0" y="1049400"/>
            <a:ext cx="4083480" cy="40935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29" name="Google Shape;236;p30"/>
          <p:cNvGrpSpPr/>
          <p:nvPr/>
        </p:nvGrpSpPr>
        <p:grpSpPr>
          <a:xfrm>
            <a:off x="0" y="0"/>
            <a:ext cx="9143640" cy="5145480"/>
            <a:chOff x="0" y="0"/>
            <a:chExt cx="9143640" cy="5145480"/>
          </a:xfrm>
        </p:grpSpPr>
        <p:sp>
          <p:nvSpPr>
            <p:cNvPr id="130" name="Google Shape;237;p30"/>
            <p:cNvSpPr/>
            <p:nvPr/>
          </p:nvSpPr>
          <p:spPr>
            <a:xfrm>
              <a:off x="0" y="0"/>
              <a:ext cx="9143640" cy="51454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5145480"/>
                <a:gd name="textAreaBottom" fmla="*/ 5145840 h 5145480"/>
              </a:gdLst>
              <a:ahLst/>
              <a:cxnLst/>
              <a:rect l="textAreaLeft" t="textAreaTop" r="textAreaRight" b="textAreaBottom"/>
              <a:pathLst>
                <a:path w="4412056" h="2482909">
                  <a:moveTo>
                    <a:pt x="4412011" y="0"/>
                  </a:moveTo>
                  <a:lnTo>
                    <a:pt x="0" y="0"/>
                  </a:lnTo>
                  <a:lnTo>
                    <a:pt x="0" y="2482910"/>
                  </a:lnTo>
                  <a:lnTo>
                    <a:pt x="4412057" y="2482910"/>
                  </a:lnTo>
                  <a:cubicBezTo>
                    <a:pt x="4412057" y="2482910"/>
                    <a:pt x="4412057" y="0"/>
                    <a:pt x="4412057" y="0"/>
                  </a:cubicBezTo>
                  <a:close/>
                  <a:moveTo>
                    <a:pt x="1977975" y="2199821"/>
                  </a:moveTo>
                  <a:cubicBezTo>
                    <a:pt x="1973913" y="2260141"/>
                    <a:pt x="1925363" y="2308645"/>
                    <a:pt x="1865044" y="2312660"/>
                  </a:cubicBezTo>
                  <a:lnTo>
                    <a:pt x="264905" y="2312660"/>
                  </a:lnTo>
                  <a:cubicBezTo>
                    <a:pt x="204540" y="2308645"/>
                    <a:pt x="155990" y="2260048"/>
                    <a:pt x="151974" y="2199821"/>
                  </a:cubicBezTo>
                  <a:lnTo>
                    <a:pt x="154190" y="851989"/>
                  </a:lnTo>
                  <a:cubicBezTo>
                    <a:pt x="191895" y="683493"/>
                    <a:pt x="383559" y="815068"/>
                    <a:pt x="461000" y="707122"/>
                  </a:cubicBezTo>
                  <a:cubicBezTo>
                    <a:pt x="493951" y="661201"/>
                    <a:pt x="471291" y="609790"/>
                    <a:pt x="509827" y="562439"/>
                  </a:cubicBezTo>
                  <a:cubicBezTo>
                    <a:pt x="529395" y="538441"/>
                    <a:pt x="554501" y="527364"/>
                    <a:pt x="584361" y="521780"/>
                  </a:cubicBezTo>
                  <a:lnTo>
                    <a:pt x="1864998" y="520442"/>
                  </a:lnTo>
                  <a:cubicBezTo>
                    <a:pt x="1925363" y="524457"/>
                    <a:pt x="1973913" y="573054"/>
                    <a:pt x="1977928" y="633281"/>
                  </a:cubicBezTo>
                  <a:lnTo>
                    <a:pt x="1977928" y="219982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131" name="Google Shape;238;p30"/>
            <p:cNvGrpSpPr/>
            <p:nvPr/>
          </p:nvGrpSpPr>
          <p:grpSpPr>
            <a:xfrm>
              <a:off x="318600" y="310320"/>
              <a:ext cx="8506440" cy="451080"/>
              <a:chOff x="318600" y="310320"/>
              <a:chExt cx="8506440" cy="451080"/>
            </a:xfrm>
          </p:grpSpPr>
          <p:grpSp>
            <p:nvGrpSpPr>
              <p:cNvPr id="132" name="Google Shape;239;p30"/>
              <p:cNvGrpSpPr/>
              <p:nvPr/>
            </p:nvGrpSpPr>
            <p:grpSpPr>
              <a:xfrm>
                <a:off x="318600" y="310320"/>
                <a:ext cx="698400" cy="270360"/>
                <a:chOff x="318600" y="310320"/>
                <a:chExt cx="698400" cy="270360"/>
              </a:xfrm>
            </p:grpSpPr>
            <p:sp>
              <p:nvSpPr>
                <p:cNvPr id="133" name="Google Shape;240;p30"/>
                <p:cNvSpPr/>
                <p:nvPr/>
              </p:nvSpPr>
              <p:spPr>
                <a:xfrm>
                  <a:off x="318600" y="310320"/>
                  <a:ext cx="698400" cy="270360"/>
                </a:xfrm>
                <a:prstGeom prst="roundRect">
                  <a:avLst>
                    <a:gd name="adj" fmla="val 17792"/>
                  </a:avLst>
                </a:prstGeom>
                <a:solidFill>
                  <a:schemeClr val="l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34" name="Google Shape;241;p30"/>
                <p:cNvSpPr/>
                <p:nvPr/>
              </p:nvSpPr>
              <p:spPr>
                <a:xfrm>
                  <a:off x="382320" y="373320"/>
                  <a:ext cx="131040" cy="13104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35" name="Google Shape;242;p30"/>
                <p:cNvSpPr/>
                <p:nvPr/>
              </p:nvSpPr>
              <p:spPr>
                <a:xfrm>
                  <a:off x="602280" y="373320"/>
                  <a:ext cx="131040" cy="131040"/>
                </a:xfrm>
                <a:prstGeom prst="ellipse">
                  <a:avLst/>
                </a:prstGeom>
                <a:solidFill>
                  <a:schemeClr val="accent1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36" name="Google Shape;243;p30"/>
                <p:cNvSpPr/>
                <p:nvPr/>
              </p:nvSpPr>
              <p:spPr>
                <a:xfrm>
                  <a:off x="822240" y="373320"/>
                  <a:ext cx="131040" cy="13104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sp>
            <p:nvSpPr>
              <p:cNvPr id="137" name="Google Shape;244;p30"/>
              <p:cNvSpPr/>
              <p:nvPr/>
            </p:nvSpPr>
            <p:spPr>
              <a:xfrm>
                <a:off x="1167120" y="310320"/>
                <a:ext cx="7657920" cy="451080"/>
              </a:xfrm>
              <a:prstGeom prst="roundRect">
                <a:avLst>
                  <a:gd name="adj" fmla="val 17792"/>
                </a:avLst>
              </a:prstGeom>
              <a:solidFill>
                <a:schemeClr val="lt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95280" y="209520"/>
            <a:ext cx="732420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900" b="0" u="none" strike="noStrike">
                <a:solidFill>
                  <a:srgbClr val="252525"/>
                </a:solidFill>
                <a:effectLst/>
                <a:uFillTx/>
                <a:latin typeface="Calibri"/>
                <a:ea typeface="Kodchasan SemiBold"/>
              </a:rPr>
              <a:t>Vector Database: Chroma Implementation</a:t>
            </a:r>
            <a:endParaRPr lang="fr-FR" sz="29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4676760" y="1085760"/>
            <a:ext cx="4152600" cy="371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b="1" u="none" strike="noStrike" dirty="0" err="1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Chroma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is utilized as the </a:t>
            </a:r>
            <a:r>
              <a:rPr lang="en-US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vector database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to store and manage </a:t>
            </a:r>
            <a:r>
              <a:rPr lang="en-US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recipe embeddings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and </a:t>
            </a:r>
            <a:r>
              <a:rPr lang="en-US" b="0" i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YouTube transcripts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. This setup supports rapid semantic search capabilities, enabling users to quickly find relevant recipes and information based on their queries.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235;p30"/>
          <p:cNvPicPr/>
          <p:nvPr/>
        </p:nvPicPr>
        <p:blipFill>
          <a:blip r:embed="rId2"/>
          <a:srcRect l="16759" r="16759"/>
          <a:stretch/>
        </p:blipFill>
        <p:spPr>
          <a:xfrm>
            <a:off x="0" y="1049400"/>
            <a:ext cx="4083480" cy="40935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41" name="Google Shape;236;p30"/>
          <p:cNvGrpSpPr/>
          <p:nvPr/>
        </p:nvGrpSpPr>
        <p:grpSpPr>
          <a:xfrm>
            <a:off x="0" y="0"/>
            <a:ext cx="9143640" cy="5145480"/>
            <a:chOff x="0" y="0"/>
            <a:chExt cx="9143640" cy="5145480"/>
          </a:xfrm>
        </p:grpSpPr>
        <p:sp>
          <p:nvSpPr>
            <p:cNvPr id="142" name="Google Shape;237;p30"/>
            <p:cNvSpPr/>
            <p:nvPr/>
          </p:nvSpPr>
          <p:spPr>
            <a:xfrm>
              <a:off x="0" y="0"/>
              <a:ext cx="9143640" cy="51454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5145480"/>
                <a:gd name="textAreaBottom" fmla="*/ 5145840 h 5145480"/>
              </a:gdLst>
              <a:ahLst/>
              <a:cxnLst/>
              <a:rect l="textAreaLeft" t="textAreaTop" r="textAreaRight" b="textAreaBottom"/>
              <a:pathLst>
                <a:path w="4412056" h="2482909">
                  <a:moveTo>
                    <a:pt x="4412011" y="0"/>
                  </a:moveTo>
                  <a:lnTo>
                    <a:pt x="0" y="0"/>
                  </a:lnTo>
                  <a:lnTo>
                    <a:pt x="0" y="2482910"/>
                  </a:lnTo>
                  <a:lnTo>
                    <a:pt x="4412057" y="2482910"/>
                  </a:lnTo>
                  <a:cubicBezTo>
                    <a:pt x="4412057" y="2482910"/>
                    <a:pt x="4412057" y="0"/>
                    <a:pt x="4412057" y="0"/>
                  </a:cubicBezTo>
                  <a:close/>
                  <a:moveTo>
                    <a:pt x="1977975" y="2199821"/>
                  </a:moveTo>
                  <a:cubicBezTo>
                    <a:pt x="1973913" y="2260141"/>
                    <a:pt x="1925363" y="2308645"/>
                    <a:pt x="1865044" y="2312660"/>
                  </a:cubicBezTo>
                  <a:lnTo>
                    <a:pt x="264905" y="2312660"/>
                  </a:lnTo>
                  <a:cubicBezTo>
                    <a:pt x="204540" y="2308645"/>
                    <a:pt x="155990" y="2260048"/>
                    <a:pt x="151974" y="2199821"/>
                  </a:cubicBezTo>
                  <a:lnTo>
                    <a:pt x="154190" y="851989"/>
                  </a:lnTo>
                  <a:cubicBezTo>
                    <a:pt x="191895" y="683493"/>
                    <a:pt x="383559" y="815068"/>
                    <a:pt x="461000" y="707122"/>
                  </a:cubicBezTo>
                  <a:cubicBezTo>
                    <a:pt x="493951" y="661201"/>
                    <a:pt x="471291" y="609790"/>
                    <a:pt x="509827" y="562439"/>
                  </a:cubicBezTo>
                  <a:cubicBezTo>
                    <a:pt x="529395" y="538441"/>
                    <a:pt x="554501" y="527364"/>
                    <a:pt x="584361" y="521780"/>
                  </a:cubicBezTo>
                  <a:lnTo>
                    <a:pt x="1864998" y="520442"/>
                  </a:lnTo>
                  <a:cubicBezTo>
                    <a:pt x="1925363" y="524457"/>
                    <a:pt x="1973913" y="573054"/>
                    <a:pt x="1977928" y="633281"/>
                  </a:cubicBezTo>
                  <a:lnTo>
                    <a:pt x="1977928" y="219982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143" name="Google Shape;238;p30"/>
            <p:cNvGrpSpPr/>
            <p:nvPr/>
          </p:nvGrpSpPr>
          <p:grpSpPr>
            <a:xfrm>
              <a:off x="318600" y="310320"/>
              <a:ext cx="8506440" cy="451080"/>
              <a:chOff x="318600" y="310320"/>
              <a:chExt cx="8506440" cy="451080"/>
            </a:xfrm>
          </p:grpSpPr>
          <p:grpSp>
            <p:nvGrpSpPr>
              <p:cNvPr id="144" name="Google Shape;239;p30"/>
              <p:cNvGrpSpPr/>
              <p:nvPr/>
            </p:nvGrpSpPr>
            <p:grpSpPr>
              <a:xfrm>
                <a:off x="318600" y="310320"/>
                <a:ext cx="698400" cy="270360"/>
                <a:chOff x="318600" y="310320"/>
                <a:chExt cx="698400" cy="270360"/>
              </a:xfrm>
            </p:grpSpPr>
            <p:sp>
              <p:nvSpPr>
                <p:cNvPr id="145" name="Google Shape;240;p30"/>
                <p:cNvSpPr/>
                <p:nvPr/>
              </p:nvSpPr>
              <p:spPr>
                <a:xfrm>
                  <a:off x="318600" y="310320"/>
                  <a:ext cx="698400" cy="270360"/>
                </a:xfrm>
                <a:prstGeom prst="roundRect">
                  <a:avLst>
                    <a:gd name="adj" fmla="val 17792"/>
                  </a:avLst>
                </a:prstGeom>
                <a:solidFill>
                  <a:schemeClr val="l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6" name="Google Shape;241;p30"/>
                <p:cNvSpPr/>
                <p:nvPr/>
              </p:nvSpPr>
              <p:spPr>
                <a:xfrm>
                  <a:off x="382320" y="373320"/>
                  <a:ext cx="131040" cy="13104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7" name="Google Shape;242;p30"/>
                <p:cNvSpPr/>
                <p:nvPr/>
              </p:nvSpPr>
              <p:spPr>
                <a:xfrm>
                  <a:off x="602280" y="373320"/>
                  <a:ext cx="131040" cy="131040"/>
                </a:xfrm>
                <a:prstGeom prst="ellipse">
                  <a:avLst/>
                </a:prstGeom>
                <a:solidFill>
                  <a:schemeClr val="accent1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8" name="Google Shape;243;p30"/>
                <p:cNvSpPr/>
                <p:nvPr/>
              </p:nvSpPr>
              <p:spPr>
                <a:xfrm>
                  <a:off x="822240" y="373320"/>
                  <a:ext cx="131040" cy="13104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sp>
            <p:nvSpPr>
              <p:cNvPr id="149" name="Google Shape;244;p30"/>
              <p:cNvSpPr/>
              <p:nvPr/>
            </p:nvSpPr>
            <p:spPr>
              <a:xfrm>
                <a:off x="1167120" y="310320"/>
                <a:ext cx="7657920" cy="451080"/>
              </a:xfrm>
              <a:prstGeom prst="roundRect">
                <a:avLst>
                  <a:gd name="adj" fmla="val 17792"/>
                </a:avLst>
              </a:prstGeom>
              <a:solidFill>
                <a:schemeClr val="lt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295280" y="209520"/>
            <a:ext cx="732420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900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Kodchasan SemiBold"/>
              </a:rPr>
              <a:t>Agent</a:t>
            </a:r>
            <a:endParaRPr lang="fr-FR" sz="29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676760" y="1085760"/>
            <a:ext cx="4152600" cy="371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US" sz="1600" dirty="0" smtClean="0"/>
              <a:t>Handles </a:t>
            </a:r>
            <a:r>
              <a:rPr lang="en-US" sz="1600" b="1" dirty="0" smtClean="0"/>
              <a:t>multi-step reasoning</a:t>
            </a:r>
            <a:r>
              <a:rPr lang="en-US" sz="1600" dirty="0" smtClean="0"/>
              <a:t>:</a:t>
            </a:r>
          </a:p>
          <a:p>
            <a:endParaRPr lang="en-US" sz="1600" dirty="0" smtClean="0"/>
          </a:p>
          <a:p>
            <a:r>
              <a:rPr lang="en-US" sz="1600" dirty="0" smtClean="0"/>
              <a:t>Determines whether to </a:t>
            </a:r>
            <a:r>
              <a:rPr lang="en-US" sz="1600" b="1" dirty="0" smtClean="0"/>
              <a:t>retrieve recipes</a:t>
            </a:r>
            <a:r>
              <a:rPr lang="en-US" sz="1600" dirty="0" smtClean="0"/>
              <a:t>, generate suggestions, or answer directly.</a:t>
            </a:r>
          </a:p>
          <a:p>
            <a:endParaRPr lang="en-US" sz="1600" dirty="0" smtClean="0"/>
          </a:p>
          <a:p>
            <a:r>
              <a:rPr lang="en-US" sz="1600" b="1" dirty="0" smtClean="0"/>
              <a:t>Use tools</a:t>
            </a:r>
            <a:r>
              <a:rPr lang="en-US" sz="1600" dirty="0" smtClean="0"/>
              <a:t> like:</a:t>
            </a:r>
          </a:p>
          <a:p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GB" sz="1600" dirty="0" smtClean="0"/>
              <a:t>Uses retriever (RAG) to find most relevant data from vector db</a:t>
            </a: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LLM (</a:t>
            </a:r>
            <a:r>
              <a:rPr lang="en-US" sz="1600" dirty="0" err="1" smtClean="0"/>
              <a:t>LangChain</a:t>
            </a:r>
            <a:r>
              <a:rPr lang="en-US" sz="1600" dirty="0" smtClean="0"/>
              <a:t>/</a:t>
            </a:r>
            <a:r>
              <a:rPr lang="en-US" sz="1600" dirty="0" err="1" smtClean="0"/>
              <a:t>OpenAI</a:t>
            </a:r>
            <a:r>
              <a:rPr lang="en-US" sz="1600" dirty="0" smtClean="0"/>
              <a:t>) for generating structured recipe responses.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Ensures </a:t>
            </a:r>
            <a:r>
              <a:rPr lang="en-US" sz="1600" b="1" dirty="0" smtClean="0"/>
              <a:t>context-aware, accurate, and safe</a:t>
            </a:r>
            <a:r>
              <a:rPr lang="en-US" sz="1600" dirty="0" smtClean="0"/>
              <a:t> answers for baby food queries.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235;p30"/>
          <p:cNvPicPr/>
          <p:nvPr/>
        </p:nvPicPr>
        <p:blipFill>
          <a:blip r:embed="rId2"/>
          <a:srcRect l="16759" r="16759"/>
          <a:stretch/>
        </p:blipFill>
        <p:spPr>
          <a:xfrm>
            <a:off x="0" y="1049400"/>
            <a:ext cx="4083480" cy="40935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" name="Google Shape;236;p30"/>
          <p:cNvGrpSpPr/>
          <p:nvPr/>
        </p:nvGrpSpPr>
        <p:grpSpPr>
          <a:xfrm>
            <a:off x="0" y="0"/>
            <a:ext cx="9143640" cy="5145480"/>
            <a:chOff x="0" y="0"/>
            <a:chExt cx="9143640" cy="5145480"/>
          </a:xfrm>
        </p:grpSpPr>
        <p:sp>
          <p:nvSpPr>
            <p:cNvPr id="142" name="Google Shape;237;p30"/>
            <p:cNvSpPr/>
            <p:nvPr/>
          </p:nvSpPr>
          <p:spPr>
            <a:xfrm>
              <a:off x="0" y="0"/>
              <a:ext cx="9143640" cy="51454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5145480"/>
                <a:gd name="textAreaBottom" fmla="*/ 5145840 h 5145480"/>
              </a:gdLst>
              <a:ahLst/>
              <a:cxnLst/>
              <a:rect l="textAreaLeft" t="textAreaTop" r="textAreaRight" b="textAreaBottom"/>
              <a:pathLst>
                <a:path w="4412056" h="2482909">
                  <a:moveTo>
                    <a:pt x="4412011" y="0"/>
                  </a:moveTo>
                  <a:lnTo>
                    <a:pt x="0" y="0"/>
                  </a:lnTo>
                  <a:lnTo>
                    <a:pt x="0" y="2482910"/>
                  </a:lnTo>
                  <a:lnTo>
                    <a:pt x="4412057" y="2482910"/>
                  </a:lnTo>
                  <a:cubicBezTo>
                    <a:pt x="4412057" y="2482910"/>
                    <a:pt x="4412057" y="0"/>
                    <a:pt x="4412057" y="0"/>
                  </a:cubicBezTo>
                  <a:close/>
                  <a:moveTo>
                    <a:pt x="1977975" y="2199821"/>
                  </a:moveTo>
                  <a:cubicBezTo>
                    <a:pt x="1973913" y="2260141"/>
                    <a:pt x="1925363" y="2308645"/>
                    <a:pt x="1865044" y="2312660"/>
                  </a:cubicBezTo>
                  <a:lnTo>
                    <a:pt x="264905" y="2312660"/>
                  </a:lnTo>
                  <a:cubicBezTo>
                    <a:pt x="204540" y="2308645"/>
                    <a:pt x="155990" y="2260048"/>
                    <a:pt x="151974" y="2199821"/>
                  </a:cubicBezTo>
                  <a:lnTo>
                    <a:pt x="154190" y="851989"/>
                  </a:lnTo>
                  <a:cubicBezTo>
                    <a:pt x="191895" y="683493"/>
                    <a:pt x="383559" y="815068"/>
                    <a:pt x="461000" y="707122"/>
                  </a:cubicBezTo>
                  <a:cubicBezTo>
                    <a:pt x="493951" y="661201"/>
                    <a:pt x="471291" y="609790"/>
                    <a:pt x="509827" y="562439"/>
                  </a:cubicBezTo>
                  <a:cubicBezTo>
                    <a:pt x="529395" y="538441"/>
                    <a:pt x="554501" y="527364"/>
                    <a:pt x="584361" y="521780"/>
                  </a:cubicBezTo>
                  <a:lnTo>
                    <a:pt x="1864998" y="520442"/>
                  </a:lnTo>
                  <a:cubicBezTo>
                    <a:pt x="1925363" y="524457"/>
                    <a:pt x="1973913" y="573054"/>
                    <a:pt x="1977928" y="633281"/>
                  </a:cubicBezTo>
                  <a:lnTo>
                    <a:pt x="1977928" y="219982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3" name="Google Shape;238;p30"/>
            <p:cNvGrpSpPr/>
            <p:nvPr/>
          </p:nvGrpSpPr>
          <p:grpSpPr>
            <a:xfrm>
              <a:off x="318600" y="310320"/>
              <a:ext cx="8506440" cy="451080"/>
              <a:chOff x="318600" y="310320"/>
              <a:chExt cx="8506440" cy="451080"/>
            </a:xfrm>
          </p:grpSpPr>
          <p:grpSp>
            <p:nvGrpSpPr>
              <p:cNvPr id="4" name="Google Shape;239;p30"/>
              <p:cNvGrpSpPr/>
              <p:nvPr/>
            </p:nvGrpSpPr>
            <p:grpSpPr>
              <a:xfrm>
                <a:off x="318600" y="310320"/>
                <a:ext cx="698400" cy="270360"/>
                <a:chOff x="318600" y="310320"/>
                <a:chExt cx="698400" cy="270360"/>
              </a:xfrm>
            </p:grpSpPr>
            <p:sp>
              <p:nvSpPr>
                <p:cNvPr id="145" name="Google Shape;240;p30"/>
                <p:cNvSpPr/>
                <p:nvPr/>
              </p:nvSpPr>
              <p:spPr>
                <a:xfrm>
                  <a:off x="318600" y="310320"/>
                  <a:ext cx="698400" cy="270360"/>
                </a:xfrm>
                <a:prstGeom prst="roundRect">
                  <a:avLst>
                    <a:gd name="adj" fmla="val 17792"/>
                  </a:avLst>
                </a:prstGeom>
                <a:solidFill>
                  <a:schemeClr val="l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6" name="Google Shape;241;p30"/>
                <p:cNvSpPr/>
                <p:nvPr/>
              </p:nvSpPr>
              <p:spPr>
                <a:xfrm>
                  <a:off x="382320" y="373320"/>
                  <a:ext cx="131040" cy="13104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7" name="Google Shape;242;p30"/>
                <p:cNvSpPr/>
                <p:nvPr/>
              </p:nvSpPr>
              <p:spPr>
                <a:xfrm>
                  <a:off x="602280" y="373320"/>
                  <a:ext cx="131040" cy="131040"/>
                </a:xfrm>
                <a:prstGeom prst="ellipse">
                  <a:avLst/>
                </a:prstGeom>
                <a:solidFill>
                  <a:schemeClr val="accent1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8" name="Google Shape;243;p30"/>
                <p:cNvSpPr/>
                <p:nvPr/>
              </p:nvSpPr>
              <p:spPr>
                <a:xfrm>
                  <a:off x="822240" y="373320"/>
                  <a:ext cx="131040" cy="13104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sp>
            <p:nvSpPr>
              <p:cNvPr id="149" name="Google Shape;244;p30"/>
              <p:cNvSpPr/>
              <p:nvPr/>
            </p:nvSpPr>
            <p:spPr>
              <a:xfrm>
                <a:off x="1167120" y="310320"/>
                <a:ext cx="7657920" cy="451080"/>
              </a:xfrm>
              <a:prstGeom prst="roundRect">
                <a:avLst>
                  <a:gd name="adj" fmla="val 17792"/>
                </a:avLst>
              </a:prstGeom>
              <a:solidFill>
                <a:schemeClr val="lt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295280" y="209520"/>
            <a:ext cx="732420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900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Kodchasan SemiBold"/>
              </a:rPr>
              <a:t>Memory</a:t>
            </a:r>
            <a:endParaRPr lang="fr-FR" sz="29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676760" y="1085760"/>
            <a:ext cx="4152600" cy="371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GB" sz="1600" dirty="0" smtClean="0"/>
              <a:t>Stores </a:t>
            </a:r>
            <a:r>
              <a:rPr lang="en-GB" sz="1600" b="1" dirty="0" smtClean="0"/>
              <a:t>conversation history</a:t>
            </a:r>
            <a:r>
              <a:rPr lang="en-GB" sz="1600" dirty="0" smtClean="0"/>
              <a:t> for context-aware responses.</a:t>
            </a:r>
          </a:p>
          <a:p>
            <a:r>
              <a:rPr lang="en-GB" sz="1600" dirty="0" smtClean="0"/>
              <a:t>Implemented using </a:t>
            </a:r>
          </a:p>
          <a:p>
            <a:endParaRPr lang="en-GB" sz="1600" b="1" dirty="0"/>
          </a:p>
          <a:p>
            <a:r>
              <a:rPr lang="en-GB" sz="1600" b="1" dirty="0" err="1" smtClean="0"/>
              <a:t>ConversationBufferMemory</a:t>
            </a:r>
            <a:r>
              <a:rPr lang="en-GB" sz="1600" dirty="0" smtClean="0"/>
              <a:t>:</a:t>
            </a:r>
          </a:p>
          <a:p>
            <a:pPr lvl="1"/>
            <a:r>
              <a:rPr lang="en-GB" sz="1600" dirty="0" smtClean="0"/>
              <a:t>Keeps track of </a:t>
            </a:r>
            <a:r>
              <a:rPr lang="en-GB" sz="1600" b="1" dirty="0" smtClean="0"/>
              <a:t>previous user messages</a:t>
            </a:r>
            <a:r>
              <a:rPr lang="en-GB" sz="1600" dirty="0" smtClean="0"/>
              <a:t> and assistant answers.</a:t>
            </a:r>
          </a:p>
          <a:p>
            <a:pPr lvl="1"/>
            <a:endParaRPr lang="en-GB" sz="1600" dirty="0" smtClean="0"/>
          </a:p>
          <a:p>
            <a:pPr lvl="1"/>
            <a:r>
              <a:rPr lang="en-GB" sz="1600" dirty="0" smtClean="0"/>
              <a:t>Enables </a:t>
            </a:r>
            <a:r>
              <a:rPr lang="en-GB" sz="1600" b="1" dirty="0" smtClean="0"/>
              <a:t>follow-up questions</a:t>
            </a:r>
            <a:r>
              <a:rPr lang="en-GB" sz="1600" dirty="0" smtClean="0"/>
              <a:t> without losing context.</a:t>
            </a:r>
          </a:p>
          <a:p>
            <a:pPr lvl="1"/>
            <a:endParaRPr lang="en-GB" sz="1600" dirty="0" smtClean="0"/>
          </a:p>
          <a:p>
            <a:r>
              <a:rPr lang="en-GB" sz="1600" dirty="0" smtClean="0"/>
              <a:t>Helps agent provide </a:t>
            </a:r>
            <a:r>
              <a:rPr lang="en-GB" sz="1600" b="1" dirty="0" smtClean="0"/>
              <a:t>cohesive, personalized recommendations</a:t>
            </a:r>
            <a:r>
              <a:rPr lang="en-GB" dirty="0" smtClean="0"/>
              <a:t>.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235;p30"/>
          <p:cNvPicPr/>
          <p:nvPr/>
        </p:nvPicPr>
        <p:blipFill>
          <a:blip r:embed="rId2"/>
          <a:srcRect l="16759" r="16759"/>
          <a:stretch/>
        </p:blipFill>
        <p:spPr>
          <a:xfrm>
            <a:off x="0" y="1049400"/>
            <a:ext cx="4083480" cy="40935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" name="Google Shape;236;p30"/>
          <p:cNvGrpSpPr/>
          <p:nvPr/>
        </p:nvGrpSpPr>
        <p:grpSpPr>
          <a:xfrm>
            <a:off x="0" y="0"/>
            <a:ext cx="9143640" cy="5145480"/>
            <a:chOff x="0" y="0"/>
            <a:chExt cx="9143640" cy="5145480"/>
          </a:xfrm>
        </p:grpSpPr>
        <p:sp>
          <p:nvSpPr>
            <p:cNvPr id="142" name="Google Shape;237;p30"/>
            <p:cNvSpPr/>
            <p:nvPr/>
          </p:nvSpPr>
          <p:spPr>
            <a:xfrm>
              <a:off x="0" y="0"/>
              <a:ext cx="9143640" cy="51454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5145480"/>
                <a:gd name="textAreaBottom" fmla="*/ 5145840 h 5145480"/>
              </a:gdLst>
              <a:ahLst/>
              <a:cxnLst/>
              <a:rect l="textAreaLeft" t="textAreaTop" r="textAreaRight" b="textAreaBottom"/>
              <a:pathLst>
                <a:path w="4412056" h="2482909">
                  <a:moveTo>
                    <a:pt x="4412011" y="0"/>
                  </a:moveTo>
                  <a:lnTo>
                    <a:pt x="0" y="0"/>
                  </a:lnTo>
                  <a:lnTo>
                    <a:pt x="0" y="2482910"/>
                  </a:lnTo>
                  <a:lnTo>
                    <a:pt x="4412057" y="2482910"/>
                  </a:lnTo>
                  <a:cubicBezTo>
                    <a:pt x="4412057" y="2482910"/>
                    <a:pt x="4412057" y="0"/>
                    <a:pt x="4412057" y="0"/>
                  </a:cubicBezTo>
                  <a:close/>
                  <a:moveTo>
                    <a:pt x="1977975" y="2199821"/>
                  </a:moveTo>
                  <a:cubicBezTo>
                    <a:pt x="1973913" y="2260141"/>
                    <a:pt x="1925363" y="2308645"/>
                    <a:pt x="1865044" y="2312660"/>
                  </a:cubicBezTo>
                  <a:lnTo>
                    <a:pt x="264905" y="2312660"/>
                  </a:lnTo>
                  <a:cubicBezTo>
                    <a:pt x="204540" y="2308645"/>
                    <a:pt x="155990" y="2260048"/>
                    <a:pt x="151974" y="2199821"/>
                  </a:cubicBezTo>
                  <a:lnTo>
                    <a:pt x="154190" y="851989"/>
                  </a:lnTo>
                  <a:cubicBezTo>
                    <a:pt x="191895" y="683493"/>
                    <a:pt x="383559" y="815068"/>
                    <a:pt x="461000" y="707122"/>
                  </a:cubicBezTo>
                  <a:cubicBezTo>
                    <a:pt x="493951" y="661201"/>
                    <a:pt x="471291" y="609790"/>
                    <a:pt x="509827" y="562439"/>
                  </a:cubicBezTo>
                  <a:cubicBezTo>
                    <a:pt x="529395" y="538441"/>
                    <a:pt x="554501" y="527364"/>
                    <a:pt x="584361" y="521780"/>
                  </a:cubicBezTo>
                  <a:lnTo>
                    <a:pt x="1864998" y="520442"/>
                  </a:lnTo>
                  <a:cubicBezTo>
                    <a:pt x="1925363" y="524457"/>
                    <a:pt x="1973913" y="573054"/>
                    <a:pt x="1977928" y="633281"/>
                  </a:cubicBezTo>
                  <a:lnTo>
                    <a:pt x="1977928" y="219982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3" name="Google Shape;238;p30"/>
            <p:cNvGrpSpPr/>
            <p:nvPr/>
          </p:nvGrpSpPr>
          <p:grpSpPr>
            <a:xfrm>
              <a:off x="318600" y="310320"/>
              <a:ext cx="8506440" cy="451080"/>
              <a:chOff x="318600" y="310320"/>
              <a:chExt cx="8506440" cy="451080"/>
            </a:xfrm>
          </p:grpSpPr>
          <p:grpSp>
            <p:nvGrpSpPr>
              <p:cNvPr id="4" name="Google Shape;239;p30"/>
              <p:cNvGrpSpPr/>
              <p:nvPr/>
            </p:nvGrpSpPr>
            <p:grpSpPr>
              <a:xfrm>
                <a:off x="318600" y="310320"/>
                <a:ext cx="698400" cy="270360"/>
                <a:chOff x="318600" y="310320"/>
                <a:chExt cx="698400" cy="270360"/>
              </a:xfrm>
            </p:grpSpPr>
            <p:sp>
              <p:nvSpPr>
                <p:cNvPr id="145" name="Google Shape;240;p30"/>
                <p:cNvSpPr/>
                <p:nvPr/>
              </p:nvSpPr>
              <p:spPr>
                <a:xfrm>
                  <a:off x="318600" y="310320"/>
                  <a:ext cx="698400" cy="270360"/>
                </a:xfrm>
                <a:prstGeom prst="roundRect">
                  <a:avLst>
                    <a:gd name="adj" fmla="val 17792"/>
                  </a:avLst>
                </a:prstGeom>
                <a:solidFill>
                  <a:schemeClr val="l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6" name="Google Shape;241;p30"/>
                <p:cNvSpPr/>
                <p:nvPr/>
              </p:nvSpPr>
              <p:spPr>
                <a:xfrm>
                  <a:off x="382320" y="373320"/>
                  <a:ext cx="131040" cy="13104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7" name="Google Shape;242;p30"/>
                <p:cNvSpPr/>
                <p:nvPr/>
              </p:nvSpPr>
              <p:spPr>
                <a:xfrm>
                  <a:off x="602280" y="373320"/>
                  <a:ext cx="131040" cy="131040"/>
                </a:xfrm>
                <a:prstGeom prst="ellipse">
                  <a:avLst/>
                </a:prstGeom>
                <a:solidFill>
                  <a:schemeClr val="accent1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8" name="Google Shape;243;p30"/>
                <p:cNvSpPr/>
                <p:nvPr/>
              </p:nvSpPr>
              <p:spPr>
                <a:xfrm>
                  <a:off x="822240" y="373320"/>
                  <a:ext cx="131040" cy="13104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sp>
            <p:nvSpPr>
              <p:cNvPr id="149" name="Google Shape;244;p30"/>
              <p:cNvSpPr/>
              <p:nvPr/>
            </p:nvSpPr>
            <p:spPr>
              <a:xfrm>
                <a:off x="1167120" y="310320"/>
                <a:ext cx="7657920" cy="451080"/>
              </a:xfrm>
              <a:prstGeom prst="roundRect">
                <a:avLst>
                  <a:gd name="adj" fmla="val 17792"/>
                </a:avLst>
              </a:prstGeom>
              <a:solidFill>
                <a:schemeClr val="lt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295280" y="209520"/>
            <a:ext cx="732420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900" b="0" u="none" strike="noStrike">
                <a:solidFill>
                  <a:srgbClr val="252525"/>
                </a:solidFill>
                <a:effectLst/>
                <a:uFillTx/>
                <a:latin typeface="Calibri"/>
                <a:ea typeface="Kodchasan SemiBold"/>
              </a:rPr>
              <a:t>Conclusions</a:t>
            </a:r>
            <a:endParaRPr lang="fr-FR" sz="29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676760" y="1085760"/>
            <a:ext cx="4152600" cy="371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b="1" u="none" strike="noStrike" dirty="0" err="1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Babys</a:t>
            </a:r>
            <a:r>
              <a:rPr lang="en-US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First Bites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represents </a:t>
            </a:r>
            <a:endParaRPr lang="en-US" b="0" u="none" strike="noStrike" dirty="0" smtClean="0">
              <a:solidFill>
                <a:srgbClr val="252525"/>
              </a:solidFill>
              <a:effectLst/>
              <a:uFillTx/>
              <a:latin typeface="Calibri"/>
              <a:ea typeface="Amiko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dirty="0">
              <a:solidFill>
                <a:srgbClr val="252525"/>
              </a:solidFill>
              <a:latin typeface="Calibri"/>
              <a:ea typeface="Amiko"/>
            </a:endParaRPr>
          </a:p>
          <a:p>
            <a:pPr indent="0">
              <a:lnSpc>
                <a:spcPct val="120000"/>
              </a:lnSpc>
              <a:buFontTx/>
              <a:buChar char="-"/>
              <a:tabLst>
                <a:tab pos="0" algn="l"/>
              </a:tabLst>
            </a:pPr>
            <a:r>
              <a:rPr lang="en-US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a 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significant advancement in </a:t>
            </a:r>
            <a:r>
              <a:rPr lang="en-US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digital parenting tools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. </a:t>
            </a:r>
            <a:endParaRPr lang="en-US" b="0" u="none" strike="noStrike" dirty="0" smtClean="0">
              <a:solidFill>
                <a:srgbClr val="252525"/>
              </a:solidFill>
              <a:effectLst/>
              <a:uFillTx/>
              <a:latin typeface="Calibri"/>
              <a:ea typeface="Amiko"/>
            </a:endParaRPr>
          </a:p>
          <a:p>
            <a:pPr indent="0">
              <a:lnSpc>
                <a:spcPct val="120000"/>
              </a:lnSpc>
              <a:buFontTx/>
              <a:buChar char="-"/>
              <a:tabLst>
                <a:tab pos="0" algn="l"/>
              </a:tabLst>
            </a:pPr>
            <a:endParaRPr lang="en-US" b="0" u="none" strike="noStrike" dirty="0" smtClean="0">
              <a:solidFill>
                <a:srgbClr val="252525"/>
              </a:solidFill>
              <a:effectLst/>
              <a:uFillTx/>
              <a:latin typeface="Calibri"/>
              <a:ea typeface="Amiko"/>
            </a:endParaRPr>
          </a:p>
          <a:p>
            <a:pPr indent="0">
              <a:lnSpc>
                <a:spcPct val="120000"/>
              </a:lnSpc>
              <a:buFontTx/>
              <a:buChar char="-"/>
              <a:tabLst>
                <a:tab pos="0" algn="l"/>
              </a:tabLst>
            </a:pPr>
            <a:r>
              <a:rPr lang="en-US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Combines </a:t>
            </a:r>
            <a:r>
              <a:rPr lang="en-US" b="1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cutting-edge </a:t>
            </a:r>
            <a:r>
              <a:rPr lang="en-US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technology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with an understanding of user needs, this </a:t>
            </a:r>
            <a:r>
              <a:rPr lang="en-US" b="0" u="none" strike="noStrike" dirty="0" err="1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chatbot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aims to simplify baby </a:t>
            </a:r>
            <a:r>
              <a:rPr lang="en-US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food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235;p30"/>
          <p:cNvPicPr/>
          <p:nvPr/>
        </p:nvPicPr>
        <p:blipFill>
          <a:blip r:embed="rId2"/>
          <a:srcRect l="16759" r="16759"/>
          <a:stretch/>
        </p:blipFill>
        <p:spPr>
          <a:xfrm>
            <a:off x="0" y="1049400"/>
            <a:ext cx="4083480" cy="40935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" name="Google Shape;236;p30"/>
          <p:cNvGrpSpPr/>
          <p:nvPr/>
        </p:nvGrpSpPr>
        <p:grpSpPr>
          <a:xfrm>
            <a:off x="0" y="0"/>
            <a:ext cx="9143640" cy="5145480"/>
            <a:chOff x="0" y="0"/>
            <a:chExt cx="9143640" cy="5145480"/>
          </a:xfrm>
        </p:grpSpPr>
        <p:sp>
          <p:nvSpPr>
            <p:cNvPr id="142" name="Google Shape;237;p30"/>
            <p:cNvSpPr/>
            <p:nvPr/>
          </p:nvSpPr>
          <p:spPr>
            <a:xfrm>
              <a:off x="0" y="0"/>
              <a:ext cx="9143640" cy="51454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5145480"/>
                <a:gd name="textAreaBottom" fmla="*/ 5145840 h 5145480"/>
              </a:gdLst>
              <a:ahLst/>
              <a:cxnLst/>
              <a:rect l="textAreaLeft" t="textAreaTop" r="textAreaRight" b="textAreaBottom"/>
              <a:pathLst>
                <a:path w="4412056" h="2482909">
                  <a:moveTo>
                    <a:pt x="4412011" y="0"/>
                  </a:moveTo>
                  <a:lnTo>
                    <a:pt x="0" y="0"/>
                  </a:lnTo>
                  <a:lnTo>
                    <a:pt x="0" y="2482910"/>
                  </a:lnTo>
                  <a:lnTo>
                    <a:pt x="4412057" y="2482910"/>
                  </a:lnTo>
                  <a:cubicBezTo>
                    <a:pt x="4412057" y="2482910"/>
                    <a:pt x="4412057" y="0"/>
                    <a:pt x="4412057" y="0"/>
                  </a:cubicBezTo>
                  <a:close/>
                  <a:moveTo>
                    <a:pt x="1977975" y="2199821"/>
                  </a:moveTo>
                  <a:cubicBezTo>
                    <a:pt x="1973913" y="2260141"/>
                    <a:pt x="1925363" y="2308645"/>
                    <a:pt x="1865044" y="2312660"/>
                  </a:cubicBezTo>
                  <a:lnTo>
                    <a:pt x="264905" y="2312660"/>
                  </a:lnTo>
                  <a:cubicBezTo>
                    <a:pt x="204540" y="2308645"/>
                    <a:pt x="155990" y="2260048"/>
                    <a:pt x="151974" y="2199821"/>
                  </a:cubicBezTo>
                  <a:lnTo>
                    <a:pt x="154190" y="851989"/>
                  </a:lnTo>
                  <a:cubicBezTo>
                    <a:pt x="191895" y="683493"/>
                    <a:pt x="383559" y="815068"/>
                    <a:pt x="461000" y="707122"/>
                  </a:cubicBezTo>
                  <a:cubicBezTo>
                    <a:pt x="493951" y="661201"/>
                    <a:pt x="471291" y="609790"/>
                    <a:pt x="509827" y="562439"/>
                  </a:cubicBezTo>
                  <a:cubicBezTo>
                    <a:pt x="529395" y="538441"/>
                    <a:pt x="554501" y="527364"/>
                    <a:pt x="584361" y="521780"/>
                  </a:cubicBezTo>
                  <a:lnTo>
                    <a:pt x="1864998" y="520442"/>
                  </a:lnTo>
                  <a:cubicBezTo>
                    <a:pt x="1925363" y="524457"/>
                    <a:pt x="1973913" y="573054"/>
                    <a:pt x="1977928" y="633281"/>
                  </a:cubicBezTo>
                  <a:lnTo>
                    <a:pt x="1977928" y="219982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3" name="Google Shape;238;p30"/>
            <p:cNvGrpSpPr/>
            <p:nvPr/>
          </p:nvGrpSpPr>
          <p:grpSpPr>
            <a:xfrm>
              <a:off x="318600" y="310320"/>
              <a:ext cx="8506440" cy="451080"/>
              <a:chOff x="318600" y="310320"/>
              <a:chExt cx="8506440" cy="451080"/>
            </a:xfrm>
          </p:grpSpPr>
          <p:grpSp>
            <p:nvGrpSpPr>
              <p:cNvPr id="4" name="Google Shape;239;p30"/>
              <p:cNvGrpSpPr/>
              <p:nvPr/>
            </p:nvGrpSpPr>
            <p:grpSpPr>
              <a:xfrm>
                <a:off x="318600" y="310320"/>
                <a:ext cx="698400" cy="270360"/>
                <a:chOff x="318600" y="310320"/>
                <a:chExt cx="698400" cy="270360"/>
              </a:xfrm>
            </p:grpSpPr>
            <p:sp>
              <p:nvSpPr>
                <p:cNvPr id="145" name="Google Shape;240;p30"/>
                <p:cNvSpPr/>
                <p:nvPr/>
              </p:nvSpPr>
              <p:spPr>
                <a:xfrm>
                  <a:off x="318600" y="310320"/>
                  <a:ext cx="698400" cy="270360"/>
                </a:xfrm>
                <a:prstGeom prst="roundRect">
                  <a:avLst>
                    <a:gd name="adj" fmla="val 17792"/>
                  </a:avLst>
                </a:prstGeom>
                <a:solidFill>
                  <a:schemeClr val="l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6" name="Google Shape;241;p30"/>
                <p:cNvSpPr/>
                <p:nvPr/>
              </p:nvSpPr>
              <p:spPr>
                <a:xfrm>
                  <a:off x="382320" y="373320"/>
                  <a:ext cx="131040" cy="13104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7" name="Google Shape;242;p30"/>
                <p:cNvSpPr/>
                <p:nvPr/>
              </p:nvSpPr>
              <p:spPr>
                <a:xfrm>
                  <a:off x="602280" y="373320"/>
                  <a:ext cx="131040" cy="131040"/>
                </a:xfrm>
                <a:prstGeom prst="ellipse">
                  <a:avLst/>
                </a:prstGeom>
                <a:solidFill>
                  <a:schemeClr val="accent1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48" name="Google Shape;243;p30"/>
                <p:cNvSpPr/>
                <p:nvPr/>
              </p:nvSpPr>
              <p:spPr>
                <a:xfrm>
                  <a:off x="822240" y="373320"/>
                  <a:ext cx="131040" cy="13104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sp>
            <p:nvSpPr>
              <p:cNvPr id="149" name="Google Shape;244;p30"/>
              <p:cNvSpPr/>
              <p:nvPr/>
            </p:nvSpPr>
            <p:spPr>
              <a:xfrm>
                <a:off x="1167120" y="310320"/>
                <a:ext cx="7657920" cy="451080"/>
              </a:xfrm>
              <a:prstGeom prst="roundRect">
                <a:avLst>
                  <a:gd name="adj" fmla="val 17792"/>
                </a:avLst>
              </a:prstGeom>
              <a:solidFill>
                <a:schemeClr val="lt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295280" y="209520"/>
            <a:ext cx="732420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900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Kodchasan SemiBold"/>
              </a:rPr>
              <a:t>Challenges</a:t>
            </a:r>
            <a:endParaRPr lang="fr-FR" sz="29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4676760" y="1085760"/>
            <a:ext cx="4152600" cy="371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Data scraping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  Latency and delays in retrieval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>
          <a:xfrm>
            <a:off x="0" y="1049400"/>
            <a:ext cx="9144000" cy="4093920"/>
          </a:xfrm>
        </p:spPr>
        <p:txBody>
          <a:bodyPr>
            <a:normAutofit/>
          </a:bodyPr>
          <a:lstStyle/>
          <a:p>
            <a:pPr algn="ctr"/>
            <a:r>
              <a:rPr lang="en-GB" sz="7200" dirty="0" smtClean="0"/>
              <a:t>Thank you!</a:t>
            </a:r>
            <a:endParaRPr lang="en-US" sz="7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235;p30"/>
          <p:cNvPicPr/>
          <p:nvPr/>
        </p:nvPicPr>
        <p:blipFill>
          <a:blip r:embed="rId2"/>
          <a:srcRect l="16759" r="16759"/>
          <a:stretch/>
        </p:blipFill>
        <p:spPr>
          <a:xfrm>
            <a:off x="0" y="1049400"/>
            <a:ext cx="4083480" cy="40935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73" name="Google Shape;236;p30"/>
          <p:cNvGrpSpPr/>
          <p:nvPr/>
        </p:nvGrpSpPr>
        <p:grpSpPr>
          <a:xfrm>
            <a:off x="0" y="0"/>
            <a:ext cx="9143640" cy="5145480"/>
            <a:chOff x="0" y="0"/>
            <a:chExt cx="9143640" cy="5145480"/>
          </a:xfrm>
        </p:grpSpPr>
        <p:sp>
          <p:nvSpPr>
            <p:cNvPr id="74" name="Google Shape;237;p30"/>
            <p:cNvSpPr/>
            <p:nvPr/>
          </p:nvSpPr>
          <p:spPr>
            <a:xfrm>
              <a:off x="0" y="0"/>
              <a:ext cx="9143640" cy="51454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5145480"/>
                <a:gd name="textAreaBottom" fmla="*/ 5145840 h 5145480"/>
              </a:gdLst>
              <a:ahLst/>
              <a:cxnLst/>
              <a:rect l="textAreaLeft" t="textAreaTop" r="textAreaRight" b="textAreaBottom"/>
              <a:pathLst>
                <a:path w="4412056" h="2482909">
                  <a:moveTo>
                    <a:pt x="4412011" y="0"/>
                  </a:moveTo>
                  <a:lnTo>
                    <a:pt x="0" y="0"/>
                  </a:lnTo>
                  <a:lnTo>
                    <a:pt x="0" y="2482910"/>
                  </a:lnTo>
                  <a:lnTo>
                    <a:pt x="4412057" y="2482910"/>
                  </a:lnTo>
                  <a:cubicBezTo>
                    <a:pt x="4412057" y="2482910"/>
                    <a:pt x="4412057" y="0"/>
                    <a:pt x="4412057" y="0"/>
                  </a:cubicBezTo>
                  <a:close/>
                  <a:moveTo>
                    <a:pt x="1977975" y="2199821"/>
                  </a:moveTo>
                  <a:cubicBezTo>
                    <a:pt x="1973913" y="2260141"/>
                    <a:pt x="1925363" y="2308645"/>
                    <a:pt x="1865044" y="2312660"/>
                  </a:cubicBezTo>
                  <a:lnTo>
                    <a:pt x="264905" y="2312660"/>
                  </a:lnTo>
                  <a:cubicBezTo>
                    <a:pt x="204540" y="2308645"/>
                    <a:pt x="155990" y="2260048"/>
                    <a:pt x="151974" y="2199821"/>
                  </a:cubicBezTo>
                  <a:lnTo>
                    <a:pt x="154190" y="851989"/>
                  </a:lnTo>
                  <a:cubicBezTo>
                    <a:pt x="191895" y="683493"/>
                    <a:pt x="383559" y="815068"/>
                    <a:pt x="461000" y="707122"/>
                  </a:cubicBezTo>
                  <a:cubicBezTo>
                    <a:pt x="493951" y="661201"/>
                    <a:pt x="471291" y="609790"/>
                    <a:pt x="509827" y="562439"/>
                  </a:cubicBezTo>
                  <a:cubicBezTo>
                    <a:pt x="529395" y="538441"/>
                    <a:pt x="554501" y="527364"/>
                    <a:pt x="584361" y="521780"/>
                  </a:cubicBezTo>
                  <a:lnTo>
                    <a:pt x="1864998" y="520442"/>
                  </a:lnTo>
                  <a:cubicBezTo>
                    <a:pt x="1925363" y="524457"/>
                    <a:pt x="1973913" y="573054"/>
                    <a:pt x="1977928" y="633281"/>
                  </a:cubicBezTo>
                  <a:lnTo>
                    <a:pt x="1977928" y="219982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75" name="Google Shape;238;p30"/>
            <p:cNvGrpSpPr/>
            <p:nvPr/>
          </p:nvGrpSpPr>
          <p:grpSpPr>
            <a:xfrm>
              <a:off x="318600" y="310320"/>
              <a:ext cx="8506440" cy="451080"/>
              <a:chOff x="318600" y="310320"/>
              <a:chExt cx="8506440" cy="451080"/>
            </a:xfrm>
          </p:grpSpPr>
          <p:grpSp>
            <p:nvGrpSpPr>
              <p:cNvPr id="76" name="Google Shape;239;p30"/>
              <p:cNvGrpSpPr/>
              <p:nvPr/>
            </p:nvGrpSpPr>
            <p:grpSpPr>
              <a:xfrm>
                <a:off x="318600" y="310320"/>
                <a:ext cx="698400" cy="270360"/>
                <a:chOff x="318600" y="310320"/>
                <a:chExt cx="698400" cy="270360"/>
              </a:xfrm>
            </p:grpSpPr>
            <p:sp>
              <p:nvSpPr>
                <p:cNvPr id="77" name="Google Shape;240;p30"/>
                <p:cNvSpPr/>
                <p:nvPr/>
              </p:nvSpPr>
              <p:spPr>
                <a:xfrm>
                  <a:off x="318600" y="310320"/>
                  <a:ext cx="698400" cy="270360"/>
                </a:xfrm>
                <a:prstGeom prst="roundRect">
                  <a:avLst>
                    <a:gd name="adj" fmla="val 17792"/>
                  </a:avLst>
                </a:prstGeom>
                <a:solidFill>
                  <a:schemeClr val="l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8" name="Google Shape;241;p30"/>
                <p:cNvSpPr/>
                <p:nvPr/>
              </p:nvSpPr>
              <p:spPr>
                <a:xfrm>
                  <a:off x="382320" y="373320"/>
                  <a:ext cx="131040" cy="13104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79" name="Google Shape;242;p30"/>
                <p:cNvSpPr/>
                <p:nvPr/>
              </p:nvSpPr>
              <p:spPr>
                <a:xfrm>
                  <a:off x="602280" y="373320"/>
                  <a:ext cx="131040" cy="131040"/>
                </a:xfrm>
                <a:prstGeom prst="ellipse">
                  <a:avLst/>
                </a:prstGeom>
                <a:solidFill>
                  <a:schemeClr val="accent1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80" name="Google Shape;243;p30"/>
                <p:cNvSpPr/>
                <p:nvPr/>
              </p:nvSpPr>
              <p:spPr>
                <a:xfrm>
                  <a:off x="822240" y="373320"/>
                  <a:ext cx="131040" cy="13104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sp>
            <p:nvSpPr>
              <p:cNvPr id="81" name="Google Shape;244;p30"/>
              <p:cNvSpPr/>
              <p:nvPr/>
            </p:nvSpPr>
            <p:spPr>
              <a:xfrm>
                <a:off x="1167120" y="310320"/>
                <a:ext cx="7657920" cy="451080"/>
              </a:xfrm>
              <a:prstGeom prst="roundRect">
                <a:avLst>
                  <a:gd name="adj" fmla="val 17792"/>
                </a:avLst>
              </a:prstGeom>
              <a:solidFill>
                <a:schemeClr val="lt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95280" y="209520"/>
            <a:ext cx="732420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900" b="0" u="none" strike="noStrike">
                <a:solidFill>
                  <a:srgbClr val="252525"/>
                </a:solidFill>
                <a:effectLst/>
                <a:uFillTx/>
                <a:latin typeface="Calibri"/>
                <a:ea typeface="Kodchasan SemiBold"/>
              </a:rPr>
              <a:t>Introduction</a:t>
            </a:r>
            <a:endParaRPr lang="fr-FR" sz="29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357686" y="1085760"/>
            <a:ext cx="4471674" cy="371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b="1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Problem: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GB" sz="1400" dirty="0">
              <a:solidFill>
                <a:srgbClr val="252525"/>
              </a:solidFill>
              <a:latin typeface="Calibri"/>
              <a:ea typeface="Amiko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GB" sz="1400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Consistent confusion and dilemma for parents to introduce delicious solids that will make their baby fa</a:t>
            </a:r>
            <a:r>
              <a:rPr lang="en-GB" sz="1400" dirty="0" smtClean="0">
                <a:solidFill>
                  <a:srgbClr val="252525"/>
                </a:solidFill>
                <a:latin typeface="Calibri"/>
                <a:ea typeface="Amiko"/>
              </a:rPr>
              <a:t>ll in love with healthy food. Also for parents who can use the app hands free using voice input and </a:t>
            </a:r>
            <a:r>
              <a:rPr lang="en-GB" sz="1400" dirty="0" err="1" smtClean="0">
                <a:solidFill>
                  <a:srgbClr val="252525"/>
                </a:solidFill>
                <a:latin typeface="Calibri"/>
                <a:ea typeface="Amiko"/>
              </a:rPr>
              <a:t>ouput</a:t>
            </a:r>
            <a:r>
              <a:rPr lang="en-GB" sz="1400" dirty="0">
                <a:solidFill>
                  <a:srgbClr val="252525"/>
                </a:solidFill>
                <a:latin typeface="Calibri"/>
                <a:ea typeface="Amiko"/>
              </a:rPr>
              <a:t>.</a:t>
            </a:r>
            <a:endParaRPr lang="en-US" sz="1400" b="0" u="none" strike="noStrike" dirty="0" smtClean="0">
              <a:solidFill>
                <a:srgbClr val="252525"/>
              </a:solidFill>
              <a:effectLst/>
              <a:uFillTx/>
              <a:latin typeface="Calibri"/>
              <a:ea typeface="Amiko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400" dirty="0">
              <a:solidFill>
                <a:srgbClr val="252525"/>
              </a:solidFill>
              <a:latin typeface="Calibri"/>
              <a:ea typeface="Amiko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b="1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Solution: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400" dirty="0">
              <a:solidFill>
                <a:srgbClr val="252525"/>
              </a:solidFill>
              <a:latin typeface="Calibri"/>
              <a:ea typeface="Amiko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b="1" u="none" strike="noStrike" dirty="0" err="1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Babys</a:t>
            </a:r>
            <a:r>
              <a:rPr lang="en-US" sz="1400" b="1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</a:t>
            </a:r>
            <a:r>
              <a:rPr lang="en-US" sz="1400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First Bites</a:t>
            </a:r>
            <a:r>
              <a:rPr lang="en-US" sz="14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, a </a:t>
            </a:r>
            <a:r>
              <a:rPr lang="en-US" sz="1400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multimodal </a:t>
            </a:r>
            <a:r>
              <a:rPr lang="en-US" sz="1400" b="1" u="none" strike="noStrike" dirty="0" err="1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chatbot</a:t>
            </a:r>
            <a:r>
              <a:rPr lang="en-US" sz="14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designed to assist parents with baby food recipes and nutrition. It combines </a:t>
            </a:r>
            <a:r>
              <a:rPr lang="en-US" sz="1400" b="0" i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text</a:t>
            </a:r>
            <a:r>
              <a:rPr lang="en-US" sz="14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and </a:t>
            </a:r>
            <a:r>
              <a:rPr lang="en-US" sz="1400" b="0" i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voice</a:t>
            </a:r>
            <a:r>
              <a:rPr lang="en-US" sz="14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inputs to enhance user experience, integrating trusted </a:t>
            </a:r>
            <a:r>
              <a:rPr lang="en-US" sz="1400" b="0" i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YouTube videos</a:t>
            </a:r>
            <a:r>
              <a:rPr lang="en-US" sz="14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and reliable resources like the </a:t>
            </a:r>
            <a:r>
              <a:rPr lang="en-US" sz="1400" b="0" i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NHS</a:t>
            </a:r>
            <a:r>
              <a:rPr lang="en-US" sz="14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.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235;p30"/>
          <p:cNvPicPr/>
          <p:nvPr/>
        </p:nvPicPr>
        <p:blipFill>
          <a:blip r:embed="rId2"/>
          <a:srcRect l="16759" r="16759"/>
          <a:stretch/>
        </p:blipFill>
        <p:spPr>
          <a:xfrm>
            <a:off x="0" y="1049400"/>
            <a:ext cx="3000364" cy="3022548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85" name="Google Shape;236;p30"/>
          <p:cNvGrpSpPr/>
          <p:nvPr/>
        </p:nvGrpSpPr>
        <p:grpSpPr>
          <a:xfrm>
            <a:off x="0" y="0"/>
            <a:ext cx="9143640" cy="5145480"/>
            <a:chOff x="0" y="0"/>
            <a:chExt cx="9143640" cy="5145480"/>
          </a:xfrm>
        </p:grpSpPr>
        <p:sp>
          <p:nvSpPr>
            <p:cNvPr id="86" name="Google Shape;237;p30"/>
            <p:cNvSpPr/>
            <p:nvPr/>
          </p:nvSpPr>
          <p:spPr>
            <a:xfrm>
              <a:off x="0" y="0"/>
              <a:ext cx="9143640" cy="51454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5145480"/>
                <a:gd name="textAreaBottom" fmla="*/ 5145840 h 5145480"/>
              </a:gdLst>
              <a:ahLst/>
              <a:cxnLst/>
              <a:rect l="textAreaLeft" t="textAreaTop" r="textAreaRight" b="textAreaBottom"/>
              <a:pathLst>
                <a:path w="4412056" h="2482909">
                  <a:moveTo>
                    <a:pt x="4412011" y="0"/>
                  </a:moveTo>
                  <a:lnTo>
                    <a:pt x="0" y="0"/>
                  </a:lnTo>
                  <a:lnTo>
                    <a:pt x="0" y="2482910"/>
                  </a:lnTo>
                  <a:lnTo>
                    <a:pt x="4412057" y="2482910"/>
                  </a:lnTo>
                  <a:cubicBezTo>
                    <a:pt x="4412057" y="2482910"/>
                    <a:pt x="4412057" y="0"/>
                    <a:pt x="4412057" y="0"/>
                  </a:cubicBezTo>
                  <a:close/>
                  <a:moveTo>
                    <a:pt x="1977975" y="2199821"/>
                  </a:moveTo>
                  <a:cubicBezTo>
                    <a:pt x="1973913" y="2260141"/>
                    <a:pt x="1925363" y="2308645"/>
                    <a:pt x="1865044" y="2312660"/>
                  </a:cubicBezTo>
                  <a:lnTo>
                    <a:pt x="264905" y="2312660"/>
                  </a:lnTo>
                  <a:cubicBezTo>
                    <a:pt x="204540" y="2308645"/>
                    <a:pt x="155990" y="2260048"/>
                    <a:pt x="151974" y="2199821"/>
                  </a:cubicBezTo>
                  <a:lnTo>
                    <a:pt x="154190" y="851989"/>
                  </a:lnTo>
                  <a:cubicBezTo>
                    <a:pt x="191895" y="683493"/>
                    <a:pt x="383559" y="815068"/>
                    <a:pt x="461000" y="707122"/>
                  </a:cubicBezTo>
                  <a:cubicBezTo>
                    <a:pt x="493951" y="661201"/>
                    <a:pt x="471291" y="609790"/>
                    <a:pt x="509827" y="562439"/>
                  </a:cubicBezTo>
                  <a:cubicBezTo>
                    <a:pt x="529395" y="538441"/>
                    <a:pt x="554501" y="527364"/>
                    <a:pt x="584361" y="521780"/>
                  </a:cubicBezTo>
                  <a:lnTo>
                    <a:pt x="1864998" y="520442"/>
                  </a:lnTo>
                  <a:cubicBezTo>
                    <a:pt x="1925363" y="524457"/>
                    <a:pt x="1973913" y="573054"/>
                    <a:pt x="1977928" y="633281"/>
                  </a:cubicBezTo>
                  <a:lnTo>
                    <a:pt x="1977928" y="219982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87" name="Google Shape;238;p30"/>
            <p:cNvGrpSpPr/>
            <p:nvPr/>
          </p:nvGrpSpPr>
          <p:grpSpPr>
            <a:xfrm>
              <a:off x="318600" y="310320"/>
              <a:ext cx="8506440" cy="451080"/>
              <a:chOff x="318600" y="310320"/>
              <a:chExt cx="8506440" cy="451080"/>
            </a:xfrm>
          </p:grpSpPr>
          <p:grpSp>
            <p:nvGrpSpPr>
              <p:cNvPr id="88" name="Google Shape;239;p30"/>
              <p:cNvGrpSpPr/>
              <p:nvPr/>
            </p:nvGrpSpPr>
            <p:grpSpPr>
              <a:xfrm>
                <a:off x="318600" y="310320"/>
                <a:ext cx="698400" cy="270360"/>
                <a:chOff x="318600" y="310320"/>
                <a:chExt cx="698400" cy="270360"/>
              </a:xfrm>
            </p:grpSpPr>
            <p:sp>
              <p:nvSpPr>
                <p:cNvPr id="89" name="Google Shape;240;p30"/>
                <p:cNvSpPr/>
                <p:nvPr/>
              </p:nvSpPr>
              <p:spPr>
                <a:xfrm>
                  <a:off x="318600" y="310320"/>
                  <a:ext cx="698400" cy="270360"/>
                </a:xfrm>
                <a:prstGeom prst="roundRect">
                  <a:avLst>
                    <a:gd name="adj" fmla="val 17792"/>
                  </a:avLst>
                </a:prstGeom>
                <a:solidFill>
                  <a:schemeClr val="l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90" name="Google Shape;241;p30"/>
                <p:cNvSpPr/>
                <p:nvPr/>
              </p:nvSpPr>
              <p:spPr>
                <a:xfrm>
                  <a:off x="382320" y="373320"/>
                  <a:ext cx="131040" cy="13104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91" name="Google Shape;242;p30"/>
                <p:cNvSpPr/>
                <p:nvPr/>
              </p:nvSpPr>
              <p:spPr>
                <a:xfrm>
                  <a:off x="602280" y="373320"/>
                  <a:ext cx="131040" cy="131040"/>
                </a:xfrm>
                <a:prstGeom prst="ellipse">
                  <a:avLst/>
                </a:prstGeom>
                <a:solidFill>
                  <a:schemeClr val="accent1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92" name="Google Shape;243;p30"/>
                <p:cNvSpPr/>
                <p:nvPr/>
              </p:nvSpPr>
              <p:spPr>
                <a:xfrm>
                  <a:off x="822240" y="373320"/>
                  <a:ext cx="131040" cy="13104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sp>
            <p:nvSpPr>
              <p:cNvPr id="93" name="Google Shape;244;p30"/>
              <p:cNvSpPr/>
              <p:nvPr/>
            </p:nvSpPr>
            <p:spPr>
              <a:xfrm>
                <a:off x="1167120" y="310320"/>
                <a:ext cx="7657920" cy="451080"/>
              </a:xfrm>
              <a:prstGeom prst="roundRect">
                <a:avLst>
                  <a:gd name="adj" fmla="val 17792"/>
                </a:avLst>
              </a:prstGeom>
              <a:solidFill>
                <a:schemeClr val="lt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95280" y="209520"/>
            <a:ext cx="732420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900" b="0" u="none" strike="noStrike">
                <a:solidFill>
                  <a:srgbClr val="252525"/>
                </a:solidFill>
                <a:effectLst/>
                <a:uFillTx/>
                <a:latin typeface="Calibri"/>
                <a:ea typeface="Kodchasan SemiBold"/>
              </a:rPr>
              <a:t>Project Overview</a:t>
            </a:r>
            <a:endParaRPr lang="fr-FR" sz="29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286116" y="928676"/>
            <a:ext cx="5543244" cy="421482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r>
              <a:rPr lang="en-US" sz="1600" b="1" dirty="0" smtClean="0"/>
              <a:t>Core Features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Video ingestion</a:t>
            </a:r>
            <a:endParaRPr lang="en-US" sz="1600" dirty="0" smtClean="0"/>
          </a:p>
          <a:p>
            <a:pPr lvl="1"/>
            <a:r>
              <a:rPr lang="en-US" sz="1600" dirty="0" smtClean="0"/>
              <a:t>- Ingest YouTube videos to extract baby-food content.</a:t>
            </a:r>
          </a:p>
          <a:p>
            <a:pPr lvl="1"/>
            <a:r>
              <a:rPr lang="en-US" sz="1600" dirty="0" smtClean="0"/>
              <a:t>- Automatic transcription and chunking for embedding into a vector store.</a:t>
            </a:r>
          </a:p>
          <a:p>
            <a:pPr lvl="1"/>
            <a:r>
              <a:rPr lang="en-US" sz="1600" dirty="0" smtClean="0"/>
              <a:t>- Persistent storage of ingested video content.</a:t>
            </a:r>
          </a:p>
          <a:p>
            <a:pPr lvl="1"/>
            <a:endParaRPr lang="en-US" sz="1600" dirty="0" smtClean="0"/>
          </a:p>
          <a:p>
            <a:r>
              <a:rPr lang="en-US" sz="1600" b="1" dirty="0" smtClean="0"/>
              <a:t>Conversational Retrieval (RAG)</a:t>
            </a:r>
            <a:endParaRPr lang="en-US" sz="1600" dirty="0" smtClean="0"/>
          </a:p>
          <a:p>
            <a:pPr lvl="1"/>
            <a:r>
              <a:rPr lang="en-US" sz="1600" dirty="0" smtClean="0"/>
              <a:t>- Ask questions about recipes, ingredients, and preparation.</a:t>
            </a:r>
          </a:p>
          <a:p>
            <a:pPr lvl="1"/>
            <a:r>
              <a:rPr lang="en-US" sz="1600" dirty="0" smtClean="0"/>
              <a:t>- LLM retrieves context from ingested videos and generates structured answers.</a:t>
            </a:r>
          </a:p>
          <a:p>
            <a:pPr lvl="1"/>
            <a:r>
              <a:rPr lang="en-US" sz="1600" dirty="0" smtClean="0"/>
              <a:t>- Maintains chat history for context-aware conversation.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235;p30"/>
          <p:cNvPicPr/>
          <p:nvPr/>
        </p:nvPicPr>
        <p:blipFill>
          <a:blip r:embed="rId2"/>
          <a:srcRect l="16759" r="16759"/>
          <a:stretch/>
        </p:blipFill>
        <p:spPr>
          <a:xfrm>
            <a:off x="0" y="1049400"/>
            <a:ext cx="3000364" cy="3022548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2" name="Google Shape;236;p30"/>
          <p:cNvGrpSpPr/>
          <p:nvPr/>
        </p:nvGrpSpPr>
        <p:grpSpPr>
          <a:xfrm>
            <a:off x="0" y="0"/>
            <a:ext cx="9143640" cy="5145480"/>
            <a:chOff x="0" y="0"/>
            <a:chExt cx="9143640" cy="5145480"/>
          </a:xfrm>
        </p:grpSpPr>
        <p:sp>
          <p:nvSpPr>
            <p:cNvPr id="86" name="Google Shape;237;p30"/>
            <p:cNvSpPr/>
            <p:nvPr/>
          </p:nvSpPr>
          <p:spPr>
            <a:xfrm>
              <a:off x="0" y="0"/>
              <a:ext cx="9143640" cy="51454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5145480"/>
                <a:gd name="textAreaBottom" fmla="*/ 5145840 h 5145480"/>
              </a:gdLst>
              <a:ahLst/>
              <a:cxnLst/>
              <a:rect l="textAreaLeft" t="textAreaTop" r="textAreaRight" b="textAreaBottom"/>
              <a:pathLst>
                <a:path w="4412056" h="2482909">
                  <a:moveTo>
                    <a:pt x="4412011" y="0"/>
                  </a:moveTo>
                  <a:lnTo>
                    <a:pt x="0" y="0"/>
                  </a:lnTo>
                  <a:lnTo>
                    <a:pt x="0" y="2482910"/>
                  </a:lnTo>
                  <a:lnTo>
                    <a:pt x="4412057" y="2482910"/>
                  </a:lnTo>
                  <a:cubicBezTo>
                    <a:pt x="4412057" y="2482910"/>
                    <a:pt x="4412057" y="0"/>
                    <a:pt x="4412057" y="0"/>
                  </a:cubicBezTo>
                  <a:close/>
                  <a:moveTo>
                    <a:pt x="1977975" y="2199821"/>
                  </a:moveTo>
                  <a:cubicBezTo>
                    <a:pt x="1973913" y="2260141"/>
                    <a:pt x="1925363" y="2308645"/>
                    <a:pt x="1865044" y="2312660"/>
                  </a:cubicBezTo>
                  <a:lnTo>
                    <a:pt x="264905" y="2312660"/>
                  </a:lnTo>
                  <a:cubicBezTo>
                    <a:pt x="204540" y="2308645"/>
                    <a:pt x="155990" y="2260048"/>
                    <a:pt x="151974" y="2199821"/>
                  </a:cubicBezTo>
                  <a:lnTo>
                    <a:pt x="154190" y="851989"/>
                  </a:lnTo>
                  <a:cubicBezTo>
                    <a:pt x="191895" y="683493"/>
                    <a:pt x="383559" y="815068"/>
                    <a:pt x="461000" y="707122"/>
                  </a:cubicBezTo>
                  <a:cubicBezTo>
                    <a:pt x="493951" y="661201"/>
                    <a:pt x="471291" y="609790"/>
                    <a:pt x="509827" y="562439"/>
                  </a:cubicBezTo>
                  <a:cubicBezTo>
                    <a:pt x="529395" y="538441"/>
                    <a:pt x="554501" y="527364"/>
                    <a:pt x="584361" y="521780"/>
                  </a:cubicBezTo>
                  <a:lnTo>
                    <a:pt x="1864998" y="520442"/>
                  </a:lnTo>
                  <a:cubicBezTo>
                    <a:pt x="1925363" y="524457"/>
                    <a:pt x="1973913" y="573054"/>
                    <a:pt x="1977928" y="633281"/>
                  </a:cubicBezTo>
                  <a:lnTo>
                    <a:pt x="1977928" y="219982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3" name="Google Shape;238;p30"/>
            <p:cNvGrpSpPr/>
            <p:nvPr/>
          </p:nvGrpSpPr>
          <p:grpSpPr>
            <a:xfrm>
              <a:off x="318600" y="310320"/>
              <a:ext cx="8506440" cy="451080"/>
              <a:chOff x="318600" y="310320"/>
              <a:chExt cx="8506440" cy="451080"/>
            </a:xfrm>
          </p:grpSpPr>
          <p:grpSp>
            <p:nvGrpSpPr>
              <p:cNvPr id="4" name="Google Shape;239;p30"/>
              <p:cNvGrpSpPr/>
              <p:nvPr/>
            </p:nvGrpSpPr>
            <p:grpSpPr>
              <a:xfrm>
                <a:off x="318600" y="310320"/>
                <a:ext cx="698400" cy="270360"/>
                <a:chOff x="318600" y="310320"/>
                <a:chExt cx="698400" cy="270360"/>
              </a:xfrm>
            </p:grpSpPr>
            <p:sp>
              <p:nvSpPr>
                <p:cNvPr id="89" name="Google Shape;240;p30"/>
                <p:cNvSpPr/>
                <p:nvPr/>
              </p:nvSpPr>
              <p:spPr>
                <a:xfrm>
                  <a:off x="318600" y="310320"/>
                  <a:ext cx="698400" cy="270360"/>
                </a:xfrm>
                <a:prstGeom prst="roundRect">
                  <a:avLst>
                    <a:gd name="adj" fmla="val 17792"/>
                  </a:avLst>
                </a:prstGeom>
                <a:solidFill>
                  <a:schemeClr val="l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90" name="Google Shape;241;p30"/>
                <p:cNvSpPr/>
                <p:nvPr/>
              </p:nvSpPr>
              <p:spPr>
                <a:xfrm>
                  <a:off x="382320" y="373320"/>
                  <a:ext cx="131040" cy="13104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91" name="Google Shape;242;p30"/>
                <p:cNvSpPr/>
                <p:nvPr/>
              </p:nvSpPr>
              <p:spPr>
                <a:xfrm>
                  <a:off x="602280" y="373320"/>
                  <a:ext cx="131040" cy="131040"/>
                </a:xfrm>
                <a:prstGeom prst="ellipse">
                  <a:avLst/>
                </a:prstGeom>
                <a:solidFill>
                  <a:schemeClr val="accent1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92" name="Google Shape;243;p30"/>
                <p:cNvSpPr/>
                <p:nvPr/>
              </p:nvSpPr>
              <p:spPr>
                <a:xfrm>
                  <a:off x="822240" y="373320"/>
                  <a:ext cx="131040" cy="13104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sp>
            <p:nvSpPr>
              <p:cNvPr id="93" name="Google Shape;244;p30"/>
              <p:cNvSpPr/>
              <p:nvPr/>
            </p:nvSpPr>
            <p:spPr>
              <a:xfrm>
                <a:off x="1167120" y="310320"/>
                <a:ext cx="7657920" cy="451080"/>
              </a:xfrm>
              <a:prstGeom prst="roundRect">
                <a:avLst>
                  <a:gd name="adj" fmla="val 17792"/>
                </a:avLst>
              </a:prstGeom>
              <a:solidFill>
                <a:schemeClr val="lt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95280" y="209520"/>
            <a:ext cx="732420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900" b="0" u="none" strike="noStrike">
                <a:solidFill>
                  <a:srgbClr val="252525"/>
                </a:solidFill>
                <a:effectLst/>
                <a:uFillTx/>
                <a:latin typeface="Calibri"/>
                <a:ea typeface="Kodchasan SemiBold"/>
              </a:rPr>
              <a:t>Project Overview</a:t>
            </a:r>
            <a:endParaRPr lang="fr-FR" sz="29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286116" y="928676"/>
            <a:ext cx="7000924" cy="421482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r>
              <a:rPr lang="en-US" sz="1600" b="1" dirty="0" smtClean="0"/>
              <a:t>Core Features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Recipe-focused answers</a:t>
            </a:r>
            <a:endParaRPr lang="en-US" sz="1600" dirty="0" smtClean="0"/>
          </a:p>
          <a:p>
            <a:pPr lvl="1"/>
            <a:r>
              <a:rPr lang="en-US" sz="1600" dirty="0" smtClean="0"/>
              <a:t>Answers include:</a:t>
            </a:r>
          </a:p>
          <a:p>
            <a:pPr lvl="2"/>
            <a:r>
              <a:rPr lang="en-US" sz="1600" dirty="0" smtClean="0"/>
              <a:t>- Recipe name</a:t>
            </a:r>
          </a:p>
          <a:p>
            <a:pPr lvl="2"/>
            <a:r>
              <a:rPr lang="en-US" sz="1600" dirty="0" smtClean="0"/>
              <a:t>- Age recommendation</a:t>
            </a:r>
          </a:p>
          <a:p>
            <a:pPr lvl="2"/>
            <a:r>
              <a:rPr lang="en-US" sz="1600" dirty="0" smtClean="0"/>
              <a:t>- Preparation time</a:t>
            </a:r>
          </a:p>
          <a:p>
            <a:pPr lvl="2"/>
            <a:r>
              <a:rPr lang="en-US" sz="1600" dirty="0" smtClean="0"/>
              <a:t>- Ingredients (bullet list)</a:t>
            </a:r>
          </a:p>
          <a:p>
            <a:pPr lvl="2"/>
            <a:r>
              <a:rPr lang="en-US" sz="1600" dirty="0" smtClean="0"/>
              <a:t>- Step-by-step instructions</a:t>
            </a:r>
          </a:p>
          <a:p>
            <a:pPr lvl="1"/>
            <a:r>
              <a:rPr lang="en-US" sz="1600" dirty="0" smtClean="0"/>
              <a:t>- Avoids irrelevant words like “metadata.”</a:t>
            </a:r>
          </a:p>
          <a:p>
            <a:pPr lvl="1"/>
            <a:endParaRPr lang="en-US" sz="1600" dirty="0" smtClean="0"/>
          </a:p>
          <a:p>
            <a:r>
              <a:rPr lang="en-US" sz="1600" b="1" dirty="0" smtClean="0"/>
              <a:t>Voice input &amp; transcription</a:t>
            </a:r>
            <a:endParaRPr lang="en-US" sz="1600" dirty="0" smtClean="0"/>
          </a:p>
          <a:p>
            <a:pPr lvl="1"/>
            <a:r>
              <a:rPr lang="en-US" sz="1600" dirty="0" smtClean="0"/>
              <a:t>- Users can record questions.</a:t>
            </a:r>
          </a:p>
          <a:p>
            <a:pPr lvl="1"/>
            <a:r>
              <a:rPr lang="en-US" sz="1600" dirty="0" smtClean="0"/>
              <a:t>- Automatic transcription using Whisper.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.</a:t>
            </a:r>
            <a:endParaRPr lang="en-US" sz="1600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/>
          </p:nvPr>
        </p:nvSpPr>
        <p:spPr>
          <a:xfrm>
            <a:off x="500034" y="285734"/>
            <a:ext cx="8072494" cy="4857766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3. Backend / Technical Features</a:t>
            </a:r>
          </a:p>
          <a:p>
            <a:endParaRPr lang="en-US" b="1" dirty="0" smtClean="0"/>
          </a:p>
          <a:p>
            <a:r>
              <a:rPr lang="en-US" b="1" dirty="0" smtClean="0"/>
              <a:t>Vector database (</a:t>
            </a:r>
            <a:r>
              <a:rPr lang="en-US" b="1" dirty="0" err="1" smtClean="0"/>
              <a:t>Chroma</a:t>
            </a:r>
            <a:r>
              <a:rPr lang="en-US" b="1" dirty="0" smtClean="0"/>
              <a:t>) integration</a:t>
            </a:r>
            <a:endParaRPr lang="en-US" dirty="0" smtClean="0"/>
          </a:p>
          <a:p>
            <a:pPr lvl="1"/>
            <a:r>
              <a:rPr lang="en-US" dirty="0" smtClean="0"/>
              <a:t>Store and retrieve embeddings for videos.</a:t>
            </a:r>
          </a:p>
          <a:p>
            <a:pPr lvl="1"/>
            <a:r>
              <a:rPr lang="en-US" dirty="0" smtClean="0"/>
              <a:t>Persistent storage to survive app restarts.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Custom prompt templates</a:t>
            </a:r>
            <a:endParaRPr lang="en-US" dirty="0" smtClean="0"/>
          </a:p>
          <a:p>
            <a:pPr lvl="1"/>
            <a:r>
              <a:rPr lang="en-US" dirty="0" smtClean="0"/>
              <a:t>Ensure LLM outputs follow a consistent recipe format.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Session state management</a:t>
            </a:r>
            <a:endParaRPr lang="en-US" dirty="0" smtClean="0"/>
          </a:p>
          <a:p>
            <a:pPr lvl="1"/>
            <a:r>
              <a:rPr lang="en-US" dirty="0" smtClean="0"/>
              <a:t>Store conversation history in </a:t>
            </a:r>
            <a:r>
              <a:rPr lang="en-US" dirty="0" err="1" smtClean="0"/>
              <a:t>st.session_state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Maintain chain and vector store across user interactions.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Error handling</a:t>
            </a:r>
            <a:endParaRPr lang="en-US" dirty="0" smtClean="0"/>
          </a:p>
          <a:p>
            <a:pPr lvl="1"/>
            <a:r>
              <a:rPr lang="en-US" dirty="0" smtClean="0"/>
              <a:t>Catch exceptions for transcription, TTS, and LLM generation.</a:t>
            </a:r>
          </a:p>
          <a:p>
            <a:pPr lvl="1"/>
            <a:r>
              <a:rPr lang="en-US" dirty="0" smtClean="0"/>
              <a:t>Display user-friendly error messages in the chat.</a:t>
            </a:r>
          </a:p>
          <a:p>
            <a:pPr lvl="1"/>
            <a:endParaRPr lang="en-GB" b="1" dirty="0"/>
          </a:p>
          <a:p>
            <a:pPr lvl="1"/>
            <a:r>
              <a:rPr lang="en-GB" b="1" dirty="0" smtClean="0"/>
              <a:t>Uses </a:t>
            </a:r>
            <a:r>
              <a:rPr lang="en-GB" b="1" dirty="0" err="1" smtClean="0"/>
              <a:t>Langsmith</a:t>
            </a:r>
            <a:r>
              <a:rPr lang="en-GB" b="1" dirty="0" smtClean="0"/>
              <a:t> for testing evaluation and accuracy</a:t>
            </a:r>
            <a:endParaRPr lang="en-US" b="1" dirty="0" smtClean="0"/>
          </a:p>
          <a:p>
            <a:pPr indent="0" algn="ctr">
              <a:buNone/>
            </a:pPr>
            <a:endParaRPr lang="en-US" sz="1400" b="0" u="none" strike="noStrike" dirty="0" smtClean="0">
              <a:solidFill>
                <a:schemeClr val="dk1"/>
              </a:solidFill>
              <a:effectLst/>
              <a:uFillTx/>
              <a:latin typeface="Amiko"/>
              <a:ea typeface="Amiko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95280" y="209520"/>
            <a:ext cx="732420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900" b="0" u="none" strike="noStrike">
                <a:solidFill>
                  <a:srgbClr val="252525"/>
                </a:solidFill>
                <a:effectLst/>
                <a:uFillTx/>
                <a:latin typeface="Calibri"/>
                <a:ea typeface="Kodchasan SemiBold"/>
              </a:rPr>
              <a:t>Introduction to Baby's First Bites</a:t>
            </a:r>
            <a:endParaRPr lang="fr-FR" sz="29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362240" y="1428742"/>
            <a:ext cx="6419520" cy="344745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The aim of this project is to deliver a </a:t>
            </a:r>
            <a:r>
              <a:rPr lang="en-US" sz="2000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conversational AI</a:t>
            </a:r>
            <a:r>
              <a:rPr lang="en-US" sz="20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experience, offering </a:t>
            </a:r>
            <a:r>
              <a:rPr lang="en-US" sz="2000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recipes</a:t>
            </a:r>
            <a:r>
              <a:rPr lang="en-US" sz="20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, </a:t>
            </a:r>
            <a:r>
              <a:rPr lang="en-US" sz="2000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ingredients</a:t>
            </a:r>
            <a:r>
              <a:rPr lang="en-US" sz="20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, and </a:t>
            </a:r>
            <a:r>
              <a:rPr lang="en-US" sz="2000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nutrition advice</a:t>
            </a:r>
            <a:r>
              <a:rPr lang="en-US" sz="20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tailored for parents. This innovative solution facilitates </a:t>
            </a:r>
            <a:r>
              <a:rPr lang="en-US" sz="2000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communication</a:t>
            </a:r>
            <a:r>
              <a:rPr lang="en-US" sz="20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in a user-friendly manner</a:t>
            </a:r>
            <a:r>
              <a:rPr lang="en-US" sz="12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235;p30"/>
          <p:cNvPicPr/>
          <p:nvPr/>
        </p:nvPicPr>
        <p:blipFill>
          <a:blip r:embed="rId2"/>
          <a:srcRect l="16759" r="16759"/>
          <a:stretch/>
        </p:blipFill>
        <p:spPr>
          <a:xfrm>
            <a:off x="0" y="1049400"/>
            <a:ext cx="4083480" cy="409356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99" name="Google Shape;236;p30"/>
          <p:cNvGrpSpPr/>
          <p:nvPr/>
        </p:nvGrpSpPr>
        <p:grpSpPr>
          <a:xfrm>
            <a:off x="0" y="0"/>
            <a:ext cx="9143640" cy="5145480"/>
            <a:chOff x="0" y="0"/>
            <a:chExt cx="9143640" cy="5145480"/>
          </a:xfrm>
        </p:grpSpPr>
        <p:sp>
          <p:nvSpPr>
            <p:cNvPr id="100" name="Google Shape;237;p30"/>
            <p:cNvSpPr/>
            <p:nvPr/>
          </p:nvSpPr>
          <p:spPr>
            <a:xfrm>
              <a:off x="0" y="0"/>
              <a:ext cx="9143640" cy="51454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5145480"/>
                <a:gd name="textAreaBottom" fmla="*/ 5145840 h 5145480"/>
              </a:gdLst>
              <a:ahLst/>
              <a:cxnLst/>
              <a:rect l="textAreaLeft" t="textAreaTop" r="textAreaRight" b="textAreaBottom"/>
              <a:pathLst>
                <a:path w="4412056" h="2482909">
                  <a:moveTo>
                    <a:pt x="4412011" y="0"/>
                  </a:moveTo>
                  <a:lnTo>
                    <a:pt x="0" y="0"/>
                  </a:lnTo>
                  <a:lnTo>
                    <a:pt x="0" y="2482910"/>
                  </a:lnTo>
                  <a:lnTo>
                    <a:pt x="4412057" y="2482910"/>
                  </a:lnTo>
                  <a:cubicBezTo>
                    <a:pt x="4412057" y="2482910"/>
                    <a:pt x="4412057" y="0"/>
                    <a:pt x="4412057" y="0"/>
                  </a:cubicBezTo>
                  <a:close/>
                  <a:moveTo>
                    <a:pt x="1977975" y="2199821"/>
                  </a:moveTo>
                  <a:cubicBezTo>
                    <a:pt x="1973913" y="2260141"/>
                    <a:pt x="1925363" y="2308645"/>
                    <a:pt x="1865044" y="2312660"/>
                  </a:cubicBezTo>
                  <a:lnTo>
                    <a:pt x="264905" y="2312660"/>
                  </a:lnTo>
                  <a:cubicBezTo>
                    <a:pt x="204540" y="2308645"/>
                    <a:pt x="155990" y="2260048"/>
                    <a:pt x="151974" y="2199821"/>
                  </a:cubicBezTo>
                  <a:lnTo>
                    <a:pt x="154190" y="851989"/>
                  </a:lnTo>
                  <a:cubicBezTo>
                    <a:pt x="191895" y="683493"/>
                    <a:pt x="383559" y="815068"/>
                    <a:pt x="461000" y="707122"/>
                  </a:cubicBezTo>
                  <a:cubicBezTo>
                    <a:pt x="493951" y="661201"/>
                    <a:pt x="471291" y="609790"/>
                    <a:pt x="509827" y="562439"/>
                  </a:cubicBezTo>
                  <a:cubicBezTo>
                    <a:pt x="529395" y="538441"/>
                    <a:pt x="554501" y="527364"/>
                    <a:pt x="584361" y="521780"/>
                  </a:cubicBezTo>
                  <a:lnTo>
                    <a:pt x="1864998" y="520442"/>
                  </a:lnTo>
                  <a:cubicBezTo>
                    <a:pt x="1925363" y="524457"/>
                    <a:pt x="1973913" y="573054"/>
                    <a:pt x="1977928" y="633281"/>
                  </a:cubicBezTo>
                  <a:lnTo>
                    <a:pt x="1977928" y="219982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101" name="Google Shape;238;p30"/>
            <p:cNvGrpSpPr/>
            <p:nvPr/>
          </p:nvGrpSpPr>
          <p:grpSpPr>
            <a:xfrm>
              <a:off x="318600" y="310320"/>
              <a:ext cx="8506440" cy="451080"/>
              <a:chOff x="318600" y="310320"/>
              <a:chExt cx="8506440" cy="451080"/>
            </a:xfrm>
          </p:grpSpPr>
          <p:grpSp>
            <p:nvGrpSpPr>
              <p:cNvPr id="102" name="Google Shape;239;p30"/>
              <p:cNvGrpSpPr/>
              <p:nvPr/>
            </p:nvGrpSpPr>
            <p:grpSpPr>
              <a:xfrm>
                <a:off x="318600" y="310320"/>
                <a:ext cx="698400" cy="270360"/>
                <a:chOff x="318600" y="310320"/>
                <a:chExt cx="698400" cy="270360"/>
              </a:xfrm>
            </p:grpSpPr>
            <p:sp>
              <p:nvSpPr>
                <p:cNvPr id="103" name="Google Shape;240;p30"/>
                <p:cNvSpPr/>
                <p:nvPr/>
              </p:nvSpPr>
              <p:spPr>
                <a:xfrm>
                  <a:off x="318600" y="310320"/>
                  <a:ext cx="698400" cy="270360"/>
                </a:xfrm>
                <a:prstGeom prst="roundRect">
                  <a:avLst>
                    <a:gd name="adj" fmla="val 17792"/>
                  </a:avLst>
                </a:prstGeom>
                <a:solidFill>
                  <a:schemeClr val="l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04" name="Google Shape;241;p30"/>
                <p:cNvSpPr/>
                <p:nvPr/>
              </p:nvSpPr>
              <p:spPr>
                <a:xfrm>
                  <a:off x="382320" y="373320"/>
                  <a:ext cx="131040" cy="13104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05" name="Google Shape;242;p30"/>
                <p:cNvSpPr/>
                <p:nvPr/>
              </p:nvSpPr>
              <p:spPr>
                <a:xfrm>
                  <a:off x="602280" y="373320"/>
                  <a:ext cx="131040" cy="131040"/>
                </a:xfrm>
                <a:prstGeom prst="ellipse">
                  <a:avLst/>
                </a:prstGeom>
                <a:solidFill>
                  <a:schemeClr val="accent1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06" name="Google Shape;243;p30"/>
                <p:cNvSpPr/>
                <p:nvPr/>
              </p:nvSpPr>
              <p:spPr>
                <a:xfrm>
                  <a:off x="822240" y="373320"/>
                  <a:ext cx="131040" cy="13104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sp>
            <p:nvSpPr>
              <p:cNvPr id="107" name="Google Shape;244;p30"/>
              <p:cNvSpPr/>
              <p:nvPr/>
            </p:nvSpPr>
            <p:spPr>
              <a:xfrm>
                <a:off x="1167120" y="310320"/>
                <a:ext cx="7657920" cy="451080"/>
              </a:xfrm>
              <a:prstGeom prst="roundRect">
                <a:avLst>
                  <a:gd name="adj" fmla="val 17792"/>
                </a:avLst>
              </a:prstGeom>
              <a:solidFill>
                <a:schemeClr val="lt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95280" y="209520"/>
            <a:ext cx="732420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900" b="0" u="none" strike="noStrike">
                <a:solidFill>
                  <a:srgbClr val="252525"/>
                </a:solidFill>
                <a:effectLst/>
                <a:uFillTx/>
                <a:latin typeface="Calibri"/>
                <a:ea typeface="Kodchasan SemiBold"/>
              </a:rPr>
              <a:t>Significance of Multimodal Chatbot</a:t>
            </a:r>
            <a:endParaRPr lang="fr-FR" sz="29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4676760" y="1085760"/>
            <a:ext cx="4152600" cy="371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Implementing a </a:t>
            </a:r>
            <a:r>
              <a:rPr lang="en-US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multimodal </a:t>
            </a:r>
            <a:r>
              <a:rPr lang="en-US" b="1" u="none" strike="noStrike" dirty="0" err="1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chatbot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transforms how parents access baby food information. </a:t>
            </a:r>
            <a:endParaRPr lang="en-US" b="0" u="none" strike="noStrike" dirty="0" smtClean="0">
              <a:solidFill>
                <a:srgbClr val="252525"/>
              </a:solidFill>
              <a:effectLst/>
              <a:uFillTx/>
              <a:latin typeface="Calibri"/>
              <a:ea typeface="Amiko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dirty="0">
              <a:solidFill>
                <a:srgbClr val="252525"/>
              </a:solidFill>
              <a:latin typeface="Calibri"/>
              <a:ea typeface="Amiko"/>
            </a:endParaRPr>
          </a:p>
          <a:p>
            <a:pPr indent="0">
              <a:lnSpc>
                <a:spcPct val="120000"/>
              </a:lnSpc>
              <a:buFontTx/>
              <a:buChar char="-"/>
              <a:tabLst>
                <a:tab pos="0" algn="l"/>
              </a:tabLst>
            </a:pPr>
            <a:r>
              <a:rPr lang="en-US" b="1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easy</a:t>
            </a:r>
            <a:r>
              <a:rPr lang="en-US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recipe navigation </a:t>
            </a:r>
            <a:endParaRPr lang="en-US" dirty="0">
              <a:solidFill>
                <a:srgbClr val="252525"/>
              </a:solidFill>
              <a:latin typeface="Calibri"/>
              <a:ea typeface="Amiko"/>
            </a:endParaRPr>
          </a:p>
          <a:p>
            <a:pPr indent="0">
              <a:lnSpc>
                <a:spcPct val="120000"/>
              </a:lnSpc>
              <a:buFontTx/>
              <a:buChar char="-"/>
              <a:tabLst>
                <a:tab pos="0" algn="l"/>
              </a:tabLst>
            </a:pPr>
            <a:r>
              <a:rPr lang="en-US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supports </a:t>
            </a:r>
            <a:r>
              <a:rPr lang="en-US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voice </a:t>
            </a:r>
            <a:r>
              <a:rPr lang="en-US" b="1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commands</a:t>
            </a:r>
          </a:p>
          <a:p>
            <a:pPr indent="0">
              <a:lnSpc>
                <a:spcPct val="120000"/>
              </a:lnSpc>
              <a:buFontTx/>
              <a:buChar char="-"/>
              <a:tabLst>
                <a:tab pos="0" algn="l"/>
              </a:tabLst>
            </a:pPr>
            <a:r>
              <a:rPr lang="en-US" b="1" dirty="0">
                <a:solidFill>
                  <a:srgbClr val="252525"/>
                </a:solidFill>
                <a:latin typeface="Calibri"/>
                <a:ea typeface="Amiko"/>
              </a:rPr>
              <a:t> </a:t>
            </a:r>
            <a:r>
              <a:rPr lang="en-US" b="0" u="none" strike="noStrike" dirty="0" smtClean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accessibility 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and efficiency in meal planning for </a:t>
            </a:r>
            <a:r>
              <a:rPr lang="en-US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young families</a:t>
            </a:r>
            <a:r>
              <a:rPr lang="en-US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235;p30"/>
          <p:cNvPicPr/>
          <p:nvPr/>
        </p:nvPicPr>
        <p:blipFill>
          <a:blip r:embed="rId2"/>
          <a:srcRect l="16759" r="16759"/>
          <a:stretch/>
        </p:blipFill>
        <p:spPr>
          <a:xfrm>
            <a:off x="0" y="1049400"/>
            <a:ext cx="3214678" cy="295111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13" name="Google Shape;236;p30"/>
          <p:cNvGrpSpPr/>
          <p:nvPr/>
        </p:nvGrpSpPr>
        <p:grpSpPr>
          <a:xfrm>
            <a:off x="0" y="-73400"/>
            <a:ext cx="9143640" cy="5145480"/>
            <a:chOff x="0" y="0"/>
            <a:chExt cx="9143640" cy="5145480"/>
          </a:xfrm>
        </p:grpSpPr>
        <p:sp>
          <p:nvSpPr>
            <p:cNvPr id="114" name="Google Shape;237;p30"/>
            <p:cNvSpPr/>
            <p:nvPr/>
          </p:nvSpPr>
          <p:spPr>
            <a:xfrm>
              <a:off x="0" y="0"/>
              <a:ext cx="9143640" cy="5145480"/>
            </a:xfrm>
            <a:custGeom>
              <a:avLst/>
              <a:gdLst>
                <a:gd name="textAreaLeft" fmla="*/ 0 w 9143640"/>
                <a:gd name="textAreaRight" fmla="*/ 9144000 w 9143640"/>
                <a:gd name="textAreaTop" fmla="*/ 0 h 5145480"/>
                <a:gd name="textAreaBottom" fmla="*/ 5145840 h 5145480"/>
              </a:gdLst>
              <a:ahLst/>
              <a:cxnLst/>
              <a:rect l="textAreaLeft" t="textAreaTop" r="textAreaRight" b="textAreaBottom"/>
              <a:pathLst>
                <a:path w="4412056" h="2482909">
                  <a:moveTo>
                    <a:pt x="4412011" y="0"/>
                  </a:moveTo>
                  <a:lnTo>
                    <a:pt x="0" y="0"/>
                  </a:lnTo>
                  <a:lnTo>
                    <a:pt x="0" y="2482910"/>
                  </a:lnTo>
                  <a:lnTo>
                    <a:pt x="4412057" y="2482910"/>
                  </a:lnTo>
                  <a:cubicBezTo>
                    <a:pt x="4412057" y="2482910"/>
                    <a:pt x="4412057" y="0"/>
                    <a:pt x="4412057" y="0"/>
                  </a:cubicBezTo>
                  <a:close/>
                  <a:moveTo>
                    <a:pt x="1977975" y="2199821"/>
                  </a:moveTo>
                  <a:cubicBezTo>
                    <a:pt x="1973913" y="2260141"/>
                    <a:pt x="1925363" y="2308645"/>
                    <a:pt x="1865044" y="2312660"/>
                  </a:cubicBezTo>
                  <a:lnTo>
                    <a:pt x="264905" y="2312660"/>
                  </a:lnTo>
                  <a:cubicBezTo>
                    <a:pt x="204540" y="2308645"/>
                    <a:pt x="155990" y="2260048"/>
                    <a:pt x="151974" y="2199821"/>
                  </a:cubicBezTo>
                  <a:lnTo>
                    <a:pt x="154190" y="851989"/>
                  </a:lnTo>
                  <a:cubicBezTo>
                    <a:pt x="191895" y="683493"/>
                    <a:pt x="383559" y="815068"/>
                    <a:pt x="461000" y="707122"/>
                  </a:cubicBezTo>
                  <a:cubicBezTo>
                    <a:pt x="493951" y="661201"/>
                    <a:pt x="471291" y="609790"/>
                    <a:pt x="509827" y="562439"/>
                  </a:cubicBezTo>
                  <a:cubicBezTo>
                    <a:pt x="529395" y="538441"/>
                    <a:pt x="554501" y="527364"/>
                    <a:pt x="584361" y="521780"/>
                  </a:cubicBezTo>
                  <a:lnTo>
                    <a:pt x="1864998" y="520442"/>
                  </a:lnTo>
                  <a:cubicBezTo>
                    <a:pt x="1925363" y="524457"/>
                    <a:pt x="1973913" y="573054"/>
                    <a:pt x="1977928" y="633281"/>
                  </a:cubicBezTo>
                  <a:lnTo>
                    <a:pt x="1977928" y="2199821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grpSp>
          <p:nvGrpSpPr>
            <p:cNvPr id="115" name="Google Shape;238;p30"/>
            <p:cNvGrpSpPr/>
            <p:nvPr/>
          </p:nvGrpSpPr>
          <p:grpSpPr>
            <a:xfrm>
              <a:off x="318600" y="216258"/>
              <a:ext cx="8506440" cy="545142"/>
              <a:chOff x="318600" y="216258"/>
              <a:chExt cx="8506440" cy="545142"/>
            </a:xfrm>
          </p:grpSpPr>
          <p:grpSp>
            <p:nvGrpSpPr>
              <p:cNvPr id="116" name="Google Shape;239;p30"/>
              <p:cNvGrpSpPr/>
              <p:nvPr/>
            </p:nvGrpSpPr>
            <p:grpSpPr>
              <a:xfrm>
                <a:off x="318600" y="310320"/>
                <a:ext cx="698400" cy="270360"/>
                <a:chOff x="318600" y="310320"/>
                <a:chExt cx="698400" cy="270360"/>
              </a:xfrm>
            </p:grpSpPr>
            <p:sp>
              <p:nvSpPr>
                <p:cNvPr id="117" name="Google Shape;240;p30"/>
                <p:cNvSpPr/>
                <p:nvPr/>
              </p:nvSpPr>
              <p:spPr>
                <a:xfrm>
                  <a:off x="318600" y="310320"/>
                  <a:ext cx="698400" cy="270360"/>
                </a:xfrm>
                <a:prstGeom prst="roundRect">
                  <a:avLst>
                    <a:gd name="adj" fmla="val 17792"/>
                  </a:avLst>
                </a:prstGeom>
                <a:solidFill>
                  <a:schemeClr val="l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18" name="Google Shape;241;p30"/>
                <p:cNvSpPr/>
                <p:nvPr/>
              </p:nvSpPr>
              <p:spPr>
                <a:xfrm>
                  <a:off x="382320" y="373320"/>
                  <a:ext cx="131040" cy="13104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19" name="Google Shape;242;p30"/>
                <p:cNvSpPr/>
                <p:nvPr/>
              </p:nvSpPr>
              <p:spPr>
                <a:xfrm>
                  <a:off x="602280" y="373320"/>
                  <a:ext cx="131040" cy="131040"/>
                </a:xfrm>
                <a:prstGeom prst="ellipse">
                  <a:avLst/>
                </a:prstGeom>
                <a:solidFill>
                  <a:schemeClr val="accent1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000000"/>
                    </a:solidFill>
                    <a:effectLst/>
                    <a:uFillTx/>
                    <a:latin typeface="OpenSymbol"/>
                  </a:endParaRPr>
                </a:p>
              </p:txBody>
            </p:sp>
            <p:sp>
              <p:nvSpPr>
                <p:cNvPr id="120" name="Google Shape;243;p30"/>
                <p:cNvSpPr/>
                <p:nvPr/>
              </p:nvSpPr>
              <p:spPr>
                <a:xfrm>
                  <a:off x="822240" y="373320"/>
                  <a:ext cx="131040" cy="131040"/>
                </a:xfrm>
                <a:prstGeom prst="ellipse">
                  <a:avLst/>
                </a:prstGeom>
                <a:solidFill>
                  <a:schemeClr val="accent2"/>
                </a:solidFill>
                <a:ln w="0">
                  <a:noFill/>
                </a:ln>
                <a:effectLst>
                  <a:outerShdw blurRad="57240" dist="19080" dir="5400000" algn="bl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6440" bIns="46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u="none" strike="noStrike">
                    <a:solidFill>
                      <a:srgbClr val="FFFFFF"/>
                    </a:solidFill>
                    <a:effectLst/>
                    <a:uFillTx/>
                    <a:latin typeface="OpenSymbol"/>
                  </a:endParaRPr>
                </a:p>
              </p:txBody>
            </p:sp>
          </p:grpSp>
          <p:sp>
            <p:nvSpPr>
              <p:cNvPr id="121" name="Google Shape;244;p30"/>
              <p:cNvSpPr/>
              <p:nvPr/>
            </p:nvSpPr>
            <p:spPr>
              <a:xfrm>
                <a:off x="1167120" y="216258"/>
                <a:ext cx="7657920" cy="545142"/>
              </a:xfrm>
              <a:prstGeom prst="roundRect">
                <a:avLst>
                  <a:gd name="adj" fmla="val 17792"/>
                </a:avLst>
              </a:prstGeom>
              <a:solidFill>
                <a:schemeClr val="lt2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000000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95280" y="0"/>
            <a:ext cx="7324200" cy="93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9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Kodchasan SemiBold"/>
              </a:rPr>
              <a:t>Technical Architecture</a:t>
            </a:r>
            <a:endParaRPr lang="fr-FR" sz="29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676760" y="1085760"/>
            <a:ext cx="4152600" cy="3714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endParaRPr lang="en-US" sz="1400" b="0" u="none" strike="noStrike" dirty="0">
              <a:solidFill>
                <a:schemeClr val="dk1"/>
              </a:solidFill>
              <a:effectLst/>
              <a:uFillTx/>
              <a:latin typeface="Amiko"/>
              <a:ea typeface="Amiko"/>
            </a:endParaRPr>
          </a:p>
        </p:txBody>
      </p:sp>
      <p:pic>
        <p:nvPicPr>
          <p:cNvPr id="14" name="Picture 13" descr="ChatGPT Image Aug 29, 2025, 11_29_21 P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4810" y="714362"/>
            <a:ext cx="3857652" cy="4429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95280" y="209520"/>
            <a:ext cx="7324200" cy="723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900" b="0" u="none" strike="noStrike">
                <a:solidFill>
                  <a:srgbClr val="252525"/>
                </a:solidFill>
                <a:effectLst/>
                <a:uFillTx/>
                <a:latin typeface="Calibri"/>
                <a:ea typeface="Kodchasan SemiBold"/>
              </a:rPr>
              <a:t>Frontend: Streamlit Web App</a:t>
            </a:r>
            <a:endParaRPr lang="fr-FR" sz="29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000100" y="1285866"/>
            <a:ext cx="6781660" cy="359033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The user interface is developed using </a:t>
            </a:r>
            <a:r>
              <a:rPr lang="en-US" sz="2000" b="1" u="none" strike="noStrike" dirty="0" err="1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Streamlit</a:t>
            </a:r>
            <a:r>
              <a:rPr lang="en-US" sz="20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, enabling an interactive </a:t>
            </a:r>
            <a:r>
              <a:rPr lang="en-US" sz="2000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chat interface</a:t>
            </a:r>
            <a:r>
              <a:rPr lang="en-US" sz="20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 that supports both text and </a:t>
            </a:r>
            <a:r>
              <a:rPr lang="en-US" sz="2000" b="0" i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voice inputs</a:t>
            </a:r>
            <a:r>
              <a:rPr lang="en-US" sz="20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. This design enhances user engagement while allowing seamless access to information on </a:t>
            </a:r>
            <a:r>
              <a:rPr lang="en-US" sz="2000" b="1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baby recipes</a:t>
            </a:r>
            <a:r>
              <a:rPr lang="en-US" sz="1200" b="0" u="none" strike="noStrike" dirty="0">
                <a:solidFill>
                  <a:srgbClr val="252525"/>
                </a:solidFill>
                <a:effectLst/>
                <a:uFillTx/>
                <a:latin typeface="Calibri"/>
                <a:ea typeface="Amiko"/>
              </a:rPr>
              <a:t>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ative Writing Prompts by Slidesgo">
  <a:themeElements>
    <a:clrScheme name="Simple Light">
      <a:dk1>
        <a:srgbClr val="252525"/>
      </a:dk1>
      <a:lt1>
        <a:srgbClr val="F5F5F5"/>
      </a:lt1>
      <a:dk2>
        <a:srgbClr val="EFC35E"/>
      </a:dk2>
      <a:lt2>
        <a:srgbClr val="FFFFFF"/>
      </a:lt2>
      <a:accent1>
        <a:srgbClr val="A6C999"/>
      </a:accent1>
      <a:accent2>
        <a:srgbClr val="CA70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648</Words>
  <Application>LibreOffice/25.2.4.3$Linux_X86_64 LibreOffice_project/520$Build-3</Application>
  <PresentationFormat>On-screen Show (16:9)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Creative Writing Prompts by Slidesgo</vt:lpstr>
      <vt:lpstr>Slidesgo Final Pages</vt:lpstr>
      <vt:lpstr>Baby's First Bites</vt:lpstr>
      <vt:lpstr>Introduction</vt:lpstr>
      <vt:lpstr>Project Overview</vt:lpstr>
      <vt:lpstr>Project Overview</vt:lpstr>
      <vt:lpstr>Slide 5</vt:lpstr>
      <vt:lpstr>Introduction to Baby's First Bites</vt:lpstr>
      <vt:lpstr>Significance of Multimodal Chatbot</vt:lpstr>
      <vt:lpstr>Technical Architecture</vt:lpstr>
      <vt:lpstr>Frontend: Streamlit Web App</vt:lpstr>
      <vt:lpstr>Backend Technologies: LangChain and APIs</vt:lpstr>
      <vt:lpstr>Vector Database: Chroma Implementation</vt:lpstr>
      <vt:lpstr>Agent</vt:lpstr>
      <vt:lpstr>Memory</vt:lpstr>
      <vt:lpstr>Conclusions</vt:lpstr>
      <vt:lpstr>Challenges</vt:lpstr>
      <vt:lpstr>Slide 16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Baby's First Bites</dc:title>
  <cp:lastModifiedBy>Dell</cp:lastModifiedBy>
  <cp:revision>2</cp:revision>
  <dcterms:modified xsi:type="dcterms:W3CDTF">2025-08-30T11:04:56Z</dcterms:modified>
</cp:coreProperties>
</file>

<file path=docProps/core1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2025-08-29T21:21:10Z</dcterms:created>
  <dc:creator>Unknown Creator</dc:creator>
  <dc:description/>
  <dc:language>en-US</dc:language>
  <cp:lastModifiedBy>Unknown Creator</cp:lastModifiedBy>
  <dcterms:modified xsi:type="dcterms:W3CDTF">2025-08-29T21:21:10Z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