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59" r:id="rId7"/>
    <p:sldId id="260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8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9D9D9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218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179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147.xml"/><Relationship Id="rId8" Type="http://schemas.openxmlformats.org/officeDocument/2006/relationships/tags" Target="../tags/tag146.xml"/><Relationship Id="rId7" Type="http://schemas.openxmlformats.org/officeDocument/2006/relationships/tags" Target="../tags/tag145.xml"/><Relationship Id="rId6" Type="http://schemas.openxmlformats.org/officeDocument/2006/relationships/tags" Target="../tags/tag144.xml"/><Relationship Id="rId5" Type="http://schemas.openxmlformats.org/officeDocument/2006/relationships/tags" Target="../tags/tag143.xml"/><Relationship Id="rId4" Type="http://schemas.openxmlformats.org/officeDocument/2006/relationships/tags" Target="../tags/tag142.xml"/><Relationship Id="rId3" Type="http://schemas.openxmlformats.org/officeDocument/2006/relationships/tags" Target="../tags/tag141.xml"/><Relationship Id="rId2" Type="http://schemas.openxmlformats.org/officeDocument/2006/relationships/tags" Target="../tags/tag140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149.xml"/><Relationship Id="rId10" Type="http://schemas.openxmlformats.org/officeDocument/2006/relationships/tags" Target="../tags/tag148.xml"/><Relationship Id="rId1" Type="http://schemas.openxmlformats.org/officeDocument/2006/relationships/tags" Target="../tags/tag13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1.xml"/><Relationship Id="rId1" Type="http://schemas.openxmlformats.org/officeDocument/2006/relationships/tags" Target="../tags/tag150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2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161.xml"/><Relationship Id="rId8" Type="http://schemas.openxmlformats.org/officeDocument/2006/relationships/tags" Target="../tags/tag160.xml"/><Relationship Id="rId7" Type="http://schemas.openxmlformats.org/officeDocument/2006/relationships/tags" Target="../tags/tag159.xml"/><Relationship Id="rId6" Type="http://schemas.openxmlformats.org/officeDocument/2006/relationships/tags" Target="../tags/tag158.xml"/><Relationship Id="rId5" Type="http://schemas.openxmlformats.org/officeDocument/2006/relationships/tags" Target="../tags/tag157.xml"/><Relationship Id="rId4" Type="http://schemas.openxmlformats.org/officeDocument/2006/relationships/tags" Target="../tags/tag156.xml"/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164.xml"/><Relationship Id="rId11" Type="http://schemas.openxmlformats.org/officeDocument/2006/relationships/tags" Target="../tags/tag163.xml"/><Relationship Id="rId10" Type="http://schemas.openxmlformats.org/officeDocument/2006/relationships/tags" Target="../tags/tag162.xml"/><Relationship Id="rId1" Type="http://schemas.openxmlformats.org/officeDocument/2006/relationships/tags" Target="../tags/tag153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173.xml"/><Relationship Id="rId8" Type="http://schemas.openxmlformats.org/officeDocument/2006/relationships/tags" Target="../tags/tag172.xml"/><Relationship Id="rId7" Type="http://schemas.openxmlformats.org/officeDocument/2006/relationships/tags" Target="../tags/tag171.xml"/><Relationship Id="rId6" Type="http://schemas.openxmlformats.org/officeDocument/2006/relationships/tags" Target="../tags/tag170.xml"/><Relationship Id="rId5" Type="http://schemas.openxmlformats.org/officeDocument/2006/relationships/tags" Target="../tags/tag169.xml"/><Relationship Id="rId4" Type="http://schemas.openxmlformats.org/officeDocument/2006/relationships/tags" Target="../tags/tag168.xml"/><Relationship Id="rId3" Type="http://schemas.openxmlformats.org/officeDocument/2006/relationships/tags" Target="../tags/tag167.xml"/><Relationship Id="rId2" Type="http://schemas.openxmlformats.org/officeDocument/2006/relationships/tags" Target="../tags/tag166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175.xml"/><Relationship Id="rId10" Type="http://schemas.openxmlformats.org/officeDocument/2006/relationships/tags" Target="../tags/tag174.xml"/><Relationship Id="rId1" Type="http://schemas.openxmlformats.org/officeDocument/2006/relationships/tags" Target="../tags/tag165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78.xml"/><Relationship Id="rId2" Type="http://schemas.openxmlformats.org/officeDocument/2006/relationships/tags" Target="../tags/tag177.xml"/><Relationship Id="rId1" Type="http://schemas.openxmlformats.org/officeDocument/2006/relationships/tags" Target="../tags/tag176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77.xml"/><Relationship Id="rId8" Type="http://schemas.openxmlformats.org/officeDocument/2006/relationships/tags" Target="../tags/tag76.xml"/><Relationship Id="rId7" Type="http://schemas.openxmlformats.org/officeDocument/2006/relationships/tags" Target="../tags/tag75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2" Type="http://schemas.openxmlformats.org/officeDocument/2006/relationships/notesSlide" Target="../notesSlides/notesSlide1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78.xml"/><Relationship Id="rId1" Type="http://schemas.openxmlformats.org/officeDocument/2006/relationships/tags" Target="../tags/tag69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87.xml"/><Relationship Id="rId8" Type="http://schemas.openxmlformats.org/officeDocument/2006/relationships/tags" Target="../tags/tag86.xml"/><Relationship Id="rId7" Type="http://schemas.openxmlformats.org/officeDocument/2006/relationships/tags" Target="../tags/tag85.xml"/><Relationship Id="rId6" Type="http://schemas.openxmlformats.org/officeDocument/2006/relationships/tags" Target="../tags/tag84.xml"/><Relationship Id="rId5" Type="http://schemas.openxmlformats.org/officeDocument/2006/relationships/tags" Target="../tags/tag83.xml"/><Relationship Id="rId4" Type="http://schemas.openxmlformats.org/officeDocument/2006/relationships/tags" Target="../tags/tag82.xml"/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89.xml"/><Relationship Id="rId10" Type="http://schemas.openxmlformats.org/officeDocument/2006/relationships/tags" Target="../tags/tag88.xml"/><Relationship Id="rId1" Type="http://schemas.openxmlformats.org/officeDocument/2006/relationships/tags" Target="../tags/tag79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100.xml"/><Relationship Id="rId10" Type="http://schemas.openxmlformats.org/officeDocument/2006/relationships/tags" Target="../tags/tag99.xml"/><Relationship Id="rId1" Type="http://schemas.openxmlformats.org/officeDocument/2006/relationships/tags" Target="../tags/tag90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09.xml"/><Relationship Id="rId8" Type="http://schemas.openxmlformats.org/officeDocument/2006/relationships/tags" Target="../tags/tag108.xml"/><Relationship Id="rId7" Type="http://schemas.openxmlformats.org/officeDocument/2006/relationships/tags" Target="../tags/tag107.xml"/><Relationship Id="rId6" Type="http://schemas.openxmlformats.org/officeDocument/2006/relationships/tags" Target="../tags/tag106.xml"/><Relationship Id="rId5" Type="http://schemas.openxmlformats.org/officeDocument/2006/relationships/tags" Target="../tags/tag105.xml"/><Relationship Id="rId4" Type="http://schemas.openxmlformats.org/officeDocument/2006/relationships/tags" Target="../tags/tag104.xml"/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111.xml"/><Relationship Id="rId10" Type="http://schemas.openxmlformats.org/officeDocument/2006/relationships/tags" Target="../tags/tag110.xml"/><Relationship Id="rId1" Type="http://schemas.openxmlformats.org/officeDocument/2006/relationships/tags" Target="../tags/tag101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20.xml"/><Relationship Id="rId8" Type="http://schemas.openxmlformats.org/officeDocument/2006/relationships/tags" Target="../tags/tag119.xml"/><Relationship Id="rId7" Type="http://schemas.openxmlformats.org/officeDocument/2006/relationships/tags" Target="../tags/tag118.xml"/><Relationship Id="rId6" Type="http://schemas.openxmlformats.org/officeDocument/2006/relationships/tags" Target="../tags/tag117.xml"/><Relationship Id="rId5" Type="http://schemas.openxmlformats.org/officeDocument/2006/relationships/tags" Target="../tags/tag116.xml"/><Relationship Id="rId4" Type="http://schemas.openxmlformats.org/officeDocument/2006/relationships/tags" Target="../tags/tag115.xml"/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122.xml"/><Relationship Id="rId10" Type="http://schemas.openxmlformats.org/officeDocument/2006/relationships/tags" Target="../tags/tag121.xml"/><Relationship Id="rId1" Type="http://schemas.openxmlformats.org/officeDocument/2006/relationships/tags" Target="../tags/tag1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4.xml"/><Relationship Id="rId1" Type="http://schemas.openxmlformats.org/officeDocument/2006/relationships/tags" Target="../tags/tag1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6.xml"/><Relationship Id="rId1" Type="http://schemas.openxmlformats.org/officeDocument/2006/relationships/tags" Target="../tags/tag125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135.xml"/><Relationship Id="rId8" Type="http://schemas.openxmlformats.org/officeDocument/2006/relationships/tags" Target="../tags/tag134.xml"/><Relationship Id="rId7" Type="http://schemas.openxmlformats.org/officeDocument/2006/relationships/tags" Target="../tags/tag133.xml"/><Relationship Id="rId6" Type="http://schemas.openxmlformats.org/officeDocument/2006/relationships/tags" Target="../tags/tag132.xml"/><Relationship Id="rId5" Type="http://schemas.openxmlformats.org/officeDocument/2006/relationships/tags" Target="../tags/tag131.xml"/><Relationship Id="rId4" Type="http://schemas.openxmlformats.org/officeDocument/2006/relationships/tags" Target="../tags/tag130.xml"/><Relationship Id="rId3" Type="http://schemas.openxmlformats.org/officeDocument/2006/relationships/tags" Target="../tags/tag129.xml"/><Relationship Id="rId2" Type="http://schemas.openxmlformats.org/officeDocument/2006/relationships/tags" Target="../tags/tag128.x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138.xml"/><Relationship Id="rId11" Type="http://schemas.openxmlformats.org/officeDocument/2006/relationships/tags" Target="../tags/tag137.xml"/><Relationship Id="rId10" Type="http://schemas.openxmlformats.org/officeDocument/2006/relationships/tags" Target="../tags/tag136.xml"/><Relationship Id="rId1" Type="http://schemas.openxmlformats.org/officeDocument/2006/relationships/tags" Target="../tags/tag1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913765" y="163830"/>
          <a:ext cx="4876800" cy="1764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5360"/>
                <a:gridCol w="975360"/>
                <a:gridCol w="975360"/>
                <a:gridCol w="975360"/>
                <a:gridCol w="975360"/>
              </a:tblGrid>
              <a:tr h="5708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>
                          <a:latin typeface="Consolas" panose="020B0609020204030204" charset="0"/>
                          <a:cs typeface="Consolas" panose="020B0609020204030204" charset="0"/>
                        </a:rPr>
                        <a:t>编号</a:t>
                      </a:r>
                      <a:r>
                        <a:rPr lang="en-US" altLang="zh-CN" b="1">
                          <a:latin typeface="Consolas" panose="020B0609020204030204" charset="0"/>
                          <a:cs typeface="Consolas" panose="020B0609020204030204" charset="0"/>
                        </a:rPr>
                        <a:t>j</a:t>
                      </a:r>
                      <a:endParaRPr lang="en-US" altLang="zh-CN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latin typeface="Consolas" panose="020B0609020204030204" charset="0"/>
                          <a:cs typeface="Consolas" panose="020B0609020204030204" charset="0"/>
                        </a:rPr>
                        <a:t>1</a:t>
                      </a:r>
                      <a:endParaRPr lang="en-US" altLang="zh-CN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latin typeface="Consolas" panose="020B0609020204030204" charset="0"/>
                          <a:cs typeface="Consolas" panose="020B0609020204030204" charset="0"/>
                        </a:rPr>
                        <a:t>2</a:t>
                      </a:r>
                      <a:endParaRPr lang="en-US" altLang="zh-CN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latin typeface="Consolas" panose="020B0609020204030204" charset="0"/>
                          <a:cs typeface="Consolas" panose="020B0609020204030204" charset="0"/>
                        </a:rPr>
                        <a:t>3</a:t>
                      </a:r>
                      <a:endParaRPr lang="en-US" altLang="zh-CN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latin typeface="Consolas" panose="020B0609020204030204" charset="0"/>
                          <a:cs typeface="Consolas" panose="020B0609020204030204" charset="0"/>
                        </a:rPr>
                        <a:t>4</a:t>
                      </a:r>
                      <a:endParaRPr lang="en-US" altLang="zh-CN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  <a:tr h="5715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>
                          <a:latin typeface="Consolas" panose="020B0609020204030204" charset="0"/>
                        </a:rPr>
                        <a:t>模式串</a:t>
                      </a:r>
                      <a:endParaRPr lang="zh-CN" altLang="en-US" b="1">
                        <a:latin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latin typeface="Consolas" panose="020B0609020204030204" charset="0"/>
                          <a:cs typeface="Consolas" panose="020B0609020204030204" charset="0"/>
                        </a:rPr>
                        <a:t>b</a:t>
                      </a:r>
                      <a:endParaRPr lang="en-US" altLang="zh-CN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6216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latin typeface="Consolas" panose="020B0609020204030204" charset="0"/>
                          <a:cs typeface="Consolas" panose="020B0609020204030204" charset="0"/>
                        </a:rPr>
                        <a:t>next[j]</a:t>
                      </a:r>
                      <a:endParaRPr lang="en-US" altLang="zh-CN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latin typeface="Consolas" panose="020B0609020204030204" charset="0"/>
                          <a:cs typeface="Consolas" panose="020B0609020204030204" charset="0"/>
                        </a:rPr>
                        <a:t>0</a:t>
                      </a:r>
                      <a:endParaRPr lang="en-US" altLang="zh-CN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latin typeface="Consolas" panose="020B0609020204030204" charset="0"/>
                          <a:cs typeface="Consolas" panose="020B0609020204030204" charset="0"/>
                        </a:rPr>
                        <a:t>1</a:t>
                      </a:r>
                      <a:endParaRPr lang="en-US" altLang="zh-CN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latin typeface="Consolas" panose="020B0609020204030204" charset="0"/>
                          <a:cs typeface="Consolas" panose="020B0609020204030204" charset="0"/>
                        </a:rPr>
                        <a:t>2</a:t>
                      </a:r>
                      <a:endParaRPr lang="en-US" altLang="zh-CN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latin typeface="Consolas" panose="020B0609020204030204" charset="0"/>
                          <a:cs typeface="Consolas" panose="020B0609020204030204" charset="0"/>
                        </a:rPr>
                        <a:t>3</a:t>
                      </a:r>
                      <a:endParaRPr lang="en-US" altLang="zh-CN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21" name="组合 20"/>
          <p:cNvGrpSpPr/>
          <p:nvPr/>
        </p:nvGrpSpPr>
        <p:grpSpPr>
          <a:xfrm>
            <a:off x="252095" y="3490595"/>
            <a:ext cx="7444740" cy="3301365"/>
            <a:chOff x="397" y="5497"/>
            <a:chExt cx="11724" cy="5199"/>
          </a:xfrm>
        </p:grpSpPr>
        <p:grpSp>
          <p:nvGrpSpPr>
            <p:cNvPr id="20" name="组合 19"/>
            <p:cNvGrpSpPr/>
            <p:nvPr/>
          </p:nvGrpSpPr>
          <p:grpSpPr>
            <a:xfrm>
              <a:off x="397" y="5497"/>
              <a:ext cx="11725" cy="5026"/>
              <a:chOff x="397" y="5497"/>
              <a:chExt cx="11725" cy="5026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397" y="5497"/>
                <a:ext cx="11725" cy="1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</a:rPr>
                  <a:t>当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</a:rPr>
                  <a:t>j=1</a:t>
                </a:r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</a:rPr>
                  <a:t>时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</a:rPr>
                  <a:t>,next[1]=0;</a:t>
                </a:r>
                <a:endParaRPr lang="en-US" altLang="zh-CN" b="1"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</a:rPr>
                  <a:t>当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</a:rPr>
                  <a:t>j=2</a:t>
                </a:r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</a:rPr>
                  <a:t>时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</a:rPr>
                  <a:t>,next[2]=1;</a:t>
                </a:r>
                <a:endParaRPr lang="en-US" altLang="zh-CN" b="1"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</a:rPr>
                  <a:t>当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</a:rPr>
                  <a:t>j=3</a:t>
                </a:r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</a:rPr>
                  <a:t>时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</a:rPr>
                  <a:t>,next[3]=2;           </a:t>
                </a:r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当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j=4</a:t>
                </a:r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时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,next[4]=3;</a:t>
                </a:r>
                <a:endParaRPr lang="en-US" altLang="zh-CN" b="1">
                  <a:latin typeface="Consolas" panose="020B0609020204030204" charset="0"/>
                  <a:cs typeface="Consolas" panose="020B0609020204030204" charset="0"/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397" y="7147"/>
                <a:ext cx="4999" cy="2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主串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     </a:t>
                </a:r>
                <a:r>
                  <a:rPr lang="en-US" altLang="zh-CN" b="1">
                    <a:solidFill>
                      <a:schemeClr val="tx2">
                        <a:lumMod val="25000"/>
                        <a:lumOff val="75000"/>
                      </a:schemeClr>
                    </a:solidFill>
                    <a:latin typeface="Consolas" panose="020B0609020204030204" charset="0"/>
                    <a:cs typeface="Consolas" panose="020B0609020204030204" charset="0"/>
                  </a:rPr>
                  <a:t>!!!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a</a:t>
                </a:r>
                <a:r>
                  <a:rPr lang="en-US" altLang="zh-CN" b="1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charset="0"/>
                    <a:cs typeface="Consolas" panose="020B0609020204030204" charset="0"/>
                  </a:rPr>
                  <a:t>a</a:t>
                </a:r>
                <a:r>
                  <a:rPr lang="en-US" altLang="zh-CN" b="1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Consolas" panose="020B0609020204030204" charset="0"/>
                    <a:cs typeface="Consolas" panose="020B0609020204030204" charset="0"/>
                  </a:rPr>
                  <a:t>?????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模式串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      aaa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第一次后移操作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</a:t>
                </a:r>
                <a:r>
                  <a:rPr lang="en-US" altLang="zh-CN" b="1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charset="0"/>
                    <a:cs typeface="Consolas" panose="020B0609020204030204" charset="0"/>
                  </a:rPr>
                  <a:t>a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a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4508" y="5497"/>
                <a:ext cx="6371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olidFill>
                      <a:srgbClr val="00B0F0"/>
                    </a:solidFill>
                  </a:rPr>
                  <a:t>!</a:t>
                </a:r>
                <a:r>
                  <a:rPr lang="zh-CN" altLang="en-US">
                    <a:solidFill>
                      <a:srgbClr val="00B0F0"/>
                    </a:solidFill>
                  </a:rPr>
                  <a:t>表示已扫过的区域</a:t>
                </a:r>
                <a:endParaRPr lang="zh-CN" altLang="en-US">
                  <a:solidFill>
                    <a:srgbClr val="00B0F0"/>
                  </a:solidFill>
                </a:endParaRPr>
              </a:p>
              <a:p>
                <a:r>
                  <a:rPr lang="en-US" altLang="zh-CN">
                    <a:solidFill>
                      <a:srgbClr val="00B0F0"/>
                    </a:solidFill>
                  </a:rPr>
                  <a:t>?</a:t>
                </a:r>
                <a:r>
                  <a:rPr lang="zh-CN" altLang="en-US">
                    <a:solidFill>
                      <a:srgbClr val="00B0F0"/>
                    </a:solidFill>
                  </a:rPr>
                  <a:t>表示当前位置及后面未知区域</a:t>
                </a:r>
                <a:endParaRPr lang="zh-CN" altLang="en-US">
                  <a:solidFill>
                    <a:srgbClr val="00B0F0"/>
                  </a:solidFill>
                </a:endParaRPr>
              </a:p>
            </p:txBody>
          </p:sp>
          <p:cxnSp>
            <p:nvCxnSpPr>
              <p:cNvPr id="9" name="直接连接符 8"/>
              <p:cNvCxnSpPr/>
              <p:nvPr/>
            </p:nvCxnSpPr>
            <p:spPr>
              <a:xfrm flipH="1" flipV="1">
                <a:off x="3797" y="6936"/>
                <a:ext cx="64" cy="3316"/>
              </a:xfrm>
              <a:prstGeom prst="line">
                <a:avLst/>
              </a:prstGeom>
              <a:ln w="19050" cmpd="sng">
                <a:solidFill>
                  <a:srgbClr val="7030A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箭头连接符 9"/>
              <p:cNvCxnSpPr/>
              <p:nvPr/>
            </p:nvCxnSpPr>
            <p:spPr>
              <a:xfrm flipH="1" flipV="1">
                <a:off x="4023" y="9411"/>
                <a:ext cx="97" cy="695"/>
              </a:xfrm>
              <a:prstGeom prst="straightConnector1">
                <a:avLst/>
              </a:prstGeom>
              <a:ln w="3175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文本框 10"/>
              <p:cNvSpPr txBox="1"/>
              <p:nvPr/>
            </p:nvSpPr>
            <p:spPr>
              <a:xfrm>
                <a:off x="3861" y="9943"/>
                <a:ext cx="124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</a:rPr>
                  <a:t>j=2</a:t>
                </a:r>
                <a:endParaRPr lang="zh-CN" altLang="en-US" b="1">
                  <a:latin typeface="Consolas" panose="020B0609020204030204" charset="0"/>
                  <a:cs typeface="Consolas" panose="020B0609020204030204" charset="0"/>
                </a:endParaRPr>
              </a:p>
            </p:txBody>
          </p:sp>
        </p:grpSp>
        <p:sp>
          <p:nvSpPr>
            <p:cNvPr id="12" name="文本框 11"/>
            <p:cNvSpPr txBox="1"/>
            <p:nvPr>
              <p:custDataLst>
                <p:tags r:id="rId2"/>
              </p:custDataLst>
            </p:nvPr>
          </p:nvSpPr>
          <p:spPr>
            <a:xfrm>
              <a:off x="6144" y="7358"/>
              <a:ext cx="5144" cy="2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rPr>
                <a:t>主串</a:t>
              </a:r>
              <a:r>
                <a: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rPr>
                <a:t>:       </a:t>
              </a:r>
              <a:r>
                <a:rPr lang="en-US" altLang="zh-CN" b="1">
                  <a:solidFill>
                    <a:schemeClr val="tx2">
                      <a:lumMod val="25000"/>
                      <a:lumOff val="75000"/>
                    </a:schemeClr>
                  </a:solidFill>
                  <a:latin typeface="Consolas" panose="020B0609020204030204" charset="0"/>
                  <a:cs typeface="Consolas" panose="020B0609020204030204" charset="0"/>
                </a:rPr>
                <a:t>!!!</a:t>
              </a:r>
              <a:r>
                <a: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rPr>
                <a:t>a</a:t>
              </a:r>
              <a:r>
                <a:rPr lang="en-US" altLang="zh-CN" b="1">
                  <a:solidFill>
                    <a:schemeClr val="accent3">
                      <a:lumMod val="75000"/>
                    </a:schemeClr>
                  </a:solidFill>
                  <a:latin typeface="Consolas" panose="020B0609020204030204" charset="0"/>
                  <a:cs typeface="Consolas" panose="020B0609020204030204" charset="0"/>
                </a:rPr>
                <a:t>aa</a:t>
              </a:r>
              <a:r>
                <a:rPr lang="en-US" altLang="zh-CN" b="1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charset="0"/>
                  <a:cs typeface="Consolas" panose="020B0609020204030204" charset="0"/>
                </a:rPr>
                <a:t>?????</a:t>
              </a:r>
              <a:endParaRPr lang="en-US" altLang="zh-CN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endParaRPr>
            </a:p>
            <a:p>
              <a:endParaRPr lang="en-US" altLang="zh-CN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endParaRPr>
            </a:p>
            <a:p>
              <a:r>
                <a:rPr lang="zh-CN" altLang="en-US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rPr>
                <a:t>模式串</a:t>
              </a:r>
              <a:r>
                <a: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rPr>
                <a:t>:        aaab</a:t>
              </a:r>
              <a:endParaRPr lang="en-US" altLang="zh-CN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endParaRPr>
            </a:p>
            <a:p>
              <a:endParaRPr lang="en-US" altLang="zh-CN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endParaRPr>
            </a:p>
            <a:p>
              <a:r>
                <a:rPr lang="zh-CN" altLang="en-US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rPr>
                <a:t>第一次后移操作</a:t>
              </a:r>
              <a:r>
                <a: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rPr>
                <a:t>:  </a:t>
              </a:r>
              <a:r>
                <a:rPr lang="en-US" altLang="zh-CN" b="1">
                  <a:solidFill>
                    <a:schemeClr val="accent3">
                      <a:lumMod val="75000"/>
                    </a:schemeClr>
                  </a:solidFill>
                  <a:latin typeface="Consolas" panose="020B0609020204030204" charset="0"/>
                  <a:cs typeface="Consolas" panose="020B0609020204030204" charset="0"/>
                </a:rPr>
                <a:t>a</a:t>
              </a:r>
              <a:r>
                <a:rPr lang="en-US" altLang="zh-CN" b="1">
                  <a:solidFill>
                    <a:srgbClr val="00B050"/>
                  </a:solidFill>
                  <a:latin typeface="Consolas" panose="020B0609020204030204" charset="0"/>
                  <a:cs typeface="Consolas" panose="020B0609020204030204" charset="0"/>
                </a:rPr>
                <a:t>a</a:t>
              </a:r>
              <a:r>
                <a: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rPr>
                <a:t>ab</a:t>
              </a:r>
              <a:endParaRPr lang="en-US" altLang="zh-CN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endParaRPr>
            </a:p>
          </p:txBody>
        </p:sp>
        <p:cxnSp>
          <p:nvCxnSpPr>
            <p:cNvPr id="13" name="直接连接符 12"/>
            <p:cNvCxnSpPr/>
            <p:nvPr>
              <p:custDataLst>
                <p:tags r:id="rId3"/>
              </p:custDataLst>
            </p:nvPr>
          </p:nvCxnSpPr>
          <p:spPr>
            <a:xfrm flipH="1" flipV="1">
              <a:off x="9786" y="7147"/>
              <a:ext cx="64" cy="3316"/>
            </a:xfrm>
            <a:prstGeom prst="line">
              <a:avLst/>
            </a:prstGeom>
            <a:ln w="19050" cmpd="sng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>
              <p:custDataLst>
                <p:tags r:id="rId4"/>
              </p:custDataLst>
            </p:nvPr>
          </p:nvCxnSpPr>
          <p:spPr>
            <a:xfrm flipH="1" flipV="1">
              <a:off x="9948" y="9584"/>
              <a:ext cx="97" cy="695"/>
            </a:xfrm>
            <a:prstGeom prst="straightConnector1">
              <a:avLst/>
            </a:prstGeom>
            <a:ln w="317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>
              <p:custDataLst>
                <p:tags r:id="rId5"/>
              </p:custDataLst>
            </p:nvPr>
          </p:nvSpPr>
          <p:spPr>
            <a:xfrm>
              <a:off x="9786" y="10116"/>
              <a:ext cx="97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latin typeface="Consolas" panose="020B0609020204030204" charset="0"/>
                  <a:cs typeface="Consolas" panose="020B0609020204030204" charset="0"/>
                </a:rPr>
                <a:t>j=3</a:t>
              </a:r>
              <a:endParaRPr lang="zh-CN" altLang="en-US" b="1">
                <a:latin typeface="Consolas" panose="020B0609020204030204" charset="0"/>
                <a:cs typeface="Consolas" panose="020B0609020204030204" charset="0"/>
              </a:endParaRPr>
            </a:p>
          </p:txBody>
        </p:sp>
      </p:grpSp>
    </p:spTree>
    <p:custDataLst>
      <p:tags r:id="rId6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" name="组合 13"/>
          <p:cNvGrpSpPr/>
          <p:nvPr/>
        </p:nvGrpSpPr>
        <p:grpSpPr>
          <a:xfrm>
            <a:off x="348615" y="193675"/>
            <a:ext cx="9322435" cy="3945890"/>
            <a:chOff x="549" y="305"/>
            <a:chExt cx="14681" cy="6214"/>
          </a:xfrm>
        </p:grpSpPr>
        <p:grpSp>
          <p:nvGrpSpPr>
            <p:cNvPr id="4" name="组合 3"/>
            <p:cNvGrpSpPr/>
            <p:nvPr/>
          </p:nvGrpSpPr>
          <p:grpSpPr>
            <a:xfrm>
              <a:off x="549" y="305"/>
              <a:ext cx="9600" cy="6201"/>
              <a:chOff x="7673" y="5863"/>
              <a:chExt cx="9600" cy="6201"/>
            </a:xfrm>
          </p:grpSpPr>
          <p:sp>
            <p:nvSpPr>
              <p:cNvPr id="21" name="文本框 20"/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7673" y="5863"/>
                <a:ext cx="9600" cy="5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当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j=5</a:t>
                </a:r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时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,next[5]=2;</a:t>
                </a:r>
                <a:endParaRPr lang="en-US" altLang="zh-CN" b="1">
                  <a:latin typeface="Consolas" panose="020B0609020204030204" charset="0"/>
                  <a:cs typeface="Consolas" panose="020B0609020204030204" charset="0"/>
                  <a:sym typeface="+mn-ea"/>
                </a:endParaRPr>
              </a:p>
            </p:txBody>
          </p:sp>
          <p:sp>
            <p:nvSpPr>
              <p:cNvPr id="23" name="文本框 22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7873" y="6963"/>
                <a:ext cx="9018" cy="4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主串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     </a:t>
                </a:r>
                <a:r>
                  <a:rPr lang="en-US" altLang="zh-CN" b="1">
                    <a:solidFill>
                      <a:schemeClr val="tx2">
                        <a:lumMod val="25000"/>
                        <a:lumOff val="75000"/>
                      </a:schemeClr>
                    </a:solidFill>
                    <a:latin typeface="Consolas" panose="020B0609020204030204" charset="0"/>
                    <a:cs typeface="Consolas" panose="020B0609020204030204" charset="0"/>
                  </a:rPr>
                  <a:t>!!!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aba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</a:rPr>
                  <a:t>a</a:t>
                </a:r>
                <a:r>
                  <a:rPr lang="en-US" altLang="zh-CN" b="1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Consolas" panose="020B0609020204030204" charset="0"/>
                    <a:cs typeface="Consolas" panose="020B0609020204030204" charset="0"/>
                  </a:rPr>
                  <a:t>?????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模式串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      abaab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第一次后移操作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abaab(</a:t>
                </a:r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不匹配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)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第二次后移操作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 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</a:rPr>
                  <a:t>a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baab(</a:t>
                </a:r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不匹配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)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zh-CN" altLang="en-US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第三次后移操作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:    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a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baab</a:t>
                </a:r>
                <a:endParaRPr lang="zh-CN" altLang="en-US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</p:txBody>
          </p:sp>
          <p:cxnSp>
            <p:nvCxnSpPr>
              <p:cNvPr id="24" name="直接连接符 23"/>
              <p:cNvCxnSpPr/>
              <p:nvPr>
                <p:custDataLst>
                  <p:tags r:id="rId3"/>
                </p:custDataLst>
              </p:nvPr>
            </p:nvCxnSpPr>
            <p:spPr>
              <a:xfrm flipH="1" flipV="1">
                <a:off x="11684" y="6963"/>
                <a:ext cx="62" cy="4001"/>
              </a:xfrm>
              <a:prstGeom prst="line">
                <a:avLst/>
              </a:prstGeom>
              <a:ln w="19050" cmpd="sng">
                <a:solidFill>
                  <a:srgbClr val="7030A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6"/>
              <p:cNvCxnSpPr/>
              <p:nvPr>
                <p:custDataLst>
                  <p:tags r:id="rId4"/>
                </p:custDataLst>
              </p:nvPr>
            </p:nvCxnSpPr>
            <p:spPr>
              <a:xfrm flipH="1" flipV="1">
                <a:off x="11867" y="10843"/>
                <a:ext cx="97" cy="695"/>
              </a:xfrm>
              <a:prstGeom prst="straightConnector1">
                <a:avLst/>
              </a:prstGeom>
              <a:ln w="3175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文本框 27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11746" y="11484"/>
                <a:ext cx="124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</a:rPr>
                  <a:t>j=2</a:t>
                </a:r>
                <a:endParaRPr lang="zh-CN" altLang="en-US" b="1">
                  <a:latin typeface="Consolas" panose="020B0609020204030204" charset="0"/>
                  <a:cs typeface="Consolas" panose="020B0609020204030204" charset="0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8539" y="305"/>
              <a:ext cx="6691" cy="6214"/>
              <a:chOff x="7673" y="5863"/>
              <a:chExt cx="6691" cy="6214"/>
            </a:xfrm>
          </p:grpSpPr>
          <p:sp>
            <p:nvSpPr>
              <p:cNvPr id="8" name="文本框 7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7673" y="5863"/>
                <a:ext cx="5878" cy="5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当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j=6</a:t>
                </a:r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时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,next[6]=3;</a:t>
                </a:r>
                <a:endParaRPr lang="en-US" altLang="zh-CN" b="1">
                  <a:latin typeface="Consolas" panose="020B0609020204030204" charset="0"/>
                  <a:cs typeface="Consolas" panose="020B0609020204030204" charset="0"/>
                  <a:sym typeface="+mn-ea"/>
                </a:endParaRPr>
              </a:p>
            </p:txBody>
          </p:sp>
          <p:sp>
            <p:nvSpPr>
              <p:cNvPr id="9" name="文本框 8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7873" y="6963"/>
                <a:ext cx="6491" cy="4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主串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     </a:t>
                </a:r>
                <a:r>
                  <a:rPr lang="en-US" altLang="zh-CN" b="1">
                    <a:solidFill>
                      <a:schemeClr val="tx2">
                        <a:lumMod val="25000"/>
                        <a:lumOff val="75000"/>
                      </a:schemeClr>
                    </a:solidFill>
                    <a:latin typeface="Consolas" panose="020B0609020204030204" charset="0"/>
                    <a:cs typeface="Consolas" panose="020B0609020204030204" charset="0"/>
                  </a:rPr>
                  <a:t>!!!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aba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</a:rPr>
                  <a:t>ab</a:t>
                </a:r>
                <a:r>
                  <a:rPr lang="en-US" altLang="zh-CN" b="1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Consolas" panose="020B0609020204030204" charset="0"/>
                    <a:cs typeface="Consolas" panose="020B0609020204030204" charset="0"/>
                  </a:rPr>
                  <a:t>?????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模式串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      abaabc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第一次后移操作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abaabc(</a:t>
                </a:r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不匹配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)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第二次后移操作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 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</a:rPr>
                  <a:t>a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baabc(</a:t>
                </a:r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不匹配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)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zh-CN" altLang="en-US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第三次后移操作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:    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ab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aabc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zh-CN" altLang="en-US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</p:txBody>
          </p:sp>
          <p:cxnSp>
            <p:nvCxnSpPr>
              <p:cNvPr id="10" name="直接连接符 9"/>
              <p:cNvCxnSpPr/>
              <p:nvPr>
                <p:custDataLst>
                  <p:tags r:id="rId8"/>
                </p:custDataLst>
              </p:nvPr>
            </p:nvCxnSpPr>
            <p:spPr>
              <a:xfrm flipH="1" flipV="1">
                <a:off x="11867" y="6949"/>
                <a:ext cx="93" cy="4042"/>
              </a:xfrm>
              <a:prstGeom prst="line">
                <a:avLst/>
              </a:prstGeom>
              <a:ln w="19050" cmpd="sng">
                <a:solidFill>
                  <a:srgbClr val="7030A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箭头连接符 10"/>
              <p:cNvCxnSpPr/>
              <p:nvPr>
                <p:custDataLst>
                  <p:tags r:id="rId9"/>
                </p:custDataLst>
              </p:nvPr>
            </p:nvCxnSpPr>
            <p:spPr>
              <a:xfrm flipH="1" flipV="1">
                <a:off x="12049" y="10843"/>
                <a:ext cx="97" cy="695"/>
              </a:xfrm>
              <a:prstGeom prst="straightConnector1">
                <a:avLst/>
              </a:prstGeom>
              <a:ln w="3175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文本框 11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11762" y="11497"/>
                <a:ext cx="124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</a:rPr>
                  <a:t>j=3</a:t>
                </a:r>
                <a:endParaRPr lang="zh-CN" altLang="en-US" b="1">
                  <a:latin typeface="Consolas" panose="020B0609020204030204" charset="0"/>
                  <a:cs typeface="Consolas" panose="020B0609020204030204" charset="0"/>
                </a:endParaRPr>
              </a:p>
            </p:txBody>
          </p:sp>
        </p:grpSp>
      </p:grpSp>
    </p:spTree>
    <p:custDataLst>
      <p:tags r:id="rId1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721360" y="692150"/>
          <a:ext cx="11077575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150"/>
                <a:gridCol w="692349"/>
                <a:gridCol w="692348"/>
                <a:gridCol w="692349"/>
                <a:gridCol w="692348"/>
                <a:gridCol w="692349"/>
                <a:gridCol w="692348"/>
                <a:gridCol w="692349"/>
                <a:gridCol w="692348"/>
                <a:gridCol w="692348"/>
                <a:gridCol w="692349"/>
                <a:gridCol w="692348"/>
                <a:gridCol w="692349"/>
                <a:gridCol w="692348"/>
                <a:gridCol w="692349"/>
                <a:gridCol w="692348"/>
              </a:tblGrid>
              <a:tr h="5549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编号</a:t>
                      </a:r>
                      <a:r>
                        <a:rPr lang="en-US" altLang="zh-CN" sz="12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j</a:t>
                      </a:r>
                      <a:endParaRPr lang="en-US" altLang="zh-CN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1</a:t>
                      </a:r>
                      <a:endParaRPr lang="en-US" altLang="zh-CN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2</a:t>
                      </a:r>
                      <a:endParaRPr lang="en-US" altLang="zh-CN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3</a:t>
                      </a:r>
                      <a:endParaRPr lang="en-US" altLang="zh-CN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4</a:t>
                      </a:r>
                      <a:endParaRPr lang="en-US" altLang="zh-CN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5</a:t>
                      </a:r>
                      <a:endParaRPr lang="en-US" altLang="zh-CN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6</a:t>
                      </a:r>
                      <a:endParaRPr lang="en-US" altLang="zh-CN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7</a:t>
                      </a:r>
                      <a:endParaRPr lang="en-US" altLang="zh-CN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8</a:t>
                      </a:r>
                      <a:endParaRPr lang="en-US" altLang="zh-CN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9</a:t>
                      </a:r>
                      <a:endParaRPr lang="en-US" altLang="zh-CN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10</a:t>
                      </a:r>
                      <a:endParaRPr lang="en-US" altLang="zh-CN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11</a:t>
                      </a:r>
                      <a:endParaRPr lang="en-US" altLang="zh-CN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12</a:t>
                      </a:r>
                      <a:endParaRPr lang="en-US" altLang="zh-CN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13</a:t>
                      </a:r>
                      <a:endParaRPr lang="en-US" altLang="zh-CN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14</a:t>
                      </a:r>
                      <a:endParaRPr lang="en-US" altLang="zh-CN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15</a:t>
                      </a:r>
                      <a:endParaRPr lang="en-US" altLang="zh-CN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505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主串</a:t>
                      </a:r>
                      <a:endParaRPr lang="zh-CN" altLang="en-US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1200" b="1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charset="0"/>
                          <a:cs typeface="Consolas" panose="020B0609020204030204" charset="0"/>
                        </a:rPr>
                        <a:t>b</a:t>
                      </a:r>
                      <a:endParaRPr lang="en-US" altLang="zh-CN" sz="1200" b="1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1200" b="1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1200" b="1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charset="0"/>
                          <a:cs typeface="Consolas" panose="020B0609020204030204" charset="0"/>
                        </a:rPr>
                        <a:t>b</a:t>
                      </a:r>
                      <a:endParaRPr lang="en-US" altLang="zh-CN" sz="1200" b="1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1200" b="1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1200" b="1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Consolas" panose="020B0609020204030204" charset="0"/>
                          <a:cs typeface="Consolas" panose="020B0609020204030204" charset="0"/>
                        </a:rPr>
                        <a:t>b</a:t>
                      </a:r>
                      <a:endParaRPr lang="en-US" altLang="zh-CN" sz="1200" b="1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Consolas" panose="020B0609020204030204" charset="0"/>
                          <a:cs typeface="Consolas" panose="020B0609020204030204" charset="0"/>
                        </a:rPr>
                        <a:t>c</a:t>
                      </a:r>
                      <a:endParaRPr lang="en-US" altLang="zh-CN" sz="1200" b="1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b</a:t>
                      </a:r>
                      <a:endParaRPr lang="en-US" altLang="zh-CN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b</a:t>
                      </a:r>
                      <a:endParaRPr lang="en-US" altLang="zh-CN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c</a:t>
                      </a:r>
                      <a:endParaRPr lang="en-US" altLang="zh-CN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505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第一次</a:t>
                      </a:r>
                      <a:endParaRPr lang="zh-CN" altLang="en-US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 u="sng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1200" b="1" u="sng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 u="sng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charset="0"/>
                          <a:cs typeface="Consolas" panose="020B0609020204030204" charset="0"/>
                        </a:rPr>
                        <a:t>b</a:t>
                      </a:r>
                      <a:endParaRPr lang="en-US" altLang="zh-CN" sz="1200" b="1" u="sng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 u="sng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1200" b="1" u="sng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 u="sng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1200" b="1" u="sng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 u="sng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charset="0"/>
                          <a:cs typeface="Consolas" panose="020B0609020204030204" charset="0"/>
                        </a:rPr>
                        <a:t>b</a:t>
                      </a:r>
                      <a:endParaRPr lang="en-US" altLang="zh-CN" sz="1200" b="1" u="sng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 u="sng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c</a:t>
                      </a:r>
                      <a:endParaRPr lang="en-US" altLang="zh-CN" sz="1200" b="1" u="sng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505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第二次</a:t>
                      </a:r>
                      <a:endParaRPr lang="zh-CN" altLang="en-US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b</a:t>
                      </a:r>
                      <a:endParaRPr lang="en-US" altLang="zh-CN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 u="sng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1200" b="1" u="sng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 u="sng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1200" b="1" u="sng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 u="sng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Consolas" panose="020B0609020204030204" charset="0"/>
                          <a:cs typeface="Consolas" panose="020B0609020204030204" charset="0"/>
                        </a:rPr>
                        <a:t>b</a:t>
                      </a:r>
                      <a:endParaRPr lang="en-US" altLang="zh-CN" sz="1200" b="1" u="sng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 u="sng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Consolas" panose="020B0609020204030204" charset="0"/>
                          <a:cs typeface="Consolas" panose="020B0609020204030204" charset="0"/>
                        </a:rPr>
                        <a:t>c</a:t>
                      </a:r>
                      <a:endParaRPr lang="en-US" altLang="zh-CN" sz="1200" b="1" u="sng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42340" y="819150"/>
          <a:ext cx="9711055" cy="1684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3733800" imgH="647700" progId="Equation.KSEE3">
                  <p:embed/>
                </p:oleObj>
              </mc:Choice>
              <mc:Fallback>
                <p:oleObj name="" r:id="rId1" imgW="3733800" imgH="647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42340" y="819150"/>
                        <a:ext cx="9711055" cy="168465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913765" y="163830"/>
          <a:ext cx="7049770" cy="1842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110"/>
                <a:gridCol w="1007110"/>
                <a:gridCol w="1007110"/>
                <a:gridCol w="1007110"/>
                <a:gridCol w="1007110"/>
                <a:gridCol w="1007110"/>
                <a:gridCol w="1007110"/>
              </a:tblGrid>
              <a:tr h="4292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b="1">
                          <a:latin typeface="Consolas" panose="020B0609020204030204" charset="0"/>
                          <a:cs typeface="Consolas" panose="020B0609020204030204" charset="0"/>
                        </a:rPr>
                        <a:t>编号</a:t>
                      </a: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j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1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2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3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4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5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6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  <a:tr h="4298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b="1">
                          <a:latin typeface="Consolas" panose="020B0609020204030204" charset="0"/>
                        </a:rPr>
                        <a:t>模式串</a:t>
                      </a:r>
                      <a:endParaRPr lang="zh-CN" altLang="en-US" sz="1400" b="1">
                        <a:latin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b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c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4667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next[j]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0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1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2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1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2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3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36" name="组合 35"/>
          <p:cNvGrpSpPr/>
          <p:nvPr/>
        </p:nvGrpSpPr>
        <p:grpSpPr>
          <a:xfrm>
            <a:off x="1100455" y="2226310"/>
            <a:ext cx="10011410" cy="4192905"/>
            <a:chOff x="510" y="5530"/>
            <a:chExt cx="15766" cy="6603"/>
          </a:xfrm>
        </p:grpSpPr>
        <p:grpSp>
          <p:nvGrpSpPr>
            <p:cNvPr id="34" name="组合 33"/>
            <p:cNvGrpSpPr/>
            <p:nvPr/>
          </p:nvGrpSpPr>
          <p:grpSpPr>
            <a:xfrm>
              <a:off x="510" y="7309"/>
              <a:ext cx="7295" cy="3550"/>
              <a:chOff x="378" y="6577"/>
              <a:chExt cx="7295" cy="3550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378" y="6577"/>
                <a:ext cx="7295" cy="3197"/>
                <a:chOff x="378" y="6577"/>
                <a:chExt cx="7295" cy="3197"/>
              </a:xfrm>
            </p:grpSpPr>
            <p:sp>
              <p:nvSpPr>
                <p:cNvPr id="19" name="文本框 18"/>
                <p:cNvSpPr txBox="1"/>
                <p:nvPr>
                  <p:custDataLst>
                    <p:tags r:id="rId2"/>
                  </p:custDataLst>
                </p:nvPr>
              </p:nvSpPr>
              <p:spPr>
                <a:xfrm>
                  <a:off x="378" y="6577"/>
                  <a:ext cx="7295" cy="31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主串</a:t>
                  </a:r>
                  <a:r>
                    <a:rPr lang="en-US" altLang="zh-CN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:       </a:t>
                  </a:r>
                  <a:r>
                    <a:rPr lang="en-US" altLang="zh-CN" b="1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!!!</a:t>
                  </a:r>
                  <a:r>
                    <a:rPr lang="en-US" altLang="zh-CN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a</a:t>
                  </a:r>
                  <a:r>
                    <a:rPr lang="en-US" altLang="zh-CN" b="1">
                      <a:solidFill>
                        <a:srgbClr val="00B05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a</a:t>
                  </a:r>
                  <a:r>
                    <a:rPr lang="en-US" altLang="zh-CN" b="1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?????</a:t>
                  </a:r>
                  <a:endPara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endParaRPr>
                </a:p>
                <a:p>
                  <a:endPara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endParaRPr>
                </a:p>
                <a:p>
                  <a:r>
                    <a:rPr lang="zh-CN" altLang="en-US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模式串</a:t>
                  </a:r>
                  <a:r>
                    <a:rPr lang="en-US" altLang="zh-CN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:        aab</a:t>
                  </a:r>
                  <a:endPara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endParaRPr>
                </a:p>
                <a:p>
                  <a:endPara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endParaRPr>
                </a:p>
                <a:p>
                  <a:r>
                    <a:rPr lang="zh-CN" altLang="en-US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第一次后移操作</a:t>
                  </a:r>
                  <a:r>
                    <a:rPr lang="en-US" altLang="zh-CN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:  </a:t>
                  </a:r>
                  <a:r>
                    <a:rPr lang="en-US" altLang="zh-CN" b="1">
                      <a:solidFill>
                        <a:srgbClr val="00B05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a</a:t>
                  </a:r>
                  <a:r>
                    <a:rPr lang="en-US" altLang="zh-CN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ab</a:t>
                  </a:r>
                  <a:endPara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endParaRPr>
                </a:p>
                <a:p>
                  <a:endPara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endParaRPr>
                </a:p>
                <a:p>
                  <a:endPara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endParaRPr>
                </a:p>
              </p:txBody>
            </p:sp>
            <p:cxnSp>
              <p:nvCxnSpPr>
                <p:cNvPr id="20" name="直接连接符 19"/>
                <p:cNvCxnSpPr/>
                <p:nvPr>
                  <p:custDataLst>
                    <p:tags r:id="rId3"/>
                  </p:custDataLst>
                </p:nvPr>
              </p:nvCxnSpPr>
              <p:spPr>
                <a:xfrm flipH="1" flipV="1">
                  <a:off x="3797" y="6577"/>
                  <a:ext cx="30" cy="2384"/>
                </a:xfrm>
                <a:prstGeom prst="line">
                  <a:avLst/>
                </a:prstGeom>
                <a:ln w="19050" cmpd="sng">
                  <a:solidFill>
                    <a:srgbClr val="7030A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直接箭头连接符 24"/>
              <p:cNvCxnSpPr/>
              <p:nvPr>
                <p:custDataLst>
                  <p:tags r:id="rId4"/>
                </p:custDataLst>
              </p:nvPr>
            </p:nvCxnSpPr>
            <p:spPr>
              <a:xfrm flipH="1" flipV="1">
                <a:off x="3926" y="8852"/>
                <a:ext cx="97" cy="695"/>
              </a:xfrm>
              <a:prstGeom prst="straightConnector1">
                <a:avLst/>
              </a:prstGeom>
              <a:ln w="3175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文本框 25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3531" y="9547"/>
                <a:ext cx="124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</a:rPr>
                  <a:t>j=2</a:t>
                </a:r>
                <a:endParaRPr lang="zh-CN" altLang="en-US" b="1">
                  <a:latin typeface="Consolas" panose="020B0609020204030204" charset="0"/>
                  <a:cs typeface="Consolas" panose="020B0609020204030204" charset="0"/>
                </a:endParaRPr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510" y="5530"/>
              <a:ext cx="15766" cy="6603"/>
              <a:chOff x="510" y="5530"/>
              <a:chExt cx="15766" cy="6603"/>
            </a:xfrm>
          </p:grpSpPr>
          <p:sp>
            <p:nvSpPr>
              <p:cNvPr id="18" name="文本框 17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510" y="5530"/>
                <a:ext cx="6407" cy="189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</a:rPr>
                  <a:t>求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</a:rPr>
                  <a:t>next</a:t>
                </a:r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</a:rPr>
                  <a:t>过程</a:t>
                </a:r>
                <a:endParaRPr lang="zh-CN" altLang="en-US" b="1"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当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j=1</a:t>
                </a:r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时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,next[1]=0;</a:t>
                </a:r>
                <a:endParaRPr lang="en-US" altLang="zh-CN" b="1"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当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j=2</a:t>
                </a:r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时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,next[2]=1;</a:t>
                </a:r>
                <a:endParaRPr lang="en-US" altLang="zh-CN" b="1"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当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j=3</a:t>
                </a:r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时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,next[3]=2;</a:t>
                </a:r>
                <a:endParaRPr lang="zh-CN" altLang="en-US" b="1">
                  <a:latin typeface="Consolas" panose="020B0609020204030204" charset="0"/>
                  <a:cs typeface="Consolas" panose="020B0609020204030204" charset="0"/>
                </a:endParaRPr>
              </a:p>
            </p:txBody>
          </p:sp>
          <p:grpSp>
            <p:nvGrpSpPr>
              <p:cNvPr id="29" name="组合 28"/>
              <p:cNvGrpSpPr/>
              <p:nvPr/>
            </p:nvGrpSpPr>
            <p:grpSpPr>
              <a:xfrm>
                <a:off x="9095" y="5863"/>
                <a:ext cx="7181" cy="6270"/>
                <a:chOff x="7673" y="5863"/>
                <a:chExt cx="7181" cy="6270"/>
              </a:xfrm>
            </p:grpSpPr>
            <p:sp>
              <p:nvSpPr>
                <p:cNvPr id="21" name="文本框 20"/>
                <p:cNvSpPr txBox="1"/>
                <p:nvPr>
                  <p:custDataLst>
                    <p:tags r:id="rId7"/>
                  </p:custDataLst>
                </p:nvPr>
              </p:nvSpPr>
              <p:spPr>
                <a:xfrm>
                  <a:off x="7673" y="5863"/>
                  <a:ext cx="6557" cy="580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:r>
                    <a:rPr lang="zh-CN" altLang="en-US" b="1">
                      <a:latin typeface="Consolas" panose="020B0609020204030204" charset="0"/>
                      <a:cs typeface="Consolas" panose="020B0609020204030204" charset="0"/>
                      <a:sym typeface="+mn-ea"/>
                    </a:rPr>
                    <a:t>当</a:t>
                  </a:r>
                  <a:r>
                    <a:rPr lang="en-US" altLang="zh-CN" b="1">
                      <a:latin typeface="Consolas" panose="020B0609020204030204" charset="0"/>
                      <a:cs typeface="Consolas" panose="020B0609020204030204" charset="0"/>
                      <a:sym typeface="+mn-ea"/>
                    </a:rPr>
                    <a:t>j=4</a:t>
                  </a:r>
                  <a:r>
                    <a:rPr lang="zh-CN" altLang="en-US" b="1">
                      <a:latin typeface="Consolas" panose="020B0609020204030204" charset="0"/>
                      <a:cs typeface="Consolas" panose="020B0609020204030204" charset="0"/>
                      <a:sym typeface="+mn-ea"/>
                    </a:rPr>
                    <a:t>时</a:t>
                  </a:r>
                  <a:r>
                    <a:rPr lang="en-US" altLang="zh-CN" b="1">
                      <a:latin typeface="Consolas" panose="020B0609020204030204" charset="0"/>
                      <a:cs typeface="Consolas" panose="020B0609020204030204" charset="0"/>
                      <a:sym typeface="+mn-ea"/>
                    </a:rPr>
                    <a:t>,next[4]=1;</a:t>
                  </a:r>
                  <a:endParaRPr lang="en-US" altLang="zh-CN" b="1">
                    <a:latin typeface="Consolas" panose="020B0609020204030204" charset="0"/>
                    <a:cs typeface="Consolas" panose="020B0609020204030204" charset="0"/>
                    <a:sym typeface="+mn-ea"/>
                  </a:endParaRPr>
                </a:p>
              </p:txBody>
            </p:sp>
            <p:sp>
              <p:nvSpPr>
                <p:cNvPr id="23" name="文本框 22"/>
                <p:cNvSpPr txBox="1"/>
                <p:nvPr>
                  <p:custDataLst>
                    <p:tags r:id="rId8"/>
                  </p:custDataLst>
                </p:nvPr>
              </p:nvSpPr>
              <p:spPr>
                <a:xfrm>
                  <a:off x="7873" y="6963"/>
                  <a:ext cx="6981" cy="4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主串</a:t>
                  </a:r>
                  <a:r>
                    <a:rPr lang="en-US" altLang="zh-CN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:       </a:t>
                  </a:r>
                  <a:r>
                    <a:rPr lang="en-US" altLang="zh-CN" b="1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!!!</a:t>
                  </a:r>
                  <a:r>
                    <a:rPr lang="en-US" altLang="zh-CN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aab</a:t>
                  </a:r>
                  <a:r>
                    <a:rPr lang="en-US" altLang="zh-CN" b="1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?????</a:t>
                  </a:r>
                  <a:endPara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endParaRPr>
                </a:p>
                <a:p>
                  <a:endPara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endParaRPr>
                </a:p>
                <a:p>
                  <a:r>
                    <a:rPr lang="zh-CN" altLang="en-US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模式串</a:t>
                  </a:r>
                  <a:r>
                    <a:rPr lang="en-US" altLang="zh-CN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:        aaba</a:t>
                  </a:r>
                  <a:endPara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endParaRPr>
                </a:p>
                <a:p>
                  <a:endPara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endParaRPr>
                </a:p>
                <a:p>
                  <a:r>
                    <a:rPr lang="zh-CN" altLang="en-US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第一次后移操作</a:t>
                  </a:r>
                  <a:r>
                    <a:rPr lang="en-US" altLang="zh-CN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:  </a:t>
                  </a:r>
                  <a:r>
                    <a:rPr lang="en-US" altLang="zh-CN" b="1">
                      <a:solidFill>
                        <a:srgbClr val="00B05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a</a:t>
                  </a:r>
                  <a:r>
                    <a:rPr lang="en-US" altLang="zh-CN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aba(</a:t>
                  </a:r>
                  <a:r>
                    <a:rPr lang="zh-CN" altLang="en-US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不匹配</a:t>
                  </a:r>
                  <a:r>
                    <a:rPr lang="en-US" altLang="zh-CN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)</a:t>
                  </a:r>
                  <a:endPara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endParaRPr>
                </a:p>
                <a:p>
                  <a:endPara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endParaRPr>
                </a:p>
                <a:p>
                  <a:r>
                    <a:rPr lang="zh-CN" altLang="en-US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第二次后移操作</a:t>
                  </a:r>
                  <a:r>
                    <a:rPr lang="en-US" altLang="zh-CN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:   aaba</a:t>
                  </a:r>
                  <a:r>
                    <a:rPr lang="en-US" altLang="zh-CN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  <a:sym typeface="+mn-ea"/>
                    </a:rPr>
                    <a:t>(</a:t>
                  </a:r>
                  <a:r>
                    <a:rPr lang="zh-CN" altLang="en-US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  <a:sym typeface="+mn-ea"/>
                    </a:rPr>
                    <a:t>不匹配</a:t>
                  </a:r>
                  <a:r>
                    <a:rPr lang="en-US" altLang="zh-CN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  <a:sym typeface="+mn-ea"/>
                    </a:rPr>
                    <a:t>)</a:t>
                  </a:r>
                  <a:endPara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endParaRPr>
                </a:p>
                <a:p>
                  <a:endPara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endParaRPr>
                </a:p>
                <a:p>
                  <a:r>
                    <a:rPr lang="zh-CN" altLang="en-US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  <a:sym typeface="+mn-ea"/>
                    </a:rPr>
                    <a:t>第三次后移操作</a:t>
                  </a:r>
                  <a:r>
                    <a:rPr lang="en-US" altLang="zh-CN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  <a:sym typeface="+mn-ea"/>
                    </a:rPr>
                    <a:t>:    aaba</a:t>
                  </a:r>
                  <a:r>
                    <a:rPr lang="en-US" altLang="zh-CN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  <a:sym typeface="+mn-ea"/>
                    </a:rPr>
                    <a:t>(</a:t>
                  </a:r>
                  <a:r>
                    <a:rPr lang="zh-CN" altLang="en-US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  <a:sym typeface="+mn-ea"/>
                    </a:rPr>
                    <a:t>跨过分界线</a:t>
                  </a:r>
                  <a:r>
                    <a:rPr lang="en-US" altLang="zh-CN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  <a:sym typeface="+mn-ea"/>
                    </a:rPr>
                    <a:t>)</a:t>
                  </a:r>
                  <a:endPara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endParaRPr>
                </a:p>
              </p:txBody>
            </p:sp>
            <p:cxnSp>
              <p:nvCxnSpPr>
                <p:cNvPr id="24" name="直接连接符 23"/>
                <p:cNvCxnSpPr/>
                <p:nvPr>
                  <p:custDataLst>
                    <p:tags r:id="rId9"/>
                  </p:custDataLst>
                </p:nvPr>
              </p:nvCxnSpPr>
              <p:spPr>
                <a:xfrm flipH="1" flipV="1">
                  <a:off x="11489" y="6963"/>
                  <a:ext cx="53" cy="3979"/>
                </a:xfrm>
                <a:prstGeom prst="line">
                  <a:avLst/>
                </a:prstGeom>
                <a:ln w="19050" cmpd="sng">
                  <a:solidFill>
                    <a:srgbClr val="7030A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接箭头连接符 26"/>
                <p:cNvCxnSpPr/>
                <p:nvPr>
                  <p:custDataLst>
                    <p:tags r:id="rId10"/>
                  </p:custDataLst>
                </p:nvPr>
              </p:nvCxnSpPr>
              <p:spPr>
                <a:xfrm flipH="1" flipV="1">
                  <a:off x="11633" y="10859"/>
                  <a:ext cx="97" cy="695"/>
                </a:xfrm>
                <a:prstGeom prst="straightConnector1">
                  <a:avLst/>
                </a:prstGeom>
                <a:ln w="31750">
                  <a:solidFill>
                    <a:schemeClr val="tx2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文本框 27"/>
                <p:cNvSpPr txBox="1"/>
                <p:nvPr>
                  <p:custDataLst>
                    <p:tags r:id="rId11"/>
                  </p:custDataLst>
                </p:nvPr>
              </p:nvSpPr>
              <p:spPr>
                <a:xfrm>
                  <a:off x="11216" y="11553"/>
                  <a:ext cx="1241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b="1">
                      <a:latin typeface="Consolas" panose="020B0609020204030204" charset="0"/>
                      <a:cs typeface="Consolas" panose="020B0609020204030204" charset="0"/>
                    </a:rPr>
                    <a:t>j=1</a:t>
                  </a:r>
                  <a:endParaRPr lang="zh-CN" altLang="en-US" b="1">
                    <a:latin typeface="Consolas" panose="020B0609020204030204" charset="0"/>
                    <a:cs typeface="Consolas" panose="020B0609020204030204" charset="0"/>
                  </a:endParaRPr>
                </a:p>
              </p:txBody>
            </p:sp>
          </p:grpSp>
        </p:grpSp>
      </p:grpSp>
    </p:spTree>
    <p:custDataLst>
      <p:tags r:id="rId1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" name="组合 13"/>
          <p:cNvGrpSpPr/>
          <p:nvPr/>
        </p:nvGrpSpPr>
        <p:grpSpPr>
          <a:xfrm>
            <a:off x="348615" y="193675"/>
            <a:ext cx="9322435" cy="3945890"/>
            <a:chOff x="549" y="305"/>
            <a:chExt cx="14681" cy="6214"/>
          </a:xfrm>
        </p:grpSpPr>
        <p:grpSp>
          <p:nvGrpSpPr>
            <p:cNvPr id="4" name="组合 3"/>
            <p:cNvGrpSpPr/>
            <p:nvPr/>
          </p:nvGrpSpPr>
          <p:grpSpPr>
            <a:xfrm>
              <a:off x="549" y="305"/>
              <a:ext cx="9600" cy="6201"/>
              <a:chOff x="7673" y="5863"/>
              <a:chExt cx="9600" cy="6201"/>
            </a:xfrm>
          </p:grpSpPr>
          <p:sp>
            <p:nvSpPr>
              <p:cNvPr id="21" name="文本框 20"/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7673" y="5863"/>
                <a:ext cx="9600" cy="5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当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j=5</a:t>
                </a:r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时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,next[5]=2;</a:t>
                </a:r>
                <a:endParaRPr lang="en-US" altLang="zh-CN" b="1">
                  <a:latin typeface="Consolas" panose="020B0609020204030204" charset="0"/>
                  <a:cs typeface="Consolas" panose="020B0609020204030204" charset="0"/>
                  <a:sym typeface="+mn-ea"/>
                </a:endParaRPr>
              </a:p>
            </p:txBody>
          </p:sp>
          <p:sp>
            <p:nvSpPr>
              <p:cNvPr id="23" name="文本框 22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7873" y="6963"/>
                <a:ext cx="9018" cy="4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主串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     </a:t>
                </a:r>
                <a:r>
                  <a:rPr lang="en-US" altLang="zh-CN" b="1">
                    <a:solidFill>
                      <a:schemeClr val="tx2">
                        <a:lumMod val="25000"/>
                        <a:lumOff val="75000"/>
                      </a:schemeClr>
                    </a:solidFill>
                    <a:latin typeface="Consolas" panose="020B0609020204030204" charset="0"/>
                    <a:cs typeface="Consolas" panose="020B0609020204030204" charset="0"/>
                  </a:rPr>
                  <a:t>!!!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aab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</a:rPr>
                  <a:t>a</a:t>
                </a:r>
                <a:r>
                  <a:rPr lang="en-US" altLang="zh-CN" b="1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Consolas" panose="020B0609020204030204" charset="0"/>
                    <a:cs typeface="Consolas" panose="020B0609020204030204" charset="0"/>
                  </a:rPr>
                  <a:t>?????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模式串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      aabaa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第一次后移操作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</a:rPr>
                  <a:t>a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abaa(</a:t>
                </a:r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不匹配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)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第二次后移操作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 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aabaa(</a:t>
                </a:r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不匹配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)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zh-CN" altLang="en-US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第三次后移操作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:    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a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abaa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  <a:sym typeface="+mn-ea"/>
                </a:endParaRPr>
              </a:p>
            </p:txBody>
          </p:sp>
          <p:cxnSp>
            <p:nvCxnSpPr>
              <p:cNvPr id="24" name="直接连接符 23"/>
              <p:cNvCxnSpPr/>
              <p:nvPr>
                <p:custDataLst>
                  <p:tags r:id="rId3"/>
                </p:custDataLst>
              </p:nvPr>
            </p:nvCxnSpPr>
            <p:spPr>
              <a:xfrm flipH="1" flipV="1">
                <a:off x="11684" y="6963"/>
                <a:ext cx="62" cy="4001"/>
              </a:xfrm>
              <a:prstGeom prst="line">
                <a:avLst/>
              </a:prstGeom>
              <a:ln w="19050" cmpd="sng">
                <a:solidFill>
                  <a:srgbClr val="7030A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6"/>
              <p:cNvCxnSpPr/>
              <p:nvPr>
                <p:custDataLst>
                  <p:tags r:id="rId4"/>
                </p:custDataLst>
              </p:nvPr>
            </p:nvCxnSpPr>
            <p:spPr>
              <a:xfrm flipH="1" flipV="1">
                <a:off x="11867" y="10843"/>
                <a:ext cx="97" cy="695"/>
              </a:xfrm>
              <a:prstGeom prst="straightConnector1">
                <a:avLst/>
              </a:prstGeom>
              <a:ln w="3175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文本框 27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11746" y="11484"/>
                <a:ext cx="124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</a:rPr>
                  <a:t>j=2</a:t>
                </a:r>
                <a:endParaRPr lang="zh-CN" altLang="en-US" b="1">
                  <a:latin typeface="Consolas" panose="020B0609020204030204" charset="0"/>
                  <a:cs typeface="Consolas" panose="020B0609020204030204" charset="0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8539" y="305"/>
              <a:ext cx="6691" cy="6214"/>
              <a:chOff x="7673" y="5863"/>
              <a:chExt cx="6691" cy="6214"/>
            </a:xfrm>
          </p:grpSpPr>
          <p:sp>
            <p:nvSpPr>
              <p:cNvPr id="8" name="文本框 7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7673" y="5863"/>
                <a:ext cx="5878" cy="5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当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j=6</a:t>
                </a:r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时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,next[6]=3;</a:t>
                </a:r>
                <a:endParaRPr lang="en-US" altLang="zh-CN" b="1">
                  <a:latin typeface="Consolas" panose="020B0609020204030204" charset="0"/>
                  <a:cs typeface="Consolas" panose="020B0609020204030204" charset="0"/>
                  <a:sym typeface="+mn-ea"/>
                </a:endParaRPr>
              </a:p>
            </p:txBody>
          </p:sp>
          <p:sp>
            <p:nvSpPr>
              <p:cNvPr id="9" name="文本框 8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7873" y="6963"/>
                <a:ext cx="6491" cy="4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主串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     </a:t>
                </a:r>
                <a:r>
                  <a:rPr lang="en-US" altLang="zh-CN" b="1">
                    <a:solidFill>
                      <a:schemeClr val="tx2">
                        <a:lumMod val="25000"/>
                        <a:lumOff val="75000"/>
                      </a:schemeClr>
                    </a:solidFill>
                    <a:latin typeface="Consolas" panose="020B0609020204030204" charset="0"/>
                    <a:cs typeface="Consolas" panose="020B0609020204030204" charset="0"/>
                  </a:rPr>
                  <a:t>!!!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aab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</a:rPr>
                  <a:t>aa</a:t>
                </a:r>
                <a:r>
                  <a:rPr lang="en-US" altLang="zh-CN" b="1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Consolas" panose="020B0609020204030204" charset="0"/>
                    <a:cs typeface="Consolas" panose="020B0609020204030204" charset="0"/>
                  </a:rPr>
                  <a:t>?????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模式串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      aabaac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第一次后移操作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</a:rPr>
                  <a:t>a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abaac(</a:t>
                </a:r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不匹配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)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第二次后移操作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 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aabaac(</a:t>
                </a:r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不匹配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)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zh-CN" altLang="en-US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第三次后移操作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:    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aa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baac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zh-CN" altLang="en-US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</p:txBody>
          </p:sp>
          <p:cxnSp>
            <p:nvCxnSpPr>
              <p:cNvPr id="10" name="直接连接符 9"/>
              <p:cNvCxnSpPr/>
              <p:nvPr>
                <p:custDataLst>
                  <p:tags r:id="rId8"/>
                </p:custDataLst>
              </p:nvPr>
            </p:nvCxnSpPr>
            <p:spPr>
              <a:xfrm flipH="1" flipV="1">
                <a:off x="11867" y="6949"/>
                <a:ext cx="93" cy="4042"/>
              </a:xfrm>
              <a:prstGeom prst="line">
                <a:avLst/>
              </a:prstGeom>
              <a:ln w="19050" cmpd="sng">
                <a:solidFill>
                  <a:srgbClr val="7030A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箭头连接符 10"/>
              <p:cNvCxnSpPr/>
              <p:nvPr>
                <p:custDataLst>
                  <p:tags r:id="rId9"/>
                </p:custDataLst>
              </p:nvPr>
            </p:nvCxnSpPr>
            <p:spPr>
              <a:xfrm flipH="1" flipV="1">
                <a:off x="12049" y="10843"/>
                <a:ext cx="97" cy="695"/>
              </a:xfrm>
              <a:prstGeom prst="straightConnector1">
                <a:avLst/>
              </a:prstGeom>
              <a:ln w="3175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文本框 11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11762" y="11497"/>
                <a:ext cx="124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</a:rPr>
                  <a:t>j=3</a:t>
                </a:r>
                <a:endParaRPr lang="zh-CN" altLang="en-US" b="1">
                  <a:latin typeface="Consolas" panose="020B0609020204030204" charset="0"/>
                  <a:cs typeface="Consolas" panose="020B0609020204030204" charset="0"/>
                </a:endParaRPr>
              </a:p>
            </p:txBody>
          </p:sp>
        </p:grpSp>
      </p:grpSp>
    </p:spTree>
    <p:custDataLst>
      <p:tags r:id="rId1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913765" y="163830"/>
          <a:ext cx="7049770" cy="1842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110"/>
                <a:gridCol w="1007110"/>
                <a:gridCol w="1007110"/>
                <a:gridCol w="1007110"/>
                <a:gridCol w="1007110"/>
                <a:gridCol w="1007110"/>
                <a:gridCol w="1007110"/>
              </a:tblGrid>
              <a:tr h="4292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b="1">
                          <a:latin typeface="Consolas" panose="020B0609020204030204" charset="0"/>
                          <a:cs typeface="Consolas" panose="020B0609020204030204" charset="0"/>
                        </a:rPr>
                        <a:t>编号</a:t>
                      </a: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j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1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2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3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4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5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6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  <a:tr h="4298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b="1">
                          <a:latin typeface="Consolas" panose="020B0609020204030204" charset="0"/>
                        </a:rPr>
                        <a:t>模式串</a:t>
                      </a:r>
                      <a:endParaRPr lang="zh-CN" altLang="en-US" sz="1400" b="1">
                        <a:latin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b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c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4667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next[j]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0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1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2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1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2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3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338455" y="1914525"/>
          <a:ext cx="9000490" cy="1957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150"/>
                <a:gridCol w="692349"/>
                <a:gridCol w="692348"/>
                <a:gridCol w="692150"/>
                <a:gridCol w="692547"/>
                <a:gridCol w="692349"/>
                <a:gridCol w="692348"/>
                <a:gridCol w="692349"/>
                <a:gridCol w="692348"/>
                <a:gridCol w="692348"/>
                <a:gridCol w="692349"/>
                <a:gridCol w="692348"/>
                <a:gridCol w="692349"/>
              </a:tblGrid>
              <a:tr h="5549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编号</a:t>
                      </a:r>
                      <a:r>
                        <a:rPr lang="en-US" altLang="zh-CN" sz="12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j</a:t>
                      </a:r>
                      <a:endParaRPr lang="en-US" altLang="zh-CN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1</a:t>
                      </a:r>
                      <a:endParaRPr lang="en-US" altLang="zh-CN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2</a:t>
                      </a:r>
                      <a:endParaRPr lang="en-US" altLang="zh-CN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3</a:t>
                      </a:r>
                      <a:endParaRPr lang="en-US" altLang="zh-CN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4</a:t>
                      </a:r>
                      <a:endParaRPr lang="en-US" altLang="zh-CN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5</a:t>
                      </a:r>
                      <a:endParaRPr lang="en-US" altLang="zh-CN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6</a:t>
                      </a:r>
                      <a:endParaRPr lang="en-US" altLang="zh-CN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7</a:t>
                      </a:r>
                      <a:endParaRPr lang="en-US" altLang="zh-CN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8</a:t>
                      </a:r>
                      <a:endParaRPr lang="en-US" altLang="zh-CN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9</a:t>
                      </a:r>
                      <a:endParaRPr lang="en-US" altLang="zh-CN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10</a:t>
                      </a:r>
                      <a:endParaRPr lang="en-US" altLang="zh-CN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11</a:t>
                      </a:r>
                      <a:endParaRPr lang="en-US" altLang="zh-CN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12</a:t>
                      </a:r>
                      <a:endParaRPr lang="en-US" altLang="zh-CN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505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主串</a:t>
                      </a:r>
                      <a:endParaRPr lang="zh-CN" altLang="en-US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b</a:t>
                      </a:r>
                      <a:endParaRPr lang="en-US" altLang="zh-CN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b</a:t>
                      </a:r>
                      <a:endParaRPr lang="en-US" altLang="zh-CN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 u="sng">
                          <a:solidFill>
                            <a:schemeClr val="bg2">
                              <a:lumMod val="50000"/>
                            </a:schemeClr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1200" b="1" u="sng">
                        <a:solidFill>
                          <a:schemeClr val="bg2">
                            <a:lumMod val="50000"/>
                          </a:schemeClr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 u="sng">
                          <a:solidFill>
                            <a:schemeClr val="bg2">
                              <a:lumMod val="50000"/>
                            </a:schemeClr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1200" b="1" u="sng">
                        <a:solidFill>
                          <a:schemeClr val="bg2">
                            <a:lumMod val="50000"/>
                          </a:schemeClr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 u="sng">
                          <a:solidFill>
                            <a:schemeClr val="bg2">
                              <a:lumMod val="50000"/>
                            </a:schemeClr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b</a:t>
                      </a:r>
                      <a:endParaRPr lang="en-US" altLang="zh-CN" sz="1200" b="1" u="sng">
                        <a:solidFill>
                          <a:schemeClr val="bg2">
                            <a:lumMod val="50000"/>
                          </a:schemeClr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 u="sng">
                          <a:solidFill>
                            <a:schemeClr val="bg2">
                              <a:lumMod val="50000"/>
                            </a:schemeClr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1200" b="1" u="sng">
                        <a:solidFill>
                          <a:schemeClr val="bg2">
                            <a:lumMod val="50000"/>
                          </a:schemeClr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 u="sng">
                          <a:solidFill>
                            <a:schemeClr val="bg2">
                              <a:lumMod val="50000"/>
                            </a:schemeClr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1200" b="1" u="sng">
                        <a:solidFill>
                          <a:schemeClr val="bg2">
                            <a:lumMod val="50000"/>
                          </a:schemeClr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 u="sng">
                          <a:solidFill>
                            <a:schemeClr val="bg2">
                              <a:lumMod val="50000"/>
                            </a:schemeClr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c</a:t>
                      </a:r>
                      <a:endParaRPr lang="en-US" altLang="zh-CN" sz="1200" b="1" u="sng">
                        <a:solidFill>
                          <a:schemeClr val="bg2">
                            <a:lumMod val="50000"/>
                          </a:schemeClr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3505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第一次</a:t>
                      </a:r>
                      <a:endParaRPr lang="zh-CN" altLang="en-US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b</a:t>
                      </a:r>
                      <a:endParaRPr lang="en-US" altLang="zh-CN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c</a:t>
                      </a:r>
                      <a:endParaRPr lang="en-US" altLang="zh-CN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505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第二次</a:t>
                      </a:r>
                      <a:endParaRPr lang="zh-CN" altLang="en-US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b</a:t>
                      </a:r>
                      <a:endParaRPr lang="en-US" altLang="zh-CN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c</a:t>
                      </a:r>
                      <a:endParaRPr lang="en-US" altLang="zh-CN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505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第三次</a:t>
                      </a:r>
                      <a:endParaRPr lang="zh-CN" altLang="en-US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 u="sng">
                          <a:solidFill>
                            <a:srgbClr val="FF0000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1200" b="1" u="sng">
                        <a:solidFill>
                          <a:srgbClr val="FF0000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 u="sng">
                          <a:solidFill>
                            <a:srgbClr val="FF0000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1200" b="1" u="sng">
                        <a:solidFill>
                          <a:srgbClr val="FF0000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 u="sng">
                          <a:solidFill>
                            <a:srgbClr val="FF0000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b</a:t>
                      </a:r>
                      <a:endParaRPr lang="en-US" altLang="zh-CN" sz="1200" b="1" u="sng">
                        <a:solidFill>
                          <a:srgbClr val="FF0000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 u="sng">
                          <a:solidFill>
                            <a:srgbClr val="FF0000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1200" b="1" u="sng">
                        <a:solidFill>
                          <a:srgbClr val="FF0000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 u="sng">
                          <a:solidFill>
                            <a:srgbClr val="FF0000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1200" b="1" u="sng">
                        <a:solidFill>
                          <a:srgbClr val="FF0000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 u="sng">
                          <a:solidFill>
                            <a:srgbClr val="FF0000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c</a:t>
                      </a:r>
                      <a:endParaRPr lang="en-US" altLang="zh-CN" sz="1200" b="1" u="sng">
                        <a:solidFill>
                          <a:srgbClr val="FF0000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480695" y="209550"/>
          <a:ext cx="10923905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955"/>
                <a:gridCol w="616585"/>
                <a:gridCol w="831215"/>
                <a:gridCol w="831215"/>
                <a:gridCol w="831215"/>
                <a:gridCol w="831215"/>
                <a:gridCol w="831215"/>
                <a:gridCol w="831215"/>
                <a:gridCol w="831215"/>
                <a:gridCol w="831215"/>
                <a:gridCol w="831215"/>
                <a:gridCol w="831215"/>
                <a:gridCol w="831215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b="1">
                          <a:latin typeface="Consolas" panose="020B0609020204030204" charset="0"/>
                          <a:cs typeface="Consolas" panose="020B0609020204030204" charset="0"/>
                        </a:rPr>
                        <a:t>编号</a:t>
                      </a: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j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1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2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3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4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5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6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7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8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9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10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11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12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b="1">
                          <a:latin typeface="Consolas" panose="020B0609020204030204" charset="0"/>
                          <a:cs typeface="Consolas" panose="020B0609020204030204" charset="0"/>
                        </a:rPr>
                        <a:t>模式串</a:t>
                      </a:r>
                      <a:endParaRPr lang="zh-CN" altLang="en-US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b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b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b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b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next[j]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400" b="1">
                          <a:latin typeface="Consolas" panose="020B0609020204030204" charset="0"/>
                          <a:cs typeface="Consolas" panose="020B0609020204030204" charset="0"/>
                        </a:rPr>
                        <a:t>位序</a:t>
                      </a:r>
                      <a:endParaRPr lang="zh-CN" altLang="en-US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0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1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 u="sng">
                          <a:solidFill>
                            <a:srgbClr val="FF0000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1</a:t>
                      </a:r>
                      <a:endParaRPr lang="en-US" altLang="zh-CN" sz="1400" b="1" u="sng">
                        <a:solidFill>
                          <a:srgbClr val="FF0000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 u="sng">
                          <a:solidFill>
                            <a:srgbClr val="FF0000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2</a:t>
                      </a:r>
                      <a:endParaRPr lang="en-US" altLang="zh-CN" sz="1400" b="1" u="sng">
                        <a:solidFill>
                          <a:srgbClr val="FF0000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 u="sng">
                          <a:solidFill>
                            <a:srgbClr val="FF0000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3</a:t>
                      </a:r>
                      <a:endParaRPr lang="en-US" altLang="zh-CN" sz="1400" b="1" u="sng">
                        <a:solidFill>
                          <a:srgbClr val="FF0000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4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2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 u="sng">
                          <a:solidFill>
                            <a:srgbClr val="FF0000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2</a:t>
                      </a:r>
                      <a:endParaRPr lang="en-US" altLang="zh-CN" sz="1400" b="1" u="sng">
                        <a:solidFill>
                          <a:srgbClr val="FF0000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 u="sng">
                          <a:solidFill>
                            <a:srgbClr val="FF0000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3</a:t>
                      </a:r>
                      <a:endParaRPr lang="en-US" altLang="zh-CN" sz="1400" b="1" u="sng">
                        <a:solidFill>
                          <a:srgbClr val="FF0000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 u="sng">
                          <a:solidFill>
                            <a:srgbClr val="FF0000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4</a:t>
                      </a:r>
                      <a:endParaRPr lang="en-US" altLang="zh-CN" sz="1400" b="1" u="sng">
                        <a:solidFill>
                          <a:srgbClr val="FF0000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 u="sng">
                          <a:solidFill>
                            <a:srgbClr val="FF0000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5</a:t>
                      </a:r>
                      <a:endParaRPr lang="en-US" altLang="zh-CN" sz="1400" b="1" u="sng">
                        <a:solidFill>
                          <a:srgbClr val="FF0000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 u="sng">
                          <a:solidFill>
                            <a:srgbClr val="FF0000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6</a:t>
                      </a:r>
                      <a:endParaRPr lang="en-US" altLang="zh-CN" sz="1400" b="1" u="sng">
                        <a:solidFill>
                          <a:srgbClr val="FF0000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next[j-1]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400" b="1">
                          <a:latin typeface="Consolas" panose="020B0609020204030204" charset="0"/>
                          <a:cs typeface="Consolas" panose="020B0609020204030204" charset="0"/>
                        </a:rPr>
                        <a:t>下标</a:t>
                      </a:r>
                      <a:endParaRPr lang="zh-CN" altLang="en-US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-1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0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0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1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2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3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1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1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2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3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4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5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nextval[j]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400" b="1">
                          <a:latin typeface="Consolas" panose="020B0609020204030204" charset="0"/>
                          <a:cs typeface="Consolas" panose="020B0609020204030204" charset="0"/>
                        </a:rPr>
                        <a:t>位序</a:t>
                      </a:r>
                      <a:endParaRPr lang="zh-CN" altLang="en-US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0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1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highlight>
                            <a:srgbClr val="FFFF00"/>
                          </a:highlight>
                          <a:latin typeface="Consolas" panose="020B0609020204030204" charset="0"/>
                          <a:cs typeface="Consolas" panose="020B0609020204030204" charset="0"/>
                        </a:rPr>
                        <a:t>0</a:t>
                      </a:r>
                      <a:endParaRPr lang="en-US" altLang="zh-CN" sz="1400" b="1">
                        <a:highlight>
                          <a:srgbClr val="FFFF00"/>
                        </a:highlight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highlight>
                            <a:srgbClr val="FFFF00"/>
                          </a:highlight>
                          <a:latin typeface="Consolas" panose="020B0609020204030204" charset="0"/>
                          <a:cs typeface="Consolas" panose="020B0609020204030204" charset="0"/>
                        </a:rPr>
                        <a:t>1</a:t>
                      </a:r>
                      <a:endParaRPr lang="en-US" altLang="zh-CN" sz="1400" b="1">
                        <a:highlight>
                          <a:srgbClr val="FFFF00"/>
                        </a:highlight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highlight>
                            <a:srgbClr val="FFFF00"/>
                          </a:highlight>
                          <a:latin typeface="Consolas" panose="020B0609020204030204" charset="0"/>
                          <a:cs typeface="Consolas" panose="020B0609020204030204" charset="0"/>
                        </a:rPr>
                        <a:t>0</a:t>
                      </a:r>
                      <a:endParaRPr lang="en-US" altLang="zh-CN" sz="1400" b="1">
                        <a:highlight>
                          <a:srgbClr val="FFFF00"/>
                        </a:highlight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4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2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highlight>
                            <a:srgbClr val="FFFF00"/>
                          </a:highlight>
                          <a:latin typeface="Consolas" panose="020B0609020204030204" charset="0"/>
                          <a:cs typeface="Consolas" panose="020B0609020204030204" charset="0"/>
                        </a:rPr>
                        <a:t>1</a:t>
                      </a:r>
                      <a:endParaRPr lang="en-US" altLang="zh-CN" sz="1400" b="1">
                        <a:highlight>
                          <a:srgbClr val="FFFF00"/>
                        </a:highlight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highlight>
                            <a:srgbClr val="FFFF00"/>
                          </a:highlight>
                          <a:latin typeface="Consolas" panose="020B0609020204030204" charset="0"/>
                          <a:cs typeface="Consolas" panose="020B0609020204030204" charset="0"/>
                        </a:rPr>
                        <a:t>0</a:t>
                      </a:r>
                      <a:endParaRPr lang="en-US" altLang="zh-CN" sz="1400" b="1">
                        <a:highlight>
                          <a:srgbClr val="FFFF00"/>
                        </a:highlight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highlight>
                            <a:srgbClr val="FFFF00"/>
                          </a:highlight>
                          <a:latin typeface="Consolas" panose="020B0609020204030204" charset="0"/>
                          <a:cs typeface="Consolas" panose="020B0609020204030204" charset="0"/>
                        </a:rPr>
                        <a:t>1</a:t>
                      </a:r>
                      <a:endParaRPr lang="en-US" altLang="zh-CN" sz="1400" b="1">
                        <a:highlight>
                          <a:srgbClr val="FFFF00"/>
                        </a:highlight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highlight>
                            <a:srgbClr val="FFFF00"/>
                          </a:highlight>
                          <a:latin typeface="Consolas" panose="020B0609020204030204" charset="0"/>
                          <a:cs typeface="Consolas" panose="020B0609020204030204" charset="0"/>
                        </a:rPr>
                        <a:t>0</a:t>
                      </a:r>
                      <a:endParaRPr lang="en-US" altLang="zh-CN" sz="1400" b="1">
                        <a:highlight>
                          <a:srgbClr val="FFFF00"/>
                        </a:highlight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highlight>
                            <a:srgbClr val="FFFF00"/>
                          </a:highlight>
                          <a:latin typeface="Consolas" panose="020B0609020204030204" charset="0"/>
                          <a:cs typeface="Consolas" panose="020B0609020204030204" charset="0"/>
                        </a:rPr>
                        <a:t>4</a:t>
                      </a:r>
                      <a:endParaRPr lang="en-US" altLang="zh-CN" sz="1400" b="1">
                        <a:highlight>
                          <a:srgbClr val="FFFF00"/>
                        </a:highlight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下弧形箭头 8"/>
          <p:cNvSpPr/>
          <p:nvPr/>
        </p:nvSpPr>
        <p:spPr>
          <a:xfrm>
            <a:off x="1827530" y="2373630"/>
            <a:ext cx="1624330" cy="41021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下弧形箭头 10"/>
          <p:cNvSpPr/>
          <p:nvPr/>
        </p:nvSpPr>
        <p:spPr>
          <a:xfrm>
            <a:off x="2520315" y="2388870"/>
            <a:ext cx="1933575" cy="511810"/>
          </a:xfrm>
          <a:prstGeom prst="curvedUpArrow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下弧形箭头 11"/>
          <p:cNvSpPr/>
          <p:nvPr/>
        </p:nvSpPr>
        <p:spPr>
          <a:xfrm>
            <a:off x="3486785" y="2398395"/>
            <a:ext cx="1787525" cy="502920"/>
          </a:xfrm>
          <a:prstGeom prst="curvedUp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下弧形箭头 12"/>
          <p:cNvSpPr/>
          <p:nvPr/>
        </p:nvSpPr>
        <p:spPr>
          <a:xfrm>
            <a:off x="2620645" y="2373630"/>
            <a:ext cx="5170805" cy="674370"/>
          </a:xfrm>
          <a:prstGeom prst="curvedUpArrow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下弧形箭头 13"/>
          <p:cNvSpPr/>
          <p:nvPr/>
        </p:nvSpPr>
        <p:spPr>
          <a:xfrm>
            <a:off x="3578225" y="2407285"/>
            <a:ext cx="5189220" cy="802640"/>
          </a:xfrm>
          <a:prstGeom prst="curvedUp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下弧形箭头 14"/>
          <p:cNvSpPr/>
          <p:nvPr/>
        </p:nvSpPr>
        <p:spPr>
          <a:xfrm>
            <a:off x="4453255" y="2373630"/>
            <a:ext cx="5061585" cy="784225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下弧形箭头 15"/>
          <p:cNvSpPr/>
          <p:nvPr/>
        </p:nvSpPr>
        <p:spPr>
          <a:xfrm>
            <a:off x="5301615" y="2398395"/>
            <a:ext cx="5134610" cy="875030"/>
          </a:xfrm>
          <a:prstGeom prst="curvedUp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下弧形箭头 16"/>
          <p:cNvSpPr/>
          <p:nvPr/>
        </p:nvSpPr>
        <p:spPr>
          <a:xfrm>
            <a:off x="6031230" y="2370455"/>
            <a:ext cx="5389880" cy="1149985"/>
          </a:xfrm>
          <a:prstGeom prst="curved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323850" y="3511550"/>
            <a:ext cx="9615170" cy="3865880"/>
            <a:chOff x="510" y="5530"/>
            <a:chExt cx="15142" cy="6088"/>
          </a:xfrm>
        </p:grpSpPr>
        <p:grpSp>
          <p:nvGrpSpPr>
            <p:cNvPr id="34" name="组合 33"/>
            <p:cNvGrpSpPr/>
            <p:nvPr/>
          </p:nvGrpSpPr>
          <p:grpSpPr>
            <a:xfrm>
              <a:off x="510" y="7309"/>
              <a:ext cx="7294" cy="4309"/>
              <a:chOff x="378" y="6577"/>
              <a:chExt cx="7294" cy="4309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378" y="6577"/>
                <a:ext cx="7294" cy="3316"/>
                <a:chOff x="378" y="6577"/>
                <a:chExt cx="7294" cy="3316"/>
              </a:xfrm>
            </p:grpSpPr>
            <p:sp>
              <p:nvSpPr>
                <p:cNvPr id="19" name="文本框 18"/>
                <p:cNvSpPr txBox="1"/>
                <p:nvPr>
                  <p:custDataLst>
                    <p:tags r:id="rId2"/>
                  </p:custDataLst>
                </p:nvPr>
              </p:nvSpPr>
              <p:spPr>
                <a:xfrm>
                  <a:off x="378" y="6577"/>
                  <a:ext cx="7295" cy="31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主串</a:t>
                  </a:r>
                  <a:r>
                    <a:rPr lang="en-US" altLang="zh-CN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:       </a:t>
                  </a:r>
                  <a:r>
                    <a:rPr lang="en-US" altLang="zh-CN" b="1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!!!</a:t>
                  </a:r>
                  <a:r>
                    <a:rPr lang="en-US" altLang="zh-CN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ab</a:t>
                  </a:r>
                  <a:r>
                    <a:rPr lang="en-US" altLang="zh-CN" b="1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?????</a:t>
                  </a:r>
                  <a:endPara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endParaRPr>
                </a:p>
                <a:p>
                  <a:endPara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endParaRPr>
                </a:p>
                <a:p>
                  <a:r>
                    <a:rPr lang="zh-CN" altLang="en-US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模式串</a:t>
                  </a:r>
                  <a:r>
                    <a:rPr lang="en-US" altLang="zh-CN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:        aba</a:t>
                  </a:r>
                  <a:endPara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endParaRPr>
                </a:p>
                <a:p>
                  <a:endPara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endParaRPr>
                </a:p>
                <a:p>
                  <a:r>
                    <a:rPr lang="zh-CN" altLang="en-US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第一次后移操作</a:t>
                  </a:r>
                  <a:r>
                    <a:rPr lang="en-US" altLang="zh-CN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:  aba(</a:t>
                  </a:r>
                  <a:r>
                    <a:rPr lang="zh-CN" altLang="en-US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不匹配</a:t>
                  </a:r>
                  <a:r>
                    <a:rPr lang="en-US" altLang="zh-CN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)</a:t>
                  </a:r>
                  <a:endPara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endParaRPr>
                </a:p>
                <a:p>
                  <a:endPara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endParaRPr>
                </a:p>
                <a:p>
                  <a:r>
                    <a:rPr lang="zh-CN" altLang="en-US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第二次后移操作</a:t>
                  </a:r>
                  <a:r>
                    <a:rPr lang="en-US" altLang="zh-CN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:   aba(</a:t>
                  </a:r>
                  <a:r>
                    <a:rPr lang="zh-CN" altLang="en-US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跨过分界线</a:t>
                  </a:r>
                  <a:r>
                    <a:rPr lang="en-US" altLang="zh-CN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)</a:t>
                  </a:r>
                  <a:endPara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endParaRPr>
                </a:p>
              </p:txBody>
            </p:sp>
            <p:cxnSp>
              <p:nvCxnSpPr>
                <p:cNvPr id="20" name="直接连接符 19"/>
                <p:cNvCxnSpPr/>
                <p:nvPr>
                  <p:custDataLst>
                    <p:tags r:id="rId3"/>
                  </p:custDataLst>
                </p:nvPr>
              </p:nvCxnSpPr>
              <p:spPr>
                <a:xfrm flipH="1" flipV="1">
                  <a:off x="3797" y="6577"/>
                  <a:ext cx="64" cy="3316"/>
                </a:xfrm>
                <a:prstGeom prst="line">
                  <a:avLst/>
                </a:prstGeom>
                <a:ln w="19050" cmpd="sng">
                  <a:solidFill>
                    <a:srgbClr val="7030A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直接箭头连接符 24"/>
              <p:cNvCxnSpPr/>
              <p:nvPr>
                <p:custDataLst>
                  <p:tags r:id="rId4"/>
                </p:custDataLst>
              </p:nvPr>
            </p:nvCxnSpPr>
            <p:spPr>
              <a:xfrm flipH="1" flipV="1">
                <a:off x="4023" y="9774"/>
                <a:ext cx="97" cy="695"/>
              </a:xfrm>
              <a:prstGeom prst="straightConnector1">
                <a:avLst/>
              </a:prstGeom>
              <a:ln w="3175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文本框 25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3861" y="10306"/>
                <a:ext cx="124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</a:rPr>
                  <a:t>j=1</a:t>
                </a:r>
                <a:endParaRPr lang="zh-CN" altLang="en-US" b="1">
                  <a:latin typeface="Consolas" panose="020B0609020204030204" charset="0"/>
                  <a:cs typeface="Consolas" panose="020B0609020204030204" charset="0"/>
                </a:endParaRPr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510" y="5530"/>
              <a:ext cx="15142" cy="5556"/>
              <a:chOff x="510" y="5530"/>
              <a:chExt cx="15142" cy="5556"/>
            </a:xfrm>
          </p:grpSpPr>
          <p:sp>
            <p:nvSpPr>
              <p:cNvPr id="18" name="文本框 17"/>
              <p:cNvSpPr txBox="1"/>
              <p:nvPr/>
            </p:nvSpPr>
            <p:spPr>
              <a:xfrm>
                <a:off x="510" y="5530"/>
                <a:ext cx="6407" cy="4501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</a:rPr>
                  <a:t>求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</a:rPr>
                  <a:t>next</a:t>
                </a:r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</a:rPr>
                  <a:t>过程</a:t>
                </a:r>
                <a:endParaRPr lang="zh-CN" altLang="en-US" b="1"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当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j=1</a:t>
                </a:r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时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,next[1]=0;</a:t>
                </a:r>
                <a:endParaRPr lang="en-US" altLang="zh-CN" b="1"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当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j=2</a:t>
                </a:r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时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,next[2]=1;</a:t>
                </a:r>
                <a:endParaRPr lang="en-US" altLang="zh-CN" b="1"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当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j=3</a:t>
                </a:r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时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,next[3]=1;</a:t>
                </a:r>
                <a:endParaRPr lang="zh-CN" altLang="en-US" b="1">
                  <a:latin typeface="Consolas" panose="020B0609020204030204" charset="0"/>
                  <a:cs typeface="Consolas" panose="020B0609020204030204" charset="0"/>
                </a:endParaRPr>
              </a:p>
            </p:txBody>
          </p:sp>
          <p:grpSp>
            <p:nvGrpSpPr>
              <p:cNvPr id="29" name="组合 28"/>
              <p:cNvGrpSpPr/>
              <p:nvPr/>
            </p:nvGrpSpPr>
            <p:grpSpPr>
              <a:xfrm>
                <a:off x="9095" y="5863"/>
                <a:ext cx="6557" cy="5223"/>
                <a:chOff x="7673" y="5863"/>
                <a:chExt cx="6557" cy="5223"/>
              </a:xfrm>
            </p:grpSpPr>
            <p:sp>
              <p:nvSpPr>
                <p:cNvPr id="21" name="文本框 20"/>
                <p:cNvSpPr txBox="1"/>
                <p:nvPr/>
              </p:nvSpPr>
              <p:spPr>
                <a:xfrm>
                  <a:off x="7673" y="5863"/>
                  <a:ext cx="6557" cy="580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:r>
                    <a:rPr lang="zh-CN" altLang="en-US" b="1">
                      <a:latin typeface="Consolas" panose="020B0609020204030204" charset="0"/>
                      <a:cs typeface="Consolas" panose="020B0609020204030204" charset="0"/>
                      <a:sym typeface="+mn-ea"/>
                    </a:rPr>
                    <a:t>当</a:t>
                  </a:r>
                  <a:r>
                    <a:rPr lang="en-US" altLang="zh-CN" b="1">
                      <a:latin typeface="Consolas" panose="020B0609020204030204" charset="0"/>
                      <a:cs typeface="Consolas" panose="020B0609020204030204" charset="0"/>
                      <a:sym typeface="+mn-ea"/>
                    </a:rPr>
                    <a:t>j=4</a:t>
                  </a:r>
                  <a:r>
                    <a:rPr lang="zh-CN" altLang="en-US" b="1">
                      <a:latin typeface="Consolas" panose="020B0609020204030204" charset="0"/>
                      <a:cs typeface="Consolas" panose="020B0609020204030204" charset="0"/>
                      <a:sym typeface="+mn-ea"/>
                    </a:rPr>
                    <a:t>时</a:t>
                  </a:r>
                  <a:r>
                    <a:rPr lang="en-US" altLang="zh-CN" b="1">
                      <a:latin typeface="Consolas" panose="020B0609020204030204" charset="0"/>
                      <a:cs typeface="Consolas" panose="020B0609020204030204" charset="0"/>
                      <a:sym typeface="+mn-ea"/>
                    </a:rPr>
                    <a:t>,next[4]=2;</a:t>
                  </a:r>
                  <a:endParaRPr lang="en-US" altLang="zh-CN" b="1">
                    <a:latin typeface="Consolas" panose="020B0609020204030204" charset="0"/>
                    <a:cs typeface="Consolas" panose="020B0609020204030204" charset="0"/>
                    <a:sym typeface="+mn-ea"/>
                  </a:endParaRPr>
                </a:p>
              </p:txBody>
            </p:sp>
            <p:sp>
              <p:nvSpPr>
                <p:cNvPr id="23" name="文本框 22"/>
                <p:cNvSpPr txBox="1"/>
                <p:nvPr>
                  <p:custDataLst>
                    <p:tags r:id="rId6"/>
                  </p:custDataLst>
                </p:nvPr>
              </p:nvSpPr>
              <p:spPr>
                <a:xfrm>
                  <a:off x="7873" y="6963"/>
                  <a:ext cx="5690" cy="31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主串</a:t>
                  </a:r>
                  <a:r>
                    <a:rPr lang="en-US" altLang="zh-CN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:       </a:t>
                  </a:r>
                  <a:r>
                    <a:rPr lang="en-US" altLang="zh-CN" b="1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!!!</a:t>
                  </a:r>
                  <a:r>
                    <a:rPr lang="en-US" altLang="zh-CN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ab</a:t>
                  </a:r>
                  <a:r>
                    <a:rPr lang="en-US" altLang="zh-CN" b="1">
                      <a:solidFill>
                        <a:srgbClr val="00B05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a</a:t>
                  </a:r>
                  <a:r>
                    <a:rPr lang="en-US" altLang="zh-CN" b="1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?????</a:t>
                  </a:r>
                  <a:endPara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endParaRPr>
                </a:p>
                <a:p>
                  <a:endPara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endParaRPr>
                </a:p>
                <a:p>
                  <a:r>
                    <a:rPr lang="zh-CN" altLang="en-US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模式串</a:t>
                  </a:r>
                  <a:r>
                    <a:rPr lang="en-US" altLang="zh-CN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:        abab</a:t>
                  </a:r>
                  <a:endPara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endParaRPr>
                </a:p>
                <a:p>
                  <a:endPara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endParaRPr>
                </a:p>
                <a:p>
                  <a:r>
                    <a:rPr lang="zh-CN" altLang="en-US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第一次后移操作</a:t>
                  </a:r>
                  <a:r>
                    <a:rPr lang="en-US" altLang="zh-CN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:  abab(</a:t>
                  </a:r>
                  <a:r>
                    <a:rPr lang="zh-CN" altLang="en-US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不匹配</a:t>
                  </a:r>
                  <a:r>
                    <a:rPr lang="en-US" altLang="zh-CN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)</a:t>
                  </a:r>
                  <a:endPara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endParaRPr>
                </a:p>
                <a:p>
                  <a:endPara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endParaRPr>
                </a:p>
                <a:p>
                  <a:r>
                    <a:rPr lang="zh-CN" altLang="en-US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第二次后移操作</a:t>
                  </a:r>
                  <a:r>
                    <a:rPr lang="en-US" altLang="zh-CN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:   </a:t>
                  </a:r>
                  <a:r>
                    <a:rPr lang="en-US" altLang="zh-CN" b="1">
                      <a:solidFill>
                        <a:srgbClr val="00B05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a</a:t>
                  </a:r>
                  <a:r>
                    <a:rPr lang="en-US" altLang="zh-CN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bab</a:t>
                  </a:r>
                  <a:endPara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endParaRPr>
                </a:p>
              </p:txBody>
            </p:sp>
            <p:cxnSp>
              <p:nvCxnSpPr>
                <p:cNvPr id="24" name="直接连接符 23"/>
                <p:cNvCxnSpPr/>
                <p:nvPr>
                  <p:custDataLst>
                    <p:tags r:id="rId7"/>
                  </p:custDataLst>
                </p:nvPr>
              </p:nvCxnSpPr>
              <p:spPr>
                <a:xfrm flipH="1" flipV="1">
                  <a:off x="11489" y="6963"/>
                  <a:ext cx="64" cy="3316"/>
                </a:xfrm>
                <a:prstGeom prst="line">
                  <a:avLst/>
                </a:prstGeom>
                <a:ln w="19050" cmpd="sng">
                  <a:solidFill>
                    <a:srgbClr val="7030A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接箭头连接符 26"/>
                <p:cNvCxnSpPr/>
                <p:nvPr>
                  <p:custDataLst>
                    <p:tags r:id="rId8"/>
                  </p:custDataLst>
                </p:nvPr>
              </p:nvCxnSpPr>
              <p:spPr>
                <a:xfrm flipH="1" flipV="1">
                  <a:off x="11651" y="9974"/>
                  <a:ext cx="97" cy="695"/>
                </a:xfrm>
                <a:prstGeom prst="straightConnector1">
                  <a:avLst/>
                </a:prstGeom>
                <a:ln w="31750">
                  <a:solidFill>
                    <a:schemeClr val="tx2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文本框 27"/>
                <p:cNvSpPr txBox="1"/>
                <p:nvPr>
                  <p:custDataLst>
                    <p:tags r:id="rId9"/>
                  </p:custDataLst>
                </p:nvPr>
              </p:nvSpPr>
              <p:spPr>
                <a:xfrm>
                  <a:off x="11489" y="10506"/>
                  <a:ext cx="1241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b="1">
                      <a:latin typeface="Consolas" panose="020B0609020204030204" charset="0"/>
                      <a:cs typeface="Consolas" panose="020B0609020204030204" charset="0"/>
                    </a:rPr>
                    <a:t>j=2</a:t>
                  </a:r>
                  <a:endParaRPr lang="zh-CN" altLang="en-US" b="1">
                    <a:latin typeface="Consolas" panose="020B0609020204030204" charset="0"/>
                    <a:cs typeface="Consolas" panose="020B0609020204030204" charset="0"/>
                  </a:endParaRPr>
                </a:p>
              </p:txBody>
            </p:sp>
          </p:grpSp>
        </p:grpSp>
      </p:grpSp>
    </p:spTree>
    <p:custDataLst>
      <p:tags r:id="rId10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" name="组合 13"/>
          <p:cNvGrpSpPr/>
          <p:nvPr/>
        </p:nvGrpSpPr>
        <p:grpSpPr>
          <a:xfrm>
            <a:off x="348615" y="193675"/>
            <a:ext cx="9236710" cy="3316605"/>
            <a:chOff x="549" y="305"/>
            <a:chExt cx="14546" cy="5223"/>
          </a:xfrm>
        </p:grpSpPr>
        <p:grpSp>
          <p:nvGrpSpPr>
            <p:cNvPr id="4" name="组合 3"/>
            <p:cNvGrpSpPr/>
            <p:nvPr/>
          </p:nvGrpSpPr>
          <p:grpSpPr>
            <a:xfrm>
              <a:off x="549" y="305"/>
              <a:ext cx="9600" cy="5223"/>
              <a:chOff x="7673" y="5863"/>
              <a:chExt cx="9600" cy="5223"/>
            </a:xfrm>
          </p:grpSpPr>
          <p:sp>
            <p:nvSpPr>
              <p:cNvPr id="21" name="文本框 20"/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7673" y="5863"/>
                <a:ext cx="9600" cy="5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当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j=5</a:t>
                </a:r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时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,next[5]=3;</a:t>
                </a:r>
                <a:endParaRPr lang="en-US" altLang="zh-CN" b="1">
                  <a:latin typeface="Consolas" panose="020B0609020204030204" charset="0"/>
                  <a:cs typeface="Consolas" panose="020B0609020204030204" charset="0"/>
                  <a:sym typeface="+mn-ea"/>
                </a:endParaRPr>
              </a:p>
            </p:txBody>
          </p:sp>
          <p:sp>
            <p:nvSpPr>
              <p:cNvPr id="23" name="文本框 22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7873" y="6963"/>
                <a:ext cx="9018" cy="3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主串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     </a:t>
                </a:r>
                <a:r>
                  <a:rPr lang="en-US" altLang="zh-CN" b="1">
                    <a:solidFill>
                      <a:schemeClr val="tx2">
                        <a:lumMod val="25000"/>
                        <a:lumOff val="75000"/>
                      </a:schemeClr>
                    </a:solidFill>
                    <a:latin typeface="Consolas" panose="020B0609020204030204" charset="0"/>
                    <a:cs typeface="Consolas" panose="020B0609020204030204" charset="0"/>
                  </a:rPr>
                  <a:t>!!!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ab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</a:rPr>
                  <a:t>ab</a:t>
                </a:r>
                <a:r>
                  <a:rPr lang="en-US" altLang="zh-CN" b="1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Consolas" panose="020B0609020204030204" charset="0"/>
                    <a:cs typeface="Consolas" panose="020B0609020204030204" charset="0"/>
                  </a:rPr>
                  <a:t>?????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模式串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      ababa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第一次后移操作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ababa(</a:t>
                </a:r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不匹配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)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第二次后移操作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 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</a:rPr>
                  <a:t>ab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aba</a:t>
                </a:r>
                <a:endParaRPr lang="zh-CN" altLang="en-US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</p:txBody>
          </p:sp>
          <p:cxnSp>
            <p:nvCxnSpPr>
              <p:cNvPr id="24" name="直接连接符 23"/>
              <p:cNvCxnSpPr/>
              <p:nvPr>
                <p:custDataLst>
                  <p:tags r:id="rId3"/>
                </p:custDataLst>
              </p:nvPr>
            </p:nvCxnSpPr>
            <p:spPr>
              <a:xfrm flipH="1" flipV="1">
                <a:off x="11684" y="6963"/>
                <a:ext cx="64" cy="3316"/>
              </a:xfrm>
              <a:prstGeom prst="line">
                <a:avLst/>
              </a:prstGeom>
              <a:ln w="19050" cmpd="sng">
                <a:solidFill>
                  <a:srgbClr val="7030A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6"/>
              <p:cNvCxnSpPr/>
              <p:nvPr>
                <p:custDataLst>
                  <p:tags r:id="rId4"/>
                </p:custDataLst>
              </p:nvPr>
            </p:nvCxnSpPr>
            <p:spPr>
              <a:xfrm flipH="1" flipV="1">
                <a:off x="11867" y="9974"/>
                <a:ext cx="97" cy="695"/>
              </a:xfrm>
              <a:prstGeom prst="straightConnector1">
                <a:avLst/>
              </a:prstGeom>
              <a:ln w="3175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文本框 27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11705" y="10506"/>
                <a:ext cx="124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</a:rPr>
                  <a:t>j=3</a:t>
                </a:r>
                <a:endParaRPr lang="zh-CN" altLang="en-US" b="1">
                  <a:latin typeface="Consolas" panose="020B0609020204030204" charset="0"/>
                  <a:cs typeface="Consolas" panose="020B0609020204030204" charset="0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8539" y="305"/>
              <a:ext cx="6556" cy="5223"/>
              <a:chOff x="7673" y="5863"/>
              <a:chExt cx="6556" cy="5223"/>
            </a:xfrm>
          </p:grpSpPr>
          <p:sp>
            <p:nvSpPr>
              <p:cNvPr id="8" name="文本框 7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7673" y="5863"/>
                <a:ext cx="5580" cy="5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当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j=6</a:t>
                </a:r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时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,next[6]=4;</a:t>
                </a:r>
                <a:endParaRPr lang="en-US" altLang="zh-CN" b="1">
                  <a:latin typeface="Consolas" panose="020B0609020204030204" charset="0"/>
                  <a:cs typeface="Consolas" panose="020B0609020204030204" charset="0"/>
                  <a:sym typeface="+mn-ea"/>
                </a:endParaRPr>
              </a:p>
            </p:txBody>
          </p:sp>
          <p:sp>
            <p:nvSpPr>
              <p:cNvPr id="9" name="文本框 8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7873" y="6963"/>
                <a:ext cx="6356" cy="3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主串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     </a:t>
                </a:r>
                <a:r>
                  <a:rPr lang="en-US" altLang="zh-CN" b="1">
                    <a:solidFill>
                      <a:schemeClr val="tx2">
                        <a:lumMod val="25000"/>
                        <a:lumOff val="75000"/>
                      </a:schemeClr>
                    </a:solidFill>
                    <a:latin typeface="Consolas" panose="020B0609020204030204" charset="0"/>
                    <a:cs typeface="Consolas" panose="020B0609020204030204" charset="0"/>
                  </a:rPr>
                  <a:t>!!!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ab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</a:rPr>
                  <a:t>aba</a:t>
                </a:r>
                <a:r>
                  <a:rPr lang="en-US" altLang="zh-CN" b="1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Consolas" panose="020B0609020204030204" charset="0"/>
                    <a:cs typeface="Consolas" panose="020B0609020204030204" charset="0"/>
                  </a:rPr>
                  <a:t>?????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模式串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      ababaa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第一次后移操作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ababaa(</a:t>
                </a:r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不匹配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)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第二次后移操作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 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</a:rPr>
                  <a:t>aba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baa</a:t>
                </a:r>
                <a:endParaRPr lang="zh-CN" altLang="en-US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</p:txBody>
          </p:sp>
          <p:cxnSp>
            <p:nvCxnSpPr>
              <p:cNvPr id="10" name="直接连接符 9"/>
              <p:cNvCxnSpPr/>
              <p:nvPr>
                <p:custDataLst>
                  <p:tags r:id="rId8"/>
                </p:custDataLst>
              </p:nvPr>
            </p:nvCxnSpPr>
            <p:spPr>
              <a:xfrm flipH="1" flipV="1">
                <a:off x="11867" y="6949"/>
                <a:ext cx="64" cy="3316"/>
              </a:xfrm>
              <a:prstGeom prst="line">
                <a:avLst/>
              </a:prstGeom>
              <a:ln w="19050" cmpd="sng">
                <a:solidFill>
                  <a:srgbClr val="7030A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箭头连接符 10"/>
              <p:cNvCxnSpPr/>
              <p:nvPr>
                <p:custDataLst>
                  <p:tags r:id="rId9"/>
                </p:custDataLst>
              </p:nvPr>
            </p:nvCxnSpPr>
            <p:spPr>
              <a:xfrm flipH="1" flipV="1">
                <a:off x="12049" y="9974"/>
                <a:ext cx="97" cy="695"/>
              </a:xfrm>
              <a:prstGeom prst="straightConnector1">
                <a:avLst/>
              </a:prstGeom>
              <a:ln w="3175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文本框 11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11887" y="10506"/>
                <a:ext cx="124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</a:rPr>
                  <a:t>j=4</a:t>
                </a:r>
                <a:endParaRPr lang="zh-CN" altLang="en-US" b="1">
                  <a:latin typeface="Consolas" panose="020B0609020204030204" charset="0"/>
                  <a:cs typeface="Consolas" panose="020B0609020204030204" charset="0"/>
                </a:endParaRPr>
              </a:p>
            </p:txBody>
          </p:sp>
        </p:grpSp>
      </p:grpSp>
    </p:spTree>
    <p:custDataLst>
      <p:tags r:id="rId1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6" name="组合 15"/>
          <p:cNvGrpSpPr/>
          <p:nvPr/>
        </p:nvGrpSpPr>
        <p:grpSpPr>
          <a:xfrm>
            <a:off x="415290" y="193675"/>
            <a:ext cx="11637010" cy="5775960"/>
            <a:chOff x="654" y="305"/>
            <a:chExt cx="18326" cy="9096"/>
          </a:xfrm>
        </p:grpSpPr>
        <p:grpSp>
          <p:nvGrpSpPr>
            <p:cNvPr id="7" name="组合 6"/>
            <p:cNvGrpSpPr/>
            <p:nvPr/>
          </p:nvGrpSpPr>
          <p:grpSpPr>
            <a:xfrm>
              <a:off x="654" y="305"/>
              <a:ext cx="9600" cy="8029"/>
              <a:chOff x="7673" y="5863"/>
              <a:chExt cx="9600" cy="8029"/>
            </a:xfrm>
          </p:grpSpPr>
          <p:sp>
            <p:nvSpPr>
              <p:cNvPr id="8" name="文本框 7"/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7673" y="5863"/>
                <a:ext cx="9600" cy="5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当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j=7</a:t>
                </a:r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时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,next[7]=2;</a:t>
                </a:r>
                <a:endParaRPr lang="en-US" altLang="zh-CN" b="1">
                  <a:latin typeface="Consolas" panose="020B0609020204030204" charset="0"/>
                  <a:cs typeface="Consolas" panose="020B0609020204030204" charset="0"/>
                  <a:sym typeface="+mn-ea"/>
                </a:endParaRPr>
              </a:p>
            </p:txBody>
          </p:sp>
          <p:sp>
            <p:nvSpPr>
              <p:cNvPr id="9" name="文本框 8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7873" y="6963"/>
                <a:ext cx="9018" cy="6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主串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     </a:t>
                </a:r>
                <a:r>
                  <a:rPr lang="en-US" altLang="zh-CN" b="1">
                    <a:solidFill>
                      <a:schemeClr val="tx2">
                        <a:lumMod val="25000"/>
                        <a:lumOff val="75000"/>
                      </a:schemeClr>
                    </a:solidFill>
                    <a:latin typeface="Consolas" panose="020B0609020204030204" charset="0"/>
                    <a:cs typeface="Consolas" panose="020B0609020204030204" charset="0"/>
                  </a:rPr>
                  <a:t>!!!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ababa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</a:rPr>
                  <a:t>a</a:t>
                </a:r>
                <a:r>
                  <a:rPr lang="en-US" altLang="zh-CN" b="1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Consolas" panose="020B0609020204030204" charset="0"/>
                    <a:cs typeface="Consolas" panose="020B0609020204030204" charset="0"/>
                  </a:rPr>
                  <a:t>?????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模式串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      ababaaa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第一次后移操作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ababaaa(</a:t>
                </a:r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不匹配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)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第二次后移操作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 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</a:rPr>
                  <a:t>aba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baaa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(</a:t>
                </a:r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不匹配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)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第三次后移操作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:    ababaaa(</a:t>
                </a:r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不匹配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)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  <a:sym typeface="+mn-ea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  <a:sym typeface="+mn-ea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第四次后移操作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:     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a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babaaa(</a:t>
                </a:r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不匹配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)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第五次后移操作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:      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a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babaaa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</p:txBody>
          </p:sp>
          <p:cxnSp>
            <p:nvCxnSpPr>
              <p:cNvPr id="10" name="直接连接符 9"/>
              <p:cNvCxnSpPr/>
              <p:nvPr>
                <p:custDataLst>
                  <p:tags r:id="rId3"/>
                </p:custDataLst>
              </p:nvPr>
            </p:nvCxnSpPr>
            <p:spPr>
              <a:xfrm flipH="1" flipV="1">
                <a:off x="12082" y="6963"/>
                <a:ext cx="98" cy="5962"/>
              </a:xfrm>
              <a:prstGeom prst="line">
                <a:avLst/>
              </a:prstGeom>
              <a:ln w="19050" cmpd="sng">
                <a:solidFill>
                  <a:srgbClr val="7030A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箭头连接符 10"/>
              <p:cNvCxnSpPr/>
              <p:nvPr>
                <p:custDataLst>
                  <p:tags r:id="rId4"/>
                </p:custDataLst>
              </p:nvPr>
            </p:nvCxnSpPr>
            <p:spPr>
              <a:xfrm flipH="1" flipV="1">
                <a:off x="12334" y="12617"/>
                <a:ext cx="97" cy="695"/>
              </a:xfrm>
              <a:prstGeom prst="straightConnector1">
                <a:avLst/>
              </a:prstGeom>
              <a:ln w="3175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文本框 11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12180" y="13312"/>
                <a:ext cx="124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</a:rPr>
                  <a:t>j=2</a:t>
                </a:r>
                <a:endParaRPr lang="zh-CN" altLang="en-US" b="1">
                  <a:latin typeface="Consolas" panose="020B0609020204030204" charset="0"/>
                  <a:cs typeface="Consolas" panose="020B0609020204030204" charset="0"/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9380" y="305"/>
              <a:ext cx="9600" cy="9096"/>
              <a:chOff x="7673" y="5863"/>
              <a:chExt cx="9600" cy="9096"/>
            </a:xfrm>
          </p:grpSpPr>
          <p:sp>
            <p:nvSpPr>
              <p:cNvPr id="5" name="文本框 4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7673" y="5863"/>
                <a:ext cx="9600" cy="5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当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j=8</a:t>
                </a:r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时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,next[8]=2;</a:t>
                </a:r>
                <a:endParaRPr lang="en-US" altLang="zh-CN" b="1">
                  <a:latin typeface="Consolas" panose="020B0609020204030204" charset="0"/>
                  <a:cs typeface="Consolas" panose="020B0609020204030204" charset="0"/>
                  <a:sym typeface="+mn-ea"/>
                </a:endParaRPr>
              </a:p>
            </p:txBody>
          </p:sp>
          <p:sp>
            <p:nvSpPr>
              <p:cNvPr id="6" name="文本框 5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7873" y="6963"/>
                <a:ext cx="9018" cy="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主串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     </a:t>
                </a:r>
                <a:r>
                  <a:rPr lang="en-US" altLang="zh-CN" b="1">
                    <a:solidFill>
                      <a:schemeClr val="tx2">
                        <a:lumMod val="25000"/>
                        <a:lumOff val="75000"/>
                      </a:schemeClr>
                    </a:solidFill>
                    <a:latin typeface="Consolas" panose="020B0609020204030204" charset="0"/>
                    <a:cs typeface="Consolas" panose="020B0609020204030204" charset="0"/>
                  </a:rPr>
                  <a:t>!!!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ababaa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</a:rPr>
                  <a:t>a</a:t>
                </a:r>
                <a:r>
                  <a:rPr lang="en-US" altLang="zh-CN" b="1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Consolas" panose="020B0609020204030204" charset="0"/>
                    <a:cs typeface="Consolas" panose="020B0609020204030204" charset="0"/>
                  </a:rPr>
                  <a:t>?????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模式串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      ababaaab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第一次后移操作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ababaaab(</a:t>
                </a:r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不匹配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)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第二次后移操作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 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</a:rPr>
                  <a:t>aba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baaab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(</a:t>
                </a:r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不匹配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)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第三次后移操作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:    ababaaab(</a:t>
                </a:r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不匹配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)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  <a:sym typeface="+mn-ea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  <a:sym typeface="+mn-ea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第四次后移操作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:     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a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babaaab(</a:t>
                </a:r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不匹配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)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第五次后移操作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:      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a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babaaab(</a:t>
                </a:r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不匹配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)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  <a:sym typeface="+mn-ea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  <a:sym typeface="+mn-ea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第六次后移操作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:       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a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babaaab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  <a:sym typeface="+mn-ea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</p:txBody>
          </p:sp>
          <p:cxnSp>
            <p:nvCxnSpPr>
              <p:cNvPr id="13" name="直接连接符 12"/>
              <p:cNvCxnSpPr/>
              <p:nvPr>
                <p:custDataLst>
                  <p:tags r:id="rId8"/>
                </p:custDataLst>
              </p:nvPr>
            </p:nvCxnSpPr>
            <p:spPr>
              <a:xfrm flipH="1" flipV="1">
                <a:off x="12250" y="6963"/>
                <a:ext cx="87" cy="6996"/>
              </a:xfrm>
              <a:prstGeom prst="line">
                <a:avLst/>
              </a:prstGeom>
              <a:ln w="19050" cmpd="sng">
                <a:solidFill>
                  <a:srgbClr val="7030A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/>
              <p:cNvCxnSpPr/>
              <p:nvPr>
                <p:custDataLst>
                  <p:tags r:id="rId9"/>
                </p:custDataLst>
              </p:nvPr>
            </p:nvCxnSpPr>
            <p:spPr>
              <a:xfrm flipH="1" flipV="1">
                <a:off x="12425" y="13536"/>
                <a:ext cx="97" cy="695"/>
              </a:xfrm>
              <a:prstGeom prst="straightConnector1">
                <a:avLst/>
              </a:prstGeom>
              <a:ln w="3175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文本框 14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12250" y="14231"/>
                <a:ext cx="124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</a:rPr>
                  <a:t>j=2</a:t>
                </a:r>
                <a:endParaRPr lang="zh-CN" altLang="en-US" b="1">
                  <a:latin typeface="Consolas" panose="020B0609020204030204" charset="0"/>
                  <a:cs typeface="Consolas" panose="020B0609020204030204" charset="0"/>
                </a:endParaRPr>
              </a:p>
            </p:txBody>
          </p:sp>
        </p:grpSp>
      </p:grpSp>
    </p:spTree>
    <p:custDataLst>
      <p:tags r:id="rId1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7" name="组合 26"/>
          <p:cNvGrpSpPr/>
          <p:nvPr/>
        </p:nvGrpSpPr>
        <p:grpSpPr>
          <a:xfrm>
            <a:off x="566420" y="193675"/>
            <a:ext cx="10659110" cy="5681980"/>
            <a:chOff x="892" y="305"/>
            <a:chExt cx="16786" cy="8948"/>
          </a:xfrm>
        </p:grpSpPr>
        <p:grpSp>
          <p:nvGrpSpPr>
            <p:cNvPr id="2" name="组合 1"/>
            <p:cNvGrpSpPr/>
            <p:nvPr/>
          </p:nvGrpSpPr>
          <p:grpSpPr>
            <a:xfrm>
              <a:off x="892" y="305"/>
              <a:ext cx="9600" cy="8948"/>
              <a:chOff x="7673" y="5863"/>
              <a:chExt cx="9600" cy="8948"/>
            </a:xfrm>
          </p:grpSpPr>
          <p:sp>
            <p:nvSpPr>
              <p:cNvPr id="3" name="文本框 2"/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7673" y="5863"/>
                <a:ext cx="9600" cy="5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当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j=9</a:t>
                </a:r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时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,next[9]=3;</a:t>
                </a:r>
                <a:endParaRPr lang="en-US" altLang="zh-CN" b="1">
                  <a:latin typeface="Consolas" panose="020B0609020204030204" charset="0"/>
                  <a:cs typeface="Consolas" panose="020B0609020204030204" charset="0"/>
                  <a:sym typeface="+mn-ea"/>
                </a:endParaRPr>
              </a:p>
            </p:txBody>
          </p:sp>
          <p:sp>
            <p:nvSpPr>
              <p:cNvPr id="16" name="文本框 15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7873" y="6963"/>
                <a:ext cx="9018" cy="7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主串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     </a:t>
                </a:r>
                <a:r>
                  <a:rPr lang="en-US" altLang="zh-CN" b="1">
                    <a:solidFill>
                      <a:schemeClr val="tx2">
                        <a:lumMod val="25000"/>
                        <a:lumOff val="75000"/>
                      </a:schemeClr>
                    </a:solidFill>
                    <a:latin typeface="Consolas" panose="020B0609020204030204" charset="0"/>
                    <a:cs typeface="Consolas" panose="020B0609020204030204" charset="0"/>
                  </a:rPr>
                  <a:t>!!!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ababaa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</a:rPr>
                  <a:t>ab</a:t>
                </a:r>
                <a:r>
                  <a:rPr lang="en-US" altLang="zh-CN" b="1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Consolas" panose="020B0609020204030204" charset="0"/>
                    <a:cs typeface="Consolas" panose="020B0609020204030204" charset="0"/>
                  </a:rPr>
                  <a:t>?????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模式串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      ababaaaba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第一次后移操作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ababaaaba(</a:t>
                </a:r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不匹配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)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第二次后移操作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 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</a:rPr>
                  <a:t>aba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baaaba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(</a:t>
                </a:r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不匹配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)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第三次后移操作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:    ababaaaba(</a:t>
                </a:r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不匹配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)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  <a:sym typeface="+mn-ea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  <a:sym typeface="+mn-ea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第四次后移操作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:     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a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babaaaba(</a:t>
                </a:r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不匹配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)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第五次后移操作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:      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a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babaaaba(</a:t>
                </a:r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不匹配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)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  <a:sym typeface="+mn-ea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  <a:sym typeface="+mn-ea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第六次后移操作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:       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ab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abaaaba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</p:txBody>
          </p:sp>
          <p:cxnSp>
            <p:nvCxnSpPr>
              <p:cNvPr id="17" name="直接连接符 16"/>
              <p:cNvCxnSpPr/>
              <p:nvPr>
                <p:custDataLst>
                  <p:tags r:id="rId3"/>
                </p:custDataLst>
              </p:nvPr>
            </p:nvCxnSpPr>
            <p:spPr>
              <a:xfrm flipH="1" flipV="1">
                <a:off x="12463" y="6963"/>
                <a:ext cx="87" cy="6996"/>
              </a:xfrm>
              <a:prstGeom prst="line">
                <a:avLst/>
              </a:prstGeom>
              <a:ln w="19050" cmpd="sng">
                <a:solidFill>
                  <a:srgbClr val="7030A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/>
              <p:nvPr>
                <p:custDataLst>
                  <p:tags r:id="rId4"/>
                </p:custDataLst>
              </p:nvPr>
            </p:nvCxnSpPr>
            <p:spPr>
              <a:xfrm flipH="1" flipV="1">
                <a:off x="12640" y="13536"/>
                <a:ext cx="97" cy="695"/>
              </a:xfrm>
              <a:prstGeom prst="straightConnector1">
                <a:avLst/>
              </a:prstGeom>
              <a:ln w="3175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文本框 18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12463" y="14231"/>
                <a:ext cx="124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</a:rPr>
                  <a:t>j=3</a:t>
                </a:r>
                <a:endParaRPr lang="zh-CN" altLang="en-US" b="1">
                  <a:latin typeface="Consolas" panose="020B0609020204030204" charset="0"/>
                  <a:cs typeface="Consolas" panose="020B0609020204030204" charset="0"/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9910" y="305"/>
              <a:ext cx="7769" cy="8948"/>
              <a:chOff x="7673" y="5863"/>
              <a:chExt cx="7769" cy="8948"/>
            </a:xfrm>
          </p:grpSpPr>
          <p:sp>
            <p:nvSpPr>
              <p:cNvPr id="21" name="文本框 20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7673" y="5863"/>
                <a:ext cx="6714" cy="5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当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j=10</a:t>
                </a:r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时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,next[10]=4;</a:t>
                </a:r>
                <a:endParaRPr lang="en-US" altLang="zh-CN" b="1">
                  <a:latin typeface="Consolas" panose="020B0609020204030204" charset="0"/>
                  <a:cs typeface="Consolas" panose="020B0609020204030204" charset="0"/>
                  <a:sym typeface="+mn-ea"/>
                </a:endParaRPr>
              </a:p>
            </p:txBody>
          </p:sp>
          <p:sp>
            <p:nvSpPr>
              <p:cNvPr id="22" name="文本框 21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7873" y="6963"/>
                <a:ext cx="7569" cy="7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主串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     </a:t>
                </a:r>
                <a:r>
                  <a:rPr lang="en-US" altLang="zh-CN" b="1">
                    <a:solidFill>
                      <a:schemeClr val="tx2">
                        <a:lumMod val="25000"/>
                        <a:lumOff val="75000"/>
                      </a:schemeClr>
                    </a:solidFill>
                    <a:latin typeface="Consolas" panose="020B0609020204030204" charset="0"/>
                    <a:cs typeface="Consolas" panose="020B0609020204030204" charset="0"/>
                  </a:rPr>
                  <a:t>!!!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ababaa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</a:rPr>
                  <a:t>aba</a:t>
                </a:r>
                <a:r>
                  <a:rPr lang="en-US" altLang="zh-CN" b="1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Consolas" panose="020B0609020204030204" charset="0"/>
                    <a:cs typeface="Consolas" panose="020B0609020204030204" charset="0"/>
                  </a:rPr>
                  <a:t>?????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模式串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      ababaaabab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第一次后移操作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ababaaabab(</a:t>
                </a:r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不匹配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)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第二次后移操作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 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</a:rPr>
                  <a:t>aba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baaabab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(</a:t>
                </a:r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不匹配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)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第三次后移操作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:    ababaaabab(</a:t>
                </a:r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不匹配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)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  <a:sym typeface="+mn-ea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  <a:sym typeface="+mn-ea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第四次后移操作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:     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a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babaaabab(</a:t>
                </a:r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不匹配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)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第五次后移操作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:      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a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babaaabab(</a:t>
                </a:r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不匹配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)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  <a:sym typeface="+mn-ea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  <a:sym typeface="+mn-ea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第六次后移操作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:       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aba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baaabab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</p:txBody>
          </p:sp>
          <p:cxnSp>
            <p:nvCxnSpPr>
              <p:cNvPr id="23" name="直接连接符 22"/>
              <p:cNvCxnSpPr/>
              <p:nvPr>
                <p:custDataLst>
                  <p:tags r:id="rId8"/>
                </p:custDataLst>
              </p:nvPr>
            </p:nvCxnSpPr>
            <p:spPr>
              <a:xfrm flipH="1" flipV="1">
                <a:off x="12667" y="6963"/>
                <a:ext cx="87" cy="6996"/>
              </a:xfrm>
              <a:prstGeom prst="line">
                <a:avLst/>
              </a:prstGeom>
              <a:ln w="19050" cmpd="sng">
                <a:solidFill>
                  <a:srgbClr val="7030A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/>
              <p:nvPr>
                <p:custDataLst>
                  <p:tags r:id="rId9"/>
                </p:custDataLst>
              </p:nvPr>
            </p:nvCxnSpPr>
            <p:spPr>
              <a:xfrm flipH="1" flipV="1">
                <a:off x="12899" y="13536"/>
                <a:ext cx="97" cy="695"/>
              </a:xfrm>
              <a:prstGeom prst="straightConnector1">
                <a:avLst/>
              </a:prstGeom>
              <a:ln w="3175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文本框 24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12667" y="14231"/>
                <a:ext cx="124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</a:rPr>
                  <a:t>j=4</a:t>
                </a:r>
                <a:endParaRPr lang="zh-CN" altLang="en-US" b="1">
                  <a:latin typeface="Consolas" panose="020B0609020204030204" charset="0"/>
                  <a:cs typeface="Consolas" panose="020B0609020204030204" charset="0"/>
                </a:endParaRPr>
              </a:p>
            </p:txBody>
          </p:sp>
        </p:grpSp>
      </p:grpSp>
    </p:spTree>
    <p:custDataLst>
      <p:tags r:id="rId1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" name="组合 11"/>
          <p:cNvGrpSpPr/>
          <p:nvPr/>
        </p:nvGrpSpPr>
        <p:grpSpPr>
          <a:xfrm>
            <a:off x="196850" y="193675"/>
            <a:ext cx="11516995" cy="5681980"/>
            <a:chOff x="310" y="305"/>
            <a:chExt cx="18137" cy="8948"/>
          </a:xfrm>
        </p:grpSpPr>
        <p:grpSp>
          <p:nvGrpSpPr>
            <p:cNvPr id="20" name="组合 19"/>
            <p:cNvGrpSpPr/>
            <p:nvPr/>
          </p:nvGrpSpPr>
          <p:grpSpPr>
            <a:xfrm>
              <a:off x="310" y="305"/>
              <a:ext cx="9600" cy="8948"/>
              <a:chOff x="7673" y="5863"/>
              <a:chExt cx="9600" cy="8948"/>
            </a:xfrm>
          </p:grpSpPr>
          <p:sp>
            <p:nvSpPr>
              <p:cNvPr id="21" name="文本框 20"/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7673" y="5863"/>
                <a:ext cx="9600" cy="5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当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j=11</a:t>
                </a:r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时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,next[11]=5;</a:t>
                </a:r>
                <a:endParaRPr lang="en-US" altLang="zh-CN" b="1">
                  <a:latin typeface="Consolas" panose="020B0609020204030204" charset="0"/>
                  <a:cs typeface="Consolas" panose="020B0609020204030204" charset="0"/>
                  <a:sym typeface="+mn-ea"/>
                </a:endParaRPr>
              </a:p>
            </p:txBody>
          </p:sp>
          <p:sp>
            <p:nvSpPr>
              <p:cNvPr id="22" name="文本框 21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7873" y="6963"/>
                <a:ext cx="9018" cy="7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主串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     </a:t>
                </a:r>
                <a:r>
                  <a:rPr lang="en-US" altLang="zh-CN" b="1">
                    <a:solidFill>
                      <a:schemeClr val="tx2">
                        <a:lumMod val="25000"/>
                        <a:lumOff val="75000"/>
                      </a:schemeClr>
                    </a:solidFill>
                    <a:latin typeface="Consolas" panose="020B0609020204030204" charset="0"/>
                    <a:cs typeface="Consolas" panose="020B0609020204030204" charset="0"/>
                  </a:rPr>
                  <a:t>!!!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ababaa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</a:rPr>
                  <a:t>abab</a:t>
                </a:r>
                <a:r>
                  <a:rPr lang="en-US" altLang="zh-CN" b="1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Consolas" panose="020B0609020204030204" charset="0"/>
                    <a:cs typeface="Consolas" panose="020B0609020204030204" charset="0"/>
                  </a:rPr>
                  <a:t>?????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模式串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      ababaaababa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第一次后移操作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ababaaababa(</a:t>
                </a:r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不匹配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)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第二次后移操作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 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</a:rPr>
                  <a:t>aba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baaababa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(</a:t>
                </a:r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不匹配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)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第三次后移操作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:    ababaaababa(</a:t>
                </a:r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不匹配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)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  <a:sym typeface="+mn-ea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  <a:sym typeface="+mn-ea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第四次后移操作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:     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a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babaaababa(</a:t>
                </a:r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不匹配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)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第五次后移操作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:      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a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babaaababa(</a:t>
                </a:r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不匹配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)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  <a:sym typeface="+mn-ea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  <a:sym typeface="+mn-ea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第六次后移操作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:       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abab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aaababa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</p:txBody>
          </p:sp>
          <p:cxnSp>
            <p:nvCxnSpPr>
              <p:cNvPr id="23" name="直接连接符 22"/>
              <p:cNvCxnSpPr/>
              <p:nvPr>
                <p:custDataLst>
                  <p:tags r:id="rId3"/>
                </p:custDataLst>
              </p:nvPr>
            </p:nvCxnSpPr>
            <p:spPr>
              <a:xfrm flipH="1" flipV="1">
                <a:off x="12871" y="6963"/>
                <a:ext cx="87" cy="6996"/>
              </a:xfrm>
              <a:prstGeom prst="line">
                <a:avLst/>
              </a:prstGeom>
              <a:ln w="19050" cmpd="sng">
                <a:solidFill>
                  <a:srgbClr val="7030A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/>
              <p:nvPr>
                <p:custDataLst>
                  <p:tags r:id="rId4"/>
                </p:custDataLst>
              </p:nvPr>
            </p:nvCxnSpPr>
            <p:spPr>
              <a:xfrm flipH="1" flipV="1">
                <a:off x="13086" y="13536"/>
                <a:ext cx="97" cy="695"/>
              </a:xfrm>
              <a:prstGeom prst="straightConnector1">
                <a:avLst/>
              </a:prstGeom>
              <a:ln w="3175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文本框 24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12871" y="14231"/>
                <a:ext cx="124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</a:rPr>
                  <a:t>j=5</a:t>
                </a:r>
                <a:endParaRPr lang="zh-CN" altLang="en-US" b="1">
                  <a:latin typeface="Consolas" panose="020B0609020204030204" charset="0"/>
                  <a:cs typeface="Consolas" panose="020B0609020204030204" charset="0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247" y="305"/>
              <a:ext cx="8201" cy="8948"/>
              <a:chOff x="7673" y="5863"/>
              <a:chExt cx="8201" cy="8948"/>
            </a:xfrm>
          </p:grpSpPr>
          <p:sp>
            <p:nvSpPr>
              <p:cNvPr id="7" name="文本框 6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7673" y="5863"/>
                <a:ext cx="8201" cy="5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当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j=12</a:t>
                </a:r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时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,next[12]=6;</a:t>
                </a:r>
                <a:endParaRPr lang="en-US" altLang="zh-CN" b="1">
                  <a:latin typeface="Consolas" panose="020B0609020204030204" charset="0"/>
                  <a:cs typeface="Consolas" panose="020B0609020204030204" charset="0"/>
                  <a:sym typeface="+mn-ea"/>
                </a:endParaRPr>
              </a:p>
            </p:txBody>
          </p:sp>
          <p:sp>
            <p:nvSpPr>
              <p:cNvPr id="8" name="文本框 7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7873" y="6963"/>
                <a:ext cx="8000" cy="7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主串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     </a:t>
                </a:r>
                <a:r>
                  <a:rPr lang="en-US" altLang="zh-CN" b="1">
                    <a:solidFill>
                      <a:schemeClr val="tx2">
                        <a:lumMod val="25000"/>
                        <a:lumOff val="75000"/>
                      </a:schemeClr>
                    </a:solidFill>
                    <a:latin typeface="Consolas" panose="020B0609020204030204" charset="0"/>
                    <a:cs typeface="Consolas" panose="020B0609020204030204" charset="0"/>
                  </a:rPr>
                  <a:t>!!!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ababaa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</a:rPr>
                  <a:t>ababa</a:t>
                </a:r>
                <a:r>
                  <a:rPr lang="en-US" altLang="zh-CN" b="1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Consolas" panose="020B0609020204030204" charset="0"/>
                    <a:cs typeface="Consolas" panose="020B0609020204030204" charset="0"/>
                  </a:rPr>
                  <a:t>?????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模式串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      ababaaababaa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第一次后移操作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ababaaababaa(</a:t>
                </a:r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不匹配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)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第二次后移操作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 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</a:rPr>
                  <a:t>aba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baaababaa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(</a:t>
                </a:r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不匹配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)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第三次后移操作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:    ababaaababaa(</a:t>
                </a:r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不匹配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)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  <a:sym typeface="+mn-ea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  <a:sym typeface="+mn-ea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第四次后移操作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:     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a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babaaababaa(</a:t>
                </a:r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不匹配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)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第五次后移操作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:      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a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babaaababaa(</a:t>
                </a:r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不匹配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)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  <a:sym typeface="+mn-ea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  <a:sym typeface="+mn-ea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第六次后移操作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:       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ababa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aababaa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</p:txBody>
          </p:sp>
          <p:cxnSp>
            <p:nvCxnSpPr>
              <p:cNvPr id="9" name="直接连接符 8"/>
              <p:cNvCxnSpPr/>
              <p:nvPr>
                <p:custDataLst>
                  <p:tags r:id="rId8"/>
                </p:custDataLst>
              </p:nvPr>
            </p:nvCxnSpPr>
            <p:spPr>
              <a:xfrm flipH="1" flipV="1">
                <a:off x="13068" y="6963"/>
                <a:ext cx="87" cy="6996"/>
              </a:xfrm>
              <a:prstGeom prst="line">
                <a:avLst/>
              </a:prstGeom>
              <a:ln w="19050" cmpd="sng">
                <a:solidFill>
                  <a:srgbClr val="7030A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箭头连接符 9"/>
              <p:cNvCxnSpPr/>
              <p:nvPr>
                <p:custDataLst>
                  <p:tags r:id="rId9"/>
                </p:custDataLst>
              </p:nvPr>
            </p:nvCxnSpPr>
            <p:spPr>
              <a:xfrm flipH="1" flipV="1">
                <a:off x="13301" y="13536"/>
                <a:ext cx="97" cy="695"/>
              </a:xfrm>
              <a:prstGeom prst="straightConnector1">
                <a:avLst/>
              </a:prstGeom>
              <a:ln w="3175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文本框 10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13068" y="14231"/>
                <a:ext cx="124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</a:rPr>
                  <a:t>j=6</a:t>
                </a:r>
                <a:endParaRPr lang="zh-CN" altLang="en-US" b="1">
                  <a:latin typeface="Consolas" panose="020B0609020204030204" charset="0"/>
                  <a:cs typeface="Consolas" panose="020B0609020204030204" charset="0"/>
                </a:endParaRPr>
              </a:p>
            </p:txBody>
          </p:sp>
        </p:grpSp>
      </p:grpSp>
    </p:spTree>
    <p:custDataLst>
      <p:tags r:id="rId1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480695" y="209550"/>
          <a:ext cx="10923905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955"/>
                <a:gridCol w="616585"/>
                <a:gridCol w="831215"/>
                <a:gridCol w="831215"/>
                <a:gridCol w="831215"/>
                <a:gridCol w="831215"/>
                <a:gridCol w="831215"/>
                <a:gridCol w="831215"/>
                <a:gridCol w="831215"/>
                <a:gridCol w="831215"/>
                <a:gridCol w="831215"/>
                <a:gridCol w="831215"/>
                <a:gridCol w="831215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b="1">
                          <a:latin typeface="Consolas" panose="020B0609020204030204" charset="0"/>
                          <a:cs typeface="Consolas" panose="020B0609020204030204" charset="0"/>
                        </a:rPr>
                        <a:t>编号</a:t>
                      </a: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j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1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2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3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4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5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6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7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8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9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10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11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12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  <a:tr h="2870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b="1">
                          <a:latin typeface="Consolas" panose="020B0609020204030204" charset="0"/>
                          <a:cs typeface="Consolas" panose="020B0609020204030204" charset="0"/>
                        </a:rPr>
                        <a:t>模式串</a:t>
                      </a:r>
                      <a:endParaRPr lang="zh-CN" altLang="en-US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b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b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b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b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next[j]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400" b="1">
                          <a:latin typeface="Consolas" panose="020B0609020204030204" charset="0"/>
                          <a:cs typeface="Consolas" panose="020B0609020204030204" charset="0"/>
                        </a:rPr>
                        <a:t>位序</a:t>
                      </a:r>
                      <a:endParaRPr lang="zh-CN" altLang="en-US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0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1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 u="sng">
                          <a:solidFill>
                            <a:srgbClr val="FF0000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1</a:t>
                      </a:r>
                      <a:endParaRPr lang="en-US" altLang="zh-CN" sz="1400" b="1" u="sng">
                        <a:solidFill>
                          <a:srgbClr val="FF0000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 u="sng">
                          <a:solidFill>
                            <a:srgbClr val="FF0000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2</a:t>
                      </a:r>
                      <a:endParaRPr lang="en-US" altLang="zh-CN" sz="1400" b="1" u="sng">
                        <a:solidFill>
                          <a:srgbClr val="FF0000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 u="sng">
                          <a:solidFill>
                            <a:srgbClr val="FF0000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3</a:t>
                      </a:r>
                      <a:endParaRPr lang="en-US" altLang="zh-CN" sz="1400" b="1" u="sng">
                        <a:solidFill>
                          <a:srgbClr val="FF0000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4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2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 u="sng">
                          <a:solidFill>
                            <a:srgbClr val="FF0000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2</a:t>
                      </a:r>
                      <a:endParaRPr lang="en-US" altLang="zh-CN" sz="1400" b="1" u="sng">
                        <a:solidFill>
                          <a:srgbClr val="FF0000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 u="sng">
                          <a:solidFill>
                            <a:srgbClr val="FF0000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3</a:t>
                      </a:r>
                      <a:endParaRPr lang="en-US" altLang="zh-CN" sz="1400" b="1" u="sng">
                        <a:solidFill>
                          <a:srgbClr val="FF0000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 u="sng">
                          <a:solidFill>
                            <a:srgbClr val="FF0000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4</a:t>
                      </a:r>
                      <a:endParaRPr lang="en-US" altLang="zh-CN" sz="1400" b="1" u="sng">
                        <a:solidFill>
                          <a:srgbClr val="FF0000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 u="sng">
                          <a:solidFill>
                            <a:srgbClr val="FF0000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5</a:t>
                      </a:r>
                      <a:endParaRPr lang="en-US" altLang="zh-CN" sz="1400" b="1" u="sng">
                        <a:solidFill>
                          <a:srgbClr val="FF0000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 u="sng">
                          <a:solidFill>
                            <a:srgbClr val="FF0000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6</a:t>
                      </a:r>
                      <a:endParaRPr lang="en-US" altLang="zh-CN" sz="1400" b="1" u="sng">
                        <a:solidFill>
                          <a:srgbClr val="FF0000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next[j-1]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400" b="1">
                          <a:latin typeface="Consolas" panose="020B0609020204030204" charset="0"/>
                          <a:cs typeface="Consolas" panose="020B0609020204030204" charset="0"/>
                        </a:rPr>
                        <a:t>下标</a:t>
                      </a:r>
                      <a:endParaRPr lang="zh-CN" altLang="en-US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-1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0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0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1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2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3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1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1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2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3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4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5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nextval[j]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400" b="1">
                          <a:latin typeface="Consolas" panose="020B0609020204030204" charset="0"/>
                          <a:cs typeface="Consolas" panose="020B0609020204030204" charset="0"/>
                        </a:rPr>
                        <a:t>位序</a:t>
                      </a:r>
                      <a:endParaRPr lang="zh-CN" altLang="en-US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0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1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highlight>
                            <a:srgbClr val="FFFF00"/>
                          </a:highlight>
                          <a:latin typeface="Consolas" panose="020B0609020204030204" charset="0"/>
                          <a:cs typeface="Consolas" panose="020B0609020204030204" charset="0"/>
                        </a:rPr>
                        <a:t>0</a:t>
                      </a:r>
                      <a:endParaRPr lang="en-US" altLang="zh-CN" sz="1400" b="1">
                        <a:highlight>
                          <a:srgbClr val="FFFF00"/>
                        </a:highlight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highlight>
                            <a:srgbClr val="FFFF00"/>
                          </a:highlight>
                          <a:latin typeface="Consolas" panose="020B0609020204030204" charset="0"/>
                          <a:cs typeface="Consolas" panose="020B0609020204030204" charset="0"/>
                        </a:rPr>
                        <a:t>1</a:t>
                      </a:r>
                      <a:endParaRPr lang="en-US" altLang="zh-CN" sz="1400" b="1">
                        <a:highlight>
                          <a:srgbClr val="FFFF00"/>
                        </a:highlight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highlight>
                            <a:srgbClr val="FFFF00"/>
                          </a:highlight>
                          <a:latin typeface="Consolas" panose="020B0609020204030204" charset="0"/>
                          <a:cs typeface="Consolas" panose="020B0609020204030204" charset="0"/>
                        </a:rPr>
                        <a:t>0</a:t>
                      </a:r>
                      <a:endParaRPr lang="en-US" altLang="zh-CN" sz="1400" b="1">
                        <a:highlight>
                          <a:srgbClr val="FFFF00"/>
                        </a:highlight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4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2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highlight>
                            <a:srgbClr val="FFFF00"/>
                          </a:highlight>
                          <a:latin typeface="Consolas" panose="020B0609020204030204" charset="0"/>
                          <a:cs typeface="Consolas" panose="020B0609020204030204" charset="0"/>
                        </a:rPr>
                        <a:t>1</a:t>
                      </a:r>
                      <a:endParaRPr lang="en-US" altLang="zh-CN" sz="1400" b="1">
                        <a:highlight>
                          <a:srgbClr val="FFFF00"/>
                        </a:highlight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highlight>
                            <a:srgbClr val="FFFF00"/>
                          </a:highlight>
                          <a:latin typeface="Consolas" panose="020B0609020204030204" charset="0"/>
                          <a:cs typeface="Consolas" panose="020B0609020204030204" charset="0"/>
                        </a:rPr>
                        <a:t>0</a:t>
                      </a:r>
                      <a:endParaRPr lang="en-US" altLang="zh-CN" sz="1400" b="1">
                        <a:highlight>
                          <a:srgbClr val="FFFF00"/>
                        </a:highlight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highlight>
                            <a:srgbClr val="FFFF00"/>
                          </a:highlight>
                          <a:latin typeface="Consolas" panose="020B0609020204030204" charset="0"/>
                          <a:cs typeface="Consolas" panose="020B0609020204030204" charset="0"/>
                        </a:rPr>
                        <a:t>1</a:t>
                      </a:r>
                      <a:endParaRPr lang="en-US" altLang="zh-CN" sz="1400" b="1">
                        <a:highlight>
                          <a:srgbClr val="FFFF00"/>
                        </a:highlight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highlight>
                            <a:srgbClr val="FFFF00"/>
                          </a:highlight>
                          <a:latin typeface="Consolas" panose="020B0609020204030204" charset="0"/>
                          <a:cs typeface="Consolas" panose="020B0609020204030204" charset="0"/>
                        </a:rPr>
                        <a:t>0</a:t>
                      </a:r>
                      <a:endParaRPr lang="en-US" altLang="zh-CN" sz="1400" b="1">
                        <a:highlight>
                          <a:srgbClr val="FFFF00"/>
                        </a:highlight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highlight>
                            <a:srgbClr val="FFFF00"/>
                          </a:highlight>
                          <a:latin typeface="Consolas" panose="020B0609020204030204" charset="0"/>
                          <a:cs typeface="Consolas" panose="020B0609020204030204" charset="0"/>
                        </a:rPr>
                        <a:t>4</a:t>
                      </a:r>
                      <a:endParaRPr lang="en-US" altLang="zh-CN" sz="1400" b="1">
                        <a:highlight>
                          <a:srgbClr val="FFFF00"/>
                        </a:highlight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下弧形箭头 8"/>
          <p:cNvSpPr/>
          <p:nvPr/>
        </p:nvSpPr>
        <p:spPr>
          <a:xfrm>
            <a:off x="1827530" y="2373630"/>
            <a:ext cx="1624330" cy="41021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下弧形箭头 10"/>
          <p:cNvSpPr/>
          <p:nvPr/>
        </p:nvSpPr>
        <p:spPr>
          <a:xfrm>
            <a:off x="2520315" y="2388870"/>
            <a:ext cx="1933575" cy="511810"/>
          </a:xfrm>
          <a:prstGeom prst="curvedUpArrow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下弧形箭头 11"/>
          <p:cNvSpPr/>
          <p:nvPr/>
        </p:nvSpPr>
        <p:spPr>
          <a:xfrm>
            <a:off x="3486785" y="2398395"/>
            <a:ext cx="1787525" cy="502920"/>
          </a:xfrm>
          <a:prstGeom prst="curvedUp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下弧形箭头 12"/>
          <p:cNvSpPr/>
          <p:nvPr/>
        </p:nvSpPr>
        <p:spPr>
          <a:xfrm>
            <a:off x="2620645" y="2373630"/>
            <a:ext cx="5170805" cy="674370"/>
          </a:xfrm>
          <a:prstGeom prst="curvedUpArrow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下弧形箭头 13"/>
          <p:cNvSpPr/>
          <p:nvPr/>
        </p:nvSpPr>
        <p:spPr>
          <a:xfrm>
            <a:off x="3578225" y="2407285"/>
            <a:ext cx="5189220" cy="802640"/>
          </a:xfrm>
          <a:prstGeom prst="curvedUp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下弧形箭头 14"/>
          <p:cNvSpPr/>
          <p:nvPr/>
        </p:nvSpPr>
        <p:spPr>
          <a:xfrm>
            <a:off x="4453255" y="2373630"/>
            <a:ext cx="5061585" cy="784225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下弧形箭头 15"/>
          <p:cNvSpPr/>
          <p:nvPr/>
        </p:nvSpPr>
        <p:spPr>
          <a:xfrm>
            <a:off x="5301615" y="2398395"/>
            <a:ext cx="5134610" cy="875030"/>
          </a:xfrm>
          <a:prstGeom prst="curvedUp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下弧形箭头 16"/>
          <p:cNvSpPr/>
          <p:nvPr/>
        </p:nvSpPr>
        <p:spPr>
          <a:xfrm>
            <a:off x="6031230" y="2370455"/>
            <a:ext cx="5389880" cy="1149985"/>
          </a:xfrm>
          <a:prstGeom prst="curved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1269365" y="511175"/>
            <a:ext cx="8147685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求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nextval</a:t>
            </a:r>
            <a:r>
              <a:rPr lang="zh-CN" altLang="en-US" b="1">
                <a:latin typeface="Consolas" panose="020B0609020204030204" charset="0"/>
                <a:cs typeface="Consolas" panose="020B0609020204030204" charset="0"/>
                <a:sym typeface="+mn-ea"/>
              </a:rPr>
              <a:t>数组</a:t>
            </a:r>
            <a:endParaRPr lang="zh-CN" altLang="en-US" b="1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zh-CN" altLang="en-US" b="1">
                <a:latin typeface="Consolas" panose="020B0609020204030204" charset="0"/>
                <a:cs typeface="Consolas" panose="020B0609020204030204" charset="0"/>
                <a:sym typeface="+mn-ea"/>
              </a:rPr>
              <a:t>当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j=1</a:t>
            </a:r>
            <a:r>
              <a:rPr lang="zh-CN" altLang="en-US" b="1">
                <a:latin typeface="Consolas" panose="020B0609020204030204" charset="0"/>
                <a:cs typeface="Consolas" panose="020B0609020204030204" charset="0"/>
                <a:sym typeface="+mn-ea"/>
              </a:rPr>
              <a:t>时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,nextval[1]=0;</a:t>
            </a:r>
            <a:endParaRPr lang="en-US" altLang="zh-CN" b="1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zh-CN" altLang="en-US" b="1">
                <a:latin typeface="Consolas" panose="020B0609020204030204" charset="0"/>
                <a:cs typeface="Consolas" panose="020B0609020204030204" charset="0"/>
                <a:sym typeface="+mn-ea"/>
              </a:rPr>
              <a:t>当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j=2</a:t>
            </a:r>
            <a:r>
              <a:rPr lang="zh-CN" altLang="en-US" b="1">
                <a:latin typeface="Consolas" panose="020B0609020204030204" charset="0"/>
                <a:cs typeface="Consolas" panose="020B0609020204030204" charset="0"/>
                <a:sym typeface="+mn-ea"/>
              </a:rPr>
              <a:t>时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,next[2]=1,s[1]!=s[2],nextval[2]=next[2]=1;</a:t>
            </a:r>
            <a:endParaRPr lang="en-US" altLang="zh-CN" b="1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zh-CN" altLang="en-US" b="1">
                <a:latin typeface="Consolas" panose="020B0609020204030204" charset="0"/>
                <a:cs typeface="Consolas" panose="020B0609020204030204" charset="0"/>
                <a:sym typeface="+mn-ea"/>
              </a:rPr>
              <a:t>当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j=3</a:t>
            </a:r>
            <a:r>
              <a:rPr lang="zh-CN" altLang="en-US" b="1">
                <a:latin typeface="Consolas" panose="020B0609020204030204" charset="0"/>
                <a:cs typeface="Consolas" panose="020B0609020204030204" charset="0"/>
                <a:sym typeface="+mn-ea"/>
              </a:rPr>
              <a:t>时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,next[3]=1,</a:t>
            </a:r>
            <a:r>
              <a:rPr lang="en-US" altLang="zh-CN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s[1]==s[3]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r>
              <a:rPr lang="en-US" altLang="zh-CN" b="1">
                <a:highlight>
                  <a:srgbClr val="FFFF00"/>
                </a:highlight>
                <a:latin typeface="Consolas" panose="020B0609020204030204" charset="0"/>
                <a:cs typeface="Consolas" panose="020B0609020204030204" charset="0"/>
                <a:sym typeface="+mn-ea"/>
              </a:rPr>
              <a:t>nextval[3]=nextval[1]=0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;</a:t>
            </a:r>
            <a:endParaRPr lang="en-US" altLang="zh-CN" b="1">
              <a:highlight>
                <a:srgbClr val="FFFF00"/>
              </a:highlight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zh-CN" altLang="en-US" b="1">
                <a:latin typeface="Consolas" panose="020B0609020204030204" charset="0"/>
                <a:cs typeface="Consolas" panose="020B0609020204030204" charset="0"/>
                <a:sym typeface="+mn-ea"/>
              </a:rPr>
              <a:t>当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j=4</a:t>
            </a:r>
            <a:r>
              <a:rPr lang="zh-CN" altLang="en-US" b="1">
                <a:latin typeface="Consolas" panose="020B0609020204030204" charset="0"/>
                <a:cs typeface="Consolas" panose="020B0609020204030204" charset="0"/>
                <a:sym typeface="+mn-ea"/>
              </a:rPr>
              <a:t>时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,next[4]=2,</a:t>
            </a:r>
            <a:r>
              <a:rPr lang="en-US" altLang="zh-CN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s[2]==s[4]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r>
              <a:rPr lang="en-US" altLang="zh-CN" b="1">
                <a:highlight>
                  <a:srgbClr val="FFFF00"/>
                </a:highlight>
                <a:latin typeface="Consolas" panose="020B0609020204030204" charset="0"/>
                <a:cs typeface="Consolas" panose="020B0609020204030204" charset="0"/>
                <a:sym typeface="+mn-ea"/>
              </a:rPr>
              <a:t>nextval[4]=nextval[2]=1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;</a:t>
            </a:r>
            <a:endParaRPr lang="en-US" altLang="zh-CN" b="1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zh-CN" altLang="en-US" b="1">
                <a:latin typeface="Consolas" panose="020B0609020204030204" charset="0"/>
                <a:cs typeface="Consolas" panose="020B0609020204030204" charset="0"/>
                <a:sym typeface="+mn-ea"/>
              </a:rPr>
              <a:t>当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j=5</a:t>
            </a:r>
            <a:r>
              <a:rPr lang="zh-CN" altLang="en-US" b="1">
                <a:latin typeface="Consolas" panose="020B0609020204030204" charset="0"/>
                <a:cs typeface="Consolas" panose="020B0609020204030204" charset="0"/>
                <a:sym typeface="+mn-ea"/>
              </a:rPr>
              <a:t>时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,next[5]=3,</a:t>
            </a:r>
            <a:r>
              <a:rPr lang="en-US" altLang="zh-CN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s[3]==s[5]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r>
              <a:rPr lang="en-US" altLang="zh-CN" b="1">
                <a:highlight>
                  <a:srgbClr val="FFFF00"/>
                </a:highlight>
                <a:latin typeface="Consolas" panose="020B0609020204030204" charset="0"/>
                <a:cs typeface="Consolas" panose="020B0609020204030204" charset="0"/>
                <a:sym typeface="+mn-ea"/>
              </a:rPr>
              <a:t>nextval[5]=nextval[3]=0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;</a:t>
            </a:r>
            <a:endParaRPr lang="en-US" altLang="zh-CN" b="1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zh-CN" altLang="en-US" b="1">
                <a:latin typeface="Consolas" panose="020B0609020204030204" charset="0"/>
                <a:cs typeface="Consolas" panose="020B0609020204030204" charset="0"/>
                <a:sym typeface="+mn-ea"/>
              </a:rPr>
              <a:t>当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j=6</a:t>
            </a:r>
            <a:r>
              <a:rPr lang="zh-CN" altLang="en-US" b="1">
                <a:latin typeface="Consolas" panose="020B0609020204030204" charset="0"/>
                <a:cs typeface="Consolas" panose="020B0609020204030204" charset="0"/>
                <a:sym typeface="+mn-ea"/>
              </a:rPr>
              <a:t>时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,next[6]=4,s[4]!=s[6],nextval[6]=next[6]=4;</a:t>
            </a:r>
            <a:endParaRPr lang="en-US" altLang="zh-CN" b="1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zh-CN" altLang="en-US" b="1">
                <a:latin typeface="Consolas" panose="020B0609020204030204" charset="0"/>
                <a:cs typeface="Consolas" panose="020B0609020204030204" charset="0"/>
                <a:sym typeface="+mn-ea"/>
              </a:rPr>
              <a:t>当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j=7</a:t>
            </a:r>
            <a:r>
              <a:rPr lang="zh-CN" altLang="en-US" b="1">
                <a:latin typeface="Consolas" panose="020B0609020204030204" charset="0"/>
                <a:cs typeface="Consolas" panose="020B0609020204030204" charset="0"/>
                <a:sym typeface="+mn-ea"/>
              </a:rPr>
              <a:t>时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,next[7]=2,s[2]!=s[7],nextval[7]=next[7]=2;</a:t>
            </a:r>
            <a:endParaRPr lang="en-US" altLang="zh-CN" b="1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zh-CN" altLang="en-US" b="1">
                <a:latin typeface="Consolas" panose="020B0609020204030204" charset="0"/>
                <a:cs typeface="Consolas" panose="020B0609020204030204" charset="0"/>
                <a:sym typeface="+mn-ea"/>
              </a:rPr>
              <a:t>当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j=8</a:t>
            </a:r>
            <a:r>
              <a:rPr lang="zh-CN" altLang="en-US" b="1">
                <a:latin typeface="Consolas" panose="020B0609020204030204" charset="0"/>
                <a:cs typeface="Consolas" panose="020B0609020204030204" charset="0"/>
                <a:sym typeface="+mn-ea"/>
              </a:rPr>
              <a:t>时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,next[8]=2,</a:t>
            </a:r>
            <a:r>
              <a:rPr lang="en-US" altLang="zh-CN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s[2]==s[8]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r>
              <a:rPr lang="en-US" altLang="zh-CN" b="1">
                <a:highlight>
                  <a:srgbClr val="FFFF00"/>
                </a:highlight>
                <a:latin typeface="Consolas" panose="020B0609020204030204" charset="0"/>
                <a:cs typeface="Consolas" panose="020B0609020204030204" charset="0"/>
                <a:sym typeface="+mn-ea"/>
              </a:rPr>
              <a:t>nextval[8]=nextval[2]=1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;</a:t>
            </a:r>
            <a:endParaRPr lang="en-US" altLang="zh-CN" b="1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zh-CN" altLang="en-US" b="1">
                <a:latin typeface="Consolas" panose="020B0609020204030204" charset="0"/>
                <a:cs typeface="Consolas" panose="020B0609020204030204" charset="0"/>
                <a:sym typeface="+mn-ea"/>
              </a:rPr>
              <a:t>当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j=9</a:t>
            </a:r>
            <a:r>
              <a:rPr lang="zh-CN" altLang="en-US" b="1">
                <a:latin typeface="Consolas" panose="020B0609020204030204" charset="0"/>
                <a:cs typeface="Consolas" panose="020B0609020204030204" charset="0"/>
                <a:sym typeface="+mn-ea"/>
              </a:rPr>
              <a:t>时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,next[9]=3,</a:t>
            </a:r>
            <a:r>
              <a:rPr lang="en-US" altLang="zh-CN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s[3]==s[9]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r>
              <a:rPr lang="en-US" altLang="zh-CN" b="1">
                <a:highlight>
                  <a:srgbClr val="FFFF00"/>
                </a:highlight>
                <a:latin typeface="Consolas" panose="020B0609020204030204" charset="0"/>
                <a:cs typeface="Consolas" panose="020B0609020204030204" charset="0"/>
                <a:sym typeface="+mn-ea"/>
              </a:rPr>
              <a:t>nextval[9]=nextval[3]=0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;</a:t>
            </a:r>
            <a:endParaRPr lang="en-US" altLang="zh-CN" b="1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zh-CN" altLang="en-US" b="1">
                <a:latin typeface="Consolas" panose="020B0609020204030204" charset="0"/>
                <a:cs typeface="Consolas" panose="020B0609020204030204" charset="0"/>
                <a:sym typeface="+mn-ea"/>
              </a:rPr>
              <a:t>当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j=10</a:t>
            </a:r>
            <a:r>
              <a:rPr lang="zh-CN" altLang="en-US" b="1">
                <a:latin typeface="Consolas" panose="020B0609020204030204" charset="0"/>
                <a:cs typeface="Consolas" panose="020B0609020204030204" charset="0"/>
                <a:sym typeface="+mn-ea"/>
              </a:rPr>
              <a:t>时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,next[10]=4,</a:t>
            </a:r>
            <a:r>
              <a:rPr lang="en-US" altLang="zh-CN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s[4]==s[10]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r>
              <a:rPr lang="en-US" altLang="zh-CN" b="1">
                <a:highlight>
                  <a:srgbClr val="FFFF00"/>
                </a:highlight>
                <a:latin typeface="Consolas" panose="020B0609020204030204" charset="0"/>
                <a:cs typeface="Consolas" panose="020B0609020204030204" charset="0"/>
                <a:sym typeface="+mn-ea"/>
              </a:rPr>
              <a:t>nextval[10]=nextval[4]=1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;</a:t>
            </a:r>
            <a:endParaRPr lang="en-US" altLang="zh-CN" b="1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zh-CN" altLang="en-US" b="1">
                <a:latin typeface="Consolas" panose="020B0609020204030204" charset="0"/>
                <a:cs typeface="Consolas" panose="020B0609020204030204" charset="0"/>
                <a:sym typeface="+mn-ea"/>
              </a:rPr>
              <a:t>当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j=11</a:t>
            </a:r>
            <a:r>
              <a:rPr lang="zh-CN" altLang="en-US" b="1">
                <a:latin typeface="Consolas" panose="020B0609020204030204" charset="0"/>
                <a:cs typeface="Consolas" panose="020B0609020204030204" charset="0"/>
                <a:sym typeface="+mn-ea"/>
              </a:rPr>
              <a:t>时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,next[11]=5,</a:t>
            </a:r>
            <a:r>
              <a:rPr lang="en-US" altLang="zh-CN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s[5]==s[11]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r>
              <a:rPr lang="en-US" altLang="zh-CN" b="1">
                <a:highlight>
                  <a:srgbClr val="FFFF00"/>
                </a:highlight>
                <a:latin typeface="Consolas" panose="020B0609020204030204" charset="0"/>
                <a:cs typeface="Consolas" panose="020B0609020204030204" charset="0"/>
                <a:sym typeface="+mn-ea"/>
              </a:rPr>
              <a:t>nextval[11]=nextval[5]=0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;</a:t>
            </a:r>
            <a:endParaRPr lang="en-US" altLang="zh-CN" b="1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zh-CN" altLang="en-US" b="1">
                <a:latin typeface="Consolas" panose="020B0609020204030204" charset="0"/>
                <a:cs typeface="Consolas" panose="020B0609020204030204" charset="0"/>
                <a:sym typeface="+mn-ea"/>
              </a:rPr>
              <a:t>当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j=12</a:t>
            </a:r>
            <a:r>
              <a:rPr lang="zh-CN" altLang="en-US" b="1">
                <a:latin typeface="Consolas" panose="020B0609020204030204" charset="0"/>
                <a:cs typeface="Consolas" panose="020B0609020204030204" charset="0"/>
                <a:sym typeface="+mn-ea"/>
              </a:rPr>
              <a:t>时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,next[12]=6,</a:t>
            </a:r>
            <a:r>
              <a:rPr lang="en-US" altLang="zh-CN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s[6]==s[12]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r>
              <a:rPr lang="en-US" altLang="zh-CN" b="1">
                <a:highlight>
                  <a:srgbClr val="FFFF00"/>
                </a:highlight>
                <a:latin typeface="Consolas" panose="020B0609020204030204" charset="0"/>
                <a:cs typeface="Consolas" panose="020B0609020204030204" charset="0"/>
                <a:sym typeface="+mn-ea"/>
              </a:rPr>
              <a:t>nextval[12]=nextval[6]=4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.</a:t>
            </a:r>
            <a:endParaRPr lang="en-US" altLang="zh-CN" b="1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913765" y="163830"/>
          <a:ext cx="7049770" cy="1842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110"/>
                <a:gridCol w="1007110"/>
                <a:gridCol w="1007110"/>
                <a:gridCol w="1007110"/>
                <a:gridCol w="1007110"/>
                <a:gridCol w="1007110"/>
                <a:gridCol w="1007110"/>
              </a:tblGrid>
              <a:tr h="4292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b="1">
                          <a:latin typeface="Consolas" panose="020B0609020204030204" charset="0"/>
                          <a:cs typeface="Consolas" panose="020B0609020204030204" charset="0"/>
                        </a:rPr>
                        <a:t>编号</a:t>
                      </a: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j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1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2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3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4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5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6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  <a:tr h="4298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b="1">
                          <a:latin typeface="Consolas" panose="020B0609020204030204" charset="0"/>
                        </a:rPr>
                        <a:t>模式串</a:t>
                      </a:r>
                      <a:endParaRPr lang="zh-CN" altLang="en-US" sz="1400" b="1">
                        <a:latin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b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b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c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4667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next[j]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0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1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1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2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2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3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5162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next[j-1]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-1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0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0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1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1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2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36" name="组合 35"/>
          <p:cNvGrpSpPr/>
          <p:nvPr/>
        </p:nvGrpSpPr>
        <p:grpSpPr>
          <a:xfrm>
            <a:off x="133985" y="2226310"/>
            <a:ext cx="9615170" cy="3865880"/>
            <a:chOff x="510" y="5530"/>
            <a:chExt cx="15142" cy="6088"/>
          </a:xfrm>
        </p:grpSpPr>
        <p:grpSp>
          <p:nvGrpSpPr>
            <p:cNvPr id="34" name="组合 33"/>
            <p:cNvGrpSpPr/>
            <p:nvPr/>
          </p:nvGrpSpPr>
          <p:grpSpPr>
            <a:xfrm>
              <a:off x="510" y="7309"/>
              <a:ext cx="7294" cy="4309"/>
              <a:chOff x="378" y="6577"/>
              <a:chExt cx="7294" cy="4309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378" y="6577"/>
                <a:ext cx="7294" cy="3316"/>
                <a:chOff x="378" y="6577"/>
                <a:chExt cx="7294" cy="3316"/>
              </a:xfrm>
            </p:grpSpPr>
            <p:sp>
              <p:nvSpPr>
                <p:cNvPr id="19" name="文本框 18"/>
                <p:cNvSpPr txBox="1"/>
                <p:nvPr>
                  <p:custDataLst>
                    <p:tags r:id="rId2"/>
                  </p:custDataLst>
                </p:nvPr>
              </p:nvSpPr>
              <p:spPr>
                <a:xfrm>
                  <a:off x="378" y="6577"/>
                  <a:ext cx="7295" cy="31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主串</a:t>
                  </a:r>
                  <a:r>
                    <a:rPr lang="en-US" altLang="zh-CN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:       </a:t>
                  </a:r>
                  <a:r>
                    <a:rPr lang="en-US" altLang="zh-CN" b="1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!!!</a:t>
                  </a:r>
                  <a:r>
                    <a:rPr lang="en-US" altLang="zh-CN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ab</a:t>
                  </a:r>
                  <a:r>
                    <a:rPr lang="en-US" altLang="zh-CN" b="1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?????</a:t>
                  </a:r>
                  <a:endPara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endParaRPr>
                </a:p>
                <a:p>
                  <a:endPara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endParaRPr>
                </a:p>
                <a:p>
                  <a:r>
                    <a:rPr lang="zh-CN" altLang="en-US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模式串</a:t>
                  </a:r>
                  <a:r>
                    <a:rPr lang="en-US" altLang="zh-CN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:        aba</a:t>
                  </a:r>
                  <a:endPara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endParaRPr>
                </a:p>
                <a:p>
                  <a:endPara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endParaRPr>
                </a:p>
                <a:p>
                  <a:r>
                    <a:rPr lang="zh-CN" altLang="en-US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第一次后移操作</a:t>
                  </a:r>
                  <a:r>
                    <a:rPr lang="en-US" altLang="zh-CN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:  aba(</a:t>
                  </a:r>
                  <a:r>
                    <a:rPr lang="zh-CN" altLang="en-US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不匹配</a:t>
                  </a:r>
                  <a:r>
                    <a:rPr lang="en-US" altLang="zh-CN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)</a:t>
                  </a:r>
                  <a:endPara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endParaRPr>
                </a:p>
                <a:p>
                  <a:endPara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endParaRPr>
                </a:p>
                <a:p>
                  <a:r>
                    <a:rPr lang="zh-CN" altLang="en-US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第二次后移操作</a:t>
                  </a:r>
                  <a:r>
                    <a:rPr lang="en-US" altLang="zh-CN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:   aba(</a:t>
                  </a:r>
                  <a:r>
                    <a:rPr lang="zh-CN" altLang="en-US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跨过分界线</a:t>
                  </a:r>
                  <a:r>
                    <a:rPr lang="en-US" altLang="zh-CN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)</a:t>
                  </a:r>
                  <a:endPara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endParaRPr>
                </a:p>
              </p:txBody>
            </p:sp>
            <p:cxnSp>
              <p:nvCxnSpPr>
                <p:cNvPr id="20" name="直接连接符 19"/>
                <p:cNvCxnSpPr/>
                <p:nvPr>
                  <p:custDataLst>
                    <p:tags r:id="rId3"/>
                  </p:custDataLst>
                </p:nvPr>
              </p:nvCxnSpPr>
              <p:spPr>
                <a:xfrm flipH="1" flipV="1">
                  <a:off x="3797" y="6577"/>
                  <a:ext cx="64" cy="3316"/>
                </a:xfrm>
                <a:prstGeom prst="line">
                  <a:avLst/>
                </a:prstGeom>
                <a:ln w="19050" cmpd="sng">
                  <a:solidFill>
                    <a:srgbClr val="7030A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直接箭头连接符 24"/>
              <p:cNvCxnSpPr/>
              <p:nvPr>
                <p:custDataLst>
                  <p:tags r:id="rId4"/>
                </p:custDataLst>
              </p:nvPr>
            </p:nvCxnSpPr>
            <p:spPr>
              <a:xfrm flipH="1" flipV="1">
                <a:off x="4023" y="9774"/>
                <a:ext cx="97" cy="695"/>
              </a:xfrm>
              <a:prstGeom prst="straightConnector1">
                <a:avLst/>
              </a:prstGeom>
              <a:ln w="3175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文本框 25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3861" y="10306"/>
                <a:ext cx="124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</a:rPr>
                  <a:t>j=1</a:t>
                </a:r>
                <a:endParaRPr lang="zh-CN" altLang="en-US" b="1">
                  <a:latin typeface="Consolas" panose="020B0609020204030204" charset="0"/>
                  <a:cs typeface="Consolas" panose="020B0609020204030204" charset="0"/>
                </a:endParaRPr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510" y="5530"/>
              <a:ext cx="15142" cy="5556"/>
              <a:chOff x="510" y="5530"/>
              <a:chExt cx="15142" cy="5556"/>
            </a:xfrm>
          </p:grpSpPr>
          <p:sp>
            <p:nvSpPr>
              <p:cNvPr id="18" name="文本框 17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510" y="5530"/>
                <a:ext cx="6407" cy="4501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</a:rPr>
                  <a:t>求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</a:rPr>
                  <a:t>next</a:t>
                </a:r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</a:rPr>
                  <a:t>过程</a:t>
                </a:r>
                <a:endParaRPr lang="zh-CN" altLang="en-US" b="1"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当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j=1</a:t>
                </a:r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时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,next[1]=0;</a:t>
                </a:r>
                <a:endParaRPr lang="en-US" altLang="zh-CN" b="1"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当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j=2</a:t>
                </a:r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时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,next[2]=1;</a:t>
                </a:r>
                <a:endParaRPr lang="en-US" altLang="zh-CN" b="1"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当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j=3</a:t>
                </a:r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时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,next[3]=1;</a:t>
                </a:r>
                <a:endParaRPr lang="zh-CN" altLang="en-US" b="1">
                  <a:latin typeface="Consolas" panose="020B0609020204030204" charset="0"/>
                  <a:cs typeface="Consolas" panose="020B0609020204030204" charset="0"/>
                </a:endParaRPr>
              </a:p>
            </p:txBody>
          </p:sp>
          <p:grpSp>
            <p:nvGrpSpPr>
              <p:cNvPr id="29" name="组合 28"/>
              <p:cNvGrpSpPr/>
              <p:nvPr/>
            </p:nvGrpSpPr>
            <p:grpSpPr>
              <a:xfrm>
                <a:off x="9095" y="5863"/>
                <a:ext cx="6557" cy="5223"/>
                <a:chOff x="7673" y="5863"/>
                <a:chExt cx="6557" cy="5223"/>
              </a:xfrm>
            </p:grpSpPr>
            <p:sp>
              <p:nvSpPr>
                <p:cNvPr id="21" name="文本框 20"/>
                <p:cNvSpPr txBox="1"/>
                <p:nvPr>
                  <p:custDataLst>
                    <p:tags r:id="rId7"/>
                  </p:custDataLst>
                </p:nvPr>
              </p:nvSpPr>
              <p:spPr>
                <a:xfrm>
                  <a:off x="7673" y="5863"/>
                  <a:ext cx="6557" cy="580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:r>
                    <a:rPr lang="zh-CN" altLang="en-US" b="1">
                      <a:latin typeface="Consolas" panose="020B0609020204030204" charset="0"/>
                      <a:cs typeface="Consolas" panose="020B0609020204030204" charset="0"/>
                      <a:sym typeface="+mn-ea"/>
                    </a:rPr>
                    <a:t>当</a:t>
                  </a:r>
                  <a:r>
                    <a:rPr lang="en-US" altLang="zh-CN" b="1">
                      <a:latin typeface="Consolas" panose="020B0609020204030204" charset="0"/>
                      <a:cs typeface="Consolas" panose="020B0609020204030204" charset="0"/>
                      <a:sym typeface="+mn-ea"/>
                    </a:rPr>
                    <a:t>j=4</a:t>
                  </a:r>
                  <a:r>
                    <a:rPr lang="zh-CN" altLang="en-US" b="1">
                      <a:latin typeface="Consolas" panose="020B0609020204030204" charset="0"/>
                      <a:cs typeface="Consolas" panose="020B0609020204030204" charset="0"/>
                      <a:sym typeface="+mn-ea"/>
                    </a:rPr>
                    <a:t>时</a:t>
                  </a:r>
                  <a:r>
                    <a:rPr lang="en-US" altLang="zh-CN" b="1">
                      <a:latin typeface="Consolas" panose="020B0609020204030204" charset="0"/>
                      <a:cs typeface="Consolas" panose="020B0609020204030204" charset="0"/>
                      <a:sym typeface="+mn-ea"/>
                    </a:rPr>
                    <a:t>,next[4]=2;</a:t>
                  </a:r>
                  <a:endParaRPr lang="en-US" altLang="zh-CN" b="1">
                    <a:latin typeface="Consolas" panose="020B0609020204030204" charset="0"/>
                    <a:cs typeface="Consolas" panose="020B0609020204030204" charset="0"/>
                    <a:sym typeface="+mn-ea"/>
                  </a:endParaRPr>
                </a:p>
              </p:txBody>
            </p:sp>
            <p:sp>
              <p:nvSpPr>
                <p:cNvPr id="23" name="文本框 22"/>
                <p:cNvSpPr txBox="1"/>
                <p:nvPr>
                  <p:custDataLst>
                    <p:tags r:id="rId8"/>
                  </p:custDataLst>
                </p:nvPr>
              </p:nvSpPr>
              <p:spPr>
                <a:xfrm>
                  <a:off x="7873" y="6963"/>
                  <a:ext cx="5690" cy="31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主串</a:t>
                  </a:r>
                  <a:r>
                    <a:rPr lang="en-US" altLang="zh-CN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:       </a:t>
                  </a:r>
                  <a:r>
                    <a:rPr lang="en-US" altLang="zh-CN" b="1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!!!</a:t>
                  </a:r>
                  <a:r>
                    <a:rPr lang="en-US" altLang="zh-CN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ab</a:t>
                  </a:r>
                  <a:r>
                    <a:rPr lang="en-US" altLang="zh-CN" b="1">
                      <a:solidFill>
                        <a:srgbClr val="00B05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a</a:t>
                  </a:r>
                  <a:r>
                    <a:rPr lang="en-US" altLang="zh-CN" b="1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?????</a:t>
                  </a:r>
                  <a:endPara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endParaRPr>
                </a:p>
                <a:p>
                  <a:endPara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endParaRPr>
                </a:p>
                <a:p>
                  <a:r>
                    <a:rPr lang="zh-CN" altLang="en-US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模式串</a:t>
                  </a:r>
                  <a:r>
                    <a:rPr lang="en-US" altLang="zh-CN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:        abaa</a:t>
                  </a:r>
                  <a:endPara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endParaRPr>
                </a:p>
                <a:p>
                  <a:endPara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endParaRPr>
                </a:p>
                <a:p>
                  <a:r>
                    <a:rPr lang="zh-CN" altLang="en-US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第一次后移操作</a:t>
                  </a:r>
                  <a:r>
                    <a:rPr lang="en-US" altLang="zh-CN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:  abaa(</a:t>
                  </a:r>
                  <a:r>
                    <a:rPr lang="zh-CN" altLang="en-US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不匹配</a:t>
                  </a:r>
                  <a:r>
                    <a:rPr lang="en-US" altLang="zh-CN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)</a:t>
                  </a:r>
                  <a:endPara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endParaRPr>
                </a:p>
                <a:p>
                  <a:endPara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endParaRPr>
                </a:p>
                <a:p>
                  <a:r>
                    <a:rPr lang="zh-CN" altLang="en-US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第二次后移操作</a:t>
                  </a:r>
                  <a:r>
                    <a:rPr lang="en-US" altLang="zh-CN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:   </a:t>
                  </a:r>
                  <a:r>
                    <a:rPr lang="en-US" altLang="zh-CN" b="1">
                      <a:solidFill>
                        <a:srgbClr val="00B05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a</a:t>
                  </a:r>
                  <a:r>
                    <a:rPr lang="en-US" altLang="zh-CN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baa</a:t>
                  </a:r>
                  <a:endPara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endParaRPr>
                </a:p>
              </p:txBody>
            </p:sp>
            <p:cxnSp>
              <p:nvCxnSpPr>
                <p:cNvPr id="24" name="直接连接符 23"/>
                <p:cNvCxnSpPr/>
                <p:nvPr>
                  <p:custDataLst>
                    <p:tags r:id="rId9"/>
                  </p:custDataLst>
                </p:nvPr>
              </p:nvCxnSpPr>
              <p:spPr>
                <a:xfrm flipH="1" flipV="1">
                  <a:off x="11489" y="6963"/>
                  <a:ext cx="64" cy="3316"/>
                </a:xfrm>
                <a:prstGeom prst="line">
                  <a:avLst/>
                </a:prstGeom>
                <a:ln w="19050" cmpd="sng">
                  <a:solidFill>
                    <a:srgbClr val="7030A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接箭头连接符 26"/>
                <p:cNvCxnSpPr/>
                <p:nvPr>
                  <p:custDataLst>
                    <p:tags r:id="rId10"/>
                  </p:custDataLst>
                </p:nvPr>
              </p:nvCxnSpPr>
              <p:spPr>
                <a:xfrm flipH="1" flipV="1">
                  <a:off x="11651" y="9974"/>
                  <a:ext cx="97" cy="695"/>
                </a:xfrm>
                <a:prstGeom prst="straightConnector1">
                  <a:avLst/>
                </a:prstGeom>
                <a:ln w="31750">
                  <a:solidFill>
                    <a:schemeClr val="tx2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文本框 27"/>
                <p:cNvSpPr txBox="1"/>
                <p:nvPr>
                  <p:custDataLst>
                    <p:tags r:id="rId11"/>
                  </p:custDataLst>
                </p:nvPr>
              </p:nvSpPr>
              <p:spPr>
                <a:xfrm>
                  <a:off x="11489" y="10506"/>
                  <a:ext cx="1241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b="1">
                      <a:latin typeface="Consolas" panose="020B0609020204030204" charset="0"/>
                      <a:cs typeface="Consolas" panose="020B0609020204030204" charset="0"/>
                    </a:rPr>
                    <a:t>j=2</a:t>
                  </a:r>
                  <a:endParaRPr lang="zh-CN" altLang="en-US" b="1">
                    <a:latin typeface="Consolas" panose="020B0609020204030204" charset="0"/>
                    <a:cs typeface="Consolas" panose="020B0609020204030204" charset="0"/>
                  </a:endParaRPr>
                </a:p>
              </p:txBody>
            </p:sp>
          </p:grpSp>
        </p:grpSp>
      </p:grpSp>
    </p:spTree>
    <p:custDataLst>
      <p:tags r:id="rId1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23.xml><?xml version="1.0" encoding="utf-8"?>
<p:tagLst xmlns:p="http://schemas.openxmlformats.org/presentationml/2006/main">
  <p:tag name="KSO_WM_UNIT_TABLE_BEAUTIFY" val="smartTable{e32049d1-0b3d-4407-81d9-923cb3d88b75}"/>
  <p:tag name="TABLE_ENDDRAG_ORIGIN_RECT" val="850*170"/>
  <p:tag name="TABLE_ENDDRAG_RECT" val="47*16*850*170"/>
</p:tagLst>
</file>

<file path=ppt/tags/tag12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27.xml><?xml version="1.0" encoding="utf-8"?>
<p:tagLst xmlns:p="http://schemas.openxmlformats.org/presentationml/2006/main">
  <p:tag name="KSO_WM_UNIT_TABLE_BEAUTIFY" val="smartTable{df66b980-aacb-4eee-aca6-0fc2ad6bd351}"/>
  <p:tag name="TABLE_ENDDRAG_ORIGIN_RECT" val="555*145"/>
  <p:tag name="TABLE_ENDDRAG_RECT" val="71*12*555*145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TABLE_BEAUTIFY" val="smartTable{29220afd-9d81-4b0e-b380-bad43e5111fd}"/>
  <p:tag name="TABLE_ENDDRAG_ORIGIN_RECT" val="871*126"/>
  <p:tag name="TABLE_ENDDRAG_RECT" val="69*215*871*126"/>
</p:tagLst>
</file>

<file path=ppt/tags/tag15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5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53.xml><?xml version="1.0" encoding="utf-8"?>
<p:tagLst xmlns:p="http://schemas.openxmlformats.org/presentationml/2006/main">
  <p:tag name="KSO_WM_UNIT_TABLE_BEAUTIFY" val="smartTable{df66b980-aacb-4eee-aca6-0fc2ad6bd351}"/>
  <p:tag name="TABLE_ENDDRAG_ORIGIN_RECT" val="555*145"/>
  <p:tag name="TABLE_ENDDRAG_RECT" val="71*12*555*145"/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76.xml><?xml version="1.0" encoding="utf-8"?>
<p:tagLst xmlns:p="http://schemas.openxmlformats.org/presentationml/2006/main">
  <p:tag name="KSO_WM_UNIT_TABLE_BEAUTIFY" val="smartTable{df66b980-aacb-4eee-aca6-0fc2ad6bd351}"/>
  <p:tag name="TABLE_ENDDRAG_ORIGIN_RECT" val="555*145"/>
  <p:tag name="TABLE_ENDDRAG_RECT" val="71*12*555*145"/>
  <p:tag name="KSO_WM_BEAUTIFY_FLAG" val=""/>
</p:tagLst>
</file>

<file path=ppt/tags/tag177.xml><?xml version="1.0" encoding="utf-8"?>
<p:tagLst xmlns:p="http://schemas.openxmlformats.org/presentationml/2006/main">
  <p:tag name="KSO_WM_UNIT_TABLE_BEAUTIFY" val="smartTable{29220afd-9d81-4b0e-b380-bad43e5111fd}"/>
  <p:tag name="TABLE_ENDDRAG_ORIGIN_RECT" val="871*126"/>
  <p:tag name="TABLE_ENDDRAG_RECT" val="69*215*871*126"/>
  <p:tag name="KSO_WM_BEAUTIFY_FLAG" val=""/>
</p:tagLst>
</file>

<file path=ppt/tags/tag1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79.xml><?xml version="1.0" encoding="utf-8"?>
<p:tagLst xmlns:p="http://schemas.openxmlformats.org/presentationml/2006/main">
  <p:tag name="COMMONDATA" val="eyJoZGlkIjoiMGNiYmI5YWVjOTk5ZjZhOWZjNGUxNjlhNTAzYmI0NWQifQ=="/>
  <p:tag name="KSO_WPP_MARK_KEY" val="8327d01d-3ae0-46df-9fbb-31ec0e67076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TABLE_BEAUTIFY" val="smartTable{11e3b960-2773-4a2d-8d62-141f59388ccb}"/>
  <p:tag name="TABLE_ENDDRAG_ORIGIN_RECT" val="383*138"/>
  <p:tag name="TABLE_ENDDRAG_RECT" val="71*12*384*138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UNIT_TABLE_BEAUTIFY" val="smartTable{e32049d1-0b3d-4407-81d9-923cb3d88b75}"/>
  <p:tag name="TABLE_ENDDRAG_ORIGIN_RECT" val="850*170"/>
  <p:tag name="TABLE_ENDDRAG_RECT" val="47*16*850*170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3908</Words>
  <Application>WPS 演示</Application>
  <PresentationFormat>宽屏</PresentationFormat>
  <Paragraphs>955</Paragraphs>
  <Slides>15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</vt:lpstr>
      <vt:lpstr>宋体</vt:lpstr>
      <vt:lpstr>Wingdings</vt:lpstr>
      <vt:lpstr>Wingdings</vt:lpstr>
      <vt:lpstr>Consolas</vt:lpstr>
      <vt:lpstr>微软雅黑</vt:lpstr>
      <vt:lpstr>Arial Unicode MS</vt:lpstr>
      <vt:lpstr>Calibri</vt:lpstr>
      <vt:lpstr>Office 主题​​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SDTBU_LY</cp:lastModifiedBy>
  <cp:revision>259</cp:revision>
  <dcterms:created xsi:type="dcterms:W3CDTF">2019-06-19T02:08:00Z</dcterms:created>
  <dcterms:modified xsi:type="dcterms:W3CDTF">2023-08-01T15:21:53Z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F853B99F277F4E488515412001F77B54_11</vt:lpwstr>
  </property>
</Properties>
</file>